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62"/>
  </p:notesMasterIdLst>
  <p:handoutMasterIdLst>
    <p:handoutMasterId r:id="rId63"/>
  </p:handoutMasterIdLst>
  <p:sldIdLst>
    <p:sldId id="256" r:id="rId2"/>
    <p:sldId id="297" r:id="rId3"/>
    <p:sldId id="340" r:id="rId4"/>
    <p:sldId id="341" r:id="rId5"/>
    <p:sldId id="301" r:id="rId6"/>
    <p:sldId id="331" r:id="rId7"/>
    <p:sldId id="332" r:id="rId8"/>
    <p:sldId id="333" r:id="rId9"/>
    <p:sldId id="302" r:id="rId10"/>
    <p:sldId id="335" r:id="rId11"/>
    <p:sldId id="336" r:id="rId12"/>
    <p:sldId id="337" r:id="rId13"/>
    <p:sldId id="338" r:id="rId14"/>
    <p:sldId id="330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53" r:id="rId25"/>
    <p:sldId id="303" r:id="rId26"/>
    <p:sldId id="305" r:id="rId27"/>
    <p:sldId id="308" r:id="rId28"/>
    <p:sldId id="309" r:id="rId29"/>
    <p:sldId id="310" r:id="rId30"/>
    <p:sldId id="350" r:id="rId31"/>
    <p:sldId id="351" r:id="rId32"/>
    <p:sldId id="306" r:id="rId33"/>
    <p:sldId id="311" r:id="rId34"/>
    <p:sldId id="326" r:id="rId35"/>
    <p:sldId id="327" r:id="rId36"/>
    <p:sldId id="328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13" r:id="rId46"/>
    <p:sldId id="314" r:id="rId47"/>
    <p:sldId id="315" r:id="rId48"/>
    <p:sldId id="324" r:id="rId49"/>
    <p:sldId id="329" r:id="rId50"/>
    <p:sldId id="316" r:id="rId51"/>
    <p:sldId id="319" r:id="rId52"/>
    <p:sldId id="352" r:id="rId53"/>
    <p:sldId id="320" r:id="rId54"/>
    <p:sldId id="322" r:id="rId55"/>
    <p:sldId id="318" r:id="rId56"/>
    <p:sldId id="317" r:id="rId57"/>
    <p:sldId id="321" r:id="rId58"/>
    <p:sldId id="323" r:id="rId59"/>
    <p:sldId id="325" r:id="rId60"/>
    <p:sldId id="33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FF00FF"/>
    <a:srgbClr val="969696"/>
    <a:srgbClr val="FF0000"/>
    <a:srgbClr val="66FF66"/>
    <a:srgbClr val="0000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728" autoAdjust="0"/>
  </p:normalViewPr>
  <p:slideViewPr>
    <p:cSldViewPr>
      <p:cViewPr>
        <p:scale>
          <a:sx n="70" d="100"/>
          <a:sy n="70" d="100"/>
        </p:scale>
        <p:origin x="-138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134292-F8B9-4390-8181-3D871171F7B7}" type="datetimeFigureOut">
              <a:rPr lang="en-US"/>
              <a:pPr>
                <a:defRPr/>
              </a:pPr>
              <a:t>05-Nov-17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0DAB44-3CEB-4EAA-9ED5-06BFAE950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157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Times New Roman" panose="02020603050405020304" pitchFamily="18" charset="0"/>
              </a:defRPr>
            </a:lvl1pPr>
          </a:lstStyle>
          <a:p>
            <a:fld id="{B3FCC2B8-1456-4FC7-AE2D-24EEEA2BF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78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6952AD-366F-4448-BAD8-A07AA2D3A369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809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EEA17-3D46-4A43-8761-DC685AC9B0C1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740AB-6981-4EEF-A643-58174F24B8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0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F7042-F3C6-4683-BE09-7D8AC2735E71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82914-B69B-49C6-9A9D-F99F16F10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6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FE764-6D53-41A5-8FC4-31D198E21C9F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13D71-8BE6-4A7D-A3E8-03762D630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69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13168-9C96-496E-A9F9-97BB1C3C3E57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03457-3BD5-46F9-95B4-AAB1194D74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7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D2E9C-6008-43F4-AAFA-9B05049C25C3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7A4F3-3FFB-4442-810C-3A609D826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83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BF701-A064-4853-A9D0-A7F77A31C1FF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DB02F-76EB-4FCD-9BB6-3F92A5754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2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109B-26B1-4681-AAB9-B38F5ED59C16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8AD8B-E68C-43E1-84A6-4B554EBE6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44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E441-3D7A-4AB8-8243-17BAAF58EA98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E52B9-FE87-407D-83EE-481998F50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85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BE93F-E040-40F1-859E-360C6EB7435F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D3F8D-85A7-4A61-AC6E-9BC0C53A1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1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5507B-C9EB-48DB-92D2-D6E9D192D681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08BB5-017D-47D6-8C5D-F73DF5325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16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AFED0-56DD-4A10-BEBF-6A230DAF7CFD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03022-1468-4906-AF16-8DB0D77E8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5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274F906-70FC-4A9A-8830-CFF63EA9EDFC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D7AE54A-0711-4384-BE3F-98778C0280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http://www.dbmsmag.com/9608d541.gi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http://www.dbmsmag.com/9608d542.gi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http://www.dbmsmag.com/9608d543.gi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http://www.intelligententerprise.com/020101/gifs/501warehouse_fig2.gi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http://www.intelligententerprise.com/020101/gifs/501warehouse_fig3.gi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http://www.dbmsmag.com/gifs/9511d051.gi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http://www.intelligententerprise.com/020101/gifs/501warehouse_fig1.gi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http://www.intelligententerprise.com/020101/gifs/501warehouse_fig4.gi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924800" cy="1189038"/>
          </a:xfrm>
        </p:spPr>
        <p:txBody>
          <a:bodyPr/>
          <a:lstStyle/>
          <a:p>
            <a:pPr eaLnBrk="1" hangingPunct="1"/>
            <a:r>
              <a:rPr lang="en-US" altLang="en-US" sz="7200" smtClean="0"/>
              <a:t>Aggregation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Dr. </a:t>
            </a:r>
            <a:r>
              <a:rPr lang="en-US" altLang="en-US" sz="18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Yashvardhan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Sharma</a:t>
            </a:r>
          </a:p>
          <a:p>
            <a:pPr algn="l" eaLnBrk="1" hangingPunct="1"/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Computer Science Department</a:t>
            </a:r>
          </a:p>
          <a:p>
            <a:pPr algn="l" eaLnBrk="1" hangingPunct="1"/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BITS, 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Pilani</a:t>
            </a:r>
          </a:p>
          <a:p>
            <a:pPr algn="l" eaLnBrk="1" hangingPunct="1"/>
            <a:r>
              <a:rPr lang="en-IN" altLang="en-US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L13</a:t>
            </a:r>
            <a:endParaRPr lang="en-US" altLang="en-US" sz="1800" b="1" i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Aggregates: Trade-Offs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Query performance vs.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Maintaining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Administrating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Imbalance: Retail DW that collapsed under the weight of more that 2500 aggregates and that took more than 24 hours to refresh!!!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8C7711-1EF0-4469-B290-A99020C626F0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1622E-8FD1-429A-A499-D6B1586E9299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 rev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Aggregates: Guidelines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Set an aggregate storage limit (not more than double the original size of the DB)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Dynamic portfolio of aggregates that change with changing demands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Define small aggregates: 10 to 20 times smaller than the FT or aggregate on which it is based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Monthly product sales aggregate: How many times smaller than daily product sales table?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If your answer is 30…you are forgiven, but you are likely to be wrong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Reason: Sparstiy Failure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2E675A-AE72-479C-8C84-5C72E7A3215B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87573-8DA2-422D-AAC4-D9F8D009755C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 rev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Aggregates: Guidelines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1148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hlink"/>
                </a:solidFill>
              </a:rPr>
              <a:t>Spread aggregates: Goal should be to accelerate a broad spectrum of queries</a:t>
            </a:r>
          </a:p>
          <a:p>
            <a:pPr eaLnBrk="1" hangingPunct="1"/>
            <a:endParaRPr lang="en-US" altLang="en-US" sz="360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360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3600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2EFC09-21A2-415B-8DF2-BCC330E79C45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D8023D-6F2D-4AB5-AFD1-1F21052490A2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 rev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Aggregates: Guidelines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1148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hlink"/>
                </a:solidFill>
              </a:rPr>
              <a:t>Spread aggregates: Goal should be to accelerate a broad spectrum of queries</a:t>
            </a:r>
          </a:p>
          <a:p>
            <a:pPr eaLnBrk="1" hangingPunct="1"/>
            <a:endParaRPr lang="en-US" altLang="en-US" sz="360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3600" smtClean="0">
              <a:solidFill>
                <a:schemeClr val="hlink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662357-F2C6-4E71-BD81-10179EE1D87B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52C55B-8937-40E3-BA13-F7DD8F36896F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4343" name="Picture 4" descr="415warehouse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1752600" y="5791200"/>
            <a:ext cx="593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Figure 1</a:t>
            </a:r>
            <a:r>
              <a:rPr lang="en-US" altLang="en-US"/>
              <a:t> Poor use of the space allocated for aggregates.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 rev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638793-8F1C-483F-90F5-76E652BC3B95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BA0232-C1EB-4638-A2BF-5E1ECFD1F7A6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5366" name="Picture 5" descr="pktmp000.gif (11931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772400" cy="4040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066800" y="5943600"/>
            <a:ext cx="693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Figure taken from Neil Raden article</a:t>
            </a:r>
            <a:r>
              <a:rPr lang="en-US" altLang="en-US"/>
              <a:t> </a:t>
            </a:r>
            <a:r>
              <a:rPr lang="en-US" altLang="en-US" i="1">
                <a:latin typeface="Times New Roman" panose="02020603050405020304" pitchFamily="18" charset="0"/>
              </a:rPr>
              <a:t>(www.hiredbrains.com/artic9.html)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 Schema: Grocery Store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B751A5-2C8D-46CA-85AE-FDD383522C8D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63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600200"/>
            <a:ext cx="5837238" cy="4724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Queries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5EC6A6-AA66-43E7-AA6C-B0D41B508A55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74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4588" y="1828800"/>
            <a:ext cx="7318375" cy="4343400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Queries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7A63A9-69A2-46F4-BCEB-B985F8CC1199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84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600200"/>
            <a:ext cx="6934200" cy="4554538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 Table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6CA46-9CCA-4C48-A13D-A53EE1E2DF73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981200"/>
            <a:ext cx="8140700" cy="37338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Aggregating Fact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17BF89-3EED-4C6F-9C06-F3E9133A8A39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04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703388"/>
            <a:ext cx="6858000" cy="4418012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1482BD-45A3-44E3-9151-E4FAB8F5B3B0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48D25C-0E95-4713-93F1-0030F173212C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457200" y="2133600"/>
            <a:ext cx="838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The single most dramatic way to affect performance in a large data warehouse is to provide a proper set of aggregate (summary) records ... in some cases speeding queries by a factor of 100 or even 1,000. </a:t>
            </a:r>
          </a:p>
          <a:p>
            <a:r>
              <a:rPr lang="en-US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No other means exist to harvest such spectacular gains." </a:t>
            </a:r>
          </a:p>
          <a:p>
            <a:endParaRPr lang="en-US" altLang="en-US" sz="280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algn="r"/>
            <a:r>
              <a:rPr lang="en-US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- Ralph kimball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Multi-way Aggregates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2963A9-C1F8-40FB-A990-89CFDA34CE74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15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33600"/>
            <a:ext cx="8201025" cy="25908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B5F3B-C338-4F63-902A-5D8D503E1152}" type="slidenum">
              <a:rPr lang="en-US" altLang="en-US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253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314450"/>
            <a:ext cx="6705600" cy="5214938"/>
          </a:xfrm>
          <a:noFill/>
        </p:spPr>
      </p:pic>
      <p:sp>
        <p:nvSpPr>
          <p:cNvPr id="225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Multi-way Aggregates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A8A8A8-2A11-4A4E-92EE-342CFBB5CBB5}" type="slidenum">
              <a:rPr lang="en-US" altLang="en-US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35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524000"/>
            <a:ext cx="6324600" cy="4881563"/>
          </a:xfrm>
          <a:noFill/>
        </p:spPr>
      </p:pic>
      <p:sp>
        <p:nvSpPr>
          <p:cNvPr id="235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Multi-way Aggregates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Goals of Aggregation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B6EC3-9190-4661-9220-7BC307214C09}" type="slidenum">
              <a:rPr lang="en-US" altLang="en-US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45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6450" y="1905000"/>
            <a:ext cx="7194550" cy="3741738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Aggregation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Aggregations can be created on-the-fly or by the process of pre-aggregation</a:t>
            </a:r>
          </a:p>
          <a:p>
            <a:r>
              <a:rPr lang="en-US" altLang="en-US" sz="2400" smtClean="0"/>
              <a:t>An aggregate is a </a:t>
            </a:r>
            <a:r>
              <a:rPr lang="en-US" altLang="en-US" sz="2400" b="1" smtClean="0"/>
              <a:t>fact table record representing a </a:t>
            </a:r>
            <a:r>
              <a:rPr lang="en-US" altLang="en-US" sz="2400" smtClean="0"/>
              <a:t>summarisation of base-level fact table records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– Category-level product aggregates by store by day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– District-level store aggregates by product by day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– Monthly sales aggregates by product by store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– Category-level product aggregates by store district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by day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– Category-level product aggregates by store district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	by month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20FF20-EC4B-4CB1-89C6-4C8AF7CB1442}" type="datetime5">
              <a:rPr lang="en-US" smtClean="0"/>
              <a:pPr>
                <a:defRPr/>
              </a:pPr>
              <a:t>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</a:t>
            </a:r>
            <a:r>
              <a:rPr lang="en-US" dirty="0" err="1" smtClean="0"/>
              <a:t>Pilani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B20593-5B6A-4E67-9576-36C4BF273DFE}" type="slidenum">
              <a:rPr lang="en-US" altLang="en-US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 </a:t>
            </a:r>
            <a:r>
              <a:rPr lang="en-US" altLang="en-US" sz="4800" smtClean="0"/>
              <a:t>Aggregates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000" smtClean="0">
                <a:solidFill>
                  <a:schemeClr val="hlink"/>
                </a:solidFill>
              </a:rPr>
              <a:t>Issues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mtClean="0">
                <a:solidFill>
                  <a:schemeClr val="hlink"/>
                </a:solidFill>
              </a:rPr>
              <a:t>Which aggregates to create?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mtClean="0">
                <a:solidFill>
                  <a:schemeClr val="hlink"/>
                </a:solidFill>
              </a:rPr>
              <a:t>How to guard against </a:t>
            </a:r>
            <a:r>
              <a:rPr lang="en-US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sparsity failure</a:t>
            </a:r>
            <a:r>
              <a:rPr lang="en-US" altLang="en-US" smtClean="0">
                <a:solidFill>
                  <a:schemeClr val="hlink"/>
                </a:solidFill>
              </a:rPr>
              <a:t>?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mtClean="0">
                <a:solidFill>
                  <a:schemeClr val="hlink"/>
                </a:solidFill>
              </a:rPr>
              <a:t>How to store them?</a:t>
            </a:r>
          </a:p>
          <a:p>
            <a:pPr lvl="2" eaLnBrk="1" hangingPunct="1"/>
            <a:r>
              <a:rPr lang="en-US" altLang="en-US" smtClean="0">
                <a:solidFill>
                  <a:schemeClr val="hlink"/>
                </a:solidFill>
              </a:rPr>
              <a:t>New Fact Table approach</a:t>
            </a:r>
          </a:p>
          <a:p>
            <a:pPr lvl="2" eaLnBrk="1" hangingPunct="1"/>
            <a:r>
              <a:rPr lang="en-US" altLang="en-US" smtClean="0">
                <a:solidFill>
                  <a:schemeClr val="hlink"/>
                </a:solidFill>
              </a:rPr>
              <a:t>New Level Field approach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smtClean="0">
                <a:solidFill>
                  <a:schemeClr val="hlink"/>
                </a:solidFill>
              </a:rPr>
              <a:t>How queries are directed to appropriate aggregates?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F2E271-B99C-4AD0-9FD5-922D9F8AAB0C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729C9-702B-41DC-B092-B90789CAB3E0}" type="slidenum">
              <a:rPr lang="en-US" altLang="en-US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Aggregates: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915400" cy="3657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Grocery Store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3 dimensions – Product, Location, &amp; Time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10000 products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1000 stores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100 time periods 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10% Sparsity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7EC37F-E63B-43EF-BDE6-A2FD5CAD963B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2E4809-E9FB-498A-A91B-EB7111190746}" type="slidenum">
              <a:rPr lang="en-US" altLang="en-US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57200" y="571500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Total no. of records =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716588" y="5715000"/>
            <a:ext cx="2162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CC0000"/>
                </a:solidFill>
                <a:latin typeface="Tahoma" panose="020B0604030504040204" pitchFamily="34" charset="0"/>
              </a:rPr>
              <a:t>100 million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Aggregates: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7772400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smtClean="0">
                <a:solidFill>
                  <a:schemeClr val="hlink"/>
                </a:solidFill>
              </a:rPr>
              <a:t>Hierarchies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10000 products in 2000 categories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1000 stores in 100 districts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30 aggregates in 100 time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chemeClr val="hlink"/>
                </a:solidFill>
              </a:rPr>
              <a:t>periods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8CD6A6-64F4-4011-96FE-E538DA351E93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5DB159-CAF7-4398-B7ED-9183C8922456}" type="slidenum">
              <a:rPr lang="en-US" altLang="en-US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Aggregates: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772400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How many aggregates are possible?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1-way: Category by Store by Day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1-way: Product by District by Day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1-way: Product by Store by Month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2-way: Category by District by Day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2-way: Category by Store by Month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2-way: Product by District by Month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3-way: Category by District by Month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7C70F5-38F5-4326-AB54-B592E182E5CF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610638-6D32-4F82-9295-1D6EE63C0882}" type="slidenum">
              <a:rPr lang="en-US" altLang="en-US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Aggregates: 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772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What is Sparsity?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Fact tables are sparse in their keys!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10% sparsity at base level means that  only 10% of the products are sold on any given day (average)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As we move from base level to 1-way the sparsity _ _ _ _ _ _ _ _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What affect sparsity will have on the size of the aggregate fact table?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>
              <a:solidFill>
                <a:schemeClr val="hlink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657E30-3782-4CA7-B441-61284E4C4099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3434D8-E9AF-4ED3-AEB8-93232F0D5677}" type="slidenum">
              <a:rPr lang="en-US" altLang="en-US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914400" y="4038600"/>
            <a:ext cx="204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0000"/>
                </a:solidFill>
                <a:latin typeface="Tahoma" panose="020B0604030504040204" pitchFamily="34" charset="0"/>
              </a:rPr>
              <a:t>Increases!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Consider the following questions!</a:t>
            </a:r>
            <a:endParaRPr lang="en-US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much total business did my newly remodelled stores do compared with the chain average?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• How did leather goods items costing less than $5 do with my most frequent shoppers?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• What was the ratio of non-holiday weekend days total revenue to holiday weekend days?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07A230-E236-470E-8DA6-B7702FC3429C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Sparsity Failure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5562600" cy="50593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planning of aggregate table sizes can be tricky because of the phenomenon called sparsity failure</a:t>
            </a:r>
          </a:p>
          <a:p>
            <a:pPr eaLnBrk="1" hangingPunct="1"/>
            <a:r>
              <a:rPr lang="en-US" altLang="en-US" sz="2400" smtClean="0"/>
              <a:t>This phenomenon appears when we build aggregates on sparse tables.</a:t>
            </a:r>
          </a:p>
          <a:p>
            <a:pPr eaLnBrk="1" hangingPunct="1"/>
            <a:r>
              <a:rPr lang="en-US" altLang="en-US" sz="2400" smtClean="0"/>
              <a:t>For example: In the grocery store item movement database, only about 10% of the products in the store are actually sold in a given store on a given day. Even disregarding the promotion dimension, the database is only occupied 10% in the primary keys of product, store, and time. However when we build aggregates, the occupancy rate shoots up dramatically.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2D71C3-169D-4118-8281-F74E85E17B3B}" type="slidenum">
              <a:rPr lang="en-US" altLang="en-US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320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9438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Sparsity Failure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Assume we have:</a:t>
            </a:r>
          </a:p>
          <a:p>
            <a:pPr eaLnBrk="1" hangingPunct="1"/>
            <a:r>
              <a:rPr lang="en-US" altLang="en-US" sz="2400" smtClean="0"/>
              <a:t>10,000 products within 2,000 different brands</a:t>
            </a:r>
          </a:p>
          <a:p>
            <a:pPr eaLnBrk="1" hangingPunct="1"/>
            <a:r>
              <a:rPr lang="en-US" altLang="en-US" sz="2400" smtClean="0"/>
              <a:t>1,000 stores within 100 districts</a:t>
            </a:r>
          </a:p>
          <a:p>
            <a:pPr eaLnBrk="1" hangingPunct="1"/>
            <a:r>
              <a:rPr lang="en-US" altLang="en-US" sz="2400" smtClean="0"/>
              <a:t>100 weeks within 30 months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1DB7-E667-4679-B896-63C33DA42653}" type="slidenum">
              <a:rPr lang="en-US" altLang="en-US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382000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Aggregates: Example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Let us assume that sparsity for 1-way aggregates is 50% 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For 2-way 80%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For 3-way 100%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Do you agree with this?</a:t>
            </a:r>
          </a:p>
          <a:p>
            <a:pPr eaLnBrk="1" hangingPunct="1"/>
            <a:r>
              <a:rPr lang="en-US" altLang="en-US" smtClean="0">
                <a:solidFill>
                  <a:schemeClr val="hlink"/>
                </a:solidFill>
              </a:rPr>
              <a:t>Is it logical?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62287B-0AF9-401C-826B-E9CD57807A90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858105-F368-43C0-949F-07D83B299ABC}" type="slidenum">
              <a:rPr lang="en-US" altLang="en-US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Aggregates: Example</a:t>
            </a:r>
          </a:p>
        </p:txBody>
      </p:sp>
      <p:sp>
        <p:nvSpPr>
          <p:cNvPr id="8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8123BC-3F76-4064-8456-C65B25DFC9C0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6393F2-C926-4657-846E-FBCFD6D24913}" type="slidenum">
              <a:rPr lang="en-US" altLang="en-US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1824" name="Group 144"/>
          <p:cNvGraphicFramePr>
            <a:graphicFrameLocks noGrp="1"/>
          </p:cNvGraphicFramePr>
          <p:nvPr/>
        </p:nvGraphicFramePr>
        <p:xfrm>
          <a:off x="195263" y="2209800"/>
          <a:ext cx="8763000" cy="3962400"/>
        </p:xfrm>
        <a:graphic>
          <a:graphicData uri="http://schemas.openxmlformats.org/drawingml/2006/table">
            <a:tbl>
              <a:tblPr/>
              <a:tblGrid>
                <a:gridCol w="1631950"/>
                <a:gridCol w="987425"/>
                <a:gridCol w="1190625"/>
                <a:gridCol w="887412"/>
                <a:gridCol w="1931988"/>
                <a:gridCol w="21336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Sparsity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# Records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48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Grand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494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04" name="Text Box 140"/>
          <p:cNvSpPr txBox="1">
            <a:spLocks noChangeArrowheads="1"/>
          </p:cNvSpPr>
          <p:nvPr/>
        </p:nvSpPr>
        <p:spPr bwMode="auto">
          <a:xfrm>
            <a:off x="233363" y="6324600"/>
            <a:ext cx="8910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32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825" name="Rectangle 145"/>
          <p:cNvSpPr>
            <a:spLocks noChangeArrowheads="1"/>
          </p:cNvSpPr>
          <p:nvPr/>
        </p:nvSpPr>
        <p:spPr bwMode="auto">
          <a:xfrm>
            <a:off x="228600" y="2989263"/>
            <a:ext cx="8739188" cy="438150"/>
          </a:xfrm>
          <a:prstGeom prst="rect">
            <a:avLst/>
          </a:prstGeom>
          <a:solidFill>
            <a:srgbClr val="FF00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26" name="Rectangle 146"/>
          <p:cNvSpPr>
            <a:spLocks noChangeArrowheads="1"/>
          </p:cNvSpPr>
          <p:nvPr/>
        </p:nvSpPr>
        <p:spPr bwMode="auto">
          <a:xfrm>
            <a:off x="182563" y="3795713"/>
            <a:ext cx="8736012" cy="395287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27" name="Rectangle 147"/>
          <p:cNvSpPr>
            <a:spLocks noChangeArrowheads="1"/>
          </p:cNvSpPr>
          <p:nvPr/>
        </p:nvSpPr>
        <p:spPr bwMode="auto">
          <a:xfrm>
            <a:off x="228600" y="4572000"/>
            <a:ext cx="8736013" cy="414338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5" grpId="0" animBg="1"/>
      <p:bldP spid="71826" grpId="0" animBg="1"/>
      <p:bldP spid="718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Aggregates: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An increase of almost 400%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Why it happened?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Look at the aggregates involving Location and Time!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How can we control this aggregate explosion?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Do the calculations again with 500 categories and 5 time aggregates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F80C03-04F3-47D2-BA46-ECC56A919636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E3A813-3C36-49F0-A3E5-38F7D543ED66}" type="slidenum">
              <a:rPr lang="en-US" altLang="en-US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smtClean="0"/>
              <a:t>Aggregates: Example</a:t>
            </a:r>
          </a:p>
        </p:txBody>
      </p:sp>
      <p:sp>
        <p:nvSpPr>
          <p:cNvPr id="8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01A073-941F-41E8-81D9-3E980FDA537E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1EB68D-2C45-4AB0-8521-4B135992BEEF}" type="slidenum">
              <a:rPr lang="en-US" altLang="en-US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96346" name="Group 90"/>
          <p:cNvGraphicFramePr>
            <a:graphicFrameLocks noGrp="1"/>
          </p:cNvGraphicFramePr>
          <p:nvPr/>
        </p:nvGraphicFramePr>
        <p:xfrm>
          <a:off x="228600" y="1905000"/>
          <a:ext cx="8763000" cy="3962400"/>
        </p:xfrm>
        <a:graphic>
          <a:graphicData uri="http://schemas.openxmlformats.org/drawingml/2006/table">
            <a:tbl>
              <a:tblPr/>
              <a:tblGrid>
                <a:gridCol w="1631950"/>
                <a:gridCol w="987425"/>
                <a:gridCol w="1190625"/>
                <a:gridCol w="887413"/>
                <a:gridCol w="1931987"/>
                <a:gridCol w="21336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Sparsity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# Records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3-way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0.25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Grand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210.25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52" name="Text Box 85"/>
          <p:cNvSpPr txBox="1">
            <a:spLocks noChangeArrowheads="1"/>
          </p:cNvSpPr>
          <p:nvPr/>
        </p:nvSpPr>
        <p:spPr bwMode="auto">
          <a:xfrm>
            <a:off x="233363" y="6324600"/>
            <a:ext cx="8910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32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 Design Principle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358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400" smtClean="0"/>
              <a:t>	</a:t>
            </a:r>
            <a:r>
              <a:rPr lang="en-US" altLang="en-US" sz="3400" smtClean="0">
                <a:solidFill>
                  <a:schemeClr val="hlink"/>
                </a:solidFill>
              </a:rPr>
              <a:t>Each aggregate must summarize at least 10 and preferably 20 or more lower-level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06D287-19E1-4745-92F7-F470AB5ECC1B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C6A74A-3DB7-4066-8670-5F6E0DC584C1}" type="slidenum">
              <a:rPr lang="en-US" altLang="en-US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How to store aggregates?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 new Level fields in an already existing Fact table</a:t>
            </a:r>
          </a:p>
          <a:p>
            <a:pPr eaLnBrk="1" hangingPunct="1"/>
            <a:r>
              <a:rPr lang="en-US" altLang="en-US" smtClean="0"/>
              <a:t> as new fact tables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F0EAFE-E0DF-4168-BEBB-DDBA5137EB69}" type="slidenum">
              <a:rPr lang="en-US" altLang="en-US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 of a Dimensional Model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F2D21-6957-40AD-83F4-61CA5769DF0C}" type="slidenum">
              <a:rPr lang="en-US" altLang="en-US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173163"/>
            <a:ext cx="7924800" cy="5278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DFA17-44C4-48B1-9232-B65EE3D84342}" type="slidenum">
              <a:rPr lang="en-US" altLang="en-US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28600"/>
            <a:ext cx="843121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Aggregations can be created on-the-fly or by the process of pre-aggregation</a:t>
            </a:r>
          </a:p>
          <a:p>
            <a:pPr eaLnBrk="1" hangingPunct="1"/>
            <a:r>
              <a:rPr lang="en-US" altLang="en-US" sz="2800" dirty="0" smtClean="0"/>
              <a:t> An aggregate is a </a:t>
            </a:r>
            <a:r>
              <a:rPr lang="en-US" altLang="en-US" sz="2800" b="1" dirty="0" smtClean="0"/>
              <a:t>fact table record representing a </a:t>
            </a:r>
            <a:r>
              <a:rPr lang="en-US" altLang="en-US" sz="2800" dirty="0" smtClean="0"/>
              <a:t>summarization of base-level fact table records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/>
              <a:t>– Category-level product aggregates by store by day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/>
              <a:t>– District-level store aggregates by product by day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/>
              <a:t>– Monthly sales aggregates by product by store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/>
              <a:t>– Category-level product aggregates by store district by day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/>
              <a:t>– Category-level product aggregates by store district by month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</a:t>
            </a:r>
            <a:r>
              <a:rPr lang="en-US" dirty="0" err="1" smtClean="0"/>
              <a:t>Pilani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DAD010-8B80-42E1-8C6F-CB1B74BF00C9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A5923D-71B3-46A8-A9B2-CD2F1E2CF5CD}" type="slidenum">
              <a:rPr lang="en-US" altLang="en-US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19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8358188" cy="5838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54425E-979B-48BC-BA9F-FE0B6EAA0CD3}" type="slidenum">
              <a:rPr lang="en-US" altLang="en-US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30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04800"/>
            <a:ext cx="8331200" cy="5956300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113850-C1AA-4E70-A49E-1650A9E3A1BB}" type="slidenum">
              <a:rPr lang="en-US" altLang="en-US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403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28600"/>
            <a:ext cx="8272463" cy="6172200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New Fact Tables for Aggregates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BITS, </a:t>
            </a:r>
            <a:r>
              <a:rPr lang="en-US" dirty="0" err="1" smtClean="0"/>
              <a:t>Pilani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D5E43E-DE15-44ED-9C16-C923860C4398}" type="slidenum">
              <a:rPr lang="en-US" altLang="en-US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50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143000"/>
            <a:ext cx="5715000" cy="3937000"/>
          </a:xfrm>
          <a:noFill/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51816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The creation of aggregate fact table requires the creation of:</a:t>
            </a:r>
          </a:p>
          <a:p>
            <a:r>
              <a:rPr lang="en-US" altLang="en-US" sz="2400"/>
              <a:t>	a derivative dimension</a:t>
            </a:r>
          </a:p>
          <a:p>
            <a:r>
              <a:rPr lang="en-US" altLang="en-US" sz="2400"/>
              <a:t>	an artificial key for each new derivative dimension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How to store aggregates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as new Level fields in an already existing Fact table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– problems with double count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– visible for the users</a:t>
            </a:r>
          </a:p>
          <a:p>
            <a:pPr eaLnBrk="1" hangingPunct="1"/>
            <a:r>
              <a:rPr lang="en-US" altLang="en-US" smtClean="0"/>
              <a:t>as new fact tables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+ no problems with double count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+ invisible for the users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+ are easily introduced and/or reduced at different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points in time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+ simpler metadata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+ simpler choice of key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+ the size of the field for the summarised data does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    not increase the size of the field for the basic data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4A4264-BD34-4943-94FE-0787937A7CB5}" type="slidenum">
              <a:rPr lang="en-US" altLang="en-US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smtClean="0"/>
              <a:t>Aggregates</a:t>
            </a:r>
            <a:br>
              <a:rPr lang="en-US" sz="4800" smtClean="0"/>
            </a:br>
            <a:endParaRPr lang="en-US" sz="48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110988-34A2-436D-AB13-76B52F0A160B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C98D3C-F9D7-4A49-8CA9-3172CB008D99}" type="slidenum">
              <a:rPr lang="en-US" altLang="en-US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048000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7111" name="Picture 5" descr="http://www.dbmsmag.com/9608d541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914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mtClean="0"/>
              <a:t>Aggregates:</a:t>
            </a:r>
            <a:br>
              <a:rPr lang="en-US" smtClean="0"/>
            </a:br>
            <a:r>
              <a:rPr lang="en-US" smtClean="0"/>
              <a:t>Shrunken Dimensions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EF7473-177F-4A53-B3B4-3104CE3E2B05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19A845-FA62-4128-BDFF-D9249E6FC028}" type="slidenum">
              <a:rPr lang="en-US" altLang="en-US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8134" name="Rectangle 1027"/>
          <p:cNvSpPr>
            <a:spLocks noChangeArrowheads="1"/>
          </p:cNvSpPr>
          <p:nvPr/>
        </p:nvSpPr>
        <p:spPr bwMode="auto">
          <a:xfrm>
            <a:off x="3048000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5" name="Rectangle 1030"/>
          <p:cNvSpPr>
            <a:spLocks noChangeArrowheads="1"/>
          </p:cNvSpPr>
          <p:nvPr/>
        </p:nvSpPr>
        <p:spPr bwMode="auto">
          <a:xfrm>
            <a:off x="304800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8136" name="Picture 1029" descr="http://www.dbmsmag.com/9608d54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5494338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mtClean="0"/>
              <a:t>Aggregates:</a:t>
            </a:r>
            <a:br>
              <a:rPr lang="en-US" smtClean="0"/>
            </a:br>
            <a:r>
              <a:rPr lang="en-US" smtClean="0"/>
              <a:t>Shrunken Dimensions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0493EC-FBCB-4BE6-B92A-73CCB9C920D1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3CB3CF-80A0-4C2F-948B-C194CA97C051}" type="slidenum">
              <a:rPr lang="en-US" altLang="en-US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3048000" y="2671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9159" name="Picture 3" descr="http://www.dbmsmag.com/9608d543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54848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smtClean="0"/>
              <a:t>Aggregates:</a:t>
            </a:r>
            <a:br>
              <a:rPr lang="en-US" b="1" smtClean="0"/>
            </a:br>
            <a:r>
              <a:rPr lang="en-US" b="1" smtClean="0"/>
              <a:t>Shrunken Dimensions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063065-7747-4142-9123-410A48B5CB10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2DDE1D-B5B1-493C-8DEA-F13967B69D95}" type="slidenum">
              <a:rPr lang="en-US" altLang="en-US">
                <a:solidFill>
                  <a:srgbClr val="898989"/>
                </a:solidFill>
              </a:rPr>
              <a:pPr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3048000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50184" name="Picture 5" descr="http://www.intelligententerprise.com/020101/gifs/501warehouse_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846888" cy="27384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mtClean="0"/>
              <a:t>Aggregates:</a:t>
            </a:r>
            <a:br>
              <a:rPr lang="en-US" smtClean="0"/>
            </a:br>
            <a:r>
              <a:rPr lang="en-US" smtClean="0"/>
              <a:t>Shrunken Dimensions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C5CFF5-8096-48C1-A17C-F15794B6C799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F3FC63-2A7B-4EB2-BBB3-09D74E1218A1}" type="slidenum">
              <a:rPr lang="en-US" altLang="en-US">
                <a:solidFill>
                  <a:srgbClr val="898989"/>
                </a:solidFill>
              </a:rPr>
              <a:pPr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3048000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2667000" y="2714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51209" name="Picture 6" descr="http://www.intelligententerprise.com/020101/gifs/501warehouse_fig3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8643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Aggregation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Still aggregations is so underused.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We are still not comfortable with redundancy!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Requires extra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Most of us are not sure of what aggregates to store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A bizarre phenomena called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	SPARSITY FAILURE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5E6F01-39CB-4665-8606-FA2D72CCEBDD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E99437-6BAE-4C43-BB37-993530FAD794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 Navigator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How queries are directed to the appropriate aggregates?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Do end user query tools have to be “hardcoded”  to take advantage of aggregates?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If DBA changed the aggregates all end user applications have to be recoded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How do we overcome this problem?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C1322-2683-4EAA-A4CF-744A4E96306D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195B82-9E9C-46F3-BF52-FCC61C695ABF}" type="slidenum">
              <a:rPr lang="en-US" altLang="en-US">
                <a:solidFill>
                  <a:srgbClr val="898989"/>
                </a:solidFill>
              </a:rPr>
              <a:pPr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Aggregate Navigator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839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Aggregate Navigator (AN) is the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So what is an AN?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A middleware sitting between user queries and DBMS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With AN, user applications speak just base level SQL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AN uses metadata to transform base level SQL into “Aggregate Aware” 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240ACB-E918-4F1D-A447-8D56C00D6D36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56C4D-12F0-480B-B8E9-A21E2F025524}" type="slidenum">
              <a:rPr lang="en-US" altLang="en-US">
                <a:solidFill>
                  <a:srgbClr val="898989"/>
                </a:solidFill>
              </a:rPr>
              <a:pPr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Navigator</a:t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CEE3-87E0-4035-81D4-392372A31E92}" type="datetime5">
              <a:rPr lang="en-US" smtClean="0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BITS, Pilani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AED6C-8323-4DD7-8FF6-D885B62CCCA8}" type="slidenum">
              <a:rPr lang="en-US" altLang="en-US">
                <a:solidFill>
                  <a:srgbClr val="898989"/>
                </a:solidFill>
              </a:rPr>
              <a:pPr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542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75" y="1143000"/>
            <a:ext cx="8585200" cy="5257800"/>
          </a:xfr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E4D9B8-EC3F-4F04-9B3F-43A67D112A1B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BA4B53-1533-4397-BA48-2E094BC67D7F}" type="slidenum">
              <a:rPr lang="en-US" altLang="en-US">
                <a:solidFill>
                  <a:srgbClr val="898989"/>
                </a:solidFill>
              </a:rPr>
              <a:pPr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2786063" y="1390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55302" name="Picture 2" descr="http://www.dbmsmag.com/gifs/9511d051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7150"/>
            <a:ext cx="5959475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AN Algorithm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3581400"/>
          </a:xfrm>
        </p:spPr>
        <p:txBody>
          <a:bodyPr rtlCol="0">
            <a:normAutofit lnSpcReduction="10000"/>
          </a:bodyPr>
          <a:lstStyle/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Tx/>
              <a:buAutoNum type="arabicPeriod"/>
              <a:defRPr/>
            </a:pPr>
            <a:r>
              <a:rPr lang="en-US" sz="2600" smtClean="0">
                <a:solidFill>
                  <a:schemeClr val="hlink"/>
                </a:solidFill>
              </a:rPr>
              <a:t>Rank Order all the aggregate fact tables from the smallest to the largest</a:t>
            </a:r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Tx/>
              <a:buAutoNum type="arabicPeriod"/>
              <a:defRPr/>
            </a:pPr>
            <a:r>
              <a:rPr lang="en-US" sz="2600" smtClean="0">
                <a:solidFill>
                  <a:schemeClr val="hlink"/>
                </a:solidFill>
              </a:rPr>
              <a:t>For the smallest FT, look in associated DTs to verify that all the dimensional attributes of the current query can be found.If found, we are through. Replace the base-level FT with the aggregate fact and aggregate DTs</a:t>
            </a:r>
          </a:p>
          <a:p>
            <a:pPr marL="533400" indent="-5334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Tx/>
              <a:buAutoNum type="arabicPeriod"/>
              <a:defRPr/>
            </a:pPr>
            <a:r>
              <a:rPr lang="en-US" sz="2600" smtClean="0">
                <a:solidFill>
                  <a:schemeClr val="hlink"/>
                </a:solidFill>
              </a:rPr>
              <a:t>If step 2 fails, find the next smallest aggregate FT and try step 2 again. If we run out of aggregate FTs, then we must use base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A5672A-6483-49E8-83DD-C1344BDFE9DF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EFCE5F-D3BA-4073-92D2-D56B91F4724F}" type="slidenum">
              <a:rPr lang="en-US" altLang="en-US">
                <a:solidFill>
                  <a:srgbClr val="898989"/>
                </a:solidFill>
              </a:rPr>
              <a:pPr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Design Requirements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8839200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#1 </a:t>
            </a:r>
            <a:r>
              <a:rPr lang="en-US" altLang="en-US" sz="2800" smtClean="0">
                <a:solidFill>
                  <a:schemeClr val="hlink"/>
                </a:solidFill>
                <a:cs typeface="Times New Roman" panose="02020603050405020304" pitchFamily="18" charset="0"/>
              </a:rPr>
              <a:t>Aggregates must be stored in their own fact tables, separate from the base-level data. In addition, each distinct aggregation level must occupy its own unique fact table</a:t>
            </a:r>
            <a:r>
              <a:rPr lang="en-US" altLang="en-US" sz="2800" smtClean="0">
                <a:solidFill>
                  <a:schemeClr val="hlink"/>
                </a:solidFill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hlink"/>
                </a:solidFill>
              </a:rPr>
              <a:t>#2 </a:t>
            </a:r>
            <a:r>
              <a:rPr lang="en-US" altLang="en-US" sz="2800" smtClean="0">
                <a:solidFill>
                  <a:schemeClr val="hlink"/>
                </a:solidFill>
                <a:cs typeface="Times New Roman" panose="02020603050405020304" pitchFamily="18" charset="0"/>
              </a:rPr>
              <a:t>The dimension tables attached to the aggregate fact tables must, wherever possible, be shrunken versions of the dimension tables associated with the base fact table.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809B50-2137-46DE-B669-1A08C7C7CA96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F1975E-526A-48F7-BDC1-D5A190883E8D}" type="slidenum">
              <a:rPr lang="en-US" altLang="en-US">
                <a:solidFill>
                  <a:srgbClr val="898989"/>
                </a:solidFill>
              </a:rPr>
              <a:pPr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Design Requirements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8839200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hlink"/>
                </a:solidFill>
                <a:cs typeface="Times New Roman" panose="02020603050405020304" pitchFamily="18" charset="0"/>
              </a:rPr>
              <a:t>#3 The base Fact table and all of its  related aggregate Fact tables must be associated together as a "family of schemas" so that the aggregate navigator knows which tables are related to one another.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chemeClr val="hlink"/>
                </a:solidFill>
                <a:cs typeface="Times New Roman" panose="02020603050405020304" pitchFamily="18" charset="0"/>
              </a:rPr>
              <a:t>#4 Force all SQL created by any end user or application to refer exclusively to the base fact table and its associated full-size dimension tables.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800" smtClean="0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851AB9-AA9A-46D0-8033-C4D1AA2B17DC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F4FC3-2A85-419C-BCF0-681961C3FD0A}" type="slidenum">
              <a:rPr lang="en-US" altLang="en-US">
                <a:solidFill>
                  <a:srgbClr val="898989"/>
                </a:solidFill>
              </a:rPr>
              <a:pPr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Storing Aggregates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915400" cy="4114800"/>
          </a:xfrm>
        </p:spPr>
        <p:txBody>
          <a:bodyPr/>
          <a:lstStyle/>
          <a:p>
            <a:pPr algn="just" eaLnBrk="1" hangingPunct="1"/>
            <a:r>
              <a:rPr lang="en-US" altLang="en-US" smtClean="0">
                <a:solidFill>
                  <a:schemeClr val="hlink"/>
                </a:solidFill>
              </a:rPr>
              <a:t>New fact and dimension table approach (Approach 1)</a:t>
            </a:r>
          </a:p>
          <a:p>
            <a:pPr algn="just" eaLnBrk="1" hangingPunct="1"/>
            <a:r>
              <a:rPr lang="en-US" altLang="en-US" smtClean="0">
                <a:solidFill>
                  <a:schemeClr val="hlink"/>
                </a:solidFill>
              </a:rPr>
              <a:t>New Level Field approach (Approach 2)</a:t>
            </a:r>
          </a:p>
          <a:p>
            <a:pPr algn="just" eaLnBrk="1" hangingPunct="1"/>
            <a:r>
              <a:rPr lang="en-US" altLang="en-US" smtClean="0">
                <a:solidFill>
                  <a:schemeClr val="hlink"/>
                </a:solidFill>
              </a:rPr>
              <a:t>Both require same space?</a:t>
            </a:r>
          </a:p>
          <a:p>
            <a:pPr algn="just" eaLnBrk="1" hangingPunct="1"/>
            <a:r>
              <a:rPr lang="en-US" altLang="en-US" smtClean="0">
                <a:solidFill>
                  <a:schemeClr val="hlink"/>
                </a:solidFill>
              </a:rPr>
              <a:t>Approach 1 is recommended</a:t>
            </a:r>
          </a:p>
          <a:p>
            <a:pPr algn="just" eaLnBrk="1" hangingPunct="1"/>
            <a:r>
              <a:rPr lang="en-US" altLang="en-US" smtClean="0">
                <a:solidFill>
                  <a:schemeClr val="hlink"/>
                </a:solidFill>
              </a:rPr>
              <a:t>Reasons?</a:t>
            </a:r>
          </a:p>
          <a:p>
            <a:pPr algn="just" eaLnBrk="1" hangingPunct="1"/>
            <a:endParaRPr lang="en-US" altLang="en-US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BA9ECB-1D19-46DB-8EC1-DB665A682E17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75DEB9-5279-4363-B8D8-319B52ADFE76}" type="slidenum">
              <a:rPr lang="en-US" altLang="en-US">
                <a:solidFill>
                  <a:srgbClr val="898989"/>
                </a:solidFill>
              </a:rPr>
              <a:pPr/>
              <a:t>57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229600" cy="1066800"/>
          </a:xfrm>
        </p:spPr>
        <p:txBody>
          <a:bodyPr/>
          <a:lstStyle/>
          <a:p>
            <a:pPr algn="l" eaLnBrk="1" hangingPunct="1"/>
            <a:r>
              <a:rPr lang="en-US" altLang="en-US" sz="4800" smtClean="0"/>
              <a:t>Lost Dimensions</a:t>
            </a:r>
          </a:p>
        </p:txBody>
      </p:sp>
      <p:pic>
        <p:nvPicPr>
          <p:cNvPr id="60419" name="Picture 4" descr="http://www.intelligententerprise.com/020101/gifs/501warehouse_fig1.gif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057400"/>
            <a:ext cx="7924800" cy="3443288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5C766A-079B-4BD6-B9DD-BAFFEBE7BED7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DCC7DE-654A-404B-883C-A630313C3698}" type="slidenum">
              <a:rPr lang="en-US" altLang="en-US">
                <a:solidFill>
                  <a:srgbClr val="898989"/>
                </a:solidFill>
              </a:rPr>
              <a:pPr/>
              <a:t>58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229600" cy="1066800"/>
          </a:xfrm>
        </p:spPr>
        <p:txBody>
          <a:bodyPr/>
          <a:lstStyle/>
          <a:p>
            <a:pPr algn="l" eaLnBrk="1" hangingPunct="1"/>
            <a:r>
              <a:rPr lang="en-US" altLang="en-US" sz="4800" smtClean="0"/>
              <a:t>Collapsed Dimensions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8A38E5-C2C3-4982-9C6F-418914B0B680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771666-EC6E-40F3-862C-F1CD4A594D41}" type="slidenum">
              <a:rPr lang="en-US" altLang="en-US">
                <a:solidFill>
                  <a:srgbClr val="898989"/>
                </a:solidFill>
              </a:rPr>
              <a:pPr/>
              <a:t>59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6" name="Rectangle 1030"/>
          <p:cNvSpPr>
            <a:spLocks noChangeArrowheads="1"/>
          </p:cNvSpPr>
          <p:nvPr/>
        </p:nvSpPr>
        <p:spPr bwMode="auto">
          <a:xfrm>
            <a:off x="2667000" y="2538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61447" name="Picture 1029" descr="http://www.intelligententerprise.com/020101/gifs/501warehouse_fig4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864350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12063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Aggregates &amp; Indexes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Analogous??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Indexes duplicate the information content of indexed columns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We don’t disparage this duplication as redundancy because of the benefits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Aggregates duplicate the information content of aggregated columns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Traditional indexes very quickly retrieve a small no. of qualifying records in OLTP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In DW, queries require millions of records to be summarized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Bypassing indexes and performing table scans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06EF65-7A5C-45C4-970A-E2CCF6CBC312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32347C-7D51-44AB-9B4C-890697FE3098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01319C-282E-4560-AC48-68A19303BD95}" type="slidenum">
              <a:rPr lang="en-US" altLang="en-US">
                <a:solidFill>
                  <a:srgbClr val="898989"/>
                </a:solidFill>
              </a:rPr>
              <a:pPr/>
              <a:t>60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Effective way to augment the performance of the data warehouse if you augment basic measurements with aggregate information</a:t>
            </a:r>
          </a:p>
          <a:p>
            <a:pPr eaLnBrk="1" hangingPunct="1"/>
            <a:r>
              <a:rPr lang="en-US" altLang="en-US" sz="2400" smtClean="0"/>
              <a:t>Aggregates speed queries by a factor of 100 or even 1000</a:t>
            </a:r>
          </a:p>
          <a:p>
            <a:pPr eaLnBrk="1" hangingPunct="1"/>
            <a:r>
              <a:rPr lang="en-US" altLang="en-US" sz="2400" smtClean="0"/>
              <a:t>The whole theory of dimensional modeling was born out of the need of storing multiple sets of aggregates at various grouping levels within the key dimensions</a:t>
            </a:r>
          </a:p>
          <a:p>
            <a:pPr eaLnBrk="1" hangingPunct="1"/>
            <a:r>
              <a:rPr lang="en-US" altLang="en-US" sz="2400" smtClean="0"/>
              <a:t>You can store aggregates right into fact tables in the Data Warehouse or (more appropriately) the Data Mart</a:t>
            </a:r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Aggregates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Need new indexes that can quickly and “logically” get us to millions of records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Logically because we need only the summarized result and not the individual records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Aggregates as </a:t>
            </a:r>
            <a:r>
              <a:rPr lang="en-US" altLang="en-US" sz="2800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Summary Indexes!</a:t>
            </a:r>
            <a:endParaRPr lang="en-US" altLang="en-US" sz="280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60466E-3ABF-4778-B14D-F47225030B75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E0C0C0-1604-4825-8A1F-A91189DB73E6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Aggregates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Aggregates belong to the same DB as the low level atomic data that is indexed (unlike data marts)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Queries should always target the atomic data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Aggregate Navigation automatically rewrites queries to access the best presently available aggregates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Aggregate navigation is a form of query optimization 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Should be offered by DB query optimizers </a:t>
            </a:r>
          </a:p>
          <a:p>
            <a:pPr eaLnBrk="1" hangingPunct="1"/>
            <a:r>
              <a:rPr lang="en-US" altLang="en-US" sz="2800" smtClean="0">
                <a:solidFill>
                  <a:schemeClr val="hlink"/>
                </a:solidFill>
              </a:rPr>
              <a:t>Intelligent Middleware</a:t>
            </a:r>
          </a:p>
          <a:p>
            <a:pPr eaLnBrk="1" hangingPunct="1"/>
            <a:endParaRPr lang="en-US" altLang="en-US" sz="2800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71EC8B-97EB-42ED-AC5F-8FBC0CF8AEB1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B4DDE5-9D35-440D-9C1E-C234FC0F9215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Aggregation: Thumb Rule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8686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3600" smtClean="0">
                <a:solidFill>
                  <a:schemeClr val="hlink"/>
                </a:solidFill>
              </a:rPr>
              <a:t>The size of the database should not become more than double of its original size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600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4185E8-8CB3-4105-A42B-1F11BE088A83}" type="datetime5">
              <a:rPr lang="en-US"/>
              <a:pPr>
                <a:defRPr/>
              </a:pPr>
              <a:t>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BITS,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5E128-1FCF-4566-B8B5-0F95174995AD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 rev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Words>2033</Words>
  <Application>Microsoft Office PowerPoint</Application>
  <PresentationFormat>On-screen Show (4:3)</PresentationFormat>
  <Paragraphs>508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Aggregation</vt:lpstr>
      <vt:lpstr>Aggregation</vt:lpstr>
      <vt:lpstr>Consider the following questions!</vt:lpstr>
      <vt:lpstr>Aggregation</vt:lpstr>
      <vt:lpstr>Aggregation</vt:lpstr>
      <vt:lpstr>Aggregates &amp; Indexes</vt:lpstr>
      <vt:lpstr>Aggregates</vt:lpstr>
      <vt:lpstr>Aggregates</vt:lpstr>
      <vt:lpstr>Aggregation: Thumb Rule</vt:lpstr>
      <vt:lpstr>Aggregates: Trade-Offs</vt:lpstr>
      <vt:lpstr>Aggregates: Guidelines</vt:lpstr>
      <vt:lpstr>Aggregates: Guidelines</vt:lpstr>
      <vt:lpstr>Aggregates: Guidelines</vt:lpstr>
      <vt:lpstr>Aggregation</vt:lpstr>
      <vt:lpstr>Star Schema: Grocery Store</vt:lpstr>
      <vt:lpstr>Some Queries</vt:lpstr>
      <vt:lpstr>Some Queries</vt:lpstr>
      <vt:lpstr>Fact Table Size</vt:lpstr>
      <vt:lpstr>Aggregating Fact Tables</vt:lpstr>
      <vt:lpstr>Multi-way Aggregates</vt:lpstr>
      <vt:lpstr>Multi-way Aggregates</vt:lpstr>
      <vt:lpstr>Multi-way Aggregates</vt:lpstr>
      <vt:lpstr>Goals of Aggregation</vt:lpstr>
      <vt:lpstr>Aggregation</vt:lpstr>
      <vt:lpstr> Aggregates</vt:lpstr>
      <vt:lpstr>Aggregates: Example</vt:lpstr>
      <vt:lpstr>Aggregates: Example</vt:lpstr>
      <vt:lpstr>Aggregates: Example</vt:lpstr>
      <vt:lpstr>Aggregates: Example</vt:lpstr>
      <vt:lpstr>Sparsity Failure</vt:lpstr>
      <vt:lpstr>Sparsity Failure</vt:lpstr>
      <vt:lpstr>Aggregates: Example</vt:lpstr>
      <vt:lpstr>Aggregates: Example</vt:lpstr>
      <vt:lpstr>Aggregates: Example</vt:lpstr>
      <vt:lpstr>Aggregates: Example</vt:lpstr>
      <vt:lpstr>Aggregate Design Principle</vt:lpstr>
      <vt:lpstr>How to store aggregates?</vt:lpstr>
      <vt:lpstr>Example of a Dimensional Model</vt:lpstr>
      <vt:lpstr>PowerPoint Presentation</vt:lpstr>
      <vt:lpstr>PowerPoint Presentation</vt:lpstr>
      <vt:lpstr>PowerPoint Presentation</vt:lpstr>
      <vt:lpstr>PowerPoint Presentation</vt:lpstr>
      <vt:lpstr>New Fact Tables for Aggregates</vt:lpstr>
      <vt:lpstr>How to store aggregates</vt:lpstr>
      <vt:lpstr>Aggregates </vt:lpstr>
      <vt:lpstr>Aggregates: Shrunken Dimensions</vt:lpstr>
      <vt:lpstr>Aggregates: Shrunken Dimensions</vt:lpstr>
      <vt:lpstr>Aggregates: Shrunken Dimensions</vt:lpstr>
      <vt:lpstr>Aggregates: Shrunken Dimensions</vt:lpstr>
      <vt:lpstr>Aggregate Navigator</vt:lpstr>
      <vt:lpstr>Aggregate Navigator</vt:lpstr>
      <vt:lpstr>Aggregation Navigator </vt:lpstr>
      <vt:lpstr>PowerPoint Presentation</vt:lpstr>
      <vt:lpstr>AN Algorithm</vt:lpstr>
      <vt:lpstr>Design Requirements</vt:lpstr>
      <vt:lpstr>Design Requirements</vt:lpstr>
      <vt:lpstr>Storing Aggregates</vt:lpstr>
      <vt:lpstr>Lost Dimensions</vt:lpstr>
      <vt:lpstr>Collapsed Dimensions</vt:lpstr>
      <vt:lpstr>Aggregations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Ashish Jain</cp:lastModifiedBy>
  <cp:revision>536</cp:revision>
  <dcterms:created xsi:type="dcterms:W3CDTF">1601-01-01T00:00:00Z</dcterms:created>
  <dcterms:modified xsi:type="dcterms:W3CDTF">2017-11-05T12:42:41Z</dcterms:modified>
</cp:coreProperties>
</file>