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6"/>
  </p:notesMasterIdLst>
  <p:sldIdLst>
    <p:sldId id="256" r:id="rId2"/>
    <p:sldId id="265" r:id="rId3"/>
    <p:sldId id="266" r:id="rId4"/>
    <p:sldId id="267" r:id="rId5"/>
    <p:sldId id="269" r:id="rId6"/>
    <p:sldId id="289" r:id="rId7"/>
    <p:sldId id="270" r:id="rId8"/>
    <p:sldId id="288" r:id="rId9"/>
    <p:sldId id="271" r:id="rId10"/>
    <p:sldId id="29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4"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3BF8795F-7B6D-4AA1-B7BF-0FBDB522018A}" type="slidenum">
              <a:rPr lang="en-US"/>
              <a:pPr>
                <a:defRPr/>
              </a:pPr>
              <a:t>‹#›</a:t>
            </a:fld>
            <a:endParaRPr lang="en-US"/>
          </a:p>
        </p:txBody>
      </p:sp>
    </p:spTree>
    <p:extLst>
      <p:ext uri="{BB962C8B-B14F-4D97-AF65-F5344CB8AC3E}">
        <p14:creationId xmlns:p14="http://schemas.microsoft.com/office/powerpoint/2010/main" val="1270179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F8795F-7B6D-4AA1-B7BF-0FBDB522018A}" type="slidenum">
              <a:rPr lang="en-US" smtClean="0"/>
              <a:pPr>
                <a:defRPr/>
              </a:pPr>
              <a:t>14</a:t>
            </a:fld>
            <a:endParaRPr lang="en-US"/>
          </a:p>
        </p:txBody>
      </p:sp>
    </p:spTree>
    <p:extLst>
      <p:ext uri="{BB962C8B-B14F-4D97-AF65-F5344CB8AC3E}">
        <p14:creationId xmlns:p14="http://schemas.microsoft.com/office/powerpoint/2010/main" val="41044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61EF80A4-00CC-4449-B6E6-7DE8A90626F9}" type="slidenum">
              <a:rPr lang="en-US" altLang="en-US" sz="1200" b="0">
                <a:solidFill>
                  <a:schemeClr val="tx1"/>
                </a:solidFill>
                <a:latin typeface="Times New Roman" panose="02020603050405020304" pitchFamily="18" charset="0"/>
              </a:rPr>
              <a:pPr/>
              <a:t>31</a:t>
            </a:fld>
            <a:endParaRPr lang="en-US" altLang="en-US" sz="1200" b="0">
              <a:solidFill>
                <a:schemeClr val="tx1"/>
              </a:solidFill>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xfrm>
            <a:off x="1135063" y="688975"/>
            <a:ext cx="4579937" cy="3435350"/>
          </a:xfrm>
          <a:ln w="12700" cap="flat"/>
        </p:spPr>
      </p:sp>
      <p:sp>
        <p:nvSpPr>
          <p:cNvPr id="31748"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336663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FFD6B208-6FD2-4734-A677-5AD82D7270C2}" type="slidenum">
              <a:rPr lang="en-US" altLang="en-US" sz="1200" b="0">
                <a:solidFill>
                  <a:schemeClr val="tx1"/>
                </a:solidFill>
                <a:latin typeface="Times New Roman" panose="02020603050405020304" pitchFamily="18" charset="0"/>
              </a:rPr>
              <a:pPr/>
              <a:t>32</a:t>
            </a:fld>
            <a:endParaRPr lang="en-US" altLang="en-US" sz="1200" b="0">
              <a:solidFill>
                <a:schemeClr val="tx1"/>
              </a:solidFill>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1135063" y="688975"/>
            <a:ext cx="4579937" cy="3435350"/>
          </a:xfrm>
          <a:ln w="12700" cap="flat"/>
        </p:spPr>
      </p:sp>
      <p:sp>
        <p:nvSpPr>
          <p:cNvPr id="32772"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269736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B2243605-210B-470D-B103-D57E846868B7}" type="slidenum">
              <a:rPr lang="en-US" altLang="en-US" sz="1200" b="0">
                <a:solidFill>
                  <a:schemeClr val="tx1"/>
                </a:solidFill>
                <a:latin typeface="Times New Roman" panose="02020603050405020304" pitchFamily="18" charset="0"/>
              </a:rPr>
              <a:pPr/>
              <a:t>33</a:t>
            </a:fld>
            <a:endParaRPr lang="en-US" altLang="en-US" sz="1200" b="0">
              <a:solidFill>
                <a:schemeClr val="tx1"/>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135063" y="688975"/>
            <a:ext cx="4579937" cy="3435350"/>
          </a:xfrm>
          <a:ln w="12700" cap="flat"/>
        </p:spPr>
      </p:sp>
      <p:sp>
        <p:nvSpPr>
          <p:cNvPr id="33796"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9315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2ADBC687-AC60-4B27-8D1A-A8C994CED4AB}" type="slidenum">
              <a:rPr lang="en-US" altLang="en-US" sz="1200" b="0">
                <a:solidFill>
                  <a:schemeClr val="tx1"/>
                </a:solidFill>
                <a:latin typeface="Times New Roman" panose="02020603050405020304" pitchFamily="18" charset="0"/>
              </a:rPr>
              <a:pPr/>
              <a:t>34</a:t>
            </a:fld>
            <a:endParaRPr lang="en-US" altLang="en-US" sz="1200" b="0">
              <a:solidFill>
                <a:schemeClr val="tx1"/>
              </a:solidFill>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xfrm>
            <a:off x="1135063" y="688975"/>
            <a:ext cx="4579937" cy="3435350"/>
          </a:xfrm>
          <a:ln w="12700" cap="flat"/>
        </p:spPr>
      </p:sp>
      <p:sp>
        <p:nvSpPr>
          <p:cNvPr id="34820"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281773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17D07003-E9EC-4FC2-9B95-8FC4C87DAA5B}" type="slidenum">
              <a:rPr lang="en-US" altLang="en-US" sz="1200" b="0">
                <a:solidFill>
                  <a:schemeClr val="tx1"/>
                </a:solidFill>
                <a:latin typeface="Times New Roman" panose="02020603050405020304" pitchFamily="18" charset="0"/>
              </a:rPr>
              <a:pPr/>
              <a:t>41</a:t>
            </a:fld>
            <a:endParaRPr lang="en-US" altLang="en-US" sz="1200" b="0">
              <a:solidFill>
                <a:schemeClr val="tx1"/>
              </a:solidFill>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xfrm>
            <a:off x="1135063" y="688975"/>
            <a:ext cx="4579937" cy="3435350"/>
          </a:xfrm>
          <a:ln w="12700" cap="flat"/>
        </p:spPr>
      </p:sp>
      <p:sp>
        <p:nvSpPr>
          <p:cNvPr id="24580"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85000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D57AF0C9-3F44-448C-A496-A18BBDF63B54}" type="slidenum">
              <a:rPr lang="en-US" altLang="en-US" sz="1200" b="0">
                <a:solidFill>
                  <a:schemeClr val="tx1"/>
                </a:solidFill>
                <a:latin typeface="Times New Roman" panose="02020603050405020304" pitchFamily="18" charset="0"/>
              </a:rPr>
              <a:pPr/>
              <a:t>42</a:t>
            </a:fld>
            <a:endParaRPr lang="en-US" altLang="en-US" sz="1200" b="0">
              <a:solidFill>
                <a:schemeClr val="tx1"/>
              </a:solidFill>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1135063" y="688975"/>
            <a:ext cx="4579937" cy="3435350"/>
          </a:xfrm>
          <a:ln w="12700" cap="flat"/>
        </p:spPr>
      </p:sp>
      <p:sp>
        <p:nvSpPr>
          <p:cNvPr id="25604"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149927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7606BA7C-9F91-4D3D-83BB-E146B60D9154}" type="slidenum">
              <a:rPr lang="en-US" altLang="en-US" sz="1200" b="0">
                <a:solidFill>
                  <a:schemeClr val="tx1"/>
                </a:solidFill>
                <a:latin typeface="Times New Roman" panose="02020603050405020304" pitchFamily="18" charset="0"/>
              </a:rPr>
              <a:pPr/>
              <a:t>43</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35063" y="688975"/>
            <a:ext cx="4579937" cy="3435350"/>
          </a:xfrm>
          <a:ln w="12700" cap="flat"/>
        </p:spPr>
      </p:sp>
      <p:sp>
        <p:nvSpPr>
          <p:cNvPr id="26628" name="Rectangle 3"/>
          <p:cNvSpPr>
            <a:spLocks noGrp="1" noChangeArrowheads="1"/>
          </p:cNvSpPr>
          <p:nvPr>
            <p:ph type="body" idx="1"/>
          </p:nvPr>
        </p:nvSpPr>
        <p:spPr>
          <a:xfrm>
            <a:off x="903288" y="4354513"/>
            <a:ext cx="5043487"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p>
        </p:txBody>
      </p:sp>
    </p:spTree>
    <p:extLst>
      <p:ext uri="{BB962C8B-B14F-4D97-AF65-F5344CB8AC3E}">
        <p14:creationId xmlns:p14="http://schemas.microsoft.com/office/powerpoint/2010/main" val="325348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356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35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FB9E247D-EBD8-4295-B9E0-0BB6F582898D}" type="datetime5">
              <a:rPr lang="en-US" smtClean="0"/>
              <a:t>5-Nov-17</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Data Warehousing</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D894088A-3E15-46A0-9815-F1FBFB30EF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B5740212-522E-41CE-B65D-A99645F81E0D}" type="datetime5">
              <a:rPr lang="en-US" smtClean="0"/>
              <a:t>5-Nov-17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6" name="Rectangle 13"/>
          <p:cNvSpPr>
            <a:spLocks noGrp="1" noChangeArrowheads="1"/>
          </p:cNvSpPr>
          <p:nvPr>
            <p:ph type="sldNum" sz="quarter" idx="12"/>
          </p:nvPr>
        </p:nvSpPr>
        <p:spPr>
          <a:ln/>
        </p:spPr>
        <p:txBody>
          <a:bodyPr/>
          <a:lstStyle>
            <a:lvl1pPr>
              <a:defRPr/>
            </a:lvl1pPr>
          </a:lstStyle>
          <a:p>
            <a:pPr>
              <a:defRPr/>
            </a:pPr>
            <a:fld id="{75FFF632-A195-42B3-A0A2-DA59869A05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1E9167C3-A051-4A58-A7BD-B25B8371BF3E}" type="datetime5">
              <a:rPr lang="en-US" smtClean="0"/>
              <a:t>5-Nov-17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6" name="Rectangle 13"/>
          <p:cNvSpPr>
            <a:spLocks noGrp="1" noChangeArrowheads="1"/>
          </p:cNvSpPr>
          <p:nvPr>
            <p:ph type="sldNum" sz="quarter" idx="12"/>
          </p:nvPr>
        </p:nvSpPr>
        <p:spPr>
          <a:ln/>
        </p:spPr>
        <p:txBody>
          <a:bodyPr/>
          <a:lstStyle>
            <a:lvl1pPr>
              <a:defRPr/>
            </a:lvl1pPr>
          </a:lstStyle>
          <a:p>
            <a:pPr>
              <a:defRPr/>
            </a:pPr>
            <a:fld id="{885AD975-E186-4FFE-8D5A-C9E67BCBBAC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fld id="{ADBEA286-7A31-4CEB-8BFF-93785A00C271}" type="datetime5">
              <a:rPr lang="en-US" smtClean="0"/>
              <a:t>5-Nov-17</a:t>
            </a:fld>
            <a:endParaRPr lang="en-US"/>
          </a:p>
        </p:txBody>
      </p:sp>
      <p:sp>
        <p:nvSpPr>
          <p:cNvPr id="7"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8" name="Rectangle 13"/>
          <p:cNvSpPr>
            <a:spLocks noGrp="1" noChangeArrowheads="1"/>
          </p:cNvSpPr>
          <p:nvPr>
            <p:ph type="sldNum" sz="quarter" idx="12"/>
          </p:nvPr>
        </p:nvSpPr>
        <p:spPr>
          <a:ln/>
        </p:spPr>
        <p:txBody>
          <a:bodyPr/>
          <a:lstStyle>
            <a:lvl1pPr>
              <a:defRPr/>
            </a:lvl1pPr>
          </a:lstStyle>
          <a:p>
            <a:pPr>
              <a:defRPr/>
            </a:pPr>
            <a:fld id="{530ADB71-7DC2-4501-A0B4-9862F248CDA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2CFEE0A5-6763-440B-8B80-9D477FF097B7}" type="datetime5">
              <a:rPr lang="en-US" smtClean="0"/>
              <a:t>5-Nov-17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7" name="Rectangle 13"/>
          <p:cNvSpPr>
            <a:spLocks noGrp="1" noChangeArrowheads="1"/>
          </p:cNvSpPr>
          <p:nvPr>
            <p:ph type="sldNum" sz="quarter" idx="12"/>
          </p:nvPr>
        </p:nvSpPr>
        <p:spPr>
          <a:ln/>
        </p:spPr>
        <p:txBody>
          <a:bodyPr/>
          <a:lstStyle>
            <a:lvl1pPr>
              <a:defRPr/>
            </a:lvl1pPr>
          </a:lstStyle>
          <a:p>
            <a:pPr>
              <a:defRPr/>
            </a:pPr>
            <a:fld id="{1F2D4E51-3C92-48A1-96F5-B3F9D7D625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6B0BC2CB-C80E-43D0-BE58-C89DDA2383AF}" type="datetime5">
              <a:rPr lang="en-US" smtClean="0"/>
              <a:t>5-Nov-17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6" name="Rectangle 13"/>
          <p:cNvSpPr>
            <a:spLocks noGrp="1" noChangeArrowheads="1"/>
          </p:cNvSpPr>
          <p:nvPr>
            <p:ph type="sldNum" sz="quarter" idx="12"/>
          </p:nvPr>
        </p:nvSpPr>
        <p:spPr>
          <a:ln/>
        </p:spPr>
        <p:txBody>
          <a:bodyPr/>
          <a:lstStyle>
            <a:lvl1pPr>
              <a:defRPr/>
            </a:lvl1pPr>
          </a:lstStyle>
          <a:p>
            <a:pPr>
              <a:defRPr/>
            </a:pPr>
            <a:fld id="{E0B9412E-FD27-4222-9A2F-A487C535E3F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532F408B-939C-4827-9976-D511CB33C6F2}" type="datetime5">
              <a:rPr lang="en-US" smtClean="0"/>
              <a:t>5-Nov-17</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6" name="Rectangle 13"/>
          <p:cNvSpPr>
            <a:spLocks noGrp="1" noChangeArrowheads="1"/>
          </p:cNvSpPr>
          <p:nvPr>
            <p:ph type="sldNum" sz="quarter" idx="12"/>
          </p:nvPr>
        </p:nvSpPr>
        <p:spPr>
          <a:ln/>
        </p:spPr>
        <p:txBody>
          <a:bodyPr/>
          <a:lstStyle>
            <a:lvl1pPr>
              <a:defRPr/>
            </a:lvl1pPr>
          </a:lstStyle>
          <a:p>
            <a:pPr>
              <a:defRPr/>
            </a:pPr>
            <a:fld id="{C3A2A55B-A701-440B-AAE5-FA62BD3583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2686422C-BB31-4005-AE07-7F7CBF96DFC0}" type="datetime5">
              <a:rPr lang="en-US" smtClean="0"/>
              <a:t>5-Nov-17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7" name="Rectangle 13"/>
          <p:cNvSpPr>
            <a:spLocks noGrp="1" noChangeArrowheads="1"/>
          </p:cNvSpPr>
          <p:nvPr>
            <p:ph type="sldNum" sz="quarter" idx="12"/>
          </p:nvPr>
        </p:nvSpPr>
        <p:spPr>
          <a:ln/>
        </p:spPr>
        <p:txBody>
          <a:bodyPr/>
          <a:lstStyle>
            <a:lvl1pPr>
              <a:defRPr/>
            </a:lvl1pPr>
          </a:lstStyle>
          <a:p>
            <a:pPr>
              <a:defRPr/>
            </a:pPr>
            <a:fld id="{B8E78B43-08D9-4251-B067-7F40F5E0CEF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F6C41D3F-9B41-44F3-B4AB-3298644DE1B4}" type="datetime5">
              <a:rPr lang="en-US" smtClean="0"/>
              <a:t>5-Nov-17</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9" name="Rectangle 13"/>
          <p:cNvSpPr>
            <a:spLocks noGrp="1" noChangeArrowheads="1"/>
          </p:cNvSpPr>
          <p:nvPr>
            <p:ph type="sldNum" sz="quarter" idx="12"/>
          </p:nvPr>
        </p:nvSpPr>
        <p:spPr>
          <a:ln/>
        </p:spPr>
        <p:txBody>
          <a:bodyPr/>
          <a:lstStyle>
            <a:lvl1pPr>
              <a:defRPr/>
            </a:lvl1pPr>
          </a:lstStyle>
          <a:p>
            <a:pPr>
              <a:defRPr/>
            </a:pPr>
            <a:fld id="{197303AD-3C38-4D77-B8C6-C65EA16B04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79141962-A8A9-4830-A7B4-D65F10CF9201}" type="datetime5">
              <a:rPr lang="en-US" smtClean="0"/>
              <a:t>5-Nov-17</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5" name="Rectangle 13"/>
          <p:cNvSpPr>
            <a:spLocks noGrp="1" noChangeArrowheads="1"/>
          </p:cNvSpPr>
          <p:nvPr>
            <p:ph type="sldNum" sz="quarter" idx="12"/>
          </p:nvPr>
        </p:nvSpPr>
        <p:spPr>
          <a:ln/>
        </p:spPr>
        <p:txBody>
          <a:bodyPr/>
          <a:lstStyle>
            <a:lvl1pPr>
              <a:defRPr/>
            </a:lvl1pPr>
          </a:lstStyle>
          <a:p>
            <a:pPr>
              <a:defRPr/>
            </a:pPr>
            <a:fld id="{5A99873C-F000-4251-8642-BABABE5D85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32AAABB-BE6D-424E-AAE5-E8050157C3BE}" type="datetime5">
              <a:rPr lang="en-US" smtClean="0"/>
              <a:t>5-Nov-17</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4" name="Rectangle 13"/>
          <p:cNvSpPr>
            <a:spLocks noGrp="1" noChangeArrowheads="1"/>
          </p:cNvSpPr>
          <p:nvPr>
            <p:ph type="sldNum" sz="quarter" idx="12"/>
          </p:nvPr>
        </p:nvSpPr>
        <p:spPr>
          <a:ln/>
        </p:spPr>
        <p:txBody>
          <a:bodyPr/>
          <a:lstStyle>
            <a:lvl1pPr>
              <a:defRPr/>
            </a:lvl1pPr>
          </a:lstStyle>
          <a:p>
            <a:pPr>
              <a:defRPr/>
            </a:pPr>
            <a:fld id="{C69CC555-83DF-483A-85BC-7728BC61DF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C5AE883-C2A3-46EF-93A9-5217379239A9}" type="datetime5">
              <a:rPr lang="en-US" smtClean="0"/>
              <a:t>5-Nov-17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7" name="Rectangle 13"/>
          <p:cNvSpPr>
            <a:spLocks noGrp="1" noChangeArrowheads="1"/>
          </p:cNvSpPr>
          <p:nvPr>
            <p:ph type="sldNum" sz="quarter" idx="12"/>
          </p:nvPr>
        </p:nvSpPr>
        <p:spPr>
          <a:ln/>
        </p:spPr>
        <p:txBody>
          <a:bodyPr/>
          <a:lstStyle>
            <a:lvl1pPr>
              <a:defRPr/>
            </a:lvl1pPr>
          </a:lstStyle>
          <a:p>
            <a:pPr>
              <a:defRPr/>
            </a:pPr>
            <a:fld id="{36A62F2D-7649-45FC-AAF9-05EA8E460D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AB264957-CC44-41CB-AF4B-A629FCF7F3DC}" type="datetime5">
              <a:rPr lang="en-US" smtClean="0"/>
              <a:t>5-Nov-17</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Warehousing</a:t>
            </a:r>
          </a:p>
        </p:txBody>
      </p:sp>
      <p:sp>
        <p:nvSpPr>
          <p:cNvPr id="7" name="Rectangle 13"/>
          <p:cNvSpPr>
            <a:spLocks noGrp="1" noChangeArrowheads="1"/>
          </p:cNvSpPr>
          <p:nvPr>
            <p:ph type="sldNum" sz="quarter" idx="12"/>
          </p:nvPr>
        </p:nvSpPr>
        <p:spPr>
          <a:ln/>
        </p:spPr>
        <p:txBody>
          <a:bodyPr/>
          <a:lstStyle>
            <a:lvl1pPr>
              <a:defRPr/>
            </a:lvl1pPr>
          </a:lstStyle>
          <a:p>
            <a:pPr>
              <a:defRPr/>
            </a:pPr>
            <a:fld id="{DBDB68DB-E2E8-48BC-9C75-2F167F456A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253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253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253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253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2253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253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12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fld id="{D29ABE64-D48B-4ECA-9C08-D2FEA48819B2}" type="datetime5">
              <a:rPr lang="en-US" smtClean="0"/>
              <a:t>5-Nov-17</a:t>
            </a:fld>
            <a:endParaRPr lang="en-US"/>
          </a:p>
        </p:txBody>
      </p:sp>
      <p:sp>
        <p:nvSpPr>
          <p:cNvPr id="2254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r>
              <a:rPr lang="en-US"/>
              <a:t>Data Warehousing</a:t>
            </a:r>
          </a:p>
        </p:txBody>
      </p:sp>
      <p:sp>
        <p:nvSpPr>
          <p:cNvPr id="2254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8F3BA6DD-6FFF-49FD-845D-E2BEE439E2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dt" sz="quarter" idx="10"/>
          </p:nvPr>
        </p:nvSpPr>
        <p:spPr>
          <a:noFill/>
        </p:spPr>
        <p:txBody>
          <a:bodyPr/>
          <a:lstStyle/>
          <a:p>
            <a:fld id="{4845E07A-E5CF-4C7A-AEC2-769799B9CE94}" type="datetime5">
              <a:rPr lang="en-US" smtClean="0"/>
              <a:t>5-Nov-17</a:t>
            </a:fld>
            <a:endParaRPr lang="en-US"/>
          </a:p>
        </p:txBody>
      </p:sp>
      <p:sp>
        <p:nvSpPr>
          <p:cNvPr id="7171" name="Rectangle 15"/>
          <p:cNvSpPr>
            <a:spLocks noGrp="1" noChangeArrowheads="1"/>
          </p:cNvSpPr>
          <p:nvPr>
            <p:ph type="ftr" sz="quarter" idx="11"/>
          </p:nvPr>
        </p:nvSpPr>
        <p:spPr>
          <a:noFill/>
        </p:spPr>
        <p:txBody>
          <a:bodyPr/>
          <a:lstStyle/>
          <a:p>
            <a:r>
              <a:rPr lang="en-US"/>
              <a:t>Data Warehousing</a:t>
            </a:r>
          </a:p>
        </p:txBody>
      </p:sp>
      <p:sp>
        <p:nvSpPr>
          <p:cNvPr id="7172" name="Rectangle 16"/>
          <p:cNvSpPr>
            <a:spLocks noGrp="1" noChangeArrowheads="1"/>
          </p:cNvSpPr>
          <p:nvPr>
            <p:ph type="sldNum" sz="quarter" idx="12"/>
          </p:nvPr>
        </p:nvSpPr>
        <p:spPr>
          <a:noFill/>
        </p:spPr>
        <p:txBody>
          <a:bodyPr/>
          <a:lstStyle/>
          <a:p>
            <a:fld id="{37AA9B88-C72B-4550-AE2D-CDB173BD7254}" type="slidenum">
              <a:rPr lang="en-US"/>
              <a:pPr/>
              <a:t>1</a:t>
            </a:fld>
            <a:endParaRPr lang="en-US"/>
          </a:p>
        </p:txBody>
      </p:sp>
      <p:sp>
        <p:nvSpPr>
          <p:cNvPr id="7173" name="Rectangle 2"/>
          <p:cNvSpPr>
            <a:spLocks noGrp="1" noChangeArrowheads="1"/>
          </p:cNvSpPr>
          <p:nvPr>
            <p:ph type="ctrTitle"/>
          </p:nvPr>
        </p:nvSpPr>
        <p:spPr/>
        <p:txBody>
          <a:bodyPr/>
          <a:lstStyle/>
          <a:p>
            <a:pPr eaLnBrk="1" hangingPunct="1"/>
            <a:r>
              <a:rPr lang="en-US" sz="4000" b="1" dirty="0" smtClean="0"/>
              <a:t>Indexing</a:t>
            </a:r>
            <a:br>
              <a:rPr lang="en-US" sz="4000" b="1" dirty="0" smtClean="0"/>
            </a:br>
            <a:r>
              <a:rPr lang="en-US" sz="4000" b="1" dirty="0" smtClean="0"/>
              <a:t>L15 (</a:t>
            </a:r>
            <a:r>
              <a:rPr lang="en-US" sz="4000" b="1" dirty="0" err="1" smtClean="0"/>
              <a:t>Lec</a:t>
            </a:r>
            <a:r>
              <a:rPr lang="en-US" sz="4000" b="1" dirty="0" smtClean="0"/>
              <a:t> 21)</a:t>
            </a:r>
            <a:endParaRPr lang="en-US" sz="4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97A90C88-1A44-4008-B20C-D843D76500E4}" type="datetime5">
              <a:rPr lang="en-US" smtClean="0"/>
              <a:t>5-Nov-17</a:t>
            </a:fld>
            <a:endParaRPr lang="en-US"/>
          </a:p>
        </p:txBody>
      </p:sp>
      <p:sp>
        <p:nvSpPr>
          <p:cNvPr id="5" name="Footer Placeholder 4"/>
          <p:cNvSpPr>
            <a:spLocks noGrp="1"/>
          </p:cNvSpPr>
          <p:nvPr>
            <p:ph type="ftr" sz="quarter" idx="11"/>
          </p:nvPr>
        </p:nvSpPr>
        <p:spPr/>
        <p:txBody>
          <a:bodyPr/>
          <a:lstStyle/>
          <a:p>
            <a:pPr>
              <a:defRPr/>
            </a:pPr>
            <a:r>
              <a:rPr lang="en-US" smtClean="0"/>
              <a:t>Data Warehousing</a:t>
            </a:r>
            <a:endParaRPr lang="en-US"/>
          </a:p>
        </p:txBody>
      </p:sp>
      <p:sp>
        <p:nvSpPr>
          <p:cNvPr id="6" name="Slide Number Placeholder 5"/>
          <p:cNvSpPr>
            <a:spLocks noGrp="1"/>
          </p:cNvSpPr>
          <p:nvPr>
            <p:ph type="sldNum" sz="quarter" idx="12"/>
          </p:nvPr>
        </p:nvSpPr>
        <p:spPr/>
        <p:txBody>
          <a:bodyPr/>
          <a:lstStyle/>
          <a:p>
            <a:pPr>
              <a:defRPr/>
            </a:pPr>
            <a:fld id="{E0B9412E-FD27-4222-9A2F-A487C535E3FA}" type="slidenum">
              <a:rPr lang="en-US" smtClean="0"/>
              <a:pPr>
                <a:defRPr/>
              </a:pPr>
              <a:t>10</a:t>
            </a:fld>
            <a:endParaRPr lang="en-US"/>
          </a:p>
        </p:txBody>
      </p:sp>
      <p:pic>
        <p:nvPicPr>
          <p:cNvPr id="47106" name="Picture 2"/>
          <p:cNvPicPr>
            <a:picLocks noChangeAspect="1" noChangeArrowheads="1"/>
          </p:cNvPicPr>
          <p:nvPr/>
        </p:nvPicPr>
        <p:blipFill>
          <a:blip r:embed="rId2"/>
          <a:srcRect/>
          <a:stretch>
            <a:fillRect/>
          </a:stretch>
        </p:blipFill>
        <p:spPr bwMode="auto">
          <a:xfrm>
            <a:off x="0" y="457201"/>
            <a:ext cx="8839200" cy="58769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5"/>
          <p:cNvSpPr>
            <a:spLocks noGrp="1"/>
          </p:cNvSpPr>
          <p:nvPr>
            <p:ph type="dt" sz="quarter" idx="10"/>
          </p:nvPr>
        </p:nvSpPr>
        <p:spPr>
          <a:noFill/>
        </p:spPr>
        <p:txBody>
          <a:bodyPr/>
          <a:lstStyle/>
          <a:p>
            <a:fld id="{7482E457-C11F-400E-9132-5EA578B5C529}" type="datetime5">
              <a:rPr lang="en-US" smtClean="0"/>
              <a:t>5-Nov-17</a:t>
            </a:fld>
            <a:endParaRPr lang="en-US"/>
          </a:p>
        </p:txBody>
      </p:sp>
      <p:sp>
        <p:nvSpPr>
          <p:cNvPr id="15363" name="Footer Placeholder 6"/>
          <p:cNvSpPr>
            <a:spLocks noGrp="1"/>
          </p:cNvSpPr>
          <p:nvPr>
            <p:ph type="ftr" sz="quarter" idx="11"/>
          </p:nvPr>
        </p:nvSpPr>
        <p:spPr>
          <a:noFill/>
        </p:spPr>
        <p:txBody>
          <a:bodyPr/>
          <a:lstStyle/>
          <a:p>
            <a:r>
              <a:rPr lang="en-US"/>
              <a:t>Data Warehousing</a:t>
            </a:r>
          </a:p>
        </p:txBody>
      </p:sp>
      <p:sp>
        <p:nvSpPr>
          <p:cNvPr id="15364" name="Slide Number Placeholder 7"/>
          <p:cNvSpPr>
            <a:spLocks noGrp="1"/>
          </p:cNvSpPr>
          <p:nvPr>
            <p:ph type="sldNum" sz="quarter" idx="12"/>
          </p:nvPr>
        </p:nvSpPr>
        <p:spPr>
          <a:noFill/>
        </p:spPr>
        <p:txBody>
          <a:bodyPr/>
          <a:lstStyle/>
          <a:p>
            <a:fld id="{806776D3-FF03-4CB3-B150-D186302508DA}" type="slidenum">
              <a:rPr lang="en-US"/>
              <a:pPr/>
              <a:t>11</a:t>
            </a:fld>
            <a:endParaRPr lang="en-US"/>
          </a:p>
        </p:txBody>
      </p:sp>
      <p:sp>
        <p:nvSpPr>
          <p:cNvPr id="15365"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a:t>
            </a:r>
          </a:p>
        </p:txBody>
      </p:sp>
      <p:sp>
        <p:nvSpPr>
          <p:cNvPr id="15366" name="Rectangle 3"/>
          <p:cNvSpPr>
            <a:spLocks noGrp="1" noChangeArrowheads="1"/>
          </p:cNvSpPr>
          <p:nvPr>
            <p:ph type="body" sz="half" idx="1"/>
          </p:nvPr>
        </p:nvSpPr>
        <p:spPr>
          <a:xfrm>
            <a:off x="1182688" y="2017713"/>
            <a:ext cx="3814762" cy="4114800"/>
          </a:xfrm>
        </p:spPr>
        <p:txBody>
          <a:bodyPr/>
          <a:lstStyle/>
          <a:p>
            <a:pPr eaLnBrk="1" hangingPunct="1"/>
            <a:r>
              <a:rPr lang="en-US" sz="2800" smtClean="0"/>
              <a:t>Sample Relation R(F,G)</a:t>
            </a:r>
          </a:p>
          <a:p>
            <a:pPr eaLnBrk="1" hangingPunct="1"/>
            <a:endParaRPr lang="en-US" sz="2800" smtClean="0"/>
          </a:p>
        </p:txBody>
      </p:sp>
      <p:graphicFrame>
        <p:nvGraphicFramePr>
          <p:cNvPr id="30724" name="Group 4"/>
          <p:cNvGraphicFramePr>
            <a:graphicFrameLocks noGrp="1"/>
          </p:cNvGraphicFramePr>
          <p:nvPr>
            <p:ph sz="quarter" idx="2"/>
          </p:nvPr>
        </p:nvGraphicFramePr>
        <p:xfrm>
          <a:off x="5068888" y="2641600"/>
          <a:ext cx="3814762" cy="3627120"/>
        </p:xfrm>
        <a:graphic>
          <a:graphicData uri="http://schemas.openxmlformats.org/drawingml/2006/table">
            <a:tbl>
              <a:tblPr/>
              <a:tblGrid>
                <a:gridCol w="1908175"/>
                <a:gridCol w="1906587"/>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smtClean="0">
                          <a:ln>
                            <a:noFill/>
                          </a:ln>
                          <a:solidFill>
                            <a:schemeClr val="tx1"/>
                          </a:solidFill>
                          <a:effectLst/>
                          <a:latin typeface="Tahoma"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smtClean="0">
                          <a:ln>
                            <a:noFill/>
                          </a:ln>
                          <a:solidFill>
                            <a:schemeClr val="tx1"/>
                          </a:solidFill>
                          <a:effectLst/>
                          <a:latin typeface="Tahoma" pitchFamily="34" charset="0"/>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foo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baz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foo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baz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750" name="Group 30"/>
          <p:cNvGraphicFramePr>
            <a:graphicFrameLocks noGrp="1"/>
          </p:cNvGraphicFramePr>
          <p:nvPr>
            <p:ph sz="quarter" idx="3"/>
          </p:nvPr>
        </p:nvGraphicFramePr>
        <p:xfrm>
          <a:off x="2406650" y="3124200"/>
          <a:ext cx="2590800" cy="3121660"/>
        </p:xfrm>
        <a:graphic>
          <a:graphicData uri="http://schemas.openxmlformats.org/drawingml/2006/table">
            <a:tbl>
              <a:tblPr/>
              <a:tblGrid>
                <a:gridCol w="25908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1 </a:t>
                      </a:r>
                    </a:p>
                  </a:txBody>
                  <a:tcPr horzOverflow="overflow">
                    <a:lnL cap="flat">
                      <a:noFill/>
                    </a:lnL>
                    <a:lnR cap="flat">
                      <a:noFill/>
                    </a:lnR>
                    <a:lnT cap="fla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2</a:t>
                      </a:r>
                    </a:p>
                  </a:txBody>
                  <a:tcPr horzOverflow="overflow">
                    <a:lnL cap="flat">
                      <a:noFill/>
                    </a:lnL>
                    <a:lnR cap="flat">
                      <a:noFill/>
                    </a:lnR>
                    <a:ln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3</a:t>
                      </a:r>
                    </a:p>
                  </a:txBody>
                  <a:tcPr horzOverflow="overflow">
                    <a:lnL cap="flat">
                      <a:noFill/>
                    </a:lnL>
                    <a:lnR cap="flat">
                      <a:noFill/>
                    </a:lnR>
                    <a:ln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4</a:t>
                      </a:r>
                    </a:p>
                  </a:txBody>
                  <a:tcPr horzOverflow="overflow">
                    <a:lnL cap="flat">
                      <a:noFill/>
                    </a:lnL>
                    <a:lnR cap="flat">
                      <a:noFill/>
                    </a:lnR>
                    <a:ln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5</a:t>
                      </a:r>
                    </a:p>
                  </a:txBody>
                  <a:tcPr horzOverflow="overflow">
                    <a:lnL cap="flat">
                      <a:noFill/>
                    </a:lnL>
                    <a:lnR cap="flat">
                      <a:noFill/>
                    </a:lnR>
                    <a:ln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Tuple # 6</a:t>
                      </a:r>
                    </a:p>
                  </a:txBody>
                  <a:tcPr horzOverflow="overflow">
                    <a:lnL cap="flat">
                      <a:noFill/>
                    </a:lnL>
                    <a:lnR cap="flat">
                      <a:noFill/>
                    </a:lnR>
                    <a:lnT>
                      <a:noFill/>
                    </a:lnT>
                    <a:lnB cap="flat">
                      <a:noFill/>
                    </a:lnB>
                    <a:lnTlToBr>
                      <a:noFill/>
                    </a:lnTlToBr>
                    <a:lnBlToTr>
                      <a:noFill/>
                    </a:lnBlToTr>
                    <a:noFill/>
                  </a:tcPr>
                </a:tc>
              </a:tr>
            </a:tbl>
          </a:graphicData>
        </a:graphic>
      </p:graphicFrame>
      <p:sp>
        <p:nvSpPr>
          <p:cNvPr id="15400" name="Line 51"/>
          <p:cNvSpPr>
            <a:spLocks noChangeShapeType="1"/>
          </p:cNvSpPr>
          <p:nvPr/>
        </p:nvSpPr>
        <p:spPr bwMode="auto">
          <a:xfrm>
            <a:off x="4114800" y="3276600"/>
            <a:ext cx="838200" cy="0"/>
          </a:xfrm>
          <a:prstGeom prst="line">
            <a:avLst/>
          </a:prstGeom>
          <a:noFill/>
          <a:ln w="9525">
            <a:solidFill>
              <a:schemeClr val="tx1"/>
            </a:solidFill>
            <a:round/>
            <a:headEnd/>
            <a:tailEnd type="triangle" w="med" len="med"/>
          </a:ln>
        </p:spPr>
        <p:txBody>
          <a:bodyPr/>
          <a:lstStyle/>
          <a:p>
            <a:endParaRPr lang="en-US"/>
          </a:p>
        </p:txBody>
      </p:sp>
      <p:sp>
        <p:nvSpPr>
          <p:cNvPr id="15401" name="Line 52"/>
          <p:cNvSpPr>
            <a:spLocks noChangeShapeType="1"/>
          </p:cNvSpPr>
          <p:nvPr/>
        </p:nvSpPr>
        <p:spPr bwMode="auto">
          <a:xfrm>
            <a:off x="4114800" y="3810000"/>
            <a:ext cx="838200" cy="0"/>
          </a:xfrm>
          <a:prstGeom prst="line">
            <a:avLst/>
          </a:prstGeom>
          <a:noFill/>
          <a:ln w="9525">
            <a:solidFill>
              <a:schemeClr val="tx1"/>
            </a:solidFill>
            <a:round/>
            <a:headEnd/>
            <a:tailEnd type="triangle" w="med" len="med"/>
          </a:ln>
        </p:spPr>
        <p:txBody>
          <a:bodyPr/>
          <a:lstStyle/>
          <a:p>
            <a:endParaRPr lang="en-US"/>
          </a:p>
        </p:txBody>
      </p:sp>
      <p:sp>
        <p:nvSpPr>
          <p:cNvPr id="15402" name="Line 53"/>
          <p:cNvSpPr>
            <a:spLocks noChangeShapeType="1"/>
          </p:cNvSpPr>
          <p:nvPr/>
        </p:nvSpPr>
        <p:spPr bwMode="auto">
          <a:xfrm>
            <a:off x="4114800" y="4343400"/>
            <a:ext cx="762000" cy="0"/>
          </a:xfrm>
          <a:prstGeom prst="line">
            <a:avLst/>
          </a:prstGeom>
          <a:noFill/>
          <a:ln w="9525">
            <a:solidFill>
              <a:schemeClr val="tx1"/>
            </a:solidFill>
            <a:round/>
            <a:headEnd/>
            <a:tailEnd type="triangle" w="med" len="med"/>
          </a:ln>
        </p:spPr>
        <p:txBody>
          <a:bodyPr/>
          <a:lstStyle/>
          <a:p>
            <a:endParaRPr lang="en-US"/>
          </a:p>
        </p:txBody>
      </p:sp>
      <p:sp>
        <p:nvSpPr>
          <p:cNvPr id="15403" name="Line 54"/>
          <p:cNvSpPr>
            <a:spLocks noChangeShapeType="1"/>
          </p:cNvSpPr>
          <p:nvPr/>
        </p:nvSpPr>
        <p:spPr bwMode="auto">
          <a:xfrm>
            <a:off x="4114800" y="4876800"/>
            <a:ext cx="762000" cy="0"/>
          </a:xfrm>
          <a:prstGeom prst="line">
            <a:avLst/>
          </a:prstGeom>
          <a:noFill/>
          <a:ln w="9525">
            <a:solidFill>
              <a:schemeClr val="tx1"/>
            </a:solidFill>
            <a:round/>
            <a:headEnd/>
            <a:tailEnd type="triangle" w="med" len="med"/>
          </a:ln>
        </p:spPr>
        <p:txBody>
          <a:bodyPr/>
          <a:lstStyle/>
          <a:p>
            <a:endParaRPr lang="en-US"/>
          </a:p>
        </p:txBody>
      </p:sp>
      <p:sp>
        <p:nvSpPr>
          <p:cNvPr id="15404" name="Line 55"/>
          <p:cNvSpPr>
            <a:spLocks noChangeShapeType="1"/>
          </p:cNvSpPr>
          <p:nvPr/>
        </p:nvSpPr>
        <p:spPr bwMode="auto">
          <a:xfrm>
            <a:off x="4114800" y="5410200"/>
            <a:ext cx="762000" cy="0"/>
          </a:xfrm>
          <a:prstGeom prst="line">
            <a:avLst/>
          </a:prstGeom>
          <a:noFill/>
          <a:ln w="9525">
            <a:solidFill>
              <a:schemeClr val="tx1"/>
            </a:solidFill>
            <a:round/>
            <a:headEnd/>
            <a:tailEnd type="triangle" w="med" len="med"/>
          </a:ln>
        </p:spPr>
        <p:txBody>
          <a:bodyPr/>
          <a:lstStyle/>
          <a:p>
            <a:endParaRPr lang="en-US"/>
          </a:p>
        </p:txBody>
      </p:sp>
      <p:sp>
        <p:nvSpPr>
          <p:cNvPr id="15405" name="Line 56"/>
          <p:cNvSpPr>
            <a:spLocks noChangeShapeType="1"/>
          </p:cNvSpPr>
          <p:nvPr/>
        </p:nvSpPr>
        <p:spPr bwMode="auto">
          <a:xfrm>
            <a:off x="4114800" y="5867400"/>
            <a:ext cx="7620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A7FC68B3-EC1D-402F-9DDC-C5770D472A2C}" type="datetime5">
              <a:rPr lang="en-US" smtClean="0"/>
              <a:t>5-Nov-17</a:t>
            </a:fld>
            <a:endParaRPr lang="en-US"/>
          </a:p>
        </p:txBody>
      </p:sp>
      <p:sp>
        <p:nvSpPr>
          <p:cNvPr id="16387" name="Footer Placeholder 4"/>
          <p:cNvSpPr>
            <a:spLocks noGrp="1"/>
          </p:cNvSpPr>
          <p:nvPr>
            <p:ph type="ftr" sz="quarter" idx="11"/>
          </p:nvPr>
        </p:nvSpPr>
        <p:spPr>
          <a:noFill/>
        </p:spPr>
        <p:txBody>
          <a:bodyPr/>
          <a:lstStyle/>
          <a:p>
            <a:r>
              <a:rPr lang="en-US"/>
              <a:t>Data Warehousing</a:t>
            </a:r>
          </a:p>
        </p:txBody>
      </p:sp>
      <p:sp>
        <p:nvSpPr>
          <p:cNvPr id="16388" name="Slide Number Placeholder 5"/>
          <p:cNvSpPr>
            <a:spLocks noGrp="1"/>
          </p:cNvSpPr>
          <p:nvPr>
            <p:ph type="sldNum" sz="quarter" idx="12"/>
          </p:nvPr>
        </p:nvSpPr>
        <p:spPr>
          <a:noFill/>
        </p:spPr>
        <p:txBody>
          <a:bodyPr/>
          <a:lstStyle/>
          <a:p>
            <a:fld id="{56D8AABB-6B9E-4087-836A-9CD3C28F0E1F}" type="slidenum">
              <a:rPr lang="en-US"/>
              <a:pPr/>
              <a:t>12</a:t>
            </a:fld>
            <a:endParaRPr lang="en-US"/>
          </a:p>
        </p:txBody>
      </p:sp>
      <p:sp>
        <p:nvSpPr>
          <p:cNvPr id="16389"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 </a:t>
            </a:r>
            <a:r>
              <a:rPr lang="en-US" sz="2000" smtClean="0"/>
              <a:t>(continue..)</a:t>
            </a:r>
          </a:p>
        </p:txBody>
      </p:sp>
      <p:sp>
        <p:nvSpPr>
          <p:cNvPr id="16390" name="Rectangle 3"/>
          <p:cNvSpPr>
            <a:spLocks noGrp="1" noChangeArrowheads="1"/>
          </p:cNvSpPr>
          <p:nvPr>
            <p:ph type="body" idx="1"/>
          </p:nvPr>
        </p:nvSpPr>
        <p:spPr>
          <a:xfrm>
            <a:off x="457200" y="2017713"/>
            <a:ext cx="8497888" cy="4114800"/>
          </a:xfrm>
        </p:spPr>
        <p:txBody>
          <a:bodyPr/>
          <a:lstStyle/>
          <a:p>
            <a:pPr eaLnBrk="1" hangingPunct="1">
              <a:lnSpc>
                <a:spcPct val="90000"/>
              </a:lnSpc>
            </a:pPr>
            <a:r>
              <a:rPr lang="en-US" smtClean="0"/>
              <a:t>Let’s see field “F”</a:t>
            </a:r>
          </a:p>
          <a:p>
            <a:pPr eaLnBrk="1" hangingPunct="1">
              <a:lnSpc>
                <a:spcPct val="90000"/>
              </a:lnSpc>
            </a:pPr>
            <a:r>
              <a:rPr lang="en-US" smtClean="0"/>
              <a:t>How many DISTINCT values ?</a:t>
            </a:r>
          </a:p>
          <a:p>
            <a:pPr eaLnBrk="1" hangingPunct="1">
              <a:lnSpc>
                <a:spcPct val="90000"/>
              </a:lnSpc>
              <a:buFont typeface="Wingdings" pitchFamily="2" charset="2"/>
              <a:buNone/>
            </a:pPr>
            <a:r>
              <a:rPr lang="en-US" smtClean="0"/>
              <a:t>   3 (30,40,50)    </a:t>
            </a:r>
          </a:p>
          <a:p>
            <a:pPr eaLnBrk="1" hangingPunct="1">
              <a:lnSpc>
                <a:spcPct val="90000"/>
              </a:lnSpc>
              <a:buFont typeface="Wingdings" pitchFamily="2" charset="2"/>
              <a:buNone/>
            </a:pPr>
            <a:r>
              <a:rPr lang="en-US" smtClean="0"/>
              <a:t>   so, the total number of tuples in the bitmap index is 3.</a:t>
            </a:r>
          </a:p>
          <a:p>
            <a:pPr eaLnBrk="1" hangingPunct="1">
              <a:lnSpc>
                <a:spcPct val="90000"/>
              </a:lnSpc>
            </a:pPr>
            <a:r>
              <a:rPr lang="en-US" smtClean="0"/>
              <a:t>How many records ?</a:t>
            </a:r>
          </a:p>
          <a:p>
            <a:pPr eaLnBrk="1" hangingPunct="1">
              <a:lnSpc>
                <a:spcPct val="90000"/>
              </a:lnSpc>
              <a:buFont typeface="Wingdings" pitchFamily="2" charset="2"/>
              <a:buNone/>
            </a:pPr>
            <a:r>
              <a:rPr lang="en-US" smtClean="0"/>
              <a:t>	6</a:t>
            </a:r>
          </a:p>
          <a:p>
            <a:pPr eaLnBrk="1" hangingPunct="1">
              <a:lnSpc>
                <a:spcPct val="90000"/>
              </a:lnSpc>
              <a:buFont typeface="Wingdings" pitchFamily="2" charset="2"/>
              <a:buNone/>
            </a:pPr>
            <a:r>
              <a:rPr lang="en-US" smtClean="0"/>
              <a:t>	so, the length of bit-vector is 6.</a:t>
            </a:r>
          </a:p>
          <a:p>
            <a:pP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768BE8B6-F826-4CB3-ABD2-5E2B1B45C625}" type="datetime5">
              <a:rPr lang="en-US" smtClean="0"/>
              <a:t>5-Nov-17</a:t>
            </a:fld>
            <a:endParaRPr lang="en-US"/>
          </a:p>
        </p:txBody>
      </p:sp>
      <p:sp>
        <p:nvSpPr>
          <p:cNvPr id="17411" name="Footer Placeholder 4"/>
          <p:cNvSpPr>
            <a:spLocks noGrp="1"/>
          </p:cNvSpPr>
          <p:nvPr>
            <p:ph type="ftr" sz="quarter" idx="11"/>
          </p:nvPr>
        </p:nvSpPr>
        <p:spPr>
          <a:noFill/>
        </p:spPr>
        <p:txBody>
          <a:bodyPr/>
          <a:lstStyle/>
          <a:p>
            <a:r>
              <a:rPr lang="en-US"/>
              <a:t>Data Warehousing</a:t>
            </a:r>
          </a:p>
        </p:txBody>
      </p:sp>
      <p:sp>
        <p:nvSpPr>
          <p:cNvPr id="17412" name="Slide Number Placeholder 5"/>
          <p:cNvSpPr>
            <a:spLocks noGrp="1"/>
          </p:cNvSpPr>
          <p:nvPr>
            <p:ph type="sldNum" sz="quarter" idx="12"/>
          </p:nvPr>
        </p:nvSpPr>
        <p:spPr>
          <a:noFill/>
        </p:spPr>
        <p:txBody>
          <a:bodyPr/>
          <a:lstStyle/>
          <a:p>
            <a:fld id="{5C0876D9-0D2D-49C4-8377-4F4F506A3076}" type="slidenum">
              <a:rPr lang="en-US"/>
              <a:pPr/>
              <a:t>13</a:t>
            </a:fld>
            <a:endParaRPr lang="en-US"/>
          </a:p>
        </p:txBody>
      </p:sp>
      <p:sp>
        <p:nvSpPr>
          <p:cNvPr id="17413"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 </a:t>
            </a:r>
            <a:r>
              <a:rPr lang="en-US" sz="2000" smtClean="0"/>
              <a:t>(continue..)</a:t>
            </a:r>
          </a:p>
        </p:txBody>
      </p:sp>
      <p:sp>
        <p:nvSpPr>
          <p:cNvPr id="17414" name="Rectangle 3"/>
          <p:cNvSpPr>
            <a:spLocks noGrp="1" noChangeArrowheads="1"/>
          </p:cNvSpPr>
          <p:nvPr>
            <p:ph type="body" idx="1"/>
          </p:nvPr>
        </p:nvSpPr>
        <p:spPr/>
        <p:txBody>
          <a:bodyPr/>
          <a:lstStyle/>
          <a:p>
            <a:pPr eaLnBrk="1" hangingPunct="1"/>
            <a:r>
              <a:rPr lang="en-US" smtClean="0"/>
              <a:t>Distinct value: 3</a:t>
            </a:r>
          </a:p>
          <a:p>
            <a:pPr eaLnBrk="1" hangingPunct="1"/>
            <a:r>
              <a:rPr lang="en-US" smtClean="0"/>
              <a:t>Total tuple : 6</a:t>
            </a:r>
          </a:p>
          <a:p>
            <a:pPr eaLnBrk="1" hangingPunct="1"/>
            <a:r>
              <a:rPr lang="en-US" smtClean="0"/>
              <a:t>Bitmap index:</a:t>
            </a:r>
          </a:p>
          <a:p>
            <a:pPr eaLnBrk="1" hangingPunct="1"/>
            <a:endParaRPr lang="en-US" smtClean="0"/>
          </a:p>
        </p:txBody>
      </p:sp>
      <p:graphicFrame>
        <p:nvGraphicFramePr>
          <p:cNvPr id="32772" name="Group 4"/>
          <p:cNvGraphicFramePr>
            <a:graphicFrameLocks noGrp="1"/>
          </p:cNvGraphicFramePr>
          <p:nvPr/>
        </p:nvGraphicFramePr>
        <p:xfrm>
          <a:off x="3048000" y="3886200"/>
          <a:ext cx="5029200" cy="2123124"/>
        </p:xfrm>
        <a:graphic>
          <a:graphicData uri="http://schemas.openxmlformats.org/drawingml/2006/table">
            <a:tbl>
              <a:tblPr/>
              <a:tblGrid>
                <a:gridCol w="1981200"/>
                <a:gridCol w="3048000"/>
              </a:tblGrid>
              <a:tr h="534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Bit-vector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2" name="Text Box 21"/>
          <p:cNvSpPr txBox="1">
            <a:spLocks noChangeArrowheads="1"/>
          </p:cNvSpPr>
          <p:nvPr/>
        </p:nvSpPr>
        <p:spPr bwMode="auto">
          <a:xfrm>
            <a:off x="2667000" y="6248400"/>
            <a:ext cx="2438400" cy="366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Distinct values:</a:t>
            </a:r>
          </a:p>
        </p:txBody>
      </p:sp>
      <p:sp>
        <p:nvSpPr>
          <p:cNvPr id="17433" name="Line 22"/>
          <p:cNvSpPr>
            <a:spLocks noChangeShapeType="1"/>
          </p:cNvSpPr>
          <p:nvPr/>
        </p:nvSpPr>
        <p:spPr bwMode="auto">
          <a:xfrm flipV="1">
            <a:off x="3810000" y="5791200"/>
            <a:ext cx="0" cy="457200"/>
          </a:xfrm>
          <a:prstGeom prst="line">
            <a:avLst/>
          </a:prstGeom>
          <a:noFill/>
          <a:ln w="9525">
            <a:solidFill>
              <a:schemeClr val="tx1"/>
            </a:solidFill>
            <a:round/>
            <a:headEnd/>
            <a:tailEnd type="triangle" w="med" len="med"/>
          </a:ln>
        </p:spPr>
        <p:txBody>
          <a:bodyPr/>
          <a:lstStyle/>
          <a:p>
            <a:endParaRPr lang="en-US"/>
          </a:p>
        </p:txBody>
      </p:sp>
      <p:sp>
        <p:nvSpPr>
          <p:cNvPr id="17434" name="Text Box 23"/>
          <p:cNvSpPr txBox="1">
            <a:spLocks noChangeArrowheads="1"/>
          </p:cNvSpPr>
          <p:nvPr/>
        </p:nvSpPr>
        <p:spPr bwMode="auto">
          <a:xfrm>
            <a:off x="4953000" y="6248400"/>
            <a:ext cx="3200400" cy="366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Length of Bit-Vector is 6</a:t>
            </a:r>
          </a:p>
        </p:txBody>
      </p:sp>
      <p:sp>
        <p:nvSpPr>
          <p:cNvPr id="17435" name="Line 24"/>
          <p:cNvSpPr>
            <a:spLocks noChangeShapeType="1"/>
          </p:cNvSpPr>
          <p:nvPr/>
        </p:nvSpPr>
        <p:spPr bwMode="auto">
          <a:xfrm flipV="1">
            <a:off x="5715000" y="5791200"/>
            <a:ext cx="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p>
            <a:fld id="{2F335047-C1A5-498B-8A7C-95B23BCD7F11}" type="datetime5">
              <a:rPr lang="en-US" smtClean="0"/>
              <a:t>5-Nov-17</a:t>
            </a:fld>
            <a:endParaRPr lang="en-US"/>
          </a:p>
        </p:txBody>
      </p:sp>
      <p:sp>
        <p:nvSpPr>
          <p:cNvPr id="18435" name="Footer Placeholder 5"/>
          <p:cNvSpPr>
            <a:spLocks noGrp="1"/>
          </p:cNvSpPr>
          <p:nvPr>
            <p:ph type="ftr" sz="quarter" idx="11"/>
          </p:nvPr>
        </p:nvSpPr>
        <p:spPr>
          <a:noFill/>
        </p:spPr>
        <p:txBody>
          <a:bodyPr/>
          <a:lstStyle/>
          <a:p>
            <a:r>
              <a:rPr lang="en-US"/>
              <a:t>Data Warehousing</a:t>
            </a:r>
          </a:p>
        </p:txBody>
      </p:sp>
      <p:sp>
        <p:nvSpPr>
          <p:cNvPr id="18436" name="Slide Number Placeholder 6"/>
          <p:cNvSpPr>
            <a:spLocks noGrp="1"/>
          </p:cNvSpPr>
          <p:nvPr>
            <p:ph type="sldNum" sz="quarter" idx="12"/>
          </p:nvPr>
        </p:nvSpPr>
        <p:spPr>
          <a:noFill/>
        </p:spPr>
        <p:txBody>
          <a:bodyPr/>
          <a:lstStyle/>
          <a:p>
            <a:fld id="{70B085E0-2132-4D24-8ACC-EA465A4CB143}" type="slidenum">
              <a:rPr lang="en-US"/>
              <a:pPr/>
              <a:t>14</a:t>
            </a:fld>
            <a:endParaRPr lang="en-US"/>
          </a:p>
        </p:txBody>
      </p:sp>
      <p:sp>
        <p:nvSpPr>
          <p:cNvPr id="18437"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 </a:t>
            </a:r>
            <a:r>
              <a:rPr lang="en-US" sz="2000" smtClean="0"/>
              <a:t>(continue..)</a:t>
            </a:r>
          </a:p>
        </p:txBody>
      </p:sp>
      <p:sp>
        <p:nvSpPr>
          <p:cNvPr id="18438" name="Rectangle 3"/>
          <p:cNvSpPr>
            <a:spLocks noGrp="1" noChangeArrowheads="1"/>
          </p:cNvSpPr>
          <p:nvPr>
            <p:ph type="body" sz="half" idx="1"/>
          </p:nvPr>
        </p:nvSpPr>
        <p:spPr>
          <a:xfrm>
            <a:off x="1182688" y="2017713"/>
            <a:ext cx="3814762" cy="2771775"/>
          </a:xfrm>
        </p:spPr>
        <p:txBody>
          <a:bodyPr/>
          <a:lstStyle/>
          <a:p>
            <a:pPr eaLnBrk="1" hangingPunct="1"/>
            <a:r>
              <a:rPr lang="en-US" sz="2800" smtClean="0"/>
              <a:t>How to form bit-vector ?</a:t>
            </a:r>
          </a:p>
          <a:p>
            <a:pPr eaLnBrk="1" hangingPunct="1"/>
            <a:r>
              <a:rPr lang="en-US" sz="2800" smtClean="0"/>
              <a:t>Let’s see Value 30</a:t>
            </a:r>
          </a:p>
          <a:p>
            <a:pPr eaLnBrk="1" hangingPunct="1"/>
            <a:r>
              <a:rPr lang="en-US" sz="2800" smtClean="0"/>
              <a:t>Which Tuples has the value 30 in field F?</a:t>
            </a:r>
          </a:p>
          <a:p>
            <a:pPr eaLnBrk="1" hangingPunct="1">
              <a:buFont typeface="Wingdings" pitchFamily="2" charset="2"/>
              <a:buNone/>
            </a:pPr>
            <a:r>
              <a:rPr lang="en-US" sz="2800" smtClean="0"/>
              <a:t>	(1, 2, 6)</a:t>
            </a:r>
          </a:p>
          <a:p>
            <a:pPr eaLnBrk="1" hangingPunct="1">
              <a:buFont typeface="Wingdings" pitchFamily="2" charset="2"/>
              <a:buNone/>
            </a:pPr>
            <a:endParaRPr lang="en-US" sz="2800" smtClean="0"/>
          </a:p>
          <a:p>
            <a:pPr eaLnBrk="1" hangingPunct="1"/>
            <a:endParaRPr lang="en-US" sz="2800" smtClean="0"/>
          </a:p>
        </p:txBody>
      </p:sp>
      <p:graphicFrame>
        <p:nvGraphicFramePr>
          <p:cNvPr id="33796" name="Group 4"/>
          <p:cNvGraphicFramePr>
            <a:graphicFrameLocks noGrp="1"/>
          </p:cNvGraphicFramePr>
          <p:nvPr>
            <p:ph sz="half" idx="2"/>
          </p:nvPr>
        </p:nvGraphicFramePr>
        <p:xfrm>
          <a:off x="5572125" y="2017713"/>
          <a:ext cx="3382963" cy="2072640"/>
        </p:xfrm>
        <a:graphic>
          <a:graphicData uri="http://schemas.openxmlformats.org/drawingml/2006/table">
            <a:tbl>
              <a:tblPr/>
              <a:tblGrid>
                <a:gridCol w="1333500"/>
                <a:gridCol w="2049463"/>
              </a:tblGrid>
              <a:tr h="307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Bit-vector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5"/>
          <p:cNvSpPr>
            <a:spLocks noGrp="1"/>
          </p:cNvSpPr>
          <p:nvPr>
            <p:ph type="dt" sz="quarter" idx="10"/>
          </p:nvPr>
        </p:nvSpPr>
        <p:spPr>
          <a:noFill/>
        </p:spPr>
        <p:txBody>
          <a:bodyPr/>
          <a:lstStyle/>
          <a:p>
            <a:fld id="{0D408546-FCF8-4D3E-BCF6-2965F465223C}" type="datetime5">
              <a:rPr lang="en-US" smtClean="0"/>
              <a:t>5-Nov-17</a:t>
            </a:fld>
            <a:endParaRPr lang="en-US"/>
          </a:p>
        </p:txBody>
      </p:sp>
      <p:sp>
        <p:nvSpPr>
          <p:cNvPr id="19459" name="Footer Placeholder 6"/>
          <p:cNvSpPr>
            <a:spLocks noGrp="1"/>
          </p:cNvSpPr>
          <p:nvPr>
            <p:ph type="ftr" sz="quarter" idx="11"/>
          </p:nvPr>
        </p:nvSpPr>
        <p:spPr>
          <a:noFill/>
        </p:spPr>
        <p:txBody>
          <a:bodyPr/>
          <a:lstStyle/>
          <a:p>
            <a:r>
              <a:rPr lang="en-US"/>
              <a:t>Data Warehousing</a:t>
            </a:r>
          </a:p>
        </p:txBody>
      </p:sp>
      <p:sp>
        <p:nvSpPr>
          <p:cNvPr id="19460" name="Slide Number Placeholder 7"/>
          <p:cNvSpPr>
            <a:spLocks noGrp="1"/>
          </p:cNvSpPr>
          <p:nvPr>
            <p:ph type="sldNum" sz="quarter" idx="12"/>
          </p:nvPr>
        </p:nvSpPr>
        <p:spPr>
          <a:noFill/>
        </p:spPr>
        <p:txBody>
          <a:bodyPr/>
          <a:lstStyle/>
          <a:p>
            <a:fld id="{1A111041-5639-4899-9611-B474EFC01E49}" type="slidenum">
              <a:rPr lang="en-US"/>
              <a:pPr/>
              <a:t>15</a:t>
            </a:fld>
            <a:endParaRPr lang="en-US"/>
          </a:p>
        </p:txBody>
      </p:sp>
      <p:sp>
        <p:nvSpPr>
          <p:cNvPr id="19461"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 </a:t>
            </a:r>
            <a:r>
              <a:rPr lang="en-US" sz="2000" smtClean="0"/>
              <a:t>(continue..)</a:t>
            </a:r>
          </a:p>
        </p:txBody>
      </p:sp>
      <p:sp>
        <p:nvSpPr>
          <p:cNvPr id="19462" name="Text Box 3"/>
          <p:cNvSpPr>
            <a:spLocks noGrp="1" noChangeArrowheads="1"/>
          </p:cNvSpPr>
          <p:nvPr>
            <p:ph type="body" sz="half" idx="1"/>
          </p:nvPr>
        </p:nvSpPr>
        <p:spPr>
          <a:xfrm>
            <a:off x="1182688" y="2017713"/>
            <a:ext cx="3814762" cy="4114800"/>
          </a:xfrm>
          <a:noFill/>
        </p:spPr>
        <p:txBody>
          <a:bodyPr/>
          <a:lstStyle/>
          <a:p>
            <a:pPr eaLnBrk="1" hangingPunct="1">
              <a:spcBef>
                <a:spcPct val="50000"/>
              </a:spcBef>
            </a:pPr>
            <a:r>
              <a:rPr lang="en-US" sz="2800" smtClean="0"/>
              <a:t>So, the bit-vector of value 30 is :</a:t>
            </a:r>
          </a:p>
          <a:p>
            <a:pPr eaLnBrk="1" hangingPunct="1">
              <a:spcBef>
                <a:spcPct val="50000"/>
              </a:spcBef>
            </a:pPr>
            <a:endParaRPr lang="en-US" sz="2800" smtClean="0"/>
          </a:p>
        </p:txBody>
      </p:sp>
      <p:graphicFrame>
        <p:nvGraphicFramePr>
          <p:cNvPr id="34820" name="Group 4"/>
          <p:cNvGraphicFramePr>
            <a:graphicFrameLocks noGrp="1"/>
          </p:cNvGraphicFramePr>
          <p:nvPr>
            <p:ph sz="quarter" idx="2"/>
          </p:nvPr>
        </p:nvGraphicFramePr>
        <p:xfrm>
          <a:off x="2117725" y="3265488"/>
          <a:ext cx="5829300" cy="1244219"/>
        </p:xfrm>
        <a:graphic>
          <a:graphicData uri="http://schemas.openxmlformats.org/drawingml/2006/table">
            <a:tbl>
              <a:tblPr/>
              <a:tblGrid>
                <a:gridCol w="971550"/>
                <a:gridCol w="971550"/>
                <a:gridCol w="971550"/>
                <a:gridCol w="971550"/>
                <a:gridCol w="971550"/>
                <a:gridCol w="971550"/>
              </a:tblGrid>
              <a:tr h="646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Tuple6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p>
            <a:fld id="{1BE37222-07DB-45CA-931F-CB8CA302FBEE}" type="datetime5">
              <a:rPr lang="en-US" smtClean="0"/>
              <a:t>5-Nov-17</a:t>
            </a:fld>
            <a:endParaRPr lang="en-US"/>
          </a:p>
        </p:txBody>
      </p:sp>
      <p:sp>
        <p:nvSpPr>
          <p:cNvPr id="20483" name="Footer Placeholder 5"/>
          <p:cNvSpPr>
            <a:spLocks noGrp="1"/>
          </p:cNvSpPr>
          <p:nvPr>
            <p:ph type="ftr" sz="quarter" idx="11"/>
          </p:nvPr>
        </p:nvSpPr>
        <p:spPr>
          <a:noFill/>
        </p:spPr>
        <p:txBody>
          <a:bodyPr/>
          <a:lstStyle/>
          <a:p>
            <a:r>
              <a:rPr lang="en-US"/>
              <a:t>Data Warehousing</a:t>
            </a:r>
          </a:p>
        </p:txBody>
      </p:sp>
      <p:sp>
        <p:nvSpPr>
          <p:cNvPr id="20484" name="Slide Number Placeholder 6"/>
          <p:cNvSpPr>
            <a:spLocks noGrp="1"/>
          </p:cNvSpPr>
          <p:nvPr>
            <p:ph type="sldNum" sz="quarter" idx="12"/>
          </p:nvPr>
        </p:nvSpPr>
        <p:spPr>
          <a:noFill/>
        </p:spPr>
        <p:txBody>
          <a:bodyPr/>
          <a:lstStyle/>
          <a:p>
            <a:fld id="{5F5F3D83-1DF0-4256-AC0B-1896576AB12F}" type="slidenum">
              <a:rPr lang="en-US"/>
              <a:pPr/>
              <a:t>16</a:t>
            </a:fld>
            <a:endParaRPr lang="en-US"/>
          </a:p>
        </p:txBody>
      </p:sp>
      <p:sp>
        <p:nvSpPr>
          <p:cNvPr id="20485" name="Rectangle 2"/>
          <p:cNvSpPr>
            <a:spLocks noGrp="1" noChangeArrowheads="1"/>
          </p:cNvSpPr>
          <p:nvPr>
            <p:ph type="title"/>
          </p:nvPr>
        </p:nvSpPr>
        <p:spPr/>
        <p:txBody>
          <a:bodyPr/>
          <a:lstStyle/>
          <a:p>
            <a:pPr eaLnBrk="1" hangingPunct="1"/>
            <a:r>
              <a:rPr lang="en-US" sz="4000" smtClean="0"/>
              <a:t>Example 1. </a:t>
            </a:r>
            <a:br>
              <a:rPr lang="en-US" sz="4000" smtClean="0"/>
            </a:br>
            <a:r>
              <a:rPr lang="en-US" sz="4000" smtClean="0"/>
              <a:t>How the bitmap index forms</a:t>
            </a:r>
            <a:endParaRPr lang="en-US" sz="2000" smtClean="0"/>
          </a:p>
        </p:txBody>
      </p:sp>
      <p:sp>
        <p:nvSpPr>
          <p:cNvPr id="20486" name="Rectangle 3"/>
          <p:cNvSpPr>
            <a:spLocks noGrp="1" noChangeArrowheads="1"/>
          </p:cNvSpPr>
          <p:nvPr>
            <p:ph type="body" sz="half" idx="1"/>
          </p:nvPr>
        </p:nvSpPr>
        <p:spPr>
          <a:xfrm>
            <a:off x="381000" y="1828800"/>
            <a:ext cx="8305800" cy="1295400"/>
          </a:xfrm>
        </p:spPr>
        <p:txBody>
          <a:bodyPr/>
          <a:lstStyle/>
          <a:p>
            <a:pPr eaLnBrk="1" hangingPunct="1"/>
            <a:r>
              <a:rPr lang="en-US" sz="2800" smtClean="0"/>
              <a:t>Fill the bit-map index of Field “F” as following:</a:t>
            </a:r>
          </a:p>
          <a:p>
            <a:pPr eaLnBrk="1" hangingPunct="1"/>
            <a:endParaRPr lang="en-US" sz="2800" smtClean="0"/>
          </a:p>
        </p:txBody>
      </p:sp>
      <p:graphicFrame>
        <p:nvGraphicFramePr>
          <p:cNvPr id="35844" name="Group 4"/>
          <p:cNvGraphicFramePr>
            <a:graphicFrameLocks noGrp="1"/>
          </p:cNvGraphicFramePr>
          <p:nvPr>
            <p:ph sz="half" idx="2"/>
          </p:nvPr>
        </p:nvGraphicFramePr>
        <p:xfrm>
          <a:off x="1901825" y="3195638"/>
          <a:ext cx="6837363" cy="2849564"/>
        </p:xfrm>
        <a:graphic>
          <a:graphicData uri="http://schemas.openxmlformats.org/drawingml/2006/table">
            <a:tbl>
              <a:tblPr/>
              <a:tblGrid>
                <a:gridCol w="2693988"/>
                <a:gridCol w="4143375"/>
              </a:tblGrid>
              <a:tr h="712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Bit-vector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1 1 0 0 0 1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0 0 0 1 0 0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7B41BC63-6E98-4146-9EE7-C928ACE73CBB}" type="datetime5">
              <a:rPr lang="en-US" smtClean="0"/>
              <a:t>5-Nov-17</a:t>
            </a:fld>
            <a:endParaRPr lang="en-US"/>
          </a:p>
        </p:txBody>
      </p:sp>
      <p:sp>
        <p:nvSpPr>
          <p:cNvPr id="21507" name="Footer Placeholder 4"/>
          <p:cNvSpPr>
            <a:spLocks noGrp="1"/>
          </p:cNvSpPr>
          <p:nvPr>
            <p:ph type="ftr" sz="quarter" idx="11"/>
          </p:nvPr>
        </p:nvSpPr>
        <p:spPr>
          <a:noFill/>
        </p:spPr>
        <p:txBody>
          <a:bodyPr/>
          <a:lstStyle/>
          <a:p>
            <a:r>
              <a:rPr lang="en-US"/>
              <a:t>Data Warehousing</a:t>
            </a:r>
          </a:p>
        </p:txBody>
      </p:sp>
      <p:sp>
        <p:nvSpPr>
          <p:cNvPr id="21508" name="Slide Number Placeholder 5"/>
          <p:cNvSpPr>
            <a:spLocks noGrp="1"/>
          </p:cNvSpPr>
          <p:nvPr>
            <p:ph type="sldNum" sz="quarter" idx="12"/>
          </p:nvPr>
        </p:nvSpPr>
        <p:spPr>
          <a:noFill/>
        </p:spPr>
        <p:txBody>
          <a:bodyPr/>
          <a:lstStyle/>
          <a:p>
            <a:fld id="{DA80C17C-40C7-4720-81C2-E6A93DCE0B9B}" type="slidenum">
              <a:rPr lang="en-US"/>
              <a:pPr/>
              <a:t>17</a:t>
            </a:fld>
            <a:endParaRPr lang="en-US"/>
          </a:p>
        </p:txBody>
      </p:sp>
      <p:sp>
        <p:nvSpPr>
          <p:cNvPr id="21509" name="Rectangle 2"/>
          <p:cNvSpPr>
            <a:spLocks noGrp="1" noChangeArrowheads="1"/>
          </p:cNvSpPr>
          <p:nvPr>
            <p:ph type="title"/>
          </p:nvPr>
        </p:nvSpPr>
        <p:spPr/>
        <p:txBody>
          <a:bodyPr/>
          <a:lstStyle/>
          <a:p>
            <a:pPr eaLnBrk="1" hangingPunct="1"/>
            <a:r>
              <a:rPr lang="en-US" smtClean="0"/>
              <a:t>Do we need Bitmap-Index?</a:t>
            </a:r>
          </a:p>
        </p:txBody>
      </p:sp>
      <p:sp>
        <p:nvSpPr>
          <p:cNvPr id="21510" name="Rectangle 3"/>
          <p:cNvSpPr>
            <a:spLocks noGrp="1" noChangeArrowheads="1"/>
          </p:cNvSpPr>
          <p:nvPr>
            <p:ph type="body" idx="1"/>
          </p:nvPr>
        </p:nvSpPr>
        <p:spPr>
          <a:xfrm>
            <a:off x="457200" y="2017713"/>
            <a:ext cx="8497888" cy="4114800"/>
          </a:xfrm>
        </p:spPr>
        <p:txBody>
          <a:bodyPr/>
          <a:lstStyle/>
          <a:p>
            <a:pPr eaLnBrk="1" hangingPunct="1"/>
            <a:endParaRPr lang="en-US" sz="2800" smtClean="0"/>
          </a:p>
          <a:p>
            <a:pPr eaLnBrk="1" hangingPunct="1"/>
            <a:r>
              <a:rPr lang="en-US" sz="2800" smtClean="0"/>
              <a:t>How to find the </a:t>
            </a:r>
            <a:r>
              <a:rPr lang="en-US" i="1" smtClean="0">
                <a:latin typeface="Monotype Corsiva" pitchFamily="66" charset="0"/>
              </a:rPr>
              <a:t>i</a:t>
            </a:r>
            <a:r>
              <a:rPr lang="en-US" smtClean="0"/>
              <a:t> </a:t>
            </a:r>
            <a:r>
              <a:rPr lang="en-US" baseline="30000" smtClean="0"/>
              <a:t>th</a:t>
            </a:r>
            <a:r>
              <a:rPr lang="en-US" sz="2800" smtClean="0"/>
              <a:t> record in a bitmap index?</a:t>
            </a:r>
          </a:p>
          <a:p>
            <a:pPr eaLnBrk="1" hangingPunct="1"/>
            <a:endParaRPr lang="en-US" sz="2800" smtClean="0"/>
          </a:p>
          <a:p>
            <a:pPr eaLnBrk="1" hangingPunct="1">
              <a:buFont typeface="Wingdings" pitchFamily="2" charset="2"/>
              <a:buNone/>
            </a:pPr>
            <a:endParaRPr lang="en-US"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4C14CD50-C2AA-4B1D-9EA0-C34AD00F2711}" type="datetime5">
              <a:rPr lang="en-US" smtClean="0"/>
              <a:t>5-Nov-17</a:t>
            </a:fld>
            <a:endParaRPr lang="en-US"/>
          </a:p>
        </p:txBody>
      </p:sp>
      <p:sp>
        <p:nvSpPr>
          <p:cNvPr id="22531" name="Footer Placeholder 4"/>
          <p:cNvSpPr>
            <a:spLocks noGrp="1"/>
          </p:cNvSpPr>
          <p:nvPr>
            <p:ph type="ftr" sz="quarter" idx="11"/>
          </p:nvPr>
        </p:nvSpPr>
        <p:spPr>
          <a:noFill/>
        </p:spPr>
        <p:txBody>
          <a:bodyPr/>
          <a:lstStyle/>
          <a:p>
            <a:r>
              <a:rPr lang="en-US"/>
              <a:t>Data Warehousing</a:t>
            </a:r>
          </a:p>
        </p:txBody>
      </p:sp>
      <p:sp>
        <p:nvSpPr>
          <p:cNvPr id="22532" name="Slide Number Placeholder 5"/>
          <p:cNvSpPr>
            <a:spLocks noGrp="1"/>
          </p:cNvSpPr>
          <p:nvPr>
            <p:ph type="sldNum" sz="quarter" idx="12"/>
          </p:nvPr>
        </p:nvSpPr>
        <p:spPr>
          <a:noFill/>
        </p:spPr>
        <p:txBody>
          <a:bodyPr/>
          <a:lstStyle/>
          <a:p>
            <a:fld id="{1FE47EBB-A3BB-4237-8C5A-F91A09B10708}" type="slidenum">
              <a:rPr lang="en-US"/>
              <a:pPr/>
              <a:t>18</a:t>
            </a:fld>
            <a:endParaRPr lang="en-US"/>
          </a:p>
        </p:txBody>
      </p:sp>
      <p:sp>
        <p:nvSpPr>
          <p:cNvPr id="22533" name="Rectangle 2"/>
          <p:cNvSpPr>
            <a:spLocks noGrp="1" noChangeArrowheads="1"/>
          </p:cNvSpPr>
          <p:nvPr>
            <p:ph type="title"/>
          </p:nvPr>
        </p:nvSpPr>
        <p:spPr/>
        <p:txBody>
          <a:bodyPr/>
          <a:lstStyle/>
          <a:p>
            <a:pPr eaLnBrk="1" hangingPunct="1"/>
            <a:r>
              <a:rPr lang="en-US" smtClean="0"/>
              <a:t>Advantage of Bitmap Index</a:t>
            </a:r>
          </a:p>
        </p:txBody>
      </p:sp>
      <p:sp>
        <p:nvSpPr>
          <p:cNvPr id="22534" name="Rectangle 3"/>
          <p:cNvSpPr>
            <a:spLocks noGrp="1" noChangeArrowheads="1"/>
          </p:cNvSpPr>
          <p:nvPr>
            <p:ph type="body" idx="1"/>
          </p:nvPr>
        </p:nvSpPr>
        <p:spPr>
          <a:xfrm>
            <a:off x="381000" y="2017713"/>
            <a:ext cx="8574088" cy="4114800"/>
          </a:xfrm>
        </p:spPr>
        <p:txBody>
          <a:bodyPr/>
          <a:lstStyle/>
          <a:p>
            <a:pPr eaLnBrk="1" hangingPunct="1">
              <a:lnSpc>
                <a:spcPct val="90000"/>
              </a:lnSpc>
            </a:pPr>
            <a:r>
              <a:rPr lang="en-US" sz="2800" smtClean="0"/>
              <a:t>Accelerate the search.</a:t>
            </a:r>
          </a:p>
          <a:p>
            <a:pPr eaLnBrk="1" hangingPunct="1">
              <a:lnSpc>
                <a:spcPct val="90000"/>
              </a:lnSpc>
            </a:pPr>
            <a:r>
              <a:rPr lang="en-US" sz="2800" smtClean="0"/>
              <a:t>Example 2</a:t>
            </a:r>
          </a:p>
          <a:p>
            <a:pPr lvl="1" eaLnBrk="1" hangingPunct="1">
              <a:lnSpc>
                <a:spcPct val="90000"/>
              </a:lnSpc>
            </a:pPr>
            <a:r>
              <a:rPr lang="en-US" sz="2400" smtClean="0"/>
              <a:t>   Consider following Relation:</a:t>
            </a:r>
          </a:p>
          <a:p>
            <a:pPr eaLnBrk="1" hangingPunct="1">
              <a:lnSpc>
                <a:spcPct val="90000"/>
              </a:lnSpc>
              <a:buFont typeface="Wingdings" pitchFamily="2" charset="2"/>
              <a:buNone/>
            </a:pPr>
            <a:r>
              <a:rPr lang="en-US" sz="2800" smtClean="0"/>
              <a:t>	Movie (title, year, length, studioName)</a:t>
            </a:r>
          </a:p>
          <a:p>
            <a:pPr lvl="1" eaLnBrk="1" hangingPunct="1">
              <a:lnSpc>
                <a:spcPct val="90000"/>
              </a:lnSpc>
            </a:pPr>
            <a:r>
              <a:rPr lang="en-US" sz="2400" smtClean="0"/>
              <a:t> We need to run the following query:</a:t>
            </a:r>
          </a:p>
          <a:p>
            <a:pPr lvl="1" eaLnBrk="1" hangingPunct="1">
              <a:lnSpc>
                <a:spcPct val="90000"/>
              </a:lnSpc>
            </a:pPr>
            <a:endParaRPr lang="en-US" sz="2400" smtClean="0"/>
          </a:p>
          <a:p>
            <a:pPr lvl="1" eaLnBrk="1" hangingPunct="1">
              <a:lnSpc>
                <a:spcPct val="90000"/>
              </a:lnSpc>
              <a:buFont typeface="Wingdings" pitchFamily="2" charset="2"/>
              <a:buNone/>
            </a:pPr>
            <a:r>
              <a:rPr lang="en-US" sz="2400" smtClean="0">
                <a:latin typeface="Courier New" pitchFamily="49" charset="0"/>
              </a:rPr>
              <a:t>SELECT title</a:t>
            </a:r>
          </a:p>
          <a:p>
            <a:pPr lvl="1" eaLnBrk="1" hangingPunct="1">
              <a:lnSpc>
                <a:spcPct val="90000"/>
              </a:lnSpc>
              <a:buFont typeface="Wingdings" pitchFamily="2" charset="2"/>
              <a:buNone/>
            </a:pPr>
            <a:r>
              <a:rPr lang="en-US" sz="2400" smtClean="0">
                <a:latin typeface="Courier New" pitchFamily="49" charset="0"/>
              </a:rPr>
              <a:t>FROM Movie</a:t>
            </a:r>
          </a:p>
          <a:p>
            <a:pPr lvl="1" eaLnBrk="1" hangingPunct="1">
              <a:lnSpc>
                <a:spcPct val="90000"/>
              </a:lnSpc>
              <a:buFont typeface="Wingdings" pitchFamily="2" charset="2"/>
              <a:buNone/>
            </a:pPr>
            <a:r>
              <a:rPr lang="en-US" sz="2400" smtClean="0">
                <a:latin typeface="Courier New" pitchFamily="49" charset="0"/>
              </a:rPr>
              <a:t>WHERE studioName = ‘Disney’ AND</a:t>
            </a:r>
          </a:p>
          <a:p>
            <a:pPr lvl="1" eaLnBrk="1" hangingPunct="1">
              <a:lnSpc>
                <a:spcPct val="90000"/>
              </a:lnSpc>
              <a:buFont typeface="Wingdings" pitchFamily="2" charset="2"/>
              <a:buNone/>
            </a:pPr>
            <a:r>
              <a:rPr lang="en-US" sz="2400" smtClean="0">
                <a:latin typeface="Courier New" pitchFamily="49" charset="0"/>
              </a:rPr>
              <a:t>			 year = 1995;</a:t>
            </a:r>
          </a:p>
          <a:p>
            <a:pPr lvl="1" eaLnBrk="1" hangingPunct="1">
              <a:lnSpc>
                <a:spcPct val="90000"/>
              </a:lnSpc>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p>
            <a:fld id="{40546B59-7B2A-47FE-9228-010F242C8CC9}" type="datetime5">
              <a:rPr lang="en-US" smtClean="0"/>
              <a:t>5-Nov-17</a:t>
            </a:fld>
            <a:endParaRPr lang="en-US"/>
          </a:p>
        </p:txBody>
      </p:sp>
      <p:sp>
        <p:nvSpPr>
          <p:cNvPr id="23555" name="Footer Placeholder 5"/>
          <p:cNvSpPr>
            <a:spLocks noGrp="1"/>
          </p:cNvSpPr>
          <p:nvPr>
            <p:ph type="ftr" sz="quarter" idx="11"/>
          </p:nvPr>
        </p:nvSpPr>
        <p:spPr>
          <a:noFill/>
        </p:spPr>
        <p:txBody>
          <a:bodyPr/>
          <a:lstStyle/>
          <a:p>
            <a:r>
              <a:rPr lang="en-US"/>
              <a:t>Data Warehousing</a:t>
            </a:r>
          </a:p>
        </p:txBody>
      </p:sp>
      <p:sp>
        <p:nvSpPr>
          <p:cNvPr id="23556" name="Slide Number Placeholder 6"/>
          <p:cNvSpPr>
            <a:spLocks noGrp="1"/>
          </p:cNvSpPr>
          <p:nvPr>
            <p:ph type="sldNum" sz="quarter" idx="12"/>
          </p:nvPr>
        </p:nvSpPr>
        <p:spPr>
          <a:noFill/>
        </p:spPr>
        <p:txBody>
          <a:bodyPr/>
          <a:lstStyle/>
          <a:p>
            <a:fld id="{58A33B18-D729-4300-85E3-C843B85D8A93}" type="slidenum">
              <a:rPr lang="en-US"/>
              <a:pPr/>
              <a:t>19</a:t>
            </a:fld>
            <a:endParaRPr lang="en-US"/>
          </a:p>
        </p:txBody>
      </p:sp>
      <p:sp>
        <p:nvSpPr>
          <p:cNvPr id="23557" name="Rectangle 2"/>
          <p:cNvSpPr>
            <a:spLocks noGrp="1" noChangeArrowheads="1"/>
          </p:cNvSpPr>
          <p:nvPr>
            <p:ph type="title"/>
          </p:nvPr>
        </p:nvSpPr>
        <p:spPr/>
        <p:txBody>
          <a:bodyPr/>
          <a:lstStyle/>
          <a:p>
            <a:pPr eaLnBrk="1" hangingPunct="1"/>
            <a:r>
              <a:rPr lang="en-US" smtClean="0"/>
              <a:t>Example 2.</a:t>
            </a:r>
            <a:r>
              <a:rPr lang="en-US" sz="2400" smtClean="0"/>
              <a:t> (contiue…)</a:t>
            </a:r>
            <a:r>
              <a:rPr lang="en-US" smtClean="0"/>
              <a:t> </a:t>
            </a:r>
            <a:br>
              <a:rPr lang="en-US" smtClean="0"/>
            </a:br>
            <a:endParaRPr lang="en-US" sz="2400" smtClean="0"/>
          </a:p>
        </p:txBody>
      </p:sp>
      <p:sp>
        <p:nvSpPr>
          <p:cNvPr id="23558" name="Rectangle 3"/>
          <p:cNvSpPr>
            <a:spLocks noGrp="1" noChangeArrowheads="1"/>
          </p:cNvSpPr>
          <p:nvPr>
            <p:ph type="body" sz="half" idx="1"/>
          </p:nvPr>
        </p:nvSpPr>
        <p:spPr>
          <a:xfrm>
            <a:off x="1182688" y="2017713"/>
            <a:ext cx="4456112" cy="484187"/>
          </a:xfrm>
        </p:spPr>
        <p:txBody>
          <a:bodyPr/>
          <a:lstStyle/>
          <a:p>
            <a:pPr eaLnBrk="1" hangingPunct="1"/>
            <a:r>
              <a:rPr lang="en-US" sz="2800" smtClean="0"/>
              <a:t>With following tuples:</a:t>
            </a:r>
          </a:p>
          <a:p>
            <a:pPr eaLnBrk="1" hangingPunct="1"/>
            <a:endParaRPr lang="en-US" sz="2800" smtClean="0"/>
          </a:p>
        </p:txBody>
      </p:sp>
      <p:graphicFrame>
        <p:nvGraphicFramePr>
          <p:cNvPr id="38916" name="Group 4"/>
          <p:cNvGraphicFramePr>
            <a:graphicFrameLocks noGrp="1"/>
          </p:cNvGraphicFramePr>
          <p:nvPr>
            <p:ph sz="half" idx="2"/>
          </p:nvPr>
        </p:nvGraphicFramePr>
        <p:xfrm>
          <a:off x="1685925" y="2641600"/>
          <a:ext cx="6908800" cy="3627120"/>
        </p:xfrm>
        <a:graphic>
          <a:graphicData uri="http://schemas.openxmlformats.org/drawingml/2006/table">
            <a:tbl>
              <a:tblPr/>
              <a:tblGrid>
                <a:gridCol w="3454400"/>
                <a:gridCol w="3454400"/>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1" u="none" strike="noStrike" cap="none" normalizeH="0" baseline="0" smtClean="0">
                          <a:ln>
                            <a:noFill/>
                          </a:ln>
                          <a:solidFill>
                            <a:schemeClr val="tx1"/>
                          </a:solidFill>
                          <a:effectLst/>
                          <a:latin typeface="Tahoma" pitchFamily="34" charset="0"/>
                        </a:rPr>
                        <a:t>studioName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1" u="none" strike="noStrike" cap="none" normalizeH="0" baseline="0" smtClean="0">
                          <a:ln>
                            <a:noFill/>
                          </a:ln>
                          <a:solidFill>
                            <a:schemeClr val="tx1"/>
                          </a:solidFill>
                          <a:effectLst/>
                          <a:latin typeface="Tahoma" pitchFamily="34" charset="0"/>
                        </a:rPr>
                        <a:t>year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Disney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MGM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DreamFactory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MGM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DreamFactory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Disney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5BF9D1E2-07D4-4691-A35F-02704D09614B}" type="datetime5">
              <a:rPr lang="en-US" smtClean="0"/>
              <a:t>5-Nov-17</a:t>
            </a:fld>
            <a:endParaRPr lang="en-US"/>
          </a:p>
        </p:txBody>
      </p:sp>
      <p:sp>
        <p:nvSpPr>
          <p:cNvPr id="8195" name="Footer Placeholder 4"/>
          <p:cNvSpPr>
            <a:spLocks noGrp="1"/>
          </p:cNvSpPr>
          <p:nvPr>
            <p:ph type="ftr" sz="quarter" idx="11"/>
          </p:nvPr>
        </p:nvSpPr>
        <p:spPr>
          <a:noFill/>
        </p:spPr>
        <p:txBody>
          <a:bodyPr/>
          <a:lstStyle/>
          <a:p>
            <a:r>
              <a:rPr lang="en-US"/>
              <a:t>Data Warehousing</a:t>
            </a:r>
          </a:p>
        </p:txBody>
      </p:sp>
      <p:sp>
        <p:nvSpPr>
          <p:cNvPr id="8196" name="Slide Number Placeholder 5"/>
          <p:cNvSpPr>
            <a:spLocks noGrp="1"/>
          </p:cNvSpPr>
          <p:nvPr>
            <p:ph type="sldNum" sz="quarter" idx="12"/>
          </p:nvPr>
        </p:nvSpPr>
        <p:spPr>
          <a:noFill/>
        </p:spPr>
        <p:txBody>
          <a:bodyPr/>
          <a:lstStyle/>
          <a:p>
            <a:fld id="{5F0DBEAF-983B-4EBB-9EBA-11BAA1B8D919}" type="slidenum">
              <a:rPr lang="en-US"/>
              <a:pPr/>
              <a:t>2</a:t>
            </a:fld>
            <a:endParaRPr lang="en-US"/>
          </a:p>
        </p:txBody>
      </p:sp>
      <p:sp>
        <p:nvSpPr>
          <p:cNvPr id="8197" name="Rectangle 2"/>
          <p:cNvSpPr>
            <a:spLocks noGrp="1" noChangeArrowheads="1"/>
          </p:cNvSpPr>
          <p:nvPr>
            <p:ph type="title"/>
          </p:nvPr>
        </p:nvSpPr>
        <p:spPr/>
        <p:txBody>
          <a:bodyPr/>
          <a:lstStyle/>
          <a:p>
            <a:pPr eaLnBrk="1" hangingPunct="1"/>
            <a:r>
              <a:rPr lang="en-US" smtClean="0"/>
              <a:t>Outline</a:t>
            </a:r>
          </a:p>
        </p:txBody>
      </p:sp>
      <p:sp>
        <p:nvSpPr>
          <p:cNvPr id="8198" name="Rectangle 3"/>
          <p:cNvSpPr>
            <a:spLocks noGrp="1" noChangeArrowheads="1"/>
          </p:cNvSpPr>
          <p:nvPr>
            <p:ph type="body" idx="1"/>
          </p:nvPr>
        </p:nvSpPr>
        <p:spPr/>
        <p:txBody>
          <a:bodyPr/>
          <a:lstStyle/>
          <a:p>
            <a:pPr eaLnBrk="1" hangingPunct="1"/>
            <a:r>
              <a:rPr lang="en-US" b="1" smtClean="0"/>
              <a:t>Introduction</a:t>
            </a:r>
          </a:p>
          <a:p>
            <a:pPr eaLnBrk="1" hangingPunct="1"/>
            <a:r>
              <a:rPr lang="en-US" b="1" smtClean="0"/>
              <a:t>Why Indexing?</a:t>
            </a:r>
          </a:p>
          <a:p>
            <a:pPr eaLnBrk="1" hangingPunct="1"/>
            <a:r>
              <a:rPr lang="en-US" b="1" smtClean="0"/>
              <a:t>Factors that determine the convenient Indexing technique</a:t>
            </a:r>
          </a:p>
          <a:p>
            <a:pPr eaLnBrk="1" hangingPunct="1"/>
            <a:r>
              <a:rPr lang="en-US" b="1" smtClean="0"/>
              <a:t>Bitmap Indexes</a:t>
            </a:r>
          </a:p>
          <a:p>
            <a:pPr eaLnBrk="1" hangingPunct="1"/>
            <a:r>
              <a:rPr lang="en-US" b="1" smtClean="0"/>
              <a:t>Examples</a:t>
            </a:r>
          </a:p>
          <a:p>
            <a:pPr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Date Placeholder 5"/>
          <p:cNvSpPr>
            <a:spLocks noGrp="1"/>
          </p:cNvSpPr>
          <p:nvPr>
            <p:ph type="dt" sz="quarter" idx="10"/>
          </p:nvPr>
        </p:nvSpPr>
        <p:spPr>
          <a:noFill/>
        </p:spPr>
        <p:txBody>
          <a:bodyPr/>
          <a:lstStyle/>
          <a:p>
            <a:fld id="{525CC60C-F9B9-450C-9C00-B7D120D14DA7}" type="datetime5">
              <a:rPr lang="en-US" smtClean="0"/>
              <a:t>5-Nov-17</a:t>
            </a:fld>
            <a:endParaRPr lang="en-US"/>
          </a:p>
        </p:txBody>
      </p:sp>
      <p:sp>
        <p:nvSpPr>
          <p:cNvPr id="24579" name="Footer Placeholder 6"/>
          <p:cNvSpPr>
            <a:spLocks noGrp="1"/>
          </p:cNvSpPr>
          <p:nvPr>
            <p:ph type="ftr" sz="quarter" idx="11"/>
          </p:nvPr>
        </p:nvSpPr>
        <p:spPr>
          <a:noFill/>
        </p:spPr>
        <p:txBody>
          <a:bodyPr/>
          <a:lstStyle/>
          <a:p>
            <a:r>
              <a:rPr lang="en-US"/>
              <a:t>Data Warehousing</a:t>
            </a:r>
          </a:p>
        </p:txBody>
      </p:sp>
      <p:sp>
        <p:nvSpPr>
          <p:cNvPr id="24580" name="Slide Number Placeholder 7"/>
          <p:cNvSpPr>
            <a:spLocks noGrp="1"/>
          </p:cNvSpPr>
          <p:nvPr>
            <p:ph type="sldNum" sz="quarter" idx="12"/>
          </p:nvPr>
        </p:nvSpPr>
        <p:spPr>
          <a:noFill/>
        </p:spPr>
        <p:txBody>
          <a:bodyPr/>
          <a:lstStyle/>
          <a:p>
            <a:fld id="{67AE1B8A-11AA-4903-AF6C-089364EDF98D}" type="slidenum">
              <a:rPr lang="en-US"/>
              <a:pPr/>
              <a:t>20</a:t>
            </a:fld>
            <a:endParaRPr lang="en-US"/>
          </a:p>
        </p:txBody>
      </p:sp>
      <p:sp>
        <p:nvSpPr>
          <p:cNvPr id="24581" name="Rectangle 2"/>
          <p:cNvSpPr>
            <a:spLocks noGrp="1" noChangeArrowheads="1"/>
          </p:cNvSpPr>
          <p:nvPr>
            <p:ph type="body" sz="half" idx="1"/>
          </p:nvPr>
        </p:nvSpPr>
        <p:spPr>
          <a:xfrm>
            <a:off x="533400" y="990600"/>
            <a:ext cx="8229600" cy="762000"/>
          </a:xfrm>
        </p:spPr>
        <p:txBody>
          <a:bodyPr/>
          <a:lstStyle/>
          <a:p>
            <a:pPr eaLnBrk="1" hangingPunct="1">
              <a:lnSpc>
                <a:spcPct val="90000"/>
              </a:lnSpc>
            </a:pPr>
            <a:r>
              <a:rPr lang="en-US" sz="2400" dirty="0" smtClean="0"/>
              <a:t>Suppose we build Bitmap index in the field of “</a:t>
            </a:r>
            <a:r>
              <a:rPr lang="en-US" sz="2400" dirty="0" err="1" smtClean="0"/>
              <a:t>studioName</a:t>
            </a:r>
            <a:r>
              <a:rPr lang="en-US" sz="2400" dirty="0" smtClean="0"/>
              <a:t>” and “year”</a:t>
            </a:r>
          </a:p>
          <a:p>
            <a:pPr lvl="1" eaLnBrk="1" hangingPunct="1">
              <a:lnSpc>
                <a:spcPct val="90000"/>
              </a:lnSpc>
            </a:pPr>
            <a:endParaRPr lang="en-US" sz="2000" dirty="0" smtClean="0"/>
          </a:p>
          <a:p>
            <a:pPr eaLnBrk="1" hangingPunct="1">
              <a:lnSpc>
                <a:spcPct val="90000"/>
              </a:lnSpc>
            </a:pPr>
            <a:endParaRPr lang="en-US" sz="2400" dirty="0" smtClean="0"/>
          </a:p>
        </p:txBody>
      </p:sp>
      <p:graphicFrame>
        <p:nvGraphicFramePr>
          <p:cNvPr id="39939" name="Group 3"/>
          <p:cNvGraphicFramePr>
            <a:graphicFrameLocks noGrp="1"/>
          </p:cNvGraphicFramePr>
          <p:nvPr>
            <p:ph sz="quarter" idx="2"/>
          </p:nvPr>
        </p:nvGraphicFramePr>
        <p:xfrm>
          <a:off x="1600200" y="2286000"/>
          <a:ext cx="7196138" cy="1569720"/>
        </p:xfrm>
        <a:graphic>
          <a:graphicData uri="http://schemas.openxmlformats.org/drawingml/2006/table">
            <a:tbl>
              <a:tblPr/>
              <a:tblGrid>
                <a:gridCol w="3598863"/>
                <a:gridCol w="3597275"/>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Disney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MGM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0 1 0 1 0 0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DreamFactory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0 0 1 0 1 0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96" name="Rectangle 17"/>
          <p:cNvSpPr>
            <a:spLocks noChangeArrowheads="1"/>
          </p:cNvSpPr>
          <p:nvPr/>
        </p:nvSpPr>
        <p:spPr bwMode="auto">
          <a:xfrm>
            <a:off x="609600" y="152400"/>
            <a:ext cx="8229600" cy="1143000"/>
          </a:xfrm>
          <a:prstGeom prst="rect">
            <a:avLst/>
          </a:prstGeom>
          <a:noFill/>
          <a:ln w="9525">
            <a:noFill/>
            <a:miter lim="800000"/>
            <a:headEnd/>
            <a:tailEnd/>
          </a:ln>
        </p:spPr>
        <p:txBody>
          <a:bodyPr anchor="ctr"/>
          <a:lstStyle/>
          <a:p>
            <a:pPr eaLnBrk="1" hangingPunct="1"/>
            <a:r>
              <a:rPr lang="en-US" sz="4400">
                <a:solidFill>
                  <a:schemeClr val="tx2"/>
                </a:solidFill>
              </a:rPr>
              <a:t>Example 2.</a:t>
            </a:r>
            <a:r>
              <a:rPr lang="en-US" sz="2400">
                <a:solidFill>
                  <a:schemeClr val="tx2"/>
                </a:solidFill>
              </a:rPr>
              <a:t> (contiue…)</a:t>
            </a:r>
            <a:r>
              <a:rPr lang="en-US" sz="4400">
                <a:solidFill>
                  <a:schemeClr val="tx2"/>
                </a:solidFill>
              </a:rPr>
              <a:t> </a:t>
            </a:r>
            <a:br>
              <a:rPr lang="en-US" sz="4400">
                <a:solidFill>
                  <a:schemeClr val="tx2"/>
                </a:solidFill>
              </a:rPr>
            </a:br>
            <a:endParaRPr lang="en-US" sz="2400">
              <a:solidFill>
                <a:schemeClr val="tx2"/>
              </a:solidFill>
            </a:endParaRPr>
          </a:p>
        </p:txBody>
      </p:sp>
      <p:sp>
        <p:nvSpPr>
          <p:cNvPr id="24597" name="Text Box 18"/>
          <p:cNvSpPr txBox="1">
            <a:spLocks noChangeArrowheads="1"/>
          </p:cNvSpPr>
          <p:nvPr/>
        </p:nvSpPr>
        <p:spPr bwMode="auto">
          <a:xfrm>
            <a:off x="457200" y="1828800"/>
            <a:ext cx="3962400" cy="366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Bitmap Index on Field “studioName”</a:t>
            </a:r>
          </a:p>
        </p:txBody>
      </p:sp>
      <p:sp>
        <p:nvSpPr>
          <p:cNvPr id="24598" name="Text Box 19"/>
          <p:cNvSpPr txBox="1">
            <a:spLocks noChangeArrowheads="1"/>
          </p:cNvSpPr>
          <p:nvPr/>
        </p:nvSpPr>
        <p:spPr bwMode="auto">
          <a:xfrm>
            <a:off x="304800" y="4038600"/>
            <a:ext cx="3962400" cy="366713"/>
          </a:xfrm>
          <a:prstGeom prst="rect">
            <a:avLst/>
          </a:prstGeom>
          <a:noFill/>
          <a:ln w="9525">
            <a:noFill/>
            <a:miter lim="800000"/>
            <a:headEnd/>
            <a:tailEnd/>
          </a:ln>
        </p:spPr>
        <p:txBody>
          <a:bodyPr>
            <a:spAutoFit/>
          </a:bodyPr>
          <a:lstStyle/>
          <a:p>
            <a:pPr eaLnBrk="1" hangingPunct="1">
              <a:spcBef>
                <a:spcPct val="50000"/>
              </a:spcBef>
            </a:pPr>
            <a:r>
              <a:rPr lang="en-US" dirty="0">
                <a:latin typeface="Arial" charset="0"/>
              </a:rPr>
              <a:t>Bitmap Index on Field “</a:t>
            </a:r>
            <a:r>
              <a:rPr lang="en-US" dirty="0" err="1">
                <a:latin typeface="Arial" charset="0"/>
              </a:rPr>
              <a:t>studioName</a:t>
            </a:r>
            <a:r>
              <a:rPr lang="en-US" dirty="0">
                <a:latin typeface="Arial" charset="0"/>
              </a:rPr>
              <a:t>”</a:t>
            </a:r>
          </a:p>
        </p:txBody>
      </p:sp>
      <p:graphicFrame>
        <p:nvGraphicFramePr>
          <p:cNvPr id="39956" name="Group 20"/>
          <p:cNvGraphicFramePr>
            <a:graphicFrameLocks noGrp="1"/>
          </p:cNvGraphicFramePr>
          <p:nvPr>
            <p:ph sz="quarter" idx="3"/>
          </p:nvPr>
        </p:nvGraphicFramePr>
        <p:xfrm>
          <a:off x="1066800" y="4495800"/>
          <a:ext cx="7620000" cy="1554480"/>
        </p:xfrm>
        <a:graphic>
          <a:graphicData uri="http://schemas.openxmlformats.org/drawingml/2006/table">
            <a:tbl>
              <a:tblPr/>
              <a:tblGrid>
                <a:gridCol w="3810000"/>
                <a:gridCol w="3810000"/>
              </a:tblGrid>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1995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1 0 0 1 0 0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0 0 1 0 0 1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p>
            <a:fld id="{D0052029-35B5-4205-A93B-AE9455477185}" type="datetime5">
              <a:rPr lang="en-US" smtClean="0"/>
              <a:t>5-Nov-17</a:t>
            </a:fld>
            <a:endParaRPr lang="en-US"/>
          </a:p>
        </p:txBody>
      </p:sp>
      <p:sp>
        <p:nvSpPr>
          <p:cNvPr id="25603" name="Footer Placeholder 5"/>
          <p:cNvSpPr>
            <a:spLocks noGrp="1"/>
          </p:cNvSpPr>
          <p:nvPr>
            <p:ph type="ftr" sz="quarter" idx="11"/>
          </p:nvPr>
        </p:nvSpPr>
        <p:spPr>
          <a:noFill/>
        </p:spPr>
        <p:txBody>
          <a:bodyPr/>
          <a:lstStyle/>
          <a:p>
            <a:r>
              <a:rPr lang="en-US"/>
              <a:t>Data Warehousing</a:t>
            </a:r>
          </a:p>
        </p:txBody>
      </p:sp>
      <p:sp>
        <p:nvSpPr>
          <p:cNvPr id="25604" name="Slide Number Placeholder 6"/>
          <p:cNvSpPr>
            <a:spLocks noGrp="1"/>
          </p:cNvSpPr>
          <p:nvPr>
            <p:ph type="sldNum" sz="quarter" idx="12"/>
          </p:nvPr>
        </p:nvSpPr>
        <p:spPr>
          <a:noFill/>
        </p:spPr>
        <p:txBody>
          <a:bodyPr/>
          <a:lstStyle/>
          <a:p>
            <a:fld id="{1FE645E1-7DBA-4DA3-A5F2-14F0CB7F9562}" type="slidenum">
              <a:rPr lang="en-US"/>
              <a:pPr/>
              <a:t>21</a:t>
            </a:fld>
            <a:endParaRPr lang="en-US"/>
          </a:p>
        </p:txBody>
      </p:sp>
      <p:sp>
        <p:nvSpPr>
          <p:cNvPr id="25605" name="Rectangle 2"/>
          <p:cNvSpPr>
            <a:spLocks noGrp="1" noChangeArrowheads="1"/>
          </p:cNvSpPr>
          <p:nvPr>
            <p:ph type="title"/>
          </p:nvPr>
        </p:nvSpPr>
        <p:spPr/>
        <p:txBody>
          <a:bodyPr/>
          <a:lstStyle/>
          <a:p>
            <a:pPr eaLnBrk="1" hangingPunct="1"/>
            <a:r>
              <a:rPr lang="en-US" sz="4000" smtClean="0"/>
              <a:t>Example 2.</a:t>
            </a:r>
            <a:r>
              <a:rPr lang="en-US" sz="2000" smtClean="0"/>
              <a:t> (contiue…)</a:t>
            </a:r>
            <a:r>
              <a:rPr lang="en-US" sz="4000" smtClean="0"/>
              <a:t> </a:t>
            </a:r>
            <a:br>
              <a:rPr lang="en-US" sz="4000" smtClean="0"/>
            </a:br>
            <a:endParaRPr lang="en-US" sz="4000" smtClean="0"/>
          </a:p>
        </p:txBody>
      </p:sp>
      <p:sp>
        <p:nvSpPr>
          <p:cNvPr id="25606" name="Rectangle 3"/>
          <p:cNvSpPr>
            <a:spLocks noGrp="1" noChangeArrowheads="1"/>
          </p:cNvSpPr>
          <p:nvPr>
            <p:ph type="body" sz="half" idx="1"/>
          </p:nvPr>
        </p:nvSpPr>
        <p:spPr>
          <a:xfrm>
            <a:off x="304800" y="990600"/>
            <a:ext cx="8458200" cy="5029200"/>
          </a:xfrm>
        </p:spPr>
        <p:txBody>
          <a:bodyPr/>
          <a:lstStyle/>
          <a:p>
            <a:pPr lvl="1" eaLnBrk="1" hangingPunct="1"/>
            <a:r>
              <a:rPr lang="en-US" sz="2400" smtClean="0"/>
              <a:t>The query is :</a:t>
            </a:r>
          </a:p>
          <a:p>
            <a:pPr lvl="2" eaLnBrk="1" hangingPunct="1">
              <a:buFont typeface="Wingdings" pitchFamily="2" charset="2"/>
              <a:buNone/>
            </a:pPr>
            <a:r>
              <a:rPr lang="en-US" sz="2000" smtClean="0">
                <a:latin typeface="Courier New" pitchFamily="49" charset="0"/>
              </a:rPr>
              <a:t>SELECT title</a:t>
            </a:r>
          </a:p>
          <a:p>
            <a:pPr lvl="2" eaLnBrk="1" hangingPunct="1">
              <a:buFont typeface="Wingdings" pitchFamily="2" charset="2"/>
              <a:buNone/>
            </a:pPr>
            <a:r>
              <a:rPr lang="en-US" sz="2000" smtClean="0">
                <a:latin typeface="Courier New" pitchFamily="49" charset="0"/>
              </a:rPr>
              <a:t>FROM Movie</a:t>
            </a:r>
          </a:p>
          <a:p>
            <a:pPr lvl="2" eaLnBrk="1" hangingPunct="1">
              <a:buFont typeface="Wingdings" pitchFamily="2" charset="2"/>
              <a:buNone/>
            </a:pPr>
            <a:r>
              <a:rPr lang="en-US" sz="2000" smtClean="0">
                <a:latin typeface="Courier New" pitchFamily="49" charset="0"/>
              </a:rPr>
              <a:t>WHERE </a:t>
            </a:r>
            <a:r>
              <a:rPr lang="en-US" sz="2000" b="1" smtClean="0">
                <a:latin typeface="Courier New" pitchFamily="49" charset="0"/>
              </a:rPr>
              <a:t>studioName</a:t>
            </a:r>
            <a:r>
              <a:rPr lang="en-US" sz="2000" smtClean="0">
                <a:latin typeface="Courier New" pitchFamily="49" charset="0"/>
              </a:rPr>
              <a:t> = ‘Disney’ AND</a:t>
            </a:r>
          </a:p>
          <a:p>
            <a:pPr lvl="2" eaLnBrk="1" hangingPunct="1">
              <a:buFont typeface="Wingdings" pitchFamily="2" charset="2"/>
              <a:buNone/>
            </a:pPr>
            <a:r>
              <a:rPr lang="en-US" sz="2000" smtClean="0">
                <a:latin typeface="Courier New" pitchFamily="49" charset="0"/>
              </a:rPr>
              <a:t>			 </a:t>
            </a:r>
            <a:r>
              <a:rPr lang="en-US" sz="2000" b="1" smtClean="0">
                <a:latin typeface="Courier New" pitchFamily="49" charset="0"/>
              </a:rPr>
              <a:t>year</a:t>
            </a:r>
            <a:r>
              <a:rPr lang="en-US" sz="2000" smtClean="0">
                <a:latin typeface="Courier New" pitchFamily="49" charset="0"/>
              </a:rPr>
              <a:t> = 1995;</a:t>
            </a:r>
          </a:p>
          <a:p>
            <a:pPr eaLnBrk="1" hangingPunct="1"/>
            <a:r>
              <a:rPr lang="en-US" sz="2800" smtClean="0"/>
              <a:t>So we INTERSECT the bitmap index with value of ‘Disney” and ‘1995’</a:t>
            </a:r>
          </a:p>
        </p:txBody>
      </p:sp>
      <p:graphicFrame>
        <p:nvGraphicFramePr>
          <p:cNvPr id="40964" name="Group 4"/>
          <p:cNvGraphicFramePr>
            <a:graphicFrameLocks noGrp="1"/>
          </p:cNvGraphicFramePr>
          <p:nvPr>
            <p:ph sz="half" idx="2"/>
          </p:nvPr>
        </p:nvGraphicFramePr>
        <p:xfrm>
          <a:off x="2478088" y="4267200"/>
          <a:ext cx="3236912" cy="1554480"/>
        </p:xfrm>
        <a:graphic>
          <a:graphicData uri="http://schemas.openxmlformats.org/drawingml/2006/table">
            <a:tbl>
              <a:tblPr/>
              <a:tblGrid>
                <a:gridCol w="1282700"/>
                <a:gridCol w="1954212"/>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1 0 0 0 0 1</a:t>
                      </a:r>
                    </a:p>
                  </a:txBody>
                  <a:tcPr horzOverflow="overflow">
                    <a:lnL>
                      <a:noFill/>
                    </a:lnL>
                    <a:lnR cap="flat">
                      <a:noFill/>
                    </a:lnR>
                    <a:lnT cap="flat">
                      <a:noFill/>
                    </a:lnT>
                    <a:lnB>
                      <a:noFill/>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AND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1 0 0 1 0 0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1 0 0 0 0 0</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5615" name="Text Box 22"/>
          <p:cNvSpPr txBox="1">
            <a:spLocks noChangeArrowheads="1"/>
          </p:cNvSpPr>
          <p:nvPr/>
        </p:nvSpPr>
        <p:spPr bwMode="auto">
          <a:xfrm>
            <a:off x="609600" y="5791200"/>
            <a:ext cx="7162800" cy="519113"/>
          </a:xfrm>
          <a:prstGeom prst="rect">
            <a:avLst/>
          </a:prstGeom>
          <a:noFill/>
          <a:ln w="9525">
            <a:noFill/>
            <a:miter lim="800000"/>
            <a:headEnd/>
            <a:tailEnd/>
          </a:ln>
        </p:spPr>
        <p:txBody>
          <a:bodyPr>
            <a:spAutoFit/>
          </a:bodyPr>
          <a:lstStyle/>
          <a:p>
            <a:pPr eaLnBrk="1" hangingPunct="1">
              <a:spcBef>
                <a:spcPct val="50000"/>
              </a:spcBef>
              <a:buFontTx/>
              <a:buChar char="•"/>
            </a:pPr>
            <a:r>
              <a:rPr lang="en-US" sz="2800">
                <a:latin typeface="Arial" charset="0"/>
              </a:rPr>
              <a:t> Answer:  tuple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p>
            <a:fld id="{A21FE4F3-B0B1-4190-AA03-29EB9081DD2F}" type="datetime5">
              <a:rPr lang="en-US" smtClean="0"/>
              <a:t>5-Nov-17</a:t>
            </a:fld>
            <a:endParaRPr lang="en-US"/>
          </a:p>
        </p:txBody>
      </p:sp>
      <p:sp>
        <p:nvSpPr>
          <p:cNvPr id="26627" name="Footer Placeholder 5"/>
          <p:cNvSpPr>
            <a:spLocks noGrp="1"/>
          </p:cNvSpPr>
          <p:nvPr>
            <p:ph type="ftr" sz="quarter" idx="11"/>
          </p:nvPr>
        </p:nvSpPr>
        <p:spPr>
          <a:noFill/>
        </p:spPr>
        <p:txBody>
          <a:bodyPr/>
          <a:lstStyle/>
          <a:p>
            <a:r>
              <a:rPr lang="en-US"/>
              <a:t>Data Warehousing</a:t>
            </a:r>
          </a:p>
        </p:txBody>
      </p:sp>
      <p:sp>
        <p:nvSpPr>
          <p:cNvPr id="26628" name="Slide Number Placeholder 6"/>
          <p:cNvSpPr>
            <a:spLocks noGrp="1"/>
          </p:cNvSpPr>
          <p:nvPr>
            <p:ph type="sldNum" sz="quarter" idx="12"/>
          </p:nvPr>
        </p:nvSpPr>
        <p:spPr>
          <a:noFill/>
        </p:spPr>
        <p:txBody>
          <a:bodyPr/>
          <a:lstStyle/>
          <a:p>
            <a:fld id="{C1EF4F5D-0262-4A60-9696-A0894D645BEE}" type="slidenum">
              <a:rPr lang="en-US"/>
              <a:pPr/>
              <a:t>22</a:t>
            </a:fld>
            <a:endParaRPr lang="en-US"/>
          </a:p>
        </p:txBody>
      </p:sp>
      <p:sp>
        <p:nvSpPr>
          <p:cNvPr id="26629" name="Rectangle 2"/>
          <p:cNvSpPr>
            <a:spLocks noGrp="1" noChangeArrowheads="1"/>
          </p:cNvSpPr>
          <p:nvPr>
            <p:ph type="title"/>
          </p:nvPr>
        </p:nvSpPr>
        <p:spPr/>
        <p:txBody>
          <a:bodyPr/>
          <a:lstStyle/>
          <a:p>
            <a:pPr eaLnBrk="1" hangingPunct="1"/>
            <a:r>
              <a:rPr lang="en-US" sz="4000" smtClean="0"/>
              <a:t>Example 3</a:t>
            </a:r>
            <a:br>
              <a:rPr lang="en-US" sz="4000" smtClean="0"/>
            </a:br>
            <a:endParaRPr lang="en-US" sz="4000" smtClean="0"/>
          </a:p>
        </p:txBody>
      </p:sp>
      <p:sp>
        <p:nvSpPr>
          <p:cNvPr id="26630" name="Rectangle 3"/>
          <p:cNvSpPr>
            <a:spLocks noGrp="1" noChangeArrowheads="1"/>
          </p:cNvSpPr>
          <p:nvPr>
            <p:ph type="body" sz="half" idx="1"/>
          </p:nvPr>
        </p:nvSpPr>
        <p:spPr>
          <a:xfrm>
            <a:off x="457200" y="2209800"/>
            <a:ext cx="4038600" cy="3916363"/>
          </a:xfrm>
        </p:spPr>
        <p:txBody>
          <a:bodyPr/>
          <a:lstStyle/>
          <a:p>
            <a:pPr eaLnBrk="1" hangingPunct="1"/>
            <a:r>
              <a:rPr lang="en-US" sz="2800" smtClean="0"/>
              <a:t>Bitmap index also accelerate range query.</a:t>
            </a:r>
          </a:p>
          <a:p>
            <a:pPr eaLnBrk="1" hangingPunct="1">
              <a:buFont typeface="Wingdings" pitchFamily="2" charset="2"/>
              <a:buNone/>
            </a:pPr>
            <a:endParaRPr lang="en-US" sz="2800" smtClean="0"/>
          </a:p>
          <a:p>
            <a:pPr eaLnBrk="1" hangingPunct="1"/>
            <a:r>
              <a:rPr lang="en-US" sz="2400" smtClean="0"/>
              <a:t>Consider following Relation R( age,  salary)</a:t>
            </a:r>
          </a:p>
          <a:p>
            <a:pPr eaLnBrk="1" hangingPunct="1"/>
            <a:endParaRPr lang="en-US" sz="2400" smtClean="0"/>
          </a:p>
          <a:p>
            <a:pPr eaLnBrk="1" hangingPunct="1"/>
            <a:endParaRPr lang="en-US" sz="2400" smtClean="0"/>
          </a:p>
          <a:p>
            <a:pPr eaLnBrk="1" hangingPunct="1">
              <a:buFont typeface="Wingdings" pitchFamily="2" charset="2"/>
              <a:buNone/>
            </a:pPr>
            <a:endParaRPr lang="en-US" sz="2400" smtClean="0"/>
          </a:p>
        </p:txBody>
      </p:sp>
      <p:graphicFrame>
        <p:nvGraphicFramePr>
          <p:cNvPr id="41988" name="Group 4"/>
          <p:cNvGraphicFramePr>
            <a:graphicFrameLocks noGrp="1"/>
          </p:cNvGraphicFramePr>
          <p:nvPr>
            <p:ph sz="half" idx="2"/>
          </p:nvPr>
        </p:nvGraphicFramePr>
        <p:xfrm>
          <a:off x="4648200" y="1219200"/>
          <a:ext cx="4038600" cy="4663440"/>
        </p:xfrm>
        <a:graphic>
          <a:graphicData uri="http://schemas.openxmlformats.org/drawingml/2006/table">
            <a:tbl>
              <a:tblPr/>
              <a:tblGrid>
                <a:gridCol w="2019300"/>
                <a:gridCol w="2019300"/>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smtClean="0">
                          <a:ln>
                            <a:noFill/>
                          </a:ln>
                          <a:solidFill>
                            <a:schemeClr val="tx1"/>
                          </a:solidFill>
                          <a:effectLst/>
                          <a:latin typeface="Tahoma" pitchFamily="34"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1" u="none" strike="noStrike" cap="none" normalizeH="0" baseline="0" smtClean="0">
                          <a:ln>
                            <a:noFill/>
                          </a:ln>
                          <a:solidFill>
                            <a:schemeClr val="tx1"/>
                          </a:solidFill>
                          <a:effectLst/>
                          <a:latin typeface="Tahoma" pitchFamily="34"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5"/>
          <p:cNvSpPr>
            <a:spLocks noGrp="1"/>
          </p:cNvSpPr>
          <p:nvPr>
            <p:ph type="dt" sz="quarter" idx="10"/>
          </p:nvPr>
        </p:nvSpPr>
        <p:spPr>
          <a:noFill/>
        </p:spPr>
        <p:txBody>
          <a:bodyPr/>
          <a:lstStyle/>
          <a:p>
            <a:fld id="{D13F8C63-E383-49BC-981D-0B293C5F9836}" type="datetime5">
              <a:rPr lang="en-US" smtClean="0"/>
              <a:t>5-Nov-17</a:t>
            </a:fld>
            <a:endParaRPr lang="en-US"/>
          </a:p>
        </p:txBody>
      </p:sp>
      <p:sp>
        <p:nvSpPr>
          <p:cNvPr id="27651" name="Footer Placeholder 6"/>
          <p:cNvSpPr>
            <a:spLocks noGrp="1"/>
          </p:cNvSpPr>
          <p:nvPr>
            <p:ph type="ftr" sz="quarter" idx="11"/>
          </p:nvPr>
        </p:nvSpPr>
        <p:spPr>
          <a:noFill/>
        </p:spPr>
        <p:txBody>
          <a:bodyPr/>
          <a:lstStyle/>
          <a:p>
            <a:r>
              <a:rPr lang="en-US"/>
              <a:t>Data Warehousing</a:t>
            </a:r>
          </a:p>
        </p:txBody>
      </p:sp>
      <p:sp>
        <p:nvSpPr>
          <p:cNvPr id="27652" name="Slide Number Placeholder 7"/>
          <p:cNvSpPr>
            <a:spLocks noGrp="1"/>
          </p:cNvSpPr>
          <p:nvPr>
            <p:ph type="sldNum" sz="quarter" idx="12"/>
          </p:nvPr>
        </p:nvSpPr>
        <p:spPr>
          <a:noFill/>
        </p:spPr>
        <p:txBody>
          <a:bodyPr/>
          <a:lstStyle/>
          <a:p>
            <a:fld id="{274302EC-8CBD-4CEA-9A44-9325FCC9A09D}" type="slidenum">
              <a:rPr lang="en-US"/>
              <a:pPr/>
              <a:t>23</a:t>
            </a:fld>
            <a:endParaRPr lang="en-US"/>
          </a:p>
        </p:txBody>
      </p:sp>
      <p:sp>
        <p:nvSpPr>
          <p:cNvPr id="27653" name="Rectangle 2"/>
          <p:cNvSpPr>
            <a:spLocks noGrp="1" noChangeArrowheads="1"/>
          </p:cNvSpPr>
          <p:nvPr>
            <p:ph type="title"/>
          </p:nvPr>
        </p:nvSpPr>
        <p:spPr>
          <a:xfrm>
            <a:off x="457200" y="274638"/>
            <a:ext cx="8305800" cy="639762"/>
          </a:xfrm>
        </p:spPr>
        <p:txBody>
          <a:bodyPr/>
          <a:lstStyle/>
          <a:p>
            <a:pPr eaLnBrk="1" hangingPunct="1"/>
            <a:r>
              <a:rPr lang="en-US" sz="4000" smtClean="0"/>
              <a:t>Example 3 </a:t>
            </a:r>
            <a:r>
              <a:rPr lang="en-US" sz="2400" smtClean="0"/>
              <a:t>(continue…)</a:t>
            </a:r>
            <a:endParaRPr lang="en-US" sz="4000" smtClean="0"/>
          </a:p>
        </p:txBody>
      </p:sp>
      <p:sp>
        <p:nvSpPr>
          <p:cNvPr id="27654" name="Rectangle 3"/>
          <p:cNvSpPr>
            <a:spLocks noGrp="1" noChangeArrowheads="1"/>
          </p:cNvSpPr>
          <p:nvPr>
            <p:ph type="body" sz="half" idx="1"/>
          </p:nvPr>
        </p:nvSpPr>
        <p:spPr>
          <a:xfrm>
            <a:off x="533400" y="914400"/>
            <a:ext cx="8001000" cy="533400"/>
          </a:xfrm>
        </p:spPr>
        <p:txBody>
          <a:bodyPr/>
          <a:lstStyle/>
          <a:p>
            <a:pPr eaLnBrk="1" hangingPunct="1"/>
            <a:r>
              <a:rPr lang="en-US" sz="2800" smtClean="0"/>
              <a:t>We have following bitmap index:</a:t>
            </a:r>
          </a:p>
        </p:txBody>
      </p:sp>
      <p:graphicFrame>
        <p:nvGraphicFramePr>
          <p:cNvPr id="43012" name="Group 4"/>
          <p:cNvGraphicFramePr>
            <a:graphicFrameLocks noGrp="1"/>
          </p:cNvGraphicFramePr>
          <p:nvPr>
            <p:ph sz="quarter" idx="2"/>
          </p:nvPr>
        </p:nvGraphicFramePr>
        <p:xfrm>
          <a:off x="1327150" y="2363788"/>
          <a:ext cx="6835775" cy="1584960"/>
        </p:xfrm>
        <a:graphic>
          <a:graphicData uri="http://schemas.openxmlformats.org/drawingml/2006/table">
            <a:tbl>
              <a:tblPr/>
              <a:tblGrid>
                <a:gridCol w="1449388"/>
                <a:gridCol w="5386387"/>
              </a:tblGrid>
              <a:tr h="255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0 1 0 1 0 0 0 0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7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0 0 0 0 1 0 1 0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1 0 0 0 0 1 0 0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 0 0 1 0 0 0 0 1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29" name="Group 21"/>
          <p:cNvGraphicFramePr>
            <a:graphicFrameLocks noGrp="1"/>
          </p:cNvGraphicFramePr>
          <p:nvPr>
            <p:ph sz="quarter" idx="3"/>
          </p:nvPr>
        </p:nvGraphicFramePr>
        <p:xfrm>
          <a:off x="609600" y="4495800"/>
          <a:ext cx="7086600" cy="1981200"/>
        </p:xfrm>
        <a:graphic>
          <a:graphicData uri="http://schemas.openxmlformats.org/drawingml/2006/table">
            <a:tbl>
              <a:tblPr/>
              <a:tblGrid>
                <a:gridCol w="1503363"/>
                <a:gridCol w="5583237"/>
              </a:tblGrid>
              <a:tr h="319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0 0 0 0 0 0 1 1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1 0 0 0 0 0 0 0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0 1 0 1 1 0 0 0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0 0 1 0 0 0 0 0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0 0 0 0 0 1 0 0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92" name="Text Box 41"/>
          <p:cNvSpPr txBox="1">
            <a:spLocks noChangeArrowheads="1"/>
          </p:cNvSpPr>
          <p:nvPr/>
        </p:nvSpPr>
        <p:spPr bwMode="auto">
          <a:xfrm>
            <a:off x="1371600" y="1828800"/>
            <a:ext cx="1905000" cy="366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Field “AGE”</a:t>
            </a:r>
          </a:p>
        </p:txBody>
      </p:sp>
      <p:sp>
        <p:nvSpPr>
          <p:cNvPr id="27693" name="Text Box 42"/>
          <p:cNvSpPr txBox="1">
            <a:spLocks noChangeArrowheads="1"/>
          </p:cNvSpPr>
          <p:nvPr/>
        </p:nvSpPr>
        <p:spPr bwMode="auto">
          <a:xfrm>
            <a:off x="609600" y="3962400"/>
            <a:ext cx="1676400" cy="366713"/>
          </a:xfrm>
          <a:prstGeom prst="rect">
            <a:avLst/>
          </a:prstGeom>
          <a:noFill/>
          <a:ln w="9525">
            <a:noFill/>
            <a:miter lim="800000"/>
            <a:headEnd/>
            <a:tailEnd/>
          </a:ln>
        </p:spPr>
        <p:txBody>
          <a:bodyPr>
            <a:spAutoFit/>
          </a:bodyPr>
          <a:lstStyle/>
          <a:p>
            <a:pPr eaLnBrk="1" hangingPunct="1">
              <a:spcBef>
                <a:spcPct val="50000"/>
              </a:spcBef>
            </a:pPr>
            <a:r>
              <a:rPr lang="en-US">
                <a:latin typeface="Arial" charset="0"/>
              </a:rPr>
              <a:t>Field “salary”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51F97ACC-E56B-46FD-958D-C4DECADFA4EF}" type="datetime5">
              <a:rPr lang="en-US" smtClean="0"/>
              <a:t>5-Nov-17</a:t>
            </a:fld>
            <a:endParaRPr lang="en-US"/>
          </a:p>
        </p:txBody>
      </p:sp>
      <p:sp>
        <p:nvSpPr>
          <p:cNvPr id="28675" name="Footer Placeholder 4"/>
          <p:cNvSpPr>
            <a:spLocks noGrp="1"/>
          </p:cNvSpPr>
          <p:nvPr>
            <p:ph type="ftr" sz="quarter" idx="11"/>
          </p:nvPr>
        </p:nvSpPr>
        <p:spPr>
          <a:noFill/>
        </p:spPr>
        <p:txBody>
          <a:bodyPr/>
          <a:lstStyle/>
          <a:p>
            <a:r>
              <a:rPr lang="en-US"/>
              <a:t>Data Warehousing</a:t>
            </a:r>
          </a:p>
        </p:txBody>
      </p:sp>
      <p:sp>
        <p:nvSpPr>
          <p:cNvPr id="28676" name="Slide Number Placeholder 5"/>
          <p:cNvSpPr>
            <a:spLocks noGrp="1"/>
          </p:cNvSpPr>
          <p:nvPr>
            <p:ph type="sldNum" sz="quarter" idx="12"/>
          </p:nvPr>
        </p:nvSpPr>
        <p:spPr>
          <a:noFill/>
        </p:spPr>
        <p:txBody>
          <a:bodyPr/>
          <a:lstStyle/>
          <a:p>
            <a:fld id="{1263F18C-9120-4D58-AE80-1132F08BB54B}" type="slidenum">
              <a:rPr lang="en-US"/>
              <a:pPr/>
              <a:t>24</a:t>
            </a:fld>
            <a:endParaRPr lang="en-US"/>
          </a:p>
        </p:txBody>
      </p:sp>
      <p:sp>
        <p:nvSpPr>
          <p:cNvPr id="28677" name="Rectangle 2"/>
          <p:cNvSpPr>
            <a:spLocks noGrp="1" noChangeArrowheads="1"/>
          </p:cNvSpPr>
          <p:nvPr>
            <p:ph type="title"/>
          </p:nvPr>
        </p:nvSpPr>
        <p:spPr>
          <a:xfrm>
            <a:off x="457200" y="0"/>
            <a:ext cx="8229600" cy="1143000"/>
          </a:xfrm>
        </p:spPr>
        <p:txBody>
          <a:bodyPr/>
          <a:lstStyle/>
          <a:p>
            <a:pPr eaLnBrk="1" hangingPunct="1"/>
            <a:r>
              <a:rPr lang="en-US" smtClean="0"/>
              <a:t>Example 3 </a:t>
            </a:r>
            <a:r>
              <a:rPr lang="en-US" sz="2800" smtClean="0"/>
              <a:t>(continue…)</a:t>
            </a:r>
          </a:p>
        </p:txBody>
      </p:sp>
      <p:sp>
        <p:nvSpPr>
          <p:cNvPr id="28678" name="Rectangle 3"/>
          <p:cNvSpPr>
            <a:spLocks noGrp="1" noChangeArrowheads="1"/>
          </p:cNvSpPr>
          <p:nvPr>
            <p:ph type="body" idx="1"/>
          </p:nvPr>
        </p:nvSpPr>
        <p:spPr>
          <a:xfrm>
            <a:off x="304800" y="1828800"/>
            <a:ext cx="8229600" cy="4525963"/>
          </a:xfrm>
        </p:spPr>
        <p:txBody>
          <a:bodyPr/>
          <a:lstStyle/>
          <a:p>
            <a:pPr eaLnBrk="1" hangingPunct="1"/>
            <a:r>
              <a:rPr lang="en-US" smtClean="0"/>
              <a:t>Consider the following Query:</a:t>
            </a:r>
          </a:p>
          <a:p>
            <a:pPr eaLnBrk="1" hangingPunct="1"/>
            <a:endParaRPr lang="en-US" smtClean="0"/>
          </a:p>
          <a:p>
            <a:pPr lvl="1" eaLnBrk="1" hangingPunct="1">
              <a:buFont typeface="Wingdings" pitchFamily="2" charset="2"/>
              <a:buNone/>
            </a:pPr>
            <a:r>
              <a:rPr lang="en-US" smtClean="0">
                <a:latin typeface="Courier New" pitchFamily="49" charset="0"/>
              </a:rPr>
              <a:t>SELECT *</a:t>
            </a:r>
          </a:p>
          <a:p>
            <a:pPr lvl="1" eaLnBrk="1" hangingPunct="1">
              <a:buFont typeface="Wingdings" pitchFamily="2" charset="2"/>
              <a:buNone/>
            </a:pPr>
            <a:r>
              <a:rPr lang="en-US" smtClean="0">
                <a:latin typeface="Courier New" pitchFamily="49" charset="0"/>
              </a:rPr>
              <a:t>FROM R</a:t>
            </a:r>
          </a:p>
          <a:p>
            <a:pPr lvl="1" eaLnBrk="1" hangingPunct="1">
              <a:buFont typeface="Wingdings" pitchFamily="2" charset="2"/>
              <a:buNone/>
            </a:pPr>
            <a:r>
              <a:rPr lang="en-US" smtClean="0">
                <a:latin typeface="Courier New" pitchFamily="49" charset="0"/>
              </a:rPr>
              <a:t>WHERE  23 &lt;= age &lt;= 25</a:t>
            </a:r>
          </a:p>
          <a:p>
            <a:pPr lvl="1" eaLnBrk="1" hangingPunct="1">
              <a:buFont typeface="Wingdings" pitchFamily="2" charset="2"/>
              <a:buNone/>
            </a:pPr>
            <a:r>
              <a:rPr lang="en-US" smtClean="0">
                <a:latin typeface="Courier New" pitchFamily="49" charset="0"/>
              </a:rPr>
              <a:t> and   50 &lt;= salary &lt;= 70</a:t>
            </a:r>
          </a:p>
          <a:p>
            <a:pPr eaLnBrk="1" hangingPunct="1"/>
            <a:endParaRPr lang="en-US" sz="2800" smtClean="0">
              <a:latin typeface="Courier New" pitchFamily="49" charset="0"/>
            </a:endParaRPr>
          </a:p>
          <a:p>
            <a:pPr eaLnBrk="1" hangingPunct="1">
              <a:buFont typeface="Wingdings" pitchFamily="2" charset="2"/>
              <a:buNone/>
            </a:pP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70AA3C04-7093-4904-9E5F-AFB1EE0F73F6}" type="datetime5">
              <a:rPr lang="en-US" smtClean="0"/>
              <a:t>5-Nov-17</a:t>
            </a:fld>
            <a:endParaRPr lang="en-US"/>
          </a:p>
        </p:txBody>
      </p:sp>
      <p:sp>
        <p:nvSpPr>
          <p:cNvPr id="29699" name="Footer Placeholder 4"/>
          <p:cNvSpPr>
            <a:spLocks noGrp="1"/>
          </p:cNvSpPr>
          <p:nvPr>
            <p:ph type="ftr" sz="quarter" idx="11"/>
          </p:nvPr>
        </p:nvSpPr>
        <p:spPr>
          <a:noFill/>
        </p:spPr>
        <p:txBody>
          <a:bodyPr/>
          <a:lstStyle/>
          <a:p>
            <a:r>
              <a:rPr lang="en-US"/>
              <a:t>Data Warehousing</a:t>
            </a:r>
          </a:p>
        </p:txBody>
      </p:sp>
      <p:sp>
        <p:nvSpPr>
          <p:cNvPr id="29700" name="Slide Number Placeholder 5"/>
          <p:cNvSpPr>
            <a:spLocks noGrp="1"/>
          </p:cNvSpPr>
          <p:nvPr>
            <p:ph type="sldNum" sz="quarter" idx="12"/>
          </p:nvPr>
        </p:nvSpPr>
        <p:spPr>
          <a:noFill/>
        </p:spPr>
        <p:txBody>
          <a:bodyPr/>
          <a:lstStyle/>
          <a:p>
            <a:fld id="{81902F23-95C4-4607-87A4-DD87A1372221}" type="slidenum">
              <a:rPr lang="en-US"/>
              <a:pPr/>
              <a:t>25</a:t>
            </a:fld>
            <a:endParaRPr lang="en-US"/>
          </a:p>
        </p:txBody>
      </p:sp>
      <p:sp>
        <p:nvSpPr>
          <p:cNvPr id="29701" name="Rectangle 2"/>
          <p:cNvSpPr>
            <a:spLocks noGrp="1" noChangeArrowheads="1"/>
          </p:cNvSpPr>
          <p:nvPr>
            <p:ph type="title"/>
          </p:nvPr>
        </p:nvSpPr>
        <p:spPr>
          <a:xfrm>
            <a:off x="1150938" y="214313"/>
            <a:ext cx="7793037" cy="720725"/>
          </a:xfrm>
        </p:spPr>
        <p:txBody>
          <a:bodyPr/>
          <a:lstStyle/>
          <a:p>
            <a:pPr eaLnBrk="1" hangingPunct="1"/>
            <a:r>
              <a:rPr lang="en-US" sz="4000" smtClean="0"/>
              <a:t>Example 3 </a:t>
            </a:r>
            <a:r>
              <a:rPr lang="en-US" sz="2400" smtClean="0"/>
              <a:t>(continue…)</a:t>
            </a:r>
          </a:p>
        </p:txBody>
      </p:sp>
      <p:sp>
        <p:nvSpPr>
          <p:cNvPr id="29702" name="Rectangle 3"/>
          <p:cNvSpPr>
            <a:spLocks noGrp="1" noChangeArrowheads="1"/>
          </p:cNvSpPr>
          <p:nvPr>
            <p:ph type="body" idx="1"/>
          </p:nvPr>
        </p:nvSpPr>
        <p:spPr>
          <a:xfrm>
            <a:off x="381000" y="1905000"/>
            <a:ext cx="8763000" cy="4678363"/>
          </a:xfrm>
        </p:spPr>
        <p:txBody>
          <a:bodyPr/>
          <a:lstStyle/>
          <a:p>
            <a:pPr marL="609600" indent="-609600" eaLnBrk="1" hangingPunct="1">
              <a:lnSpc>
                <a:spcPct val="90000"/>
              </a:lnSpc>
              <a:buFont typeface="Wingdings" pitchFamily="2" charset="2"/>
              <a:buNone/>
            </a:pPr>
            <a:r>
              <a:rPr lang="en-US" smtClean="0"/>
              <a:t>First , find bitmap index of field “AGE” satisfy the requirement, do “OR” Operation:</a:t>
            </a:r>
          </a:p>
          <a:p>
            <a:pPr marL="2209800" lvl="4" indent="-381000" eaLnBrk="1" hangingPunct="1">
              <a:lnSpc>
                <a:spcPct val="90000"/>
              </a:lnSpc>
              <a:buFont typeface="Wingdings" pitchFamily="2" charset="2"/>
              <a:buNone/>
            </a:pPr>
            <a:r>
              <a:rPr lang="en-US" smtClean="0"/>
              <a:t>23           0 0 0 0 1 0 1 0</a:t>
            </a:r>
          </a:p>
          <a:p>
            <a:pPr marL="2209800" lvl="4" indent="-381000" eaLnBrk="1" hangingPunct="1">
              <a:lnSpc>
                <a:spcPct val="90000"/>
              </a:lnSpc>
              <a:buFont typeface="Wingdings" pitchFamily="2" charset="2"/>
              <a:buNone/>
            </a:pPr>
            <a:r>
              <a:rPr lang="en-US" smtClean="0"/>
              <a:t>25   </a:t>
            </a:r>
            <a:r>
              <a:rPr lang="en-US" u="sng" smtClean="0"/>
              <a:t>OR   1 0 0 0 0 1 0 0</a:t>
            </a:r>
          </a:p>
          <a:p>
            <a:pPr marL="2209800" lvl="4" indent="-381000" eaLnBrk="1" hangingPunct="1">
              <a:lnSpc>
                <a:spcPct val="90000"/>
              </a:lnSpc>
              <a:buFont typeface="Wingdings" pitchFamily="2" charset="2"/>
              <a:buNone/>
            </a:pPr>
            <a:r>
              <a:rPr lang="en-US" smtClean="0"/>
              <a:t>               1 0 0 0 1 1 1 0 </a:t>
            </a:r>
          </a:p>
          <a:p>
            <a:pPr marL="2209800" lvl="4" indent="-381000" eaLnBrk="1" hangingPunct="1">
              <a:lnSpc>
                <a:spcPct val="90000"/>
              </a:lnSpc>
              <a:buFont typeface="Wingdings" pitchFamily="2" charset="2"/>
              <a:buNone/>
            </a:pPr>
            <a:endParaRPr lang="en-US" smtClean="0"/>
          </a:p>
          <a:p>
            <a:pPr marL="609600" indent="-609600" eaLnBrk="1" hangingPunct="1">
              <a:lnSpc>
                <a:spcPct val="90000"/>
              </a:lnSpc>
              <a:buFontTx/>
              <a:buNone/>
            </a:pPr>
            <a:r>
              <a:rPr lang="en-US" smtClean="0"/>
              <a:t>Second, find bitmap index of field “Salary” satisfy the requirement, do “OR” operation</a:t>
            </a:r>
          </a:p>
          <a:p>
            <a:pPr marL="2209800" lvl="4" indent="-381000" eaLnBrk="1" hangingPunct="1">
              <a:lnSpc>
                <a:spcPct val="90000"/>
              </a:lnSpc>
              <a:buFont typeface="Wingdings" pitchFamily="2" charset="2"/>
              <a:buNone/>
            </a:pPr>
            <a:r>
              <a:rPr lang="en-US" sz="1800" smtClean="0"/>
              <a:t>60	       1 0 0 0 0 0 0 0 </a:t>
            </a:r>
          </a:p>
          <a:p>
            <a:pPr marL="2209800" lvl="4" indent="-381000" eaLnBrk="1" hangingPunct="1">
              <a:lnSpc>
                <a:spcPct val="90000"/>
              </a:lnSpc>
              <a:buFont typeface="Wingdings" pitchFamily="2" charset="2"/>
              <a:buNone/>
            </a:pPr>
            <a:r>
              <a:rPr lang="en-US" sz="1800" smtClean="0"/>
              <a:t>55	      </a:t>
            </a:r>
            <a:r>
              <a:rPr lang="en-US" sz="1000" smtClean="0"/>
              <a:t>  </a:t>
            </a:r>
            <a:r>
              <a:rPr lang="en-US" sz="1800" smtClean="0"/>
              <a:t>0 1 0 1 1 0 0 0 </a:t>
            </a:r>
          </a:p>
          <a:p>
            <a:pPr marL="2209800" lvl="4" indent="-381000" eaLnBrk="1" hangingPunct="1">
              <a:lnSpc>
                <a:spcPct val="90000"/>
              </a:lnSpc>
              <a:buFontTx/>
              <a:buNone/>
            </a:pPr>
            <a:r>
              <a:rPr lang="en-US" sz="1800" u="sng" smtClean="0"/>
              <a:t>70  OR  0 0 1 0 0 0 0 0</a:t>
            </a:r>
            <a:r>
              <a:rPr lang="en-US" sz="1800" smtClean="0"/>
              <a:t> </a:t>
            </a:r>
          </a:p>
          <a:p>
            <a:pPr marL="2209800" lvl="4" indent="-381000" eaLnBrk="1" hangingPunct="1">
              <a:lnSpc>
                <a:spcPct val="90000"/>
              </a:lnSpc>
              <a:buFont typeface="Wingdings" pitchFamily="2" charset="2"/>
              <a:buNone/>
            </a:pPr>
            <a:r>
              <a:rPr lang="en-US" sz="1800" smtClean="0"/>
              <a:t>	       1 1 1 1 1 0 0 0	</a:t>
            </a:r>
          </a:p>
          <a:p>
            <a:pPr marL="2209800" lvl="4" indent="-381000" eaLnBrk="1" hangingPunct="1">
              <a:lnSpc>
                <a:spcPct val="90000"/>
              </a:lnSpc>
              <a:buFont typeface="Wingdings" pitchFamily="2" charset="2"/>
              <a:buNone/>
            </a:pPr>
            <a:endParaRPr lang="en-US" sz="1800" smtClean="0"/>
          </a:p>
          <a:p>
            <a:pPr marL="2209800" lvl="4" indent="-381000" eaLnBrk="1" hangingPunct="1">
              <a:lnSpc>
                <a:spcPct val="90000"/>
              </a:lnSpc>
              <a:buFont typeface="Wingdings" pitchFamily="2" charset="2"/>
              <a:buNone/>
            </a:pPr>
            <a:endParaRPr lang="en-US" sz="1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B2BFF32D-27F8-4145-A3E3-20E48C889C4E}" type="datetime5">
              <a:rPr lang="en-US" smtClean="0"/>
              <a:t>5-Nov-17</a:t>
            </a:fld>
            <a:endParaRPr lang="en-US"/>
          </a:p>
        </p:txBody>
      </p:sp>
      <p:sp>
        <p:nvSpPr>
          <p:cNvPr id="30723" name="Footer Placeholder 4"/>
          <p:cNvSpPr>
            <a:spLocks noGrp="1"/>
          </p:cNvSpPr>
          <p:nvPr>
            <p:ph type="ftr" sz="quarter" idx="11"/>
          </p:nvPr>
        </p:nvSpPr>
        <p:spPr>
          <a:noFill/>
        </p:spPr>
        <p:txBody>
          <a:bodyPr/>
          <a:lstStyle/>
          <a:p>
            <a:r>
              <a:rPr lang="en-US"/>
              <a:t>Data Warehousing</a:t>
            </a:r>
          </a:p>
        </p:txBody>
      </p:sp>
      <p:sp>
        <p:nvSpPr>
          <p:cNvPr id="30724" name="Slide Number Placeholder 5"/>
          <p:cNvSpPr>
            <a:spLocks noGrp="1"/>
          </p:cNvSpPr>
          <p:nvPr>
            <p:ph type="sldNum" sz="quarter" idx="12"/>
          </p:nvPr>
        </p:nvSpPr>
        <p:spPr>
          <a:noFill/>
        </p:spPr>
        <p:txBody>
          <a:bodyPr/>
          <a:lstStyle/>
          <a:p>
            <a:fld id="{30AB51F1-2099-41AC-8028-1D2591B231E8}" type="slidenum">
              <a:rPr lang="en-US"/>
              <a:pPr/>
              <a:t>26</a:t>
            </a:fld>
            <a:endParaRPr lang="en-US"/>
          </a:p>
        </p:txBody>
      </p:sp>
      <p:sp>
        <p:nvSpPr>
          <p:cNvPr id="30725" name="Rectangle 2"/>
          <p:cNvSpPr>
            <a:spLocks noGrp="1" noChangeArrowheads="1"/>
          </p:cNvSpPr>
          <p:nvPr>
            <p:ph type="title"/>
          </p:nvPr>
        </p:nvSpPr>
        <p:spPr/>
        <p:txBody>
          <a:bodyPr/>
          <a:lstStyle/>
          <a:p>
            <a:pPr eaLnBrk="1" hangingPunct="1"/>
            <a:r>
              <a:rPr lang="en-US" smtClean="0"/>
              <a:t>Example 3 </a:t>
            </a:r>
            <a:r>
              <a:rPr lang="en-US" sz="2800" smtClean="0"/>
              <a:t>(continue…)</a:t>
            </a:r>
          </a:p>
        </p:txBody>
      </p:sp>
      <p:sp>
        <p:nvSpPr>
          <p:cNvPr id="30726" name="Rectangle 3"/>
          <p:cNvSpPr>
            <a:spLocks noGrp="1" noChangeArrowheads="1"/>
          </p:cNvSpPr>
          <p:nvPr>
            <p:ph type="body" idx="1"/>
          </p:nvPr>
        </p:nvSpPr>
        <p:spPr/>
        <p:txBody>
          <a:bodyPr/>
          <a:lstStyle/>
          <a:p>
            <a:pPr eaLnBrk="1" hangingPunct="1"/>
            <a:r>
              <a:rPr lang="en-US" smtClean="0"/>
              <a:t>Then , do INTERSECT of the 2 vector:</a:t>
            </a:r>
          </a:p>
          <a:p>
            <a:pPr eaLnBrk="1" hangingPunct="1"/>
            <a:endParaRPr lang="en-US" smtClean="0"/>
          </a:p>
          <a:p>
            <a:pPr eaLnBrk="1" hangingPunct="1">
              <a:buFont typeface="Wingdings" pitchFamily="2" charset="2"/>
              <a:buNone/>
            </a:pPr>
            <a:r>
              <a:rPr lang="en-US" sz="2800" smtClean="0"/>
              <a:t> 			</a:t>
            </a:r>
            <a:r>
              <a:rPr lang="en-US" sz="2400" smtClean="0"/>
              <a:t>1 0 0 0 1 1 1 0</a:t>
            </a:r>
          </a:p>
          <a:p>
            <a:pPr eaLnBrk="1" hangingPunct="1">
              <a:buFont typeface="Wingdings" pitchFamily="2" charset="2"/>
              <a:buNone/>
            </a:pPr>
            <a:r>
              <a:rPr lang="en-US" sz="2400" smtClean="0"/>
              <a:t>         AND  </a:t>
            </a:r>
            <a:r>
              <a:rPr lang="en-US" sz="2400" u="sng" smtClean="0"/>
              <a:t>   1 1 1 1 1 0 0 0</a:t>
            </a:r>
          </a:p>
          <a:p>
            <a:pPr eaLnBrk="1" hangingPunct="1">
              <a:buFont typeface="Wingdings" pitchFamily="2" charset="2"/>
              <a:buNone/>
            </a:pPr>
            <a:r>
              <a:rPr lang="en-US" sz="2400" smtClean="0"/>
              <a:t>                    1 0 0 0 1 0 0 0</a:t>
            </a:r>
          </a:p>
          <a:p>
            <a:pPr eaLnBrk="1" hangingPunct="1"/>
            <a:r>
              <a:rPr lang="en-US" smtClean="0"/>
              <a:t>So, the answer to this query is tuple #1 and tuple #5</a:t>
            </a:r>
          </a:p>
          <a:p>
            <a:pPr eaLnBrk="1" hangingPunct="1"/>
            <a:endParaRPr 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B6347223-F11A-450A-91D8-92FF4A13EF37}" type="datetime5">
              <a:rPr lang="en-US" smtClean="0"/>
              <a:t>5-Nov-17</a:t>
            </a:fld>
            <a:endParaRPr lang="en-US"/>
          </a:p>
        </p:txBody>
      </p:sp>
      <p:sp>
        <p:nvSpPr>
          <p:cNvPr id="34819" name="Footer Placeholder 4"/>
          <p:cNvSpPr>
            <a:spLocks noGrp="1"/>
          </p:cNvSpPr>
          <p:nvPr>
            <p:ph type="ftr" sz="quarter" idx="11"/>
          </p:nvPr>
        </p:nvSpPr>
        <p:spPr>
          <a:noFill/>
        </p:spPr>
        <p:txBody>
          <a:bodyPr/>
          <a:lstStyle/>
          <a:p>
            <a:r>
              <a:rPr lang="en-US"/>
              <a:t>Data Warehousing</a:t>
            </a:r>
          </a:p>
        </p:txBody>
      </p:sp>
      <p:sp>
        <p:nvSpPr>
          <p:cNvPr id="34820" name="Slide Number Placeholder 5"/>
          <p:cNvSpPr>
            <a:spLocks noGrp="1"/>
          </p:cNvSpPr>
          <p:nvPr>
            <p:ph type="sldNum" sz="quarter" idx="12"/>
          </p:nvPr>
        </p:nvSpPr>
        <p:spPr>
          <a:noFill/>
        </p:spPr>
        <p:txBody>
          <a:bodyPr/>
          <a:lstStyle/>
          <a:p>
            <a:fld id="{7804D48B-63F2-4672-9C66-4DC71CF8EE0E}" type="slidenum">
              <a:rPr lang="en-US"/>
              <a:pPr/>
              <a:t>27</a:t>
            </a:fld>
            <a:endParaRPr lang="en-US" dirty="0"/>
          </a:p>
        </p:txBody>
      </p:sp>
      <p:sp>
        <p:nvSpPr>
          <p:cNvPr id="34821" name="Rectangle 2"/>
          <p:cNvSpPr>
            <a:spLocks noGrp="1" noChangeArrowheads="1"/>
          </p:cNvSpPr>
          <p:nvPr>
            <p:ph type="title"/>
          </p:nvPr>
        </p:nvSpPr>
        <p:spPr>
          <a:xfrm>
            <a:off x="1366838" y="350838"/>
            <a:ext cx="7361237" cy="974725"/>
          </a:xfrm>
        </p:spPr>
        <p:txBody>
          <a:bodyPr/>
          <a:lstStyle/>
          <a:p>
            <a:pPr eaLnBrk="1" hangingPunct="1"/>
            <a:r>
              <a:rPr lang="pl-PL" b="1" smtClean="0">
                <a:solidFill>
                  <a:srgbClr val="003399"/>
                </a:solidFill>
              </a:rPr>
              <a:t>Bitmap Index – Summary</a:t>
            </a:r>
            <a:endParaRPr lang="en-US" sz="4800" b="1" smtClean="0">
              <a:solidFill>
                <a:schemeClr val="tx1"/>
              </a:solidFill>
            </a:endParaRPr>
          </a:p>
        </p:txBody>
      </p:sp>
      <p:sp>
        <p:nvSpPr>
          <p:cNvPr id="34822" name="Rectangle 3"/>
          <p:cNvSpPr>
            <a:spLocks noGrp="1" noChangeArrowheads="1"/>
          </p:cNvSpPr>
          <p:nvPr>
            <p:ph type="body" idx="1"/>
          </p:nvPr>
        </p:nvSpPr>
        <p:spPr>
          <a:xfrm>
            <a:off x="304800" y="1752600"/>
            <a:ext cx="8839200" cy="4419600"/>
          </a:xfrm>
        </p:spPr>
        <p:txBody>
          <a:bodyPr/>
          <a:lstStyle/>
          <a:p>
            <a:pPr algn="just" eaLnBrk="1" hangingPunct="1">
              <a:spcBef>
                <a:spcPts val="1200"/>
              </a:spcBef>
              <a:spcAft>
                <a:spcPts val="300"/>
              </a:spcAft>
              <a:buFont typeface="Symbol" pitchFamily="18" charset="2"/>
              <a:buChar char="·"/>
            </a:pPr>
            <a:r>
              <a:rPr lang="pl-PL" sz="2800" dirty="0" smtClean="0"/>
              <a:t>With efficient hardware support for bitmap operations (AND, OR, XOR, NOT), bitmap index offers better access methods for certain queries</a:t>
            </a:r>
          </a:p>
          <a:p>
            <a:pPr lvl="2" algn="just" eaLnBrk="1" hangingPunct="1">
              <a:buFont typeface="Symbol" pitchFamily="18" charset="2"/>
              <a:buChar char="·"/>
            </a:pPr>
            <a:r>
              <a:rPr lang="pl-PL" dirty="0" smtClean="0"/>
              <a:t>e.g., selection on two attributes</a:t>
            </a:r>
          </a:p>
          <a:p>
            <a:pPr eaLnBrk="1" hangingPunct="1">
              <a:spcBef>
                <a:spcPts val="1200"/>
              </a:spcBef>
              <a:spcAft>
                <a:spcPts val="300"/>
              </a:spcAft>
              <a:buFont typeface="Symbol" pitchFamily="18" charset="2"/>
              <a:buChar char="·"/>
            </a:pPr>
            <a:r>
              <a:rPr lang="pl-PL" sz="2800" dirty="0" smtClean="0"/>
              <a:t>Some commercial products have implemented bitmap index </a:t>
            </a:r>
          </a:p>
          <a:p>
            <a:pPr eaLnBrk="1" hangingPunct="1">
              <a:buClr>
                <a:schemeClr val="tx1"/>
              </a:buClr>
              <a:buFont typeface="Symbol" pitchFamily="18" charset="2"/>
              <a:buChar char="·"/>
            </a:pPr>
            <a:r>
              <a:rPr lang="pl-PL" sz="2800" dirty="0" smtClean="0"/>
              <a:t>Works poorly for high cardinality domains since the number of bitmaps increases</a:t>
            </a:r>
          </a:p>
          <a:p>
            <a:pPr eaLnBrk="1" hangingPunct="1">
              <a:buClr>
                <a:schemeClr val="tx1"/>
              </a:buClr>
              <a:buFont typeface="Symbol" pitchFamily="18" charset="2"/>
              <a:buChar char="·"/>
            </a:pPr>
            <a:r>
              <a:rPr lang="pl-PL" sz="2800" dirty="0" smtClean="0"/>
              <a:t>Difficult to maintain - need reorganization when relation sizes change (new bitmaps)</a:t>
            </a:r>
            <a:endParaRPr lang="en-US" sz="2800" i="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914400"/>
            <a:ext cx="7848600" cy="3736975"/>
          </a:xfrm>
        </p:spPr>
        <p:txBody>
          <a:bodyPr/>
          <a:lstStyle/>
          <a:p>
            <a:pPr eaLnBrk="1" hangingPunct="1"/>
            <a:r>
              <a:rPr lang="en-US" altLang="en-US" sz="2400" dirty="0" smtClean="0"/>
              <a:t>Bitmap indexes are widely used in data warehousing environments which typically have large amounts of data and ad hoc queries</a:t>
            </a:r>
          </a:p>
          <a:p>
            <a:pPr eaLnBrk="1" hangingPunct="1"/>
            <a:r>
              <a:rPr lang="en-US" altLang="en-US" sz="2400" dirty="0" smtClean="0"/>
              <a:t>For such applications, bitmap indexing provides:</a:t>
            </a:r>
          </a:p>
          <a:p>
            <a:pPr lvl="1" eaLnBrk="1" hangingPunct="1"/>
            <a:r>
              <a:rPr lang="en-US" altLang="en-US" sz="1800" dirty="0" smtClean="0"/>
              <a:t>Reduced response time for large classes of ad hoc queries</a:t>
            </a:r>
          </a:p>
          <a:p>
            <a:pPr lvl="1" eaLnBrk="1" hangingPunct="1"/>
            <a:r>
              <a:rPr lang="en-US" altLang="en-US" sz="1800" dirty="0" smtClean="0"/>
              <a:t>Reduced storage requirements compared to other indexing techniques</a:t>
            </a:r>
          </a:p>
          <a:p>
            <a:pPr lvl="1" eaLnBrk="1" hangingPunct="1"/>
            <a:r>
              <a:rPr lang="en-US" altLang="en-US" sz="1800" dirty="0" smtClean="0"/>
              <a:t>Dramatic performance gains even on hardware with a relatively small number of CPUs or a small amount of memory</a:t>
            </a:r>
          </a:p>
          <a:p>
            <a:pPr eaLnBrk="1" hangingPunct="1"/>
            <a:r>
              <a:rPr lang="en-US" altLang="en-US" sz="2400" dirty="0" smtClean="0"/>
              <a:t>Fully indexing a large table with a traditional B-tree index can be prohibitively expensive in terms of space because the indexes can be several times larger than the data in the table</a:t>
            </a:r>
          </a:p>
          <a:p>
            <a:pPr eaLnBrk="1" hangingPunct="1"/>
            <a:r>
              <a:rPr lang="en-US" altLang="en-US" sz="2400" dirty="0" smtClean="0"/>
              <a:t>Bitmap indexes are typically only a fraction of the size of the indexed data in the table.</a:t>
            </a:r>
            <a:endParaRPr lang="en-US" altLang="en-US" sz="2400" dirty="0" smtClean="0">
              <a:solidFill>
                <a:srgbClr val="000000"/>
              </a:solidFill>
            </a:endParaRPr>
          </a:p>
        </p:txBody>
      </p:sp>
      <p:sp>
        <p:nvSpPr>
          <p:cNvPr id="19459" name="Rectangle 2"/>
          <p:cNvSpPr>
            <a:spLocks noGrp="1" noChangeArrowheads="1"/>
          </p:cNvSpPr>
          <p:nvPr>
            <p:ph type="title"/>
          </p:nvPr>
        </p:nvSpPr>
        <p:spPr>
          <a:xfrm>
            <a:off x="457200" y="358775"/>
            <a:ext cx="8229600" cy="555625"/>
          </a:xfrm>
        </p:spPr>
        <p:txBody>
          <a:bodyPr/>
          <a:lstStyle/>
          <a:p>
            <a:pPr eaLnBrk="1" hangingPunct="1"/>
            <a:r>
              <a:rPr lang="en-US" altLang="en-US" sz="4400" b="1" dirty="0" smtClean="0">
                <a:solidFill>
                  <a:srgbClr val="000000"/>
                </a:solidFill>
              </a:rPr>
              <a:t>Bitmap Indexes</a:t>
            </a:r>
          </a:p>
        </p:txBody>
      </p:sp>
      <p:sp>
        <p:nvSpPr>
          <p:cNvPr id="4" name="Date Placeholder 3"/>
          <p:cNvSpPr>
            <a:spLocks noGrp="1"/>
          </p:cNvSpPr>
          <p:nvPr>
            <p:ph type="dt" sz="quarter" idx="10"/>
          </p:nvPr>
        </p:nvSpPr>
        <p:spPr/>
        <p:txBody>
          <a:bodyPr/>
          <a:lstStyle/>
          <a:p>
            <a:pPr>
              <a:defRPr/>
            </a:pPr>
            <a:fld id="{E6E5127A-F4CD-4787-A557-A4906D3E5857}" type="datetime5">
              <a:rPr lang="en-US" smtClean="0"/>
              <a:t>5-Nov-17</a:t>
            </a:fld>
            <a:endParaRPr lang="en-US"/>
          </a:p>
        </p:txBody>
      </p:sp>
      <p:sp>
        <p:nvSpPr>
          <p:cNvPr id="2" name="Footer Placeholder 1"/>
          <p:cNvSpPr>
            <a:spLocks noGrp="1"/>
          </p:cNvSpPr>
          <p:nvPr>
            <p:ph type="ftr" sz="quarter" idx="11"/>
          </p:nvPr>
        </p:nvSpPr>
        <p:spPr/>
        <p:txBody>
          <a:bodyPr/>
          <a:lstStyle/>
          <a:p>
            <a:pPr>
              <a:defRPr/>
            </a:pPr>
            <a:r>
              <a:rPr lang="en-US" smtClean="0"/>
              <a:t>Data Warehousing</a:t>
            </a:r>
            <a:endParaRPr lang="en-US"/>
          </a:p>
        </p:txBody>
      </p:sp>
      <p:sp>
        <p:nvSpPr>
          <p:cNvPr id="3" name="Slide Number Placeholder 2"/>
          <p:cNvSpPr>
            <a:spLocks noGrp="1"/>
          </p:cNvSpPr>
          <p:nvPr>
            <p:ph type="sldNum" sz="quarter" idx="12"/>
          </p:nvPr>
        </p:nvSpPr>
        <p:spPr/>
        <p:txBody>
          <a:bodyPr/>
          <a:lstStyle/>
          <a:p>
            <a:pPr>
              <a:defRPr/>
            </a:pPr>
            <a:fld id="{E0B9412E-FD27-4222-9A2F-A487C535E3FA}" type="slidenum">
              <a:rPr lang="en-US" smtClean="0"/>
              <a:pPr>
                <a:defRPr/>
              </a:pPr>
              <a:t>28</a:t>
            </a:fld>
            <a:endParaRPr lang="en-US"/>
          </a:p>
        </p:txBody>
      </p:sp>
    </p:spTree>
    <p:extLst>
      <p:ext uri="{BB962C8B-B14F-4D97-AF65-F5344CB8AC3E}">
        <p14:creationId xmlns:p14="http://schemas.microsoft.com/office/powerpoint/2010/main" val="273204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436944" y="2286000"/>
            <a:ext cx="8382000" cy="3736975"/>
          </a:xfrm>
        </p:spPr>
        <p:txBody>
          <a:bodyPr/>
          <a:lstStyle/>
          <a:p>
            <a:pPr eaLnBrk="1" hangingPunct="1"/>
            <a:r>
              <a:rPr lang="en-US" altLang="en-US" sz="2400" dirty="0" smtClean="0"/>
              <a:t>In addition to a bitmap index on a single table, you can create a bitmap join index (BJI), which is a bitmap index for the join of two or more tables. </a:t>
            </a:r>
          </a:p>
          <a:p>
            <a:pPr eaLnBrk="1" hangingPunct="1"/>
            <a:r>
              <a:rPr lang="en-US" altLang="en-US" sz="2400" dirty="0" smtClean="0"/>
              <a:t>A BJI is a space efficient way of reducing the volume of data that must be joined by performing restrictions in advance. </a:t>
            </a:r>
          </a:p>
          <a:p>
            <a:pPr eaLnBrk="1" hangingPunct="1"/>
            <a:r>
              <a:rPr lang="en-US" altLang="en-US" sz="2400" dirty="0" smtClean="0"/>
              <a:t>For each value in a column of a table, a bitmap join index stores the </a:t>
            </a:r>
            <a:r>
              <a:rPr lang="en-US" altLang="en-US" sz="2400" dirty="0" err="1" smtClean="0"/>
              <a:t>rowids</a:t>
            </a:r>
            <a:r>
              <a:rPr lang="en-US" altLang="en-US" sz="2400" dirty="0" smtClean="0"/>
              <a:t> of corresponding rows in one or more other tables. </a:t>
            </a:r>
          </a:p>
        </p:txBody>
      </p:sp>
      <p:sp>
        <p:nvSpPr>
          <p:cNvPr id="20483" name="Rectangle 2"/>
          <p:cNvSpPr>
            <a:spLocks noGrp="1" noChangeArrowheads="1"/>
          </p:cNvSpPr>
          <p:nvPr>
            <p:ph type="title"/>
          </p:nvPr>
        </p:nvSpPr>
        <p:spPr>
          <a:xfrm>
            <a:off x="1371600" y="358775"/>
            <a:ext cx="7315200" cy="1143000"/>
          </a:xfrm>
        </p:spPr>
        <p:txBody>
          <a:bodyPr/>
          <a:lstStyle/>
          <a:p>
            <a:pPr eaLnBrk="1" hangingPunct="1"/>
            <a:r>
              <a:rPr lang="en-US" altLang="en-US" sz="4400" b="1" dirty="0" smtClean="0">
                <a:solidFill>
                  <a:srgbClr val="000000"/>
                </a:solidFill>
              </a:rPr>
              <a:t>Bitmap Join Indexes</a:t>
            </a:r>
          </a:p>
        </p:txBody>
      </p:sp>
      <p:sp>
        <p:nvSpPr>
          <p:cNvPr id="2" name="Date Placeholder 1"/>
          <p:cNvSpPr>
            <a:spLocks noGrp="1"/>
          </p:cNvSpPr>
          <p:nvPr>
            <p:ph type="dt" sz="half" idx="10"/>
          </p:nvPr>
        </p:nvSpPr>
        <p:spPr/>
        <p:txBody>
          <a:bodyPr/>
          <a:lstStyle/>
          <a:p>
            <a:pPr>
              <a:defRPr/>
            </a:pPr>
            <a:fld id="{0F3A90DC-09B6-47C1-85F2-177ED2327432}"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29</a:t>
            </a:fld>
            <a:endParaRPr lang="en-US"/>
          </a:p>
        </p:txBody>
      </p:sp>
    </p:spTree>
    <p:extLst>
      <p:ext uri="{BB962C8B-B14F-4D97-AF65-F5344CB8AC3E}">
        <p14:creationId xmlns:p14="http://schemas.microsoft.com/office/powerpoint/2010/main" val="343528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B30F3F2F-3772-4E5E-8B68-A018B77C60E6}" type="datetime5">
              <a:rPr lang="en-US" smtClean="0"/>
              <a:t>5-Nov-17</a:t>
            </a:fld>
            <a:endParaRPr lang="en-US"/>
          </a:p>
        </p:txBody>
      </p:sp>
      <p:sp>
        <p:nvSpPr>
          <p:cNvPr id="9219" name="Footer Placeholder 4"/>
          <p:cNvSpPr>
            <a:spLocks noGrp="1"/>
          </p:cNvSpPr>
          <p:nvPr>
            <p:ph type="ftr" sz="quarter" idx="11"/>
          </p:nvPr>
        </p:nvSpPr>
        <p:spPr>
          <a:noFill/>
        </p:spPr>
        <p:txBody>
          <a:bodyPr/>
          <a:lstStyle/>
          <a:p>
            <a:r>
              <a:rPr lang="en-US"/>
              <a:t>Data Warehousing</a:t>
            </a:r>
          </a:p>
        </p:txBody>
      </p:sp>
      <p:sp>
        <p:nvSpPr>
          <p:cNvPr id="9220" name="Slide Number Placeholder 5"/>
          <p:cNvSpPr>
            <a:spLocks noGrp="1"/>
          </p:cNvSpPr>
          <p:nvPr>
            <p:ph type="sldNum" sz="quarter" idx="12"/>
          </p:nvPr>
        </p:nvSpPr>
        <p:spPr>
          <a:noFill/>
        </p:spPr>
        <p:txBody>
          <a:bodyPr/>
          <a:lstStyle/>
          <a:p>
            <a:fld id="{4AAC89AD-09C4-4FFF-925C-53C3CB2A93BB}" type="slidenum">
              <a:rPr lang="en-US"/>
              <a:pPr/>
              <a:t>3</a:t>
            </a:fld>
            <a:endParaRPr lang="en-US"/>
          </a:p>
        </p:txBody>
      </p:sp>
      <p:sp>
        <p:nvSpPr>
          <p:cNvPr id="9221" name="Rectangle 2"/>
          <p:cNvSpPr>
            <a:spLocks noGrp="1" noChangeArrowheads="1"/>
          </p:cNvSpPr>
          <p:nvPr>
            <p:ph type="title"/>
          </p:nvPr>
        </p:nvSpPr>
        <p:spPr/>
        <p:txBody>
          <a:bodyPr/>
          <a:lstStyle/>
          <a:p>
            <a:pPr eaLnBrk="1" hangingPunct="1"/>
            <a:r>
              <a:rPr lang="en-US" smtClean="0"/>
              <a:t>Introduction</a:t>
            </a:r>
            <a:br>
              <a:rPr lang="en-US" smtClean="0"/>
            </a:br>
            <a:endParaRPr lang="en-US" smtClean="0"/>
          </a:p>
        </p:txBody>
      </p:sp>
      <p:sp>
        <p:nvSpPr>
          <p:cNvPr id="9222" name="Rectangle 3"/>
          <p:cNvSpPr>
            <a:spLocks noGrp="1" noChangeArrowheads="1"/>
          </p:cNvSpPr>
          <p:nvPr>
            <p:ph type="body" idx="1"/>
          </p:nvPr>
        </p:nvSpPr>
        <p:spPr>
          <a:xfrm>
            <a:off x="533400" y="2017713"/>
            <a:ext cx="8421688" cy="4114800"/>
          </a:xfrm>
        </p:spPr>
        <p:txBody>
          <a:bodyPr/>
          <a:lstStyle/>
          <a:p>
            <a:pPr eaLnBrk="1" hangingPunct="1"/>
            <a:r>
              <a:rPr lang="en-US" sz="2800" smtClean="0"/>
              <a:t>The growing interest in Data warehousing for decision-makers is becoming more and more crucial to make faster and efficient decisions</a:t>
            </a:r>
          </a:p>
          <a:p>
            <a:pPr eaLnBrk="1" hangingPunct="1"/>
            <a:r>
              <a:rPr lang="en-US" sz="2800" smtClean="0"/>
              <a:t>The problem is that most of the queries in a large data warehouse are complex</a:t>
            </a:r>
          </a:p>
          <a:p>
            <a:pPr eaLnBrk="1" hangingPunct="1"/>
            <a:r>
              <a:rPr lang="en-US" sz="2800" smtClean="0"/>
              <a:t>Therefore, many indexing techniques are created to speed up access to data within the tables and to answer ad hoc queries in read-mostly environments.</a:t>
            </a:r>
          </a:p>
          <a:p>
            <a:pPr eaLnBrk="1" hangingPunct="1">
              <a:buFont typeface="Wingdings" pitchFamily="2" charset="2"/>
              <a:buNone/>
            </a:pPr>
            <a:endParaRPr lang="en-US"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2133600"/>
            <a:ext cx="8382000" cy="3736975"/>
          </a:xfrm>
        </p:spPr>
        <p:txBody>
          <a:bodyPr/>
          <a:lstStyle/>
          <a:p>
            <a:pPr eaLnBrk="1" hangingPunct="1"/>
            <a:r>
              <a:rPr lang="en-US" altLang="en-US" sz="2400" dirty="0" smtClean="0"/>
              <a:t>In a data warehousing environment, the join condition is an </a:t>
            </a:r>
            <a:r>
              <a:rPr lang="en-US" altLang="en-US" sz="2400" dirty="0" err="1" smtClean="0"/>
              <a:t>equi</a:t>
            </a:r>
            <a:r>
              <a:rPr lang="en-US" altLang="en-US" sz="2400" dirty="0" smtClean="0"/>
              <a:t>-inner join between the primary key column or columns of the dimension tables and the foreign key column or columns in the fact table.</a:t>
            </a:r>
          </a:p>
          <a:p>
            <a:pPr eaLnBrk="1" hangingPunct="1"/>
            <a:r>
              <a:rPr lang="en-US" altLang="en-US" sz="2400" dirty="0" smtClean="0"/>
              <a:t>Bitmap join indexes are much more efficient in storage than materialized join views, an alternative for materializing joins in advance. </a:t>
            </a:r>
          </a:p>
          <a:p>
            <a:pPr eaLnBrk="1" hangingPunct="1"/>
            <a:r>
              <a:rPr lang="en-US" altLang="en-US" sz="2400" dirty="0" smtClean="0"/>
              <a:t>This is because the materialized join views do not compress the </a:t>
            </a:r>
            <a:r>
              <a:rPr lang="en-US" altLang="en-US" sz="2400" dirty="0" err="1" smtClean="0"/>
              <a:t>rowids</a:t>
            </a:r>
            <a:r>
              <a:rPr lang="en-US" altLang="en-US" sz="2400" dirty="0" smtClean="0"/>
              <a:t> of the fact tables.</a:t>
            </a:r>
            <a:endParaRPr lang="en-US" altLang="en-US" sz="2400" dirty="0" smtClean="0">
              <a:solidFill>
                <a:srgbClr val="000000"/>
              </a:solidFill>
            </a:endParaRPr>
          </a:p>
        </p:txBody>
      </p:sp>
      <p:sp>
        <p:nvSpPr>
          <p:cNvPr id="21507" name="Rectangle 2"/>
          <p:cNvSpPr>
            <a:spLocks noGrp="1" noChangeArrowheads="1"/>
          </p:cNvSpPr>
          <p:nvPr>
            <p:ph type="title"/>
          </p:nvPr>
        </p:nvSpPr>
        <p:spPr>
          <a:xfrm>
            <a:off x="1295400" y="358775"/>
            <a:ext cx="7391400" cy="1143000"/>
          </a:xfrm>
        </p:spPr>
        <p:txBody>
          <a:bodyPr/>
          <a:lstStyle/>
          <a:p>
            <a:pPr eaLnBrk="1" hangingPunct="1"/>
            <a:r>
              <a:rPr lang="en-US" altLang="en-US" sz="4400" b="1" dirty="0" smtClean="0">
                <a:solidFill>
                  <a:srgbClr val="000000"/>
                </a:solidFill>
              </a:rPr>
              <a:t>Bitmap Join Indexes</a:t>
            </a:r>
          </a:p>
        </p:txBody>
      </p:sp>
      <p:sp>
        <p:nvSpPr>
          <p:cNvPr id="2" name="Date Placeholder 1"/>
          <p:cNvSpPr>
            <a:spLocks noGrp="1"/>
          </p:cNvSpPr>
          <p:nvPr>
            <p:ph type="dt" sz="half" idx="10"/>
          </p:nvPr>
        </p:nvSpPr>
        <p:spPr/>
        <p:txBody>
          <a:bodyPr/>
          <a:lstStyle/>
          <a:p>
            <a:pPr>
              <a:defRPr/>
            </a:pPr>
            <a:fld id="{B3814674-35A2-461B-B5B4-E037DCECD7E8}"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30</a:t>
            </a:fld>
            <a:endParaRPr lang="en-US"/>
          </a:p>
        </p:txBody>
      </p:sp>
    </p:spTree>
    <p:extLst>
      <p:ext uri="{BB962C8B-B14F-4D97-AF65-F5344CB8AC3E}">
        <p14:creationId xmlns:p14="http://schemas.microsoft.com/office/powerpoint/2010/main" val="3324519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1905000"/>
            <a:ext cx="8458200" cy="4648200"/>
          </a:xfrm>
        </p:spPr>
        <p:txBody>
          <a:bodyPr lIns="92075" tIns="46038" rIns="92075" bIns="46038"/>
          <a:lstStyle/>
          <a:p>
            <a:r>
              <a:rPr lang="en-US" altLang="en-US" sz="2400" dirty="0" smtClean="0"/>
              <a:t>A dimension is a structure that categorizes data in order to enable users to answer business questions.</a:t>
            </a:r>
          </a:p>
          <a:p>
            <a:r>
              <a:rPr lang="en-US" altLang="en-US" sz="2400" dirty="0" smtClean="0"/>
              <a:t>Commonly used dimensions are customers, products, and time.</a:t>
            </a:r>
          </a:p>
          <a:p>
            <a:r>
              <a:rPr lang="en-US" altLang="en-US" sz="2400" dirty="0" smtClean="0"/>
              <a:t>In Oracle Database, the dimensional information itself is stored in a dimension table.</a:t>
            </a:r>
          </a:p>
          <a:p>
            <a:r>
              <a:rPr lang="en-US" altLang="en-US" sz="2400" dirty="0" smtClean="0"/>
              <a:t>In addition, the database object dimension helps to organize and group dimensional information into hierarchies. </a:t>
            </a:r>
          </a:p>
          <a:p>
            <a:r>
              <a:rPr lang="en-US" altLang="en-US" sz="2400" dirty="0" smtClean="0"/>
              <a:t>This represents natural 1:n relationships between columns or column groups (the levels of a hierarchy) that cannot be represented with constraint conditions</a:t>
            </a:r>
            <a:endParaRPr lang="en-US" altLang="en-US" sz="2400" dirty="0" smtClean="0">
              <a:solidFill>
                <a:srgbClr val="000000"/>
              </a:solidFill>
            </a:endParaRPr>
          </a:p>
        </p:txBody>
      </p:sp>
      <p:sp>
        <p:nvSpPr>
          <p:cNvPr id="22531" name="Rectangle 2"/>
          <p:cNvSpPr>
            <a:spLocks noGrp="1" noChangeArrowheads="1"/>
          </p:cNvSpPr>
          <p:nvPr>
            <p:ph type="title"/>
          </p:nvPr>
        </p:nvSpPr>
        <p:spPr>
          <a:xfrm>
            <a:off x="685800" y="419100"/>
            <a:ext cx="8458200" cy="1104900"/>
          </a:xfrm>
          <a:noFill/>
        </p:spPr>
        <p:txBody>
          <a:bodyPr lIns="92075" tIns="46038" rIns="92075" bIns="46038" anchor="ctr"/>
          <a:lstStyle/>
          <a:p>
            <a:pPr eaLnBrk="1" hangingPunct="1"/>
            <a:r>
              <a:rPr lang="en-US" altLang="en-US" smtClean="0"/>
              <a:t>Dimensions</a:t>
            </a:r>
          </a:p>
        </p:txBody>
      </p:sp>
      <p:sp>
        <p:nvSpPr>
          <p:cNvPr id="2" name="Date Placeholder 1"/>
          <p:cNvSpPr>
            <a:spLocks noGrp="1"/>
          </p:cNvSpPr>
          <p:nvPr>
            <p:ph type="dt" sz="half" idx="10"/>
          </p:nvPr>
        </p:nvSpPr>
        <p:spPr/>
        <p:txBody>
          <a:bodyPr/>
          <a:lstStyle/>
          <a:p>
            <a:pPr>
              <a:defRPr/>
            </a:pPr>
            <a:fld id="{A0D262D6-7B84-4CA9-A580-A84D993A356E}"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31</a:t>
            </a:fld>
            <a:endParaRPr lang="en-US"/>
          </a:p>
        </p:txBody>
      </p:sp>
    </p:spTree>
    <p:extLst>
      <p:ext uri="{BB962C8B-B14F-4D97-AF65-F5344CB8AC3E}">
        <p14:creationId xmlns:p14="http://schemas.microsoft.com/office/powerpoint/2010/main" val="52330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57200" y="2209800"/>
            <a:ext cx="8458200" cy="4648200"/>
          </a:xfrm>
        </p:spPr>
        <p:txBody>
          <a:bodyPr lIns="92075" tIns="46038" rIns="92075" bIns="46038"/>
          <a:lstStyle/>
          <a:p>
            <a:r>
              <a:rPr lang="en-US" altLang="en-US" sz="2400" dirty="0" smtClean="0"/>
              <a:t>Dimensions do not have to be defined. However, if your application uses dimensional modeling, it is worth spending time creating them as it can yield significant benefits, because they help query rewrite perform more complex types of rewrites</a:t>
            </a:r>
          </a:p>
          <a:p>
            <a:r>
              <a:rPr lang="en-US" altLang="en-US" sz="2400" dirty="0" smtClean="0"/>
              <a:t>In spite of the benefits of dimensions, you must not create dimensions in any schema that does not fully satisfy the dimensional relationships</a:t>
            </a:r>
            <a:endParaRPr lang="en-US" altLang="en-US" sz="2400" dirty="0" smtClean="0">
              <a:solidFill>
                <a:srgbClr val="000000"/>
              </a:solidFill>
            </a:endParaRPr>
          </a:p>
        </p:txBody>
      </p:sp>
      <p:sp>
        <p:nvSpPr>
          <p:cNvPr id="23555" name="Rectangle 2"/>
          <p:cNvSpPr>
            <a:spLocks noGrp="1" noChangeArrowheads="1"/>
          </p:cNvSpPr>
          <p:nvPr>
            <p:ph type="title"/>
          </p:nvPr>
        </p:nvSpPr>
        <p:spPr>
          <a:xfrm>
            <a:off x="685800" y="419100"/>
            <a:ext cx="8458200" cy="1104900"/>
          </a:xfrm>
          <a:noFill/>
        </p:spPr>
        <p:txBody>
          <a:bodyPr lIns="92075" tIns="46038" rIns="92075" bIns="46038" anchor="ctr"/>
          <a:lstStyle/>
          <a:p>
            <a:pPr eaLnBrk="1" hangingPunct="1"/>
            <a:r>
              <a:rPr lang="en-US" altLang="en-US" smtClean="0"/>
              <a:t>Dimensions</a:t>
            </a:r>
          </a:p>
        </p:txBody>
      </p:sp>
      <p:sp>
        <p:nvSpPr>
          <p:cNvPr id="2" name="Date Placeholder 1"/>
          <p:cNvSpPr>
            <a:spLocks noGrp="1"/>
          </p:cNvSpPr>
          <p:nvPr>
            <p:ph type="dt" sz="half" idx="10"/>
          </p:nvPr>
        </p:nvSpPr>
        <p:spPr/>
        <p:txBody>
          <a:bodyPr/>
          <a:lstStyle/>
          <a:p>
            <a:pPr>
              <a:defRPr/>
            </a:pPr>
            <a:fld id="{9424578A-F2E4-4913-88F1-DE2FD0AA0CF2}"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32</a:t>
            </a:fld>
            <a:endParaRPr lang="en-US"/>
          </a:p>
        </p:txBody>
      </p:sp>
    </p:spTree>
    <p:extLst>
      <p:ext uri="{BB962C8B-B14F-4D97-AF65-F5344CB8AC3E}">
        <p14:creationId xmlns:p14="http://schemas.microsoft.com/office/powerpoint/2010/main" val="2428632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57200" y="1905000"/>
            <a:ext cx="8458200" cy="4648200"/>
          </a:xfrm>
        </p:spPr>
        <p:txBody>
          <a:bodyPr lIns="92075" tIns="46038" rIns="92075" bIns="46038"/>
          <a:lstStyle/>
          <a:p>
            <a:r>
              <a:rPr lang="en-US" altLang="en-US" sz="2400" dirty="0" smtClean="0"/>
              <a:t>Before you can create a dimension object, the dimension tables must exist in the database possibly containing the dimension data</a:t>
            </a:r>
          </a:p>
          <a:p>
            <a:r>
              <a:rPr lang="en-US" altLang="en-US" sz="2400" dirty="0" smtClean="0"/>
              <a:t>You create a dimension using the CREATE DIMENSION statement</a:t>
            </a:r>
          </a:p>
          <a:p>
            <a:r>
              <a:rPr lang="en-US" altLang="en-US" sz="2400" dirty="0" smtClean="0"/>
              <a:t>For example, you can declare a dimension </a:t>
            </a:r>
            <a:r>
              <a:rPr lang="en-US" altLang="en-US" sz="2400" dirty="0" err="1" smtClean="0"/>
              <a:t>products_dim</a:t>
            </a:r>
            <a:r>
              <a:rPr lang="en-US" altLang="en-US" sz="2400" dirty="0" smtClean="0"/>
              <a:t>, which contains levels product, subcategory, and category:</a:t>
            </a:r>
          </a:p>
          <a:p>
            <a:pPr>
              <a:buFontTx/>
              <a:buNone/>
            </a:pPr>
            <a:r>
              <a:rPr lang="en-US" altLang="en-US" sz="2400" dirty="0" smtClean="0"/>
              <a:t>	CREATE DIMENSION </a:t>
            </a:r>
            <a:r>
              <a:rPr lang="en-US" altLang="en-US" sz="2400" dirty="0" err="1" smtClean="0"/>
              <a:t>products_dim</a:t>
            </a:r>
            <a:endParaRPr lang="en-US" altLang="en-US" sz="2400" dirty="0" smtClean="0"/>
          </a:p>
          <a:p>
            <a:pPr>
              <a:buFontTx/>
              <a:buNone/>
            </a:pPr>
            <a:r>
              <a:rPr lang="en-US" altLang="en-US" sz="2400" dirty="0" smtClean="0"/>
              <a:t>	LEVEL product IS (</a:t>
            </a:r>
            <a:r>
              <a:rPr lang="en-US" altLang="en-US" sz="2400" dirty="0" err="1" smtClean="0"/>
              <a:t>products.prod_id</a:t>
            </a:r>
            <a:r>
              <a:rPr lang="en-US" altLang="en-US" sz="2400" dirty="0" smtClean="0"/>
              <a:t>)</a:t>
            </a:r>
          </a:p>
          <a:p>
            <a:pPr>
              <a:buFontTx/>
              <a:buNone/>
            </a:pPr>
            <a:r>
              <a:rPr lang="en-US" altLang="en-US" sz="2400" dirty="0" smtClean="0"/>
              <a:t>	LEVEL subcategory IS (</a:t>
            </a:r>
            <a:r>
              <a:rPr lang="en-US" altLang="en-US" sz="2400" dirty="0" err="1" smtClean="0"/>
              <a:t>products.prod_subcategory</a:t>
            </a:r>
            <a:r>
              <a:rPr lang="en-US" altLang="en-US" sz="2400" dirty="0" smtClean="0"/>
              <a:t>)</a:t>
            </a:r>
          </a:p>
          <a:p>
            <a:pPr>
              <a:buFontTx/>
              <a:buNone/>
            </a:pPr>
            <a:r>
              <a:rPr lang="en-US" altLang="en-US" sz="2400" dirty="0" smtClean="0"/>
              <a:t>	LEVEL category IS (</a:t>
            </a:r>
            <a:r>
              <a:rPr lang="en-US" altLang="en-US" sz="2400" dirty="0" err="1" smtClean="0"/>
              <a:t>products.prod_category</a:t>
            </a:r>
            <a:r>
              <a:rPr lang="en-US" altLang="en-US" sz="2400" dirty="0" smtClean="0"/>
              <a:t>) ...</a:t>
            </a:r>
            <a:endParaRPr lang="en-US" altLang="en-US" sz="2400" dirty="0" smtClean="0">
              <a:solidFill>
                <a:srgbClr val="000000"/>
              </a:solidFill>
            </a:endParaRPr>
          </a:p>
        </p:txBody>
      </p:sp>
      <p:sp>
        <p:nvSpPr>
          <p:cNvPr id="24579" name="Rectangle 2"/>
          <p:cNvSpPr>
            <a:spLocks noGrp="1" noChangeArrowheads="1"/>
          </p:cNvSpPr>
          <p:nvPr>
            <p:ph type="title"/>
          </p:nvPr>
        </p:nvSpPr>
        <p:spPr>
          <a:xfrm>
            <a:off x="685800" y="419100"/>
            <a:ext cx="8458200" cy="1104900"/>
          </a:xfrm>
          <a:noFill/>
        </p:spPr>
        <p:txBody>
          <a:bodyPr lIns="92075" tIns="46038" rIns="92075" bIns="46038" anchor="ctr"/>
          <a:lstStyle/>
          <a:p>
            <a:pPr eaLnBrk="1" hangingPunct="1"/>
            <a:r>
              <a:rPr lang="en-US" altLang="en-US" smtClean="0"/>
              <a:t>Dimensions</a:t>
            </a:r>
          </a:p>
        </p:txBody>
      </p:sp>
      <p:sp>
        <p:nvSpPr>
          <p:cNvPr id="2" name="Date Placeholder 1"/>
          <p:cNvSpPr>
            <a:spLocks noGrp="1"/>
          </p:cNvSpPr>
          <p:nvPr>
            <p:ph type="dt" sz="half" idx="10"/>
          </p:nvPr>
        </p:nvSpPr>
        <p:spPr/>
        <p:txBody>
          <a:bodyPr/>
          <a:lstStyle/>
          <a:p>
            <a:pPr>
              <a:defRPr/>
            </a:pPr>
            <a:fld id="{809EEAE2-CAFA-45AB-B8F9-16ADCD528019}"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33</a:t>
            </a:fld>
            <a:endParaRPr lang="en-US"/>
          </a:p>
        </p:txBody>
      </p:sp>
    </p:spTree>
    <p:extLst>
      <p:ext uri="{BB962C8B-B14F-4D97-AF65-F5344CB8AC3E}">
        <p14:creationId xmlns:p14="http://schemas.microsoft.com/office/powerpoint/2010/main" val="81582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457200" y="1905000"/>
            <a:ext cx="8458200" cy="4648200"/>
          </a:xfrm>
        </p:spPr>
        <p:txBody>
          <a:bodyPr lIns="92075" tIns="46038" rIns="92075" bIns="46038"/>
          <a:lstStyle/>
          <a:p>
            <a:pPr>
              <a:buFontTx/>
              <a:buNone/>
            </a:pPr>
            <a:r>
              <a:rPr lang="en-US" altLang="en-US" sz="2400" dirty="0" smtClean="0"/>
              <a:t>	CREATE DIMENSION </a:t>
            </a:r>
            <a:r>
              <a:rPr lang="en-US" altLang="en-US" sz="2400" dirty="0" err="1" smtClean="0"/>
              <a:t>products_dim</a:t>
            </a:r>
            <a:endParaRPr lang="en-US" altLang="en-US" sz="2400" dirty="0" smtClean="0"/>
          </a:p>
          <a:p>
            <a:pPr>
              <a:buFontTx/>
              <a:buNone/>
            </a:pPr>
            <a:r>
              <a:rPr lang="en-US" altLang="en-US" sz="2400" dirty="0" smtClean="0"/>
              <a:t>	LEVEL product IS (</a:t>
            </a:r>
            <a:r>
              <a:rPr lang="en-US" altLang="en-US" sz="2400" dirty="0" err="1" smtClean="0"/>
              <a:t>products.prod_id</a:t>
            </a:r>
            <a:r>
              <a:rPr lang="en-US" altLang="en-US" sz="2400" dirty="0" smtClean="0"/>
              <a:t>)</a:t>
            </a:r>
          </a:p>
          <a:p>
            <a:pPr>
              <a:buFontTx/>
              <a:buNone/>
            </a:pPr>
            <a:r>
              <a:rPr lang="en-US" altLang="en-US" sz="2400" dirty="0" smtClean="0"/>
              <a:t>	LEVEL subcategory IS (</a:t>
            </a:r>
            <a:r>
              <a:rPr lang="en-US" altLang="en-US" sz="2400" dirty="0" err="1" smtClean="0"/>
              <a:t>products.prod_subcategory</a:t>
            </a:r>
            <a:r>
              <a:rPr lang="en-US" altLang="en-US" sz="2400" dirty="0" smtClean="0"/>
              <a:t>)</a:t>
            </a:r>
          </a:p>
          <a:p>
            <a:pPr>
              <a:buFontTx/>
              <a:buNone/>
            </a:pPr>
            <a:r>
              <a:rPr lang="en-US" altLang="en-US" sz="2400" dirty="0" smtClean="0"/>
              <a:t>	LEVEL category IS (</a:t>
            </a:r>
            <a:r>
              <a:rPr lang="en-US" altLang="en-US" sz="2400" dirty="0" err="1" smtClean="0"/>
              <a:t>products.prod_category</a:t>
            </a:r>
            <a:r>
              <a:rPr lang="en-US" altLang="en-US" sz="2400" dirty="0" smtClean="0"/>
              <a:t>) ...</a:t>
            </a:r>
          </a:p>
          <a:p>
            <a:pPr>
              <a:buFontTx/>
              <a:buNone/>
            </a:pPr>
            <a:endParaRPr lang="en-US" altLang="en-US" sz="2400" dirty="0" smtClean="0"/>
          </a:p>
          <a:p>
            <a:r>
              <a:rPr lang="en-US" altLang="en-US" sz="2400" dirty="0" smtClean="0"/>
              <a:t>Next step is to specify the hierarchy:</a:t>
            </a:r>
          </a:p>
          <a:p>
            <a:pPr lvl="1">
              <a:buFontTx/>
              <a:buNone/>
            </a:pPr>
            <a:r>
              <a:rPr lang="en-US" altLang="en-US" dirty="0" smtClean="0"/>
              <a:t>HIERARCHY </a:t>
            </a:r>
            <a:r>
              <a:rPr lang="en-US" altLang="en-US" dirty="0" err="1" smtClean="0"/>
              <a:t>prod_rollup</a:t>
            </a:r>
            <a:endParaRPr lang="en-US" altLang="en-US" dirty="0" smtClean="0"/>
          </a:p>
          <a:p>
            <a:pPr lvl="1">
              <a:buFontTx/>
              <a:buNone/>
            </a:pPr>
            <a:r>
              <a:rPr lang="en-US" altLang="en-US" dirty="0" smtClean="0"/>
              <a:t>(product CHILD OF</a:t>
            </a:r>
          </a:p>
          <a:p>
            <a:pPr lvl="1">
              <a:buFontTx/>
              <a:buNone/>
            </a:pPr>
            <a:r>
              <a:rPr lang="en-US" altLang="en-US" dirty="0" smtClean="0"/>
              <a:t>subcategory CHILD OF</a:t>
            </a:r>
          </a:p>
          <a:p>
            <a:pPr lvl="1">
              <a:buFontTx/>
              <a:buNone/>
            </a:pPr>
            <a:r>
              <a:rPr lang="en-US" altLang="en-US" dirty="0" smtClean="0"/>
              <a:t>category)</a:t>
            </a:r>
            <a:endParaRPr lang="en-US" altLang="en-US" dirty="0" smtClean="0">
              <a:solidFill>
                <a:srgbClr val="000000"/>
              </a:solidFill>
            </a:endParaRPr>
          </a:p>
        </p:txBody>
      </p:sp>
      <p:sp>
        <p:nvSpPr>
          <p:cNvPr id="25603" name="Rectangle 2"/>
          <p:cNvSpPr>
            <a:spLocks noGrp="1" noChangeArrowheads="1"/>
          </p:cNvSpPr>
          <p:nvPr>
            <p:ph type="title"/>
          </p:nvPr>
        </p:nvSpPr>
        <p:spPr>
          <a:xfrm>
            <a:off x="685800" y="419100"/>
            <a:ext cx="8458200" cy="1104900"/>
          </a:xfrm>
          <a:noFill/>
        </p:spPr>
        <p:txBody>
          <a:bodyPr lIns="92075" tIns="46038" rIns="92075" bIns="46038" anchor="ctr"/>
          <a:lstStyle/>
          <a:p>
            <a:pPr eaLnBrk="1" hangingPunct="1"/>
            <a:r>
              <a:rPr lang="en-US" altLang="en-US" smtClean="0"/>
              <a:t>Dimensions</a:t>
            </a:r>
          </a:p>
        </p:txBody>
      </p:sp>
      <p:sp>
        <p:nvSpPr>
          <p:cNvPr id="2" name="Date Placeholder 1"/>
          <p:cNvSpPr>
            <a:spLocks noGrp="1"/>
          </p:cNvSpPr>
          <p:nvPr>
            <p:ph type="dt" sz="half" idx="10"/>
          </p:nvPr>
        </p:nvSpPr>
        <p:spPr/>
        <p:txBody>
          <a:bodyPr/>
          <a:lstStyle/>
          <a:p>
            <a:pPr>
              <a:defRPr/>
            </a:pPr>
            <a:fld id="{F714C200-E239-4FA7-B9EE-F4D370D8589D}"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34</a:t>
            </a:fld>
            <a:endParaRPr lang="en-US"/>
          </a:p>
        </p:txBody>
      </p:sp>
    </p:spTree>
    <p:extLst>
      <p:ext uri="{BB962C8B-B14F-4D97-AF65-F5344CB8AC3E}">
        <p14:creationId xmlns:p14="http://schemas.microsoft.com/office/powerpoint/2010/main" val="143563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838200" y="1981200"/>
            <a:ext cx="7924800" cy="3736975"/>
          </a:xfrm>
        </p:spPr>
        <p:txBody>
          <a:bodyPr/>
          <a:lstStyle/>
          <a:p>
            <a:pPr eaLnBrk="1" hangingPunct="1">
              <a:lnSpc>
                <a:spcPct val="90000"/>
              </a:lnSpc>
              <a:spcBef>
                <a:spcPct val="0"/>
              </a:spcBef>
            </a:pPr>
            <a:r>
              <a:rPr lang="en-US" altLang="en-US" b="1" smtClean="0">
                <a:solidFill>
                  <a:srgbClr val="000000"/>
                </a:solidFill>
              </a:rPr>
              <a:t>Time dimension is very important in decision support </a:t>
            </a:r>
          </a:p>
          <a:p>
            <a:pPr eaLnBrk="1" hangingPunct="1">
              <a:lnSpc>
                <a:spcPct val="90000"/>
              </a:lnSpc>
              <a:spcBef>
                <a:spcPct val="0"/>
              </a:spcBef>
            </a:pPr>
            <a:r>
              <a:rPr lang="en-US" altLang="en-US" b="1" smtClean="0">
                <a:solidFill>
                  <a:srgbClr val="000000"/>
                </a:solidFill>
              </a:rPr>
              <a:t>Queries involving trend analysis have been difficult to express in SQL</a:t>
            </a:r>
          </a:p>
          <a:p>
            <a:pPr eaLnBrk="1" hangingPunct="1">
              <a:lnSpc>
                <a:spcPct val="90000"/>
              </a:lnSpc>
              <a:spcBef>
                <a:spcPct val="0"/>
              </a:spcBef>
            </a:pPr>
            <a:r>
              <a:rPr lang="en-US" altLang="en-US" b="1" smtClean="0">
                <a:solidFill>
                  <a:srgbClr val="000000"/>
                </a:solidFill>
              </a:rPr>
              <a:t>A fundamental extension called a “query window” is introduced</a:t>
            </a:r>
          </a:p>
        </p:txBody>
      </p:sp>
      <p:sp>
        <p:nvSpPr>
          <p:cNvPr id="13315" name="Rectangle 2"/>
          <p:cNvSpPr>
            <a:spLocks noGrp="1" noChangeArrowheads="1"/>
          </p:cNvSpPr>
          <p:nvPr>
            <p:ph type="title"/>
          </p:nvPr>
        </p:nvSpPr>
        <p:spPr>
          <a:xfrm>
            <a:off x="1370013" y="301625"/>
            <a:ext cx="7621587" cy="1143000"/>
          </a:xfrm>
        </p:spPr>
        <p:txBody>
          <a:bodyPr/>
          <a:lstStyle/>
          <a:p>
            <a:pPr eaLnBrk="1" hangingPunct="1"/>
            <a:r>
              <a:rPr lang="en-US" altLang="en-US" sz="4000" b="1" smtClean="0"/>
              <a:t>Window Queries in</a:t>
            </a:r>
          </a:p>
        </p:txBody>
      </p:sp>
      <p:sp>
        <p:nvSpPr>
          <p:cNvPr id="4" name="Date Placeholder 3"/>
          <p:cNvSpPr>
            <a:spLocks noGrp="1"/>
          </p:cNvSpPr>
          <p:nvPr>
            <p:ph type="dt" sz="quarter" idx="10"/>
          </p:nvPr>
        </p:nvSpPr>
        <p:spPr/>
        <p:txBody>
          <a:bodyPr/>
          <a:lstStyle/>
          <a:p>
            <a:pPr>
              <a:defRPr/>
            </a:pPr>
            <a:fld id="{AAAD184E-7E61-4926-BB95-7D100B25F74A}" type="datetime5">
              <a:rPr lang="en-US" smtClean="0"/>
              <a:t>5-Nov-17</a:t>
            </a:fld>
            <a:endParaRPr lang="en-US"/>
          </a:p>
        </p:txBody>
      </p:sp>
      <p:sp>
        <p:nvSpPr>
          <p:cNvPr id="6"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D4D0C2B6-8331-4D63-89B7-21F189F2DC6E}" type="slidenum">
              <a:rPr lang="en-US" altLang="en-US" sz="1000">
                <a:latin typeface="Corbel" panose="020B0503020204020204" pitchFamily="34" charset="0"/>
              </a:rPr>
              <a:pPr/>
              <a:t>35</a:t>
            </a:fld>
            <a:endParaRPr lang="en-US" altLang="en-US" sz="1000">
              <a:latin typeface="Corbel" panose="020B0503020204020204" pitchFamily="34" charset="0"/>
            </a:endParaRPr>
          </a:p>
        </p:txBody>
      </p:sp>
      <p:sp>
        <p:nvSpPr>
          <p:cNvPr id="2" name="Footer Placeholder 1"/>
          <p:cNvSpPr>
            <a:spLocks noGrp="1"/>
          </p:cNvSpPr>
          <p:nvPr>
            <p:ph type="ftr" sz="quarter" idx="11"/>
          </p:nvPr>
        </p:nvSpPr>
        <p:spPr/>
        <p:txBody>
          <a:bodyPr/>
          <a:lstStyle/>
          <a:p>
            <a:pPr>
              <a:defRPr/>
            </a:pPr>
            <a:r>
              <a:rPr lang="en-US" smtClean="0"/>
              <a:t>Data Warehousing</a:t>
            </a:r>
            <a:endParaRPr lang="en-US"/>
          </a:p>
        </p:txBody>
      </p:sp>
    </p:spTree>
    <p:extLst>
      <p:ext uri="{BB962C8B-B14F-4D97-AF65-F5344CB8AC3E}">
        <p14:creationId xmlns:p14="http://schemas.microsoft.com/office/powerpoint/2010/main" val="321026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381000" y="1447800"/>
            <a:ext cx="8534400" cy="3736975"/>
          </a:xfrm>
        </p:spPr>
        <p:txBody>
          <a:bodyPr/>
          <a:lstStyle/>
          <a:p>
            <a:pPr eaLnBrk="1" hangingPunct="1">
              <a:lnSpc>
                <a:spcPct val="80000"/>
              </a:lnSpc>
              <a:spcBef>
                <a:spcPct val="0"/>
              </a:spcBef>
            </a:pPr>
            <a:r>
              <a:rPr lang="en-US" altLang="en-US" sz="2500" smtClean="0">
                <a:solidFill>
                  <a:srgbClr val="000000"/>
                </a:solidFill>
              </a:rPr>
              <a:t>The </a:t>
            </a:r>
            <a:r>
              <a:rPr lang="en-US" altLang="en-US" sz="2100" smtClean="0">
                <a:solidFill>
                  <a:srgbClr val="000000"/>
                </a:solidFill>
              </a:rPr>
              <a:t>WINDOW</a:t>
            </a:r>
            <a:r>
              <a:rPr lang="en-US" altLang="en-US" sz="2500" smtClean="0">
                <a:solidFill>
                  <a:srgbClr val="000000"/>
                </a:solidFill>
              </a:rPr>
              <a:t> clause in SQL allows us to write such queries over a table viewed as a sequence (implicitly, based on user-specified sort keys)</a:t>
            </a:r>
          </a:p>
          <a:p>
            <a:pPr eaLnBrk="1" hangingPunct="1">
              <a:lnSpc>
                <a:spcPct val="80000"/>
              </a:lnSpc>
              <a:spcBef>
                <a:spcPct val="0"/>
              </a:spcBef>
            </a:pPr>
            <a:endParaRPr lang="en-US" altLang="en-US" sz="2500" smtClean="0">
              <a:solidFill>
                <a:srgbClr val="000000"/>
              </a:solidFill>
            </a:endParaRPr>
          </a:p>
          <a:p>
            <a:pPr eaLnBrk="1" hangingPunct="1">
              <a:lnSpc>
                <a:spcPct val="80000"/>
              </a:lnSpc>
              <a:spcBef>
                <a:spcPct val="0"/>
              </a:spcBef>
            </a:pPr>
            <a:r>
              <a:rPr lang="en-US" altLang="en-US" sz="2500" smtClean="0">
                <a:solidFill>
                  <a:srgbClr val="000000"/>
                </a:solidFill>
              </a:rPr>
              <a:t>Also referred to as “querying sequences“</a:t>
            </a:r>
          </a:p>
          <a:p>
            <a:pPr eaLnBrk="1" hangingPunct="1">
              <a:lnSpc>
                <a:spcPct val="80000"/>
              </a:lnSpc>
              <a:spcBef>
                <a:spcPct val="0"/>
              </a:spcBef>
            </a:pPr>
            <a:endParaRPr lang="en-US" altLang="en-US" sz="2500" smtClean="0">
              <a:solidFill>
                <a:srgbClr val="000000"/>
              </a:solidFill>
            </a:endParaRPr>
          </a:p>
          <a:p>
            <a:pPr eaLnBrk="1" hangingPunct="1">
              <a:lnSpc>
                <a:spcPct val="80000"/>
              </a:lnSpc>
              <a:spcBef>
                <a:spcPct val="0"/>
              </a:spcBef>
            </a:pPr>
            <a:r>
              <a:rPr lang="en-US" altLang="en-US" sz="2500" smtClean="0">
                <a:solidFill>
                  <a:srgbClr val="000000"/>
                </a:solidFill>
              </a:rPr>
              <a:t>WINDOW clause intuitively identifies an ordered ‘window’ of rows ‘around’ each tuple in a table</a:t>
            </a:r>
          </a:p>
          <a:p>
            <a:pPr eaLnBrk="1" hangingPunct="1">
              <a:lnSpc>
                <a:spcPct val="80000"/>
              </a:lnSpc>
              <a:spcBef>
                <a:spcPct val="0"/>
              </a:spcBef>
            </a:pPr>
            <a:endParaRPr lang="en-US" altLang="en-US" sz="2500" smtClean="0">
              <a:solidFill>
                <a:srgbClr val="000000"/>
              </a:solidFill>
            </a:endParaRPr>
          </a:p>
          <a:p>
            <a:pPr eaLnBrk="1" hangingPunct="1">
              <a:lnSpc>
                <a:spcPct val="80000"/>
              </a:lnSpc>
              <a:spcBef>
                <a:spcPct val="0"/>
              </a:spcBef>
            </a:pPr>
            <a:r>
              <a:rPr lang="en-US" altLang="en-US" sz="2500" smtClean="0">
                <a:solidFill>
                  <a:srgbClr val="000000"/>
                </a:solidFill>
              </a:rPr>
              <a:t>We can apply a rich collection of aggregate functions to the window of a row and extend the row with the results</a:t>
            </a:r>
          </a:p>
          <a:p>
            <a:pPr eaLnBrk="1" hangingPunct="1">
              <a:lnSpc>
                <a:spcPct val="80000"/>
              </a:lnSpc>
              <a:spcBef>
                <a:spcPct val="0"/>
              </a:spcBef>
            </a:pPr>
            <a:endParaRPr lang="en-US" altLang="en-US" sz="2500" smtClean="0">
              <a:solidFill>
                <a:srgbClr val="000000"/>
              </a:solidFill>
            </a:endParaRPr>
          </a:p>
          <a:p>
            <a:pPr eaLnBrk="1" hangingPunct="1">
              <a:lnSpc>
                <a:spcPct val="80000"/>
              </a:lnSpc>
              <a:spcBef>
                <a:spcPct val="0"/>
              </a:spcBef>
            </a:pPr>
            <a:r>
              <a:rPr lang="en-US" altLang="en-US" sz="2500" smtClean="0">
                <a:solidFill>
                  <a:srgbClr val="000000"/>
                </a:solidFill>
              </a:rPr>
              <a:t>For example, we can associate the avg. sales over the past 3 days with every sales tuple (daily granularity) </a:t>
            </a:r>
          </a:p>
          <a:p>
            <a:pPr eaLnBrk="1" hangingPunct="1">
              <a:lnSpc>
                <a:spcPct val="80000"/>
              </a:lnSpc>
              <a:spcBef>
                <a:spcPct val="0"/>
              </a:spcBef>
              <a:buFontTx/>
              <a:buNone/>
            </a:pPr>
            <a:endParaRPr lang="en-US" altLang="en-US" sz="2500" smtClean="0">
              <a:solidFill>
                <a:srgbClr val="000000"/>
              </a:solidFill>
            </a:endParaRPr>
          </a:p>
          <a:p>
            <a:pPr eaLnBrk="1" hangingPunct="1">
              <a:lnSpc>
                <a:spcPct val="80000"/>
              </a:lnSpc>
              <a:spcBef>
                <a:spcPct val="0"/>
              </a:spcBef>
            </a:pPr>
            <a:r>
              <a:rPr lang="en-US" altLang="en-US" sz="2500" smtClean="0">
                <a:solidFill>
                  <a:srgbClr val="000000"/>
                </a:solidFill>
              </a:rPr>
              <a:t>This gives a 3-day moving avg. of sales</a:t>
            </a:r>
          </a:p>
        </p:txBody>
      </p:sp>
      <p:sp>
        <p:nvSpPr>
          <p:cNvPr id="14339" name="Rectangle 2"/>
          <p:cNvSpPr>
            <a:spLocks noGrp="1" noChangeArrowheads="1"/>
          </p:cNvSpPr>
          <p:nvPr>
            <p:ph type="title"/>
          </p:nvPr>
        </p:nvSpPr>
        <p:spPr>
          <a:xfrm>
            <a:off x="1370013" y="301625"/>
            <a:ext cx="7621587" cy="1143000"/>
          </a:xfrm>
        </p:spPr>
        <p:txBody>
          <a:bodyPr/>
          <a:lstStyle/>
          <a:p>
            <a:pPr eaLnBrk="1" hangingPunct="1"/>
            <a:r>
              <a:rPr lang="en-US" altLang="en-US" sz="4400" b="1" smtClean="0"/>
              <a:t>Window Queries</a:t>
            </a:r>
          </a:p>
        </p:txBody>
      </p:sp>
      <p:sp>
        <p:nvSpPr>
          <p:cNvPr id="4" name="Date Placeholder 3"/>
          <p:cNvSpPr>
            <a:spLocks noGrp="1"/>
          </p:cNvSpPr>
          <p:nvPr>
            <p:ph type="dt" sz="quarter" idx="10"/>
          </p:nvPr>
        </p:nvSpPr>
        <p:spPr/>
        <p:txBody>
          <a:bodyPr/>
          <a:lstStyle/>
          <a:p>
            <a:pPr>
              <a:defRPr/>
            </a:pPr>
            <a:fld id="{E2F9FFF5-0ADE-4430-BE7B-82BBC45DDFCC}" type="datetime5">
              <a:rPr lang="en-US" smtClean="0"/>
              <a:t>5-Nov-17</a:t>
            </a:fld>
            <a:endParaRPr lang="en-US"/>
          </a:p>
        </p:txBody>
      </p:sp>
      <p:sp>
        <p:nvSpPr>
          <p:cNvPr id="6"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0323729F-92FE-49CE-B2B4-452DA6454E0F}" type="slidenum">
              <a:rPr lang="en-US" altLang="en-US" sz="1000">
                <a:latin typeface="Corbel" panose="020B0503020204020204" pitchFamily="34" charset="0"/>
              </a:rPr>
              <a:pPr/>
              <a:t>36</a:t>
            </a:fld>
            <a:endParaRPr lang="en-US" altLang="en-US" sz="1000">
              <a:latin typeface="Corbel" panose="020B0503020204020204" pitchFamily="34" charset="0"/>
            </a:endParaRPr>
          </a:p>
        </p:txBody>
      </p:sp>
      <p:sp>
        <p:nvSpPr>
          <p:cNvPr id="2" name="Footer Placeholder 1"/>
          <p:cNvSpPr>
            <a:spLocks noGrp="1"/>
          </p:cNvSpPr>
          <p:nvPr>
            <p:ph type="ftr" sz="quarter" idx="11"/>
          </p:nvPr>
        </p:nvSpPr>
        <p:spPr/>
        <p:txBody>
          <a:bodyPr/>
          <a:lstStyle/>
          <a:p>
            <a:pPr>
              <a:defRPr/>
            </a:pPr>
            <a:r>
              <a:rPr lang="en-US" smtClean="0"/>
              <a:t>Data Warehousing</a:t>
            </a:r>
            <a:endParaRPr lang="en-US"/>
          </a:p>
        </p:txBody>
      </p:sp>
    </p:spTree>
    <p:extLst>
      <p:ext uri="{BB962C8B-B14F-4D97-AF65-F5344CB8AC3E}">
        <p14:creationId xmlns:p14="http://schemas.microsoft.com/office/powerpoint/2010/main" val="136880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717550" y="2506663"/>
            <a:ext cx="8229600" cy="3736975"/>
          </a:xfrm>
        </p:spPr>
        <p:txBody>
          <a:bodyPr/>
          <a:lstStyle/>
          <a:p>
            <a:pPr eaLnBrk="1" hangingPunct="1">
              <a:lnSpc>
                <a:spcPct val="80000"/>
              </a:lnSpc>
              <a:spcBef>
                <a:spcPct val="0"/>
              </a:spcBef>
            </a:pPr>
            <a:r>
              <a:rPr lang="en-US" altLang="en-US" sz="2500" dirty="0" smtClean="0">
                <a:solidFill>
                  <a:srgbClr val="000000"/>
                </a:solidFill>
              </a:rPr>
              <a:t>Like the WINDOW operator, GROUP BY allows us to create partitions of rows and apply aggregate function such as SUM to rows in a partition</a:t>
            </a:r>
          </a:p>
          <a:p>
            <a:pPr eaLnBrk="1" hangingPunct="1">
              <a:lnSpc>
                <a:spcPct val="80000"/>
              </a:lnSpc>
              <a:spcBef>
                <a:spcPct val="0"/>
              </a:spcBef>
              <a:buFontTx/>
              <a:buNone/>
            </a:pPr>
            <a:endParaRPr lang="en-US" altLang="en-US" sz="2500" dirty="0" smtClean="0">
              <a:solidFill>
                <a:srgbClr val="000000"/>
              </a:solidFill>
            </a:endParaRPr>
          </a:p>
          <a:p>
            <a:pPr eaLnBrk="1" hangingPunct="1">
              <a:lnSpc>
                <a:spcPct val="80000"/>
              </a:lnSpc>
              <a:spcBef>
                <a:spcPct val="0"/>
              </a:spcBef>
            </a:pPr>
            <a:r>
              <a:rPr lang="en-US" altLang="en-US" sz="2500" dirty="0" smtClean="0">
                <a:solidFill>
                  <a:srgbClr val="000000"/>
                </a:solidFill>
              </a:rPr>
              <a:t>Unlike WINDOW, there is a single output row for each partition, rather than one output row for each row, and each partition is an unordered collection of rows</a:t>
            </a:r>
          </a:p>
          <a:p>
            <a:pPr eaLnBrk="1" hangingPunct="1">
              <a:lnSpc>
                <a:spcPct val="80000"/>
              </a:lnSpc>
              <a:spcBef>
                <a:spcPct val="0"/>
              </a:spcBef>
              <a:buFontTx/>
              <a:buNone/>
            </a:pPr>
            <a:endParaRPr lang="en-US" altLang="en-US" sz="2500" dirty="0" smtClean="0">
              <a:solidFill>
                <a:srgbClr val="000000"/>
              </a:solidFill>
            </a:endParaRPr>
          </a:p>
          <a:p>
            <a:pPr eaLnBrk="1" hangingPunct="1">
              <a:lnSpc>
                <a:spcPct val="80000"/>
              </a:lnSpc>
              <a:spcBef>
                <a:spcPct val="0"/>
              </a:spcBef>
            </a:pPr>
            <a:r>
              <a:rPr lang="en-US" altLang="en-US" sz="2500" dirty="0" smtClean="0">
                <a:solidFill>
                  <a:srgbClr val="000000"/>
                </a:solidFill>
              </a:rPr>
              <a:t>COMPARE with CUBE!!!!</a:t>
            </a:r>
          </a:p>
        </p:txBody>
      </p:sp>
      <p:sp>
        <p:nvSpPr>
          <p:cNvPr id="15363" name="Rectangle 2"/>
          <p:cNvSpPr>
            <a:spLocks noGrp="1" noChangeArrowheads="1"/>
          </p:cNvSpPr>
          <p:nvPr>
            <p:ph type="title"/>
          </p:nvPr>
        </p:nvSpPr>
        <p:spPr>
          <a:xfrm>
            <a:off x="1370013" y="301625"/>
            <a:ext cx="7621587" cy="1143000"/>
          </a:xfrm>
        </p:spPr>
        <p:txBody>
          <a:bodyPr/>
          <a:lstStyle/>
          <a:p>
            <a:pPr eaLnBrk="1" hangingPunct="1"/>
            <a:r>
              <a:rPr lang="en-US" altLang="en-US" sz="4400" b="1" smtClean="0"/>
              <a:t>WINDOW &amp; GROUP BY</a:t>
            </a:r>
          </a:p>
        </p:txBody>
      </p:sp>
      <p:sp>
        <p:nvSpPr>
          <p:cNvPr id="4" name="Date Placeholder 3"/>
          <p:cNvSpPr>
            <a:spLocks noGrp="1"/>
          </p:cNvSpPr>
          <p:nvPr>
            <p:ph type="dt" sz="quarter" idx="10"/>
          </p:nvPr>
        </p:nvSpPr>
        <p:spPr/>
        <p:txBody>
          <a:bodyPr/>
          <a:lstStyle/>
          <a:p>
            <a:pPr>
              <a:defRPr/>
            </a:pPr>
            <a:fld id="{4F88B630-EB05-4609-A6AF-BBA14DD03BEA}" type="datetime5">
              <a:rPr lang="en-US" smtClean="0"/>
              <a:t>5-Nov-17</a:t>
            </a:fld>
            <a:endParaRPr lang="en-US"/>
          </a:p>
        </p:txBody>
      </p:sp>
      <p:sp>
        <p:nvSpPr>
          <p:cNvPr id="6"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5642D84B-3A3B-4584-9B91-57177112868A}" type="slidenum">
              <a:rPr lang="en-US" altLang="en-US" sz="1000">
                <a:latin typeface="Corbel" panose="020B0503020204020204" pitchFamily="34" charset="0"/>
              </a:rPr>
              <a:pPr/>
              <a:t>37</a:t>
            </a:fld>
            <a:endParaRPr lang="en-US" altLang="en-US" sz="1000">
              <a:latin typeface="Corbel" panose="020B0503020204020204" pitchFamily="34" charset="0"/>
            </a:endParaRPr>
          </a:p>
        </p:txBody>
      </p:sp>
      <p:sp>
        <p:nvSpPr>
          <p:cNvPr id="5" name="Footer Placeholder 4"/>
          <p:cNvSpPr>
            <a:spLocks noGrp="1"/>
          </p:cNvSpPr>
          <p:nvPr>
            <p:ph type="ftr" sz="quarter" idx="11"/>
          </p:nvPr>
        </p:nvSpPr>
        <p:spPr/>
        <p:txBody>
          <a:bodyPr/>
          <a:lstStyle/>
          <a:p>
            <a:pPr>
              <a:defRPr/>
            </a:pPr>
            <a:r>
              <a:rPr lang="en-US" smtClean="0"/>
              <a:t>Data Warehousing</a:t>
            </a:r>
            <a:endParaRPr lang="en-US"/>
          </a:p>
        </p:txBody>
      </p:sp>
    </p:spTree>
    <p:extLst>
      <p:ext uri="{BB962C8B-B14F-4D97-AF65-F5344CB8AC3E}">
        <p14:creationId xmlns:p14="http://schemas.microsoft.com/office/powerpoint/2010/main" val="1186021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6"/>
          <p:cNvSpPr>
            <a:spLocks noGrp="1" noChangeArrowheads="1"/>
          </p:cNvSpPr>
          <p:nvPr>
            <p:ph idx="1"/>
          </p:nvPr>
        </p:nvSpPr>
        <p:spPr>
          <a:xfrm>
            <a:off x="609600" y="3733800"/>
            <a:ext cx="8229600" cy="1752600"/>
          </a:xfrm>
        </p:spPr>
        <p:txBody>
          <a:bodyPr/>
          <a:lstStyle/>
          <a:p>
            <a:pPr eaLnBrk="1" hangingPunct="1">
              <a:lnSpc>
                <a:spcPct val="80000"/>
              </a:lnSpc>
              <a:spcBef>
                <a:spcPct val="0"/>
              </a:spcBef>
            </a:pPr>
            <a:r>
              <a:rPr lang="en-US" altLang="en-US" sz="1900" smtClean="0">
                <a:solidFill>
                  <a:srgbClr val="000000"/>
                </a:solidFill>
              </a:rPr>
              <a:t>FROM &amp; WHERE clauses proceed as usual to generate an intermediate table, TEMP.</a:t>
            </a:r>
          </a:p>
          <a:p>
            <a:pPr eaLnBrk="1" hangingPunct="1">
              <a:lnSpc>
                <a:spcPct val="80000"/>
              </a:lnSpc>
              <a:spcBef>
                <a:spcPct val="0"/>
              </a:spcBef>
            </a:pPr>
            <a:r>
              <a:rPr lang="en-US" altLang="en-US" sz="1900" smtClean="0">
                <a:solidFill>
                  <a:srgbClr val="000000"/>
                </a:solidFill>
              </a:rPr>
              <a:t>WINDOWS are created over TEMP</a:t>
            </a:r>
          </a:p>
          <a:p>
            <a:pPr eaLnBrk="1" hangingPunct="1">
              <a:lnSpc>
                <a:spcPct val="80000"/>
              </a:lnSpc>
              <a:spcBef>
                <a:spcPct val="0"/>
              </a:spcBef>
            </a:pPr>
            <a:r>
              <a:rPr lang="en-US" altLang="en-US" sz="1900" smtClean="0">
                <a:solidFill>
                  <a:srgbClr val="000000"/>
                </a:solidFill>
              </a:rPr>
              <a:t>3 steps in defining a window</a:t>
            </a:r>
          </a:p>
          <a:p>
            <a:pPr lvl="1" eaLnBrk="1" hangingPunct="1">
              <a:lnSpc>
                <a:spcPct val="80000"/>
              </a:lnSpc>
              <a:spcBef>
                <a:spcPct val="0"/>
              </a:spcBef>
            </a:pPr>
            <a:r>
              <a:rPr lang="en-US" altLang="en-US" sz="1700" smtClean="0">
                <a:solidFill>
                  <a:srgbClr val="000000"/>
                </a:solidFill>
              </a:rPr>
              <a:t>Define partitions of the table (Partitions are similar to groups created by GROUP BY)</a:t>
            </a:r>
          </a:p>
          <a:p>
            <a:pPr lvl="1" eaLnBrk="1" hangingPunct="1">
              <a:lnSpc>
                <a:spcPct val="80000"/>
              </a:lnSpc>
              <a:spcBef>
                <a:spcPct val="0"/>
              </a:spcBef>
            </a:pPr>
            <a:r>
              <a:rPr lang="en-US" altLang="en-US" sz="1700" smtClean="0">
                <a:solidFill>
                  <a:srgbClr val="000000"/>
                </a:solidFill>
              </a:rPr>
              <a:t>Specify the ordering of rows within a partition</a:t>
            </a:r>
          </a:p>
          <a:p>
            <a:pPr lvl="1" eaLnBrk="1" hangingPunct="1">
              <a:lnSpc>
                <a:spcPct val="80000"/>
              </a:lnSpc>
              <a:spcBef>
                <a:spcPct val="0"/>
              </a:spcBef>
            </a:pPr>
            <a:r>
              <a:rPr lang="en-US" altLang="en-US" sz="1700" smtClean="0">
                <a:solidFill>
                  <a:srgbClr val="000000"/>
                </a:solidFill>
              </a:rPr>
              <a:t>Frame WINDOW: establish the boundaries of the window associated with each row in terms of ordering of rows within partitions</a:t>
            </a:r>
          </a:p>
        </p:txBody>
      </p:sp>
      <p:sp>
        <p:nvSpPr>
          <p:cNvPr id="16387" name="Rectangle 2"/>
          <p:cNvSpPr>
            <a:spLocks noGrp="1" noChangeArrowheads="1"/>
          </p:cNvSpPr>
          <p:nvPr>
            <p:ph type="title"/>
          </p:nvPr>
        </p:nvSpPr>
        <p:spPr>
          <a:xfrm>
            <a:off x="1370013" y="301625"/>
            <a:ext cx="7621587" cy="1143000"/>
          </a:xfrm>
        </p:spPr>
        <p:txBody>
          <a:bodyPr/>
          <a:lstStyle/>
          <a:p>
            <a:pPr eaLnBrk="1" hangingPunct="1"/>
            <a:r>
              <a:rPr lang="en-US" altLang="en-US" sz="4400" b="1" smtClean="0"/>
              <a:t>WINDOW: Example</a:t>
            </a:r>
          </a:p>
        </p:txBody>
      </p:sp>
      <p:sp>
        <p:nvSpPr>
          <p:cNvPr id="5" name="Date Placeholder 3"/>
          <p:cNvSpPr>
            <a:spLocks noGrp="1"/>
          </p:cNvSpPr>
          <p:nvPr>
            <p:ph type="dt" sz="quarter" idx="10"/>
          </p:nvPr>
        </p:nvSpPr>
        <p:spPr/>
        <p:txBody>
          <a:bodyPr/>
          <a:lstStyle/>
          <a:p>
            <a:pPr>
              <a:defRPr/>
            </a:pPr>
            <a:fld id="{F44DE478-22DC-450A-BFF1-E2487BE65175}" type="datetime5">
              <a:rPr lang="en-US" smtClean="0"/>
              <a:t>5-Nov-17</a:t>
            </a:fld>
            <a:endParaRPr lang="en-US"/>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0EF34DFC-8A19-4539-99E2-1AF11C1D154D}" type="slidenum">
              <a:rPr lang="en-US" altLang="en-US" sz="1000">
                <a:latin typeface="Corbel" panose="020B0503020204020204" pitchFamily="34" charset="0"/>
              </a:rPr>
              <a:pPr/>
              <a:t>38</a:t>
            </a:fld>
            <a:endParaRPr lang="en-US" altLang="en-US" sz="1000">
              <a:latin typeface="Corbel" panose="020B0503020204020204" pitchFamily="34" charset="0"/>
            </a:endParaRPr>
          </a:p>
        </p:txBody>
      </p:sp>
      <p:sp>
        <p:nvSpPr>
          <p:cNvPr id="6" name="Footer Placeholder 4"/>
          <p:cNvSpPr>
            <a:spLocks noGrp="1"/>
          </p:cNvSpPr>
          <p:nvPr>
            <p:ph type="ftr" sz="quarter" idx="11"/>
          </p:nvPr>
        </p:nvSpPr>
        <p:spPr/>
        <p:txBody>
          <a:bodyPr/>
          <a:lstStyle/>
          <a:p>
            <a:pPr>
              <a:defRPr/>
            </a:pPr>
            <a:r>
              <a:rPr lang="en-US" smtClean="0"/>
              <a:t>Data Warehousing</a:t>
            </a:r>
            <a:endParaRPr lang="en-US"/>
          </a:p>
        </p:txBody>
      </p:sp>
      <p:sp>
        <p:nvSpPr>
          <p:cNvPr id="16391" name="Rectangle 4"/>
          <p:cNvSpPr>
            <a:spLocks noChangeArrowheads="1"/>
          </p:cNvSpPr>
          <p:nvPr/>
        </p:nvSpPr>
        <p:spPr bwMode="auto">
          <a:xfrm>
            <a:off x="914400" y="1600200"/>
            <a:ext cx="7772400" cy="2027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1800" b="0">
                <a:solidFill>
                  <a:schemeClr val="tx1"/>
                </a:solidFill>
                <a:latin typeface="Book Antiqua" panose="02040602050305030304" pitchFamily="18" charset="0"/>
              </a:rPr>
              <a:t>SELECT L.state, T.month, </a:t>
            </a:r>
            <a:r>
              <a:rPr lang="en-US" altLang="en-US" sz="1800">
                <a:solidFill>
                  <a:srgbClr val="0033CC"/>
                </a:solidFill>
                <a:latin typeface="Book Antiqua" panose="02040602050305030304" pitchFamily="18" charset="0"/>
              </a:rPr>
              <a:t>AVG(S.sales) OVER W</a:t>
            </a:r>
            <a:r>
              <a:rPr lang="en-US" altLang="en-US" sz="1800" b="0">
                <a:solidFill>
                  <a:schemeClr val="tx1"/>
                </a:solidFill>
                <a:latin typeface="Book Antiqua" panose="02040602050305030304" pitchFamily="18" charset="0"/>
              </a:rPr>
              <a:t> AS movavg</a:t>
            </a:r>
          </a:p>
          <a:p>
            <a:r>
              <a:rPr lang="en-US" altLang="en-US" sz="1800" b="0">
                <a:solidFill>
                  <a:schemeClr val="tx1"/>
                </a:solidFill>
                <a:latin typeface="Book Antiqua" panose="02040602050305030304" pitchFamily="18" charset="0"/>
              </a:rPr>
              <a:t>FROM  Sales S, Times T, Locations L</a:t>
            </a:r>
          </a:p>
          <a:p>
            <a:r>
              <a:rPr lang="en-US" altLang="en-US" sz="1800" b="0">
                <a:solidFill>
                  <a:schemeClr val="tx1"/>
                </a:solidFill>
                <a:latin typeface="Book Antiqua" panose="02040602050305030304" pitchFamily="18" charset="0"/>
              </a:rPr>
              <a:t>WHERE S.timeid=T.timeid AND S.locid=L.locid</a:t>
            </a:r>
          </a:p>
          <a:p>
            <a:r>
              <a:rPr lang="en-US" altLang="en-US" sz="1800">
                <a:solidFill>
                  <a:srgbClr val="0033CC"/>
                </a:solidFill>
                <a:latin typeface="Book Antiqua" panose="02040602050305030304" pitchFamily="18" charset="0"/>
              </a:rPr>
              <a:t>WINDOW W AS (PARTITION BY L.state</a:t>
            </a:r>
          </a:p>
          <a:p>
            <a:r>
              <a:rPr lang="en-US" altLang="en-US" sz="1800">
                <a:solidFill>
                  <a:srgbClr val="0033CC"/>
                </a:solidFill>
                <a:latin typeface="Book Antiqua" panose="02040602050305030304" pitchFamily="18" charset="0"/>
              </a:rPr>
              <a:t>	ORDER BY T.month</a:t>
            </a:r>
          </a:p>
          <a:p>
            <a:r>
              <a:rPr lang="en-US" altLang="en-US" sz="1800">
                <a:solidFill>
                  <a:srgbClr val="0033CC"/>
                </a:solidFill>
                <a:latin typeface="Book Antiqua" panose="02040602050305030304" pitchFamily="18" charset="0"/>
              </a:rPr>
              <a:t>	RANGE BETWEEN INTERVAL `1’ MONTH PRECEDING</a:t>
            </a:r>
          </a:p>
          <a:p>
            <a:r>
              <a:rPr lang="en-US" altLang="en-US" sz="1800">
                <a:solidFill>
                  <a:srgbClr val="0033CC"/>
                </a:solidFill>
                <a:latin typeface="Book Antiqua" panose="02040602050305030304" pitchFamily="18" charset="0"/>
              </a:rPr>
              <a:t>	AND INTERVAL `1’ MONTH FOLLOWING)</a:t>
            </a:r>
          </a:p>
        </p:txBody>
      </p:sp>
    </p:spTree>
    <p:extLst>
      <p:ext uri="{BB962C8B-B14F-4D97-AF65-F5344CB8AC3E}">
        <p14:creationId xmlns:p14="http://schemas.microsoft.com/office/powerpoint/2010/main" val="331542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Grp="1" noChangeArrowheads="1"/>
          </p:cNvSpPr>
          <p:nvPr>
            <p:ph idx="1"/>
          </p:nvPr>
        </p:nvSpPr>
        <p:spPr>
          <a:xfrm>
            <a:off x="609600" y="3733800"/>
            <a:ext cx="8229600" cy="1752600"/>
          </a:xfrm>
        </p:spPr>
        <p:txBody>
          <a:bodyPr/>
          <a:lstStyle/>
          <a:p>
            <a:pPr lvl="1" eaLnBrk="1" hangingPunct="1">
              <a:lnSpc>
                <a:spcPct val="80000"/>
              </a:lnSpc>
              <a:spcBef>
                <a:spcPct val="0"/>
              </a:spcBef>
            </a:pPr>
            <a:r>
              <a:rPr lang="en-US" altLang="en-US" sz="1700" b="1" dirty="0" smtClean="0">
                <a:solidFill>
                  <a:srgbClr val="000000"/>
                </a:solidFill>
              </a:rPr>
              <a:t>Define partitions of the table (Partitions are similar to groups created by GROUP BY)</a:t>
            </a:r>
          </a:p>
          <a:p>
            <a:pPr lvl="1" eaLnBrk="1" hangingPunct="1">
              <a:lnSpc>
                <a:spcPct val="80000"/>
              </a:lnSpc>
              <a:spcBef>
                <a:spcPct val="0"/>
              </a:spcBef>
            </a:pPr>
            <a:r>
              <a:rPr lang="en-US" altLang="en-US" sz="1700" b="1" dirty="0" smtClean="0">
                <a:solidFill>
                  <a:srgbClr val="000000"/>
                </a:solidFill>
              </a:rPr>
              <a:t>Specify the ordering of rows within a partition</a:t>
            </a:r>
          </a:p>
          <a:p>
            <a:pPr lvl="1" eaLnBrk="1" hangingPunct="1">
              <a:lnSpc>
                <a:spcPct val="80000"/>
              </a:lnSpc>
              <a:spcBef>
                <a:spcPct val="0"/>
              </a:spcBef>
            </a:pPr>
            <a:r>
              <a:rPr lang="en-US" altLang="en-US" sz="1700" b="1" dirty="0" smtClean="0">
                <a:solidFill>
                  <a:srgbClr val="000000"/>
                </a:solidFill>
              </a:rPr>
              <a:t>Frame WINDOW: establish the boundaries of the window associated with each row in terms of ordering of rows within partitions</a:t>
            </a:r>
          </a:p>
          <a:p>
            <a:pPr lvl="1" eaLnBrk="1" hangingPunct="1">
              <a:lnSpc>
                <a:spcPct val="80000"/>
              </a:lnSpc>
              <a:spcBef>
                <a:spcPct val="0"/>
              </a:spcBef>
            </a:pPr>
            <a:r>
              <a:rPr lang="en-US" altLang="en-US" sz="1700" b="1" dirty="0" smtClean="0">
                <a:solidFill>
                  <a:srgbClr val="000000"/>
                </a:solidFill>
              </a:rPr>
              <a:t>Window for each row includes the row itself, plus all rows whose month values are within a month before or after.</a:t>
            </a:r>
          </a:p>
          <a:p>
            <a:pPr lvl="1" eaLnBrk="1" hangingPunct="1">
              <a:lnSpc>
                <a:spcPct val="80000"/>
              </a:lnSpc>
              <a:spcBef>
                <a:spcPct val="0"/>
              </a:spcBef>
            </a:pPr>
            <a:r>
              <a:rPr lang="en-US" altLang="en-US" sz="1700" b="1" dirty="0" smtClean="0">
                <a:solidFill>
                  <a:srgbClr val="000000"/>
                </a:solidFill>
              </a:rPr>
              <a:t>A row whose month value is June 2006 has a window containing all rows with month = May, June, or July 2006</a:t>
            </a:r>
          </a:p>
        </p:txBody>
      </p:sp>
      <p:sp>
        <p:nvSpPr>
          <p:cNvPr id="17411" name="Rectangle 2"/>
          <p:cNvSpPr>
            <a:spLocks noGrp="1" noChangeArrowheads="1"/>
          </p:cNvSpPr>
          <p:nvPr>
            <p:ph type="title"/>
          </p:nvPr>
        </p:nvSpPr>
        <p:spPr>
          <a:xfrm>
            <a:off x="1370013" y="301625"/>
            <a:ext cx="7621587" cy="1143000"/>
          </a:xfrm>
        </p:spPr>
        <p:txBody>
          <a:bodyPr/>
          <a:lstStyle/>
          <a:p>
            <a:pPr eaLnBrk="1" hangingPunct="1"/>
            <a:r>
              <a:rPr lang="en-US" altLang="en-US" sz="4400" b="1" smtClean="0"/>
              <a:t>WINDOW: Example</a:t>
            </a:r>
          </a:p>
        </p:txBody>
      </p:sp>
      <p:sp>
        <p:nvSpPr>
          <p:cNvPr id="5" name="Date Placeholder 3"/>
          <p:cNvSpPr>
            <a:spLocks noGrp="1"/>
          </p:cNvSpPr>
          <p:nvPr>
            <p:ph type="dt" sz="quarter" idx="10"/>
          </p:nvPr>
        </p:nvSpPr>
        <p:spPr/>
        <p:txBody>
          <a:bodyPr/>
          <a:lstStyle/>
          <a:p>
            <a:pPr>
              <a:defRPr/>
            </a:pPr>
            <a:fld id="{0E3B0630-0131-48E6-A552-C0994ACF0FE2}" type="datetime5">
              <a:rPr lang="en-US" smtClean="0"/>
              <a:t>5-Nov-17</a:t>
            </a:fld>
            <a:endParaRPr lang="en-US"/>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07B4686F-DC9E-4EF2-8937-0282FD12341B}" type="slidenum">
              <a:rPr lang="en-US" altLang="en-US" sz="1000">
                <a:latin typeface="Corbel" panose="020B0503020204020204" pitchFamily="34" charset="0"/>
              </a:rPr>
              <a:pPr/>
              <a:t>39</a:t>
            </a:fld>
            <a:endParaRPr lang="en-US" altLang="en-US" sz="1000">
              <a:latin typeface="Corbel" panose="020B0503020204020204" pitchFamily="34" charset="0"/>
            </a:endParaRPr>
          </a:p>
        </p:txBody>
      </p:sp>
      <p:sp>
        <p:nvSpPr>
          <p:cNvPr id="6" name="Footer Placeholder 4"/>
          <p:cNvSpPr>
            <a:spLocks noGrp="1"/>
          </p:cNvSpPr>
          <p:nvPr>
            <p:ph type="ftr" sz="quarter" idx="11"/>
          </p:nvPr>
        </p:nvSpPr>
        <p:spPr/>
        <p:txBody>
          <a:bodyPr/>
          <a:lstStyle/>
          <a:p>
            <a:pPr>
              <a:defRPr/>
            </a:pPr>
            <a:r>
              <a:rPr lang="en-US" smtClean="0"/>
              <a:t>Data Warehousing</a:t>
            </a:r>
            <a:endParaRPr lang="en-US"/>
          </a:p>
        </p:txBody>
      </p:sp>
      <p:sp>
        <p:nvSpPr>
          <p:cNvPr id="17415" name="Rectangle 3"/>
          <p:cNvSpPr>
            <a:spLocks noChangeArrowheads="1"/>
          </p:cNvSpPr>
          <p:nvPr/>
        </p:nvSpPr>
        <p:spPr bwMode="auto">
          <a:xfrm>
            <a:off x="914400" y="1600200"/>
            <a:ext cx="7772400" cy="2027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1800" b="0">
                <a:solidFill>
                  <a:schemeClr val="tx1"/>
                </a:solidFill>
                <a:latin typeface="Book Antiqua" panose="02040602050305030304" pitchFamily="18" charset="0"/>
              </a:rPr>
              <a:t>SELECT L.state, T.month, </a:t>
            </a:r>
            <a:r>
              <a:rPr lang="en-US" altLang="en-US" sz="1800">
                <a:solidFill>
                  <a:srgbClr val="0033CC"/>
                </a:solidFill>
                <a:latin typeface="Book Antiqua" panose="02040602050305030304" pitchFamily="18" charset="0"/>
              </a:rPr>
              <a:t>AVG(S.sales) OVER W</a:t>
            </a:r>
            <a:r>
              <a:rPr lang="en-US" altLang="en-US" sz="1800" b="0">
                <a:solidFill>
                  <a:schemeClr val="tx1"/>
                </a:solidFill>
                <a:latin typeface="Book Antiqua" panose="02040602050305030304" pitchFamily="18" charset="0"/>
              </a:rPr>
              <a:t> AS movavg</a:t>
            </a:r>
          </a:p>
          <a:p>
            <a:r>
              <a:rPr lang="en-US" altLang="en-US" sz="1800" b="0">
                <a:solidFill>
                  <a:schemeClr val="tx1"/>
                </a:solidFill>
                <a:latin typeface="Book Antiqua" panose="02040602050305030304" pitchFamily="18" charset="0"/>
              </a:rPr>
              <a:t>FROM  Sales S, Times T, Locations L</a:t>
            </a:r>
          </a:p>
          <a:p>
            <a:r>
              <a:rPr lang="en-US" altLang="en-US" sz="1800" b="0">
                <a:solidFill>
                  <a:schemeClr val="tx1"/>
                </a:solidFill>
                <a:latin typeface="Book Antiqua" panose="02040602050305030304" pitchFamily="18" charset="0"/>
              </a:rPr>
              <a:t>WHERE S.timeid=T.timeid AND S.locid=L.locid</a:t>
            </a:r>
          </a:p>
          <a:p>
            <a:r>
              <a:rPr lang="en-US" altLang="en-US" sz="1800">
                <a:solidFill>
                  <a:srgbClr val="0033CC"/>
                </a:solidFill>
                <a:latin typeface="Book Antiqua" panose="02040602050305030304" pitchFamily="18" charset="0"/>
              </a:rPr>
              <a:t>WINDOW W AS (PARTITION BY L.state</a:t>
            </a:r>
          </a:p>
          <a:p>
            <a:r>
              <a:rPr lang="en-US" altLang="en-US" sz="1800">
                <a:solidFill>
                  <a:srgbClr val="0033CC"/>
                </a:solidFill>
                <a:latin typeface="Book Antiqua" panose="02040602050305030304" pitchFamily="18" charset="0"/>
              </a:rPr>
              <a:t>	ORDER BY T.month</a:t>
            </a:r>
          </a:p>
          <a:p>
            <a:r>
              <a:rPr lang="en-US" altLang="en-US" sz="1800">
                <a:solidFill>
                  <a:srgbClr val="0033CC"/>
                </a:solidFill>
                <a:latin typeface="Book Antiqua" panose="02040602050305030304" pitchFamily="18" charset="0"/>
              </a:rPr>
              <a:t>	RANGE BETWEEN INTERVAL `1’ MONTH PRECEDING</a:t>
            </a:r>
          </a:p>
          <a:p>
            <a:r>
              <a:rPr lang="en-US" altLang="en-US" sz="1800">
                <a:solidFill>
                  <a:srgbClr val="0033CC"/>
                </a:solidFill>
                <a:latin typeface="Book Antiqua" panose="02040602050305030304" pitchFamily="18" charset="0"/>
              </a:rPr>
              <a:t>	AND INTERVAL `1’ MONTH FOLLOWING)</a:t>
            </a:r>
          </a:p>
        </p:txBody>
      </p:sp>
    </p:spTree>
    <p:extLst>
      <p:ext uri="{BB962C8B-B14F-4D97-AF65-F5344CB8AC3E}">
        <p14:creationId xmlns:p14="http://schemas.microsoft.com/office/powerpoint/2010/main" val="3915104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83C4EC8A-C2E6-4E5F-9111-BB14C032C821}" type="datetime5">
              <a:rPr lang="en-US" smtClean="0"/>
              <a:t>5-Nov-17</a:t>
            </a:fld>
            <a:endParaRPr lang="en-US"/>
          </a:p>
        </p:txBody>
      </p:sp>
      <p:sp>
        <p:nvSpPr>
          <p:cNvPr id="10243" name="Footer Placeholder 4"/>
          <p:cNvSpPr>
            <a:spLocks noGrp="1"/>
          </p:cNvSpPr>
          <p:nvPr>
            <p:ph type="ftr" sz="quarter" idx="11"/>
          </p:nvPr>
        </p:nvSpPr>
        <p:spPr>
          <a:noFill/>
        </p:spPr>
        <p:txBody>
          <a:bodyPr/>
          <a:lstStyle/>
          <a:p>
            <a:r>
              <a:rPr lang="en-US"/>
              <a:t>Data Warehousing</a:t>
            </a:r>
          </a:p>
        </p:txBody>
      </p:sp>
      <p:sp>
        <p:nvSpPr>
          <p:cNvPr id="10244" name="Slide Number Placeholder 5"/>
          <p:cNvSpPr>
            <a:spLocks noGrp="1"/>
          </p:cNvSpPr>
          <p:nvPr>
            <p:ph type="sldNum" sz="quarter" idx="12"/>
          </p:nvPr>
        </p:nvSpPr>
        <p:spPr>
          <a:noFill/>
        </p:spPr>
        <p:txBody>
          <a:bodyPr/>
          <a:lstStyle/>
          <a:p>
            <a:fld id="{7BA08AB7-7E4F-4109-891F-B3AE06B1DB0E}" type="slidenum">
              <a:rPr lang="en-US"/>
              <a:pPr/>
              <a:t>4</a:t>
            </a:fld>
            <a:endParaRPr lang="en-US"/>
          </a:p>
        </p:txBody>
      </p:sp>
      <p:sp>
        <p:nvSpPr>
          <p:cNvPr id="10245" name="Rectangle 2"/>
          <p:cNvSpPr>
            <a:spLocks noGrp="1" noChangeArrowheads="1"/>
          </p:cNvSpPr>
          <p:nvPr>
            <p:ph type="title"/>
          </p:nvPr>
        </p:nvSpPr>
        <p:spPr/>
        <p:txBody>
          <a:bodyPr/>
          <a:lstStyle/>
          <a:p>
            <a:pPr eaLnBrk="1" hangingPunct="1"/>
            <a:r>
              <a:rPr lang="en-US" smtClean="0"/>
              <a:t>Introduction</a:t>
            </a:r>
            <a:br>
              <a:rPr lang="en-US" smtClean="0"/>
            </a:br>
            <a:endParaRPr lang="en-US" smtClean="0"/>
          </a:p>
        </p:txBody>
      </p:sp>
      <p:sp>
        <p:nvSpPr>
          <p:cNvPr id="10246" name="Rectangle 3"/>
          <p:cNvSpPr>
            <a:spLocks noGrp="1" noChangeArrowheads="1"/>
          </p:cNvSpPr>
          <p:nvPr>
            <p:ph type="body" idx="1"/>
          </p:nvPr>
        </p:nvSpPr>
        <p:spPr>
          <a:xfrm>
            <a:off x="304800" y="2017713"/>
            <a:ext cx="8650288" cy="4114800"/>
          </a:xfrm>
        </p:spPr>
        <p:txBody>
          <a:bodyPr/>
          <a:lstStyle/>
          <a:p>
            <a:pPr eaLnBrk="1" hangingPunct="1"/>
            <a:r>
              <a:rPr lang="en-US" smtClean="0"/>
              <a:t>Indexes are database objects associated with database tables and created to speed up access to data within the table.</a:t>
            </a:r>
          </a:p>
          <a:p>
            <a:pPr eaLnBrk="1" hangingPunct="1"/>
            <a:r>
              <a:rPr lang="en-US" smtClean="0"/>
              <a:t>They have already existed in the OLTP relational database system but they cannot handle large amount of data and complex queries that are common in OLAP systems.</a:t>
            </a:r>
          </a:p>
          <a:p>
            <a:pPr eaLnBrk="1" hangingPunct="1"/>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4"/>
          <p:cNvSpPr>
            <a:spLocks noGrp="1" noChangeArrowheads="1"/>
          </p:cNvSpPr>
          <p:nvPr>
            <p:ph idx="1"/>
          </p:nvPr>
        </p:nvSpPr>
        <p:spPr>
          <a:xfrm>
            <a:off x="609600" y="3733800"/>
            <a:ext cx="8229600" cy="2133600"/>
          </a:xfrm>
        </p:spPr>
        <p:txBody>
          <a:bodyPr/>
          <a:lstStyle/>
          <a:p>
            <a:pPr lvl="1" eaLnBrk="1" hangingPunct="1">
              <a:lnSpc>
                <a:spcPct val="80000"/>
              </a:lnSpc>
              <a:spcBef>
                <a:spcPct val="0"/>
              </a:spcBef>
            </a:pPr>
            <a:r>
              <a:rPr lang="en-US" altLang="en-US" sz="1700" b="1" smtClean="0">
                <a:solidFill>
                  <a:srgbClr val="000000"/>
                </a:solidFill>
              </a:rPr>
              <a:t>Answer rows to each row is constructed first by identifying its WINDOW</a:t>
            </a:r>
          </a:p>
          <a:p>
            <a:pPr lvl="1" eaLnBrk="1" hangingPunct="1">
              <a:lnSpc>
                <a:spcPct val="80000"/>
              </a:lnSpc>
              <a:spcBef>
                <a:spcPct val="0"/>
              </a:spcBef>
            </a:pPr>
            <a:r>
              <a:rPr lang="en-US" altLang="en-US" sz="1700" b="1" smtClean="0">
                <a:solidFill>
                  <a:srgbClr val="000000"/>
                </a:solidFill>
              </a:rPr>
              <a:t>Then, for each answer column defined using a window agg. fn, we compute the agg. Using the rows in the WINDOW</a:t>
            </a:r>
          </a:p>
          <a:p>
            <a:pPr lvl="1" eaLnBrk="1" hangingPunct="1">
              <a:lnSpc>
                <a:spcPct val="80000"/>
              </a:lnSpc>
              <a:spcBef>
                <a:spcPct val="0"/>
              </a:spcBef>
            </a:pPr>
            <a:r>
              <a:rPr lang="en-US" altLang="en-US" sz="1700" b="1" smtClean="0">
                <a:solidFill>
                  <a:srgbClr val="000000"/>
                </a:solidFill>
              </a:rPr>
              <a:t>Each row of TEMP is a row of sales, tagged with extra details about time &amp; location dimensions</a:t>
            </a:r>
          </a:p>
          <a:p>
            <a:pPr lvl="1" eaLnBrk="1" hangingPunct="1">
              <a:lnSpc>
                <a:spcPct val="80000"/>
              </a:lnSpc>
              <a:spcBef>
                <a:spcPct val="0"/>
              </a:spcBef>
            </a:pPr>
            <a:r>
              <a:rPr lang="en-US" altLang="en-US" sz="1700" b="1" smtClean="0">
                <a:solidFill>
                  <a:srgbClr val="000000"/>
                </a:solidFill>
              </a:rPr>
              <a:t>One partition for each state and every row of temp belongs to exactly one partition.</a:t>
            </a:r>
          </a:p>
          <a:p>
            <a:pPr lvl="1" eaLnBrk="1" hangingPunct="1">
              <a:lnSpc>
                <a:spcPct val="80000"/>
              </a:lnSpc>
              <a:spcBef>
                <a:spcPct val="0"/>
              </a:spcBef>
              <a:buFont typeface="Wingdings" panose="05000000000000000000" pitchFamily="2" charset="2"/>
              <a:buNone/>
            </a:pPr>
            <a:endParaRPr lang="en-US" altLang="en-US" sz="1700" b="1" smtClean="0">
              <a:solidFill>
                <a:srgbClr val="000000"/>
              </a:solidFill>
            </a:endParaRPr>
          </a:p>
        </p:txBody>
      </p:sp>
      <p:sp>
        <p:nvSpPr>
          <p:cNvPr id="18435" name="Rectangle 2"/>
          <p:cNvSpPr>
            <a:spLocks noGrp="1" noChangeArrowheads="1"/>
          </p:cNvSpPr>
          <p:nvPr>
            <p:ph type="title"/>
          </p:nvPr>
        </p:nvSpPr>
        <p:spPr>
          <a:xfrm>
            <a:off x="1370013" y="301625"/>
            <a:ext cx="7621587" cy="1143000"/>
          </a:xfrm>
        </p:spPr>
        <p:txBody>
          <a:bodyPr/>
          <a:lstStyle/>
          <a:p>
            <a:pPr eaLnBrk="1" hangingPunct="1"/>
            <a:r>
              <a:rPr lang="en-US" altLang="en-US" sz="4400" b="1" smtClean="0"/>
              <a:t>WINDOW: Example</a:t>
            </a:r>
          </a:p>
        </p:txBody>
      </p:sp>
      <p:sp>
        <p:nvSpPr>
          <p:cNvPr id="5" name="Date Placeholder 3"/>
          <p:cNvSpPr>
            <a:spLocks noGrp="1"/>
          </p:cNvSpPr>
          <p:nvPr>
            <p:ph type="dt" sz="quarter" idx="10"/>
          </p:nvPr>
        </p:nvSpPr>
        <p:spPr/>
        <p:txBody>
          <a:bodyPr/>
          <a:lstStyle/>
          <a:p>
            <a:pPr>
              <a:defRPr/>
            </a:pPr>
            <a:fld id="{AB6288A3-7660-4370-B238-30CE8EF23882}" type="datetime5">
              <a:rPr lang="en-US" smtClean="0"/>
              <a:t>5-Nov-17</a:t>
            </a:fld>
            <a:endParaRPr lang="en-US"/>
          </a:p>
        </p:txBody>
      </p:sp>
      <p:sp>
        <p:nvSpPr>
          <p:cNvPr id="7" name="Slide Number Placeholder 5"/>
          <p:cNvSpPr>
            <a:spLocks noGrp="1"/>
          </p:cNvSpPr>
          <p:nvPr>
            <p:ph type="sldNum" sz="quarter" idx="12"/>
          </p:nvPr>
        </p:nvSpPr>
        <p:spPr/>
        <p:txBody>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fld id="{55B0CAEF-34C7-486C-BA48-5E45B59A4F0D}" type="slidenum">
              <a:rPr lang="en-US" altLang="en-US" sz="1000">
                <a:latin typeface="Corbel" panose="020B0503020204020204" pitchFamily="34" charset="0"/>
              </a:rPr>
              <a:pPr/>
              <a:t>40</a:t>
            </a:fld>
            <a:endParaRPr lang="en-US" altLang="en-US" sz="1000">
              <a:latin typeface="Corbel" panose="020B0503020204020204" pitchFamily="34" charset="0"/>
            </a:endParaRPr>
          </a:p>
        </p:txBody>
      </p:sp>
      <p:sp>
        <p:nvSpPr>
          <p:cNvPr id="6" name="Footer Placeholder 4"/>
          <p:cNvSpPr>
            <a:spLocks noGrp="1"/>
          </p:cNvSpPr>
          <p:nvPr>
            <p:ph type="ftr" sz="quarter" idx="11"/>
          </p:nvPr>
        </p:nvSpPr>
        <p:spPr/>
        <p:txBody>
          <a:bodyPr/>
          <a:lstStyle/>
          <a:p>
            <a:pPr>
              <a:defRPr/>
            </a:pPr>
            <a:r>
              <a:rPr lang="en-US" smtClean="0"/>
              <a:t>Data Warehousing</a:t>
            </a:r>
            <a:endParaRPr lang="en-US"/>
          </a:p>
        </p:txBody>
      </p:sp>
      <p:sp>
        <p:nvSpPr>
          <p:cNvPr id="18439" name="Rectangle 3"/>
          <p:cNvSpPr>
            <a:spLocks noChangeArrowheads="1"/>
          </p:cNvSpPr>
          <p:nvPr/>
        </p:nvSpPr>
        <p:spPr bwMode="auto">
          <a:xfrm>
            <a:off x="914400" y="1600200"/>
            <a:ext cx="7772400" cy="2027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1800" b="0">
                <a:solidFill>
                  <a:schemeClr val="tx1"/>
                </a:solidFill>
                <a:latin typeface="Book Antiqua" panose="02040602050305030304" pitchFamily="18" charset="0"/>
              </a:rPr>
              <a:t>SELECT L.state, T.month, </a:t>
            </a:r>
            <a:r>
              <a:rPr lang="en-US" altLang="en-US" sz="1800">
                <a:solidFill>
                  <a:srgbClr val="0033CC"/>
                </a:solidFill>
                <a:latin typeface="Book Antiqua" panose="02040602050305030304" pitchFamily="18" charset="0"/>
              </a:rPr>
              <a:t>AVG(S.sales) OVER W</a:t>
            </a:r>
            <a:r>
              <a:rPr lang="en-US" altLang="en-US" sz="1800" b="0">
                <a:solidFill>
                  <a:schemeClr val="tx1"/>
                </a:solidFill>
                <a:latin typeface="Book Antiqua" panose="02040602050305030304" pitchFamily="18" charset="0"/>
              </a:rPr>
              <a:t> AS movavg</a:t>
            </a:r>
          </a:p>
          <a:p>
            <a:r>
              <a:rPr lang="en-US" altLang="en-US" sz="1800" b="0">
                <a:solidFill>
                  <a:schemeClr val="tx1"/>
                </a:solidFill>
                <a:latin typeface="Book Antiqua" panose="02040602050305030304" pitchFamily="18" charset="0"/>
              </a:rPr>
              <a:t>FROM  Sales S, Times T, Locations L</a:t>
            </a:r>
          </a:p>
          <a:p>
            <a:r>
              <a:rPr lang="en-US" altLang="en-US" sz="1800" b="0">
                <a:solidFill>
                  <a:schemeClr val="tx1"/>
                </a:solidFill>
                <a:latin typeface="Book Antiqua" panose="02040602050305030304" pitchFamily="18" charset="0"/>
              </a:rPr>
              <a:t>WHERE S.timeid=T.timeid AND S.locid=L.locid</a:t>
            </a:r>
          </a:p>
          <a:p>
            <a:r>
              <a:rPr lang="en-US" altLang="en-US" sz="1800">
                <a:solidFill>
                  <a:srgbClr val="0033CC"/>
                </a:solidFill>
                <a:latin typeface="Book Antiqua" panose="02040602050305030304" pitchFamily="18" charset="0"/>
              </a:rPr>
              <a:t>WINDOW W AS (PARTITION BY L.state</a:t>
            </a:r>
          </a:p>
          <a:p>
            <a:r>
              <a:rPr lang="en-US" altLang="en-US" sz="1800">
                <a:solidFill>
                  <a:srgbClr val="0033CC"/>
                </a:solidFill>
                <a:latin typeface="Book Antiqua" panose="02040602050305030304" pitchFamily="18" charset="0"/>
              </a:rPr>
              <a:t>	ORDER BY T.month</a:t>
            </a:r>
          </a:p>
          <a:p>
            <a:r>
              <a:rPr lang="en-US" altLang="en-US" sz="1800">
                <a:solidFill>
                  <a:srgbClr val="0033CC"/>
                </a:solidFill>
                <a:latin typeface="Book Antiqua" panose="02040602050305030304" pitchFamily="18" charset="0"/>
              </a:rPr>
              <a:t>	RANGE BETWEEN INTERVAL `1’ MONTH PRECEDING</a:t>
            </a:r>
          </a:p>
          <a:p>
            <a:r>
              <a:rPr lang="en-US" altLang="en-US" sz="1800">
                <a:solidFill>
                  <a:srgbClr val="0033CC"/>
                </a:solidFill>
                <a:latin typeface="Book Antiqua" panose="02040602050305030304" pitchFamily="18" charset="0"/>
              </a:rPr>
              <a:t>	AND INTERVAL `1’ MONTH FOLLOWING)</a:t>
            </a:r>
          </a:p>
        </p:txBody>
      </p:sp>
    </p:spTree>
    <p:extLst>
      <p:ext uri="{BB962C8B-B14F-4D97-AF65-F5344CB8AC3E}">
        <p14:creationId xmlns:p14="http://schemas.microsoft.com/office/powerpoint/2010/main" val="241347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838200" y="1676400"/>
            <a:ext cx="7772400" cy="4076700"/>
          </a:xfrm>
        </p:spPr>
        <p:txBody>
          <a:bodyPr lIns="92075" tIns="46038" rIns="92075" bIns="46038"/>
          <a:lstStyle/>
          <a:p>
            <a:pPr eaLnBrk="1" hangingPunct="1">
              <a:spcBef>
                <a:spcPct val="0"/>
              </a:spcBef>
            </a:pPr>
            <a:r>
              <a:rPr lang="en-US" altLang="en-US" sz="2500" smtClean="0">
                <a:solidFill>
                  <a:srgbClr val="000000"/>
                </a:solidFill>
              </a:rPr>
              <a:t>If you want to find the 10 (or so) cheapest cars, it would be nice if the DB could avoid computing the costs of all cars before sorting to determine the 10 cheapest.</a:t>
            </a:r>
          </a:p>
          <a:p>
            <a:pPr lvl="1" eaLnBrk="1" hangingPunct="1">
              <a:spcBef>
                <a:spcPct val="0"/>
              </a:spcBef>
            </a:pPr>
            <a:r>
              <a:rPr lang="en-US" altLang="en-US" sz="2100" smtClean="0">
                <a:solidFill>
                  <a:srgbClr val="FF0000"/>
                </a:solidFill>
              </a:rPr>
              <a:t>Idea:</a:t>
            </a:r>
            <a:r>
              <a:rPr lang="en-US" altLang="en-US" sz="2100" smtClean="0">
                <a:solidFill>
                  <a:srgbClr val="000000"/>
                </a:solidFill>
              </a:rPr>
              <a:t> Guess at a cost </a:t>
            </a:r>
            <a:r>
              <a:rPr lang="en-US" altLang="en-US" sz="2100" smtClean="0">
                <a:solidFill>
                  <a:srgbClr val="FF0000"/>
                </a:solidFill>
              </a:rPr>
              <a:t>c</a:t>
            </a:r>
            <a:r>
              <a:rPr lang="en-US" altLang="en-US" sz="2100" smtClean="0">
                <a:solidFill>
                  <a:srgbClr val="000000"/>
                </a:solidFill>
              </a:rPr>
              <a:t> such that the 10 cheapest all cost less than c, and that not too many more cost less.  Then add the selection </a:t>
            </a:r>
            <a:r>
              <a:rPr lang="en-US" altLang="en-US" sz="2100" smtClean="0">
                <a:solidFill>
                  <a:srgbClr val="FF0000"/>
                </a:solidFill>
              </a:rPr>
              <a:t>cost&lt;c</a:t>
            </a:r>
            <a:r>
              <a:rPr lang="en-US" altLang="en-US" sz="2100" smtClean="0">
                <a:solidFill>
                  <a:srgbClr val="000000"/>
                </a:solidFill>
              </a:rPr>
              <a:t> and evaluate the query.</a:t>
            </a:r>
          </a:p>
          <a:p>
            <a:pPr lvl="2" eaLnBrk="1" hangingPunct="1">
              <a:spcBef>
                <a:spcPct val="0"/>
              </a:spcBef>
            </a:pPr>
            <a:r>
              <a:rPr lang="en-US" altLang="en-US" smtClean="0">
                <a:solidFill>
                  <a:srgbClr val="000000"/>
                </a:solidFill>
              </a:rPr>
              <a:t>If the guess is right, great, we avoid computation for cars that cost more than c.</a:t>
            </a:r>
          </a:p>
          <a:p>
            <a:pPr lvl="2" eaLnBrk="1" hangingPunct="1">
              <a:spcBef>
                <a:spcPct val="0"/>
              </a:spcBef>
            </a:pPr>
            <a:r>
              <a:rPr lang="en-US" altLang="en-US" smtClean="0">
                <a:solidFill>
                  <a:srgbClr val="000000"/>
                </a:solidFill>
              </a:rPr>
              <a:t>If the guess is wrong, need to reset the selection and recompute the original query.</a:t>
            </a:r>
          </a:p>
        </p:txBody>
      </p:sp>
      <p:sp>
        <p:nvSpPr>
          <p:cNvPr id="19459" name="Rectangle 2"/>
          <p:cNvSpPr>
            <a:spLocks noGrp="1" noChangeArrowheads="1"/>
          </p:cNvSpPr>
          <p:nvPr>
            <p:ph type="title"/>
          </p:nvPr>
        </p:nvSpPr>
        <p:spPr>
          <a:xfrm>
            <a:off x="914400" y="609600"/>
            <a:ext cx="8534400" cy="1104900"/>
          </a:xfrm>
          <a:noFill/>
        </p:spPr>
        <p:txBody>
          <a:bodyPr lIns="92075" tIns="46038" rIns="92075" bIns="46038" anchor="ctr"/>
          <a:lstStyle/>
          <a:p>
            <a:pPr eaLnBrk="1" hangingPunct="1"/>
            <a:r>
              <a:rPr lang="en-US" altLang="en-US" b="1" smtClean="0"/>
              <a:t>Top N Queries</a:t>
            </a:r>
          </a:p>
        </p:txBody>
      </p:sp>
      <p:sp>
        <p:nvSpPr>
          <p:cNvPr id="2" name="Date Placeholder 1"/>
          <p:cNvSpPr>
            <a:spLocks noGrp="1"/>
          </p:cNvSpPr>
          <p:nvPr>
            <p:ph type="dt" sz="half" idx="10"/>
          </p:nvPr>
        </p:nvSpPr>
        <p:spPr/>
        <p:txBody>
          <a:bodyPr/>
          <a:lstStyle/>
          <a:p>
            <a:pPr>
              <a:defRPr/>
            </a:pPr>
            <a:fld id="{777B3A43-8C20-471F-9AC7-BD66E527CC0D}"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41</a:t>
            </a:fld>
            <a:endParaRPr lang="en-US"/>
          </a:p>
        </p:txBody>
      </p:sp>
    </p:spTree>
    <p:extLst>
      <p:ext uri="{BB962C8B-B14F-4D97-AF65-F5344CB8AC3E}">
        <p14:creationId xmlns:p14="http://schemas.microsoft.com/office/powerpoint/2010/main" val="336827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4"/>
          <p:cNvSpPr>
            <a:spLocks noGrp="1" noChangeArrowheads="1"/>
          </p:cNvSpPr>
          <p:nvPr>
            <p:ph idx="1"/>
          </p:nvPr>
        </p:nvSpPr>
        <p:spPr>
          <a:xfrm>
            <a:off x="1066800" y="3657600"/>
            <a:ext cx="7772400" cy="342900"/>
          </a:xfrm>
        </p:spPr>
        <p:txBody>
          <a:bodyPr lIns="92075" tIns="46038" rIns="92075" bIns="46038"/>
          <a:lstStyle/>
          <a:p>
            <a:pPr eaLnBrk="1" hangingPunct="1">
              <a:spcBef>
                <a:spcPct val="0"/>
              </a:spcBef>
            </a:pPr>
            <a:r>
              <a:rPr lang="en-US" altLang="en-US" sz="1900" b="1" dirty="0" smtClean="0">
                <a:solidFill>
                  <a:srgbClr val="0000FF"/>
                </a:solidFill>
              </a:rPr>
              <a:t>OPTIMIZE FOR </a:t>
            </a:r>
            <a:r>
              <a:rPr lang="en-US" altLang="en-US" sz="2100" b="1" dirty="0" smtClean="0">
                <a:solidFill>
                  <a:srgbClr val="000000"/>
                </a:solidFill>
              </a:rPr>
              <a:t>construct is not in SQL:92 &amp; not even in SQL:1999!</a:t>
            </a:r>
          </a:p>
          <a:p>
            <a:pPr eaLnBrk="1" hangingPunct="1">
              <a:spcBef>
                <a:spcPct val="0"/>
              </a:spcBef>
            </a:pPr>
            <a:r>
              <a:rPr lang="en-US" altLang="en-US" sz="2100" b="1" dirty="0" smtClean="0">
                <a:solidFill>
                  <a:srgbClr val="000000"/>
                </a:solidFill>
              </a:rPr>
              <a:t>Supported by IBM’s DB2 &amp; </a:t>
            </a:r>
            <a:r>
              <a:rPr lang="en-US" altLang="en-US" sz="2100" b="1" dirty="0" err="1" smtClean="0">
                <a:solidFill>
                  <a:srgbClr val="000000"/>
                </a:solidFill>
              </a:rPr>
              <a:t>Otacle</a:t>
            </a:r>
            <a:r>
              <a:rPr lang="en-US" altLang="en-US" sz="2100" b="1" dirty="0" smtClean="0">
                <a:solidFill>
                  <a:srgbClr val="000000"/>
                </a:solidFill>
              </a:rPr>
              <a:t> 9i has similar constructs</a:t>
            </a:r>
          </a:p>
          <a:p>
            <a:pPr eaLnBrk="1" hangingPunct="1">
              <a:spcBef>
                <a:spcPct val="0"/>
              </a:spcBef>
            </a:pPr>
            <a:r>
              <a:rPr lang="en-US" altLang="en-US" sz="2100" b="1" dirty="0" smtClean="0">
                <a:solidFill>
                  <a:srgbClr val="000000"/>
                </a:solidFill>
              </a:rPr>
              <a:t>Compute sales only for those products that are </a:t>
            </a:r>
            <a:r>
              <a:rPr lang="en-US" altLang="en-US" sz="2100" b="1" dirty="0" smtClean="0">
                <a:solidFill>
                  <a:srgbClr val="FF0000"/>
                </a:solidFill>
              </a:rPr>
              <a:t>likely to</a:t>
            </a:r>
            <a:r>
              <a:rPr lang="en-US" altLang="en-US" sz="2100" b="1" dirty="0" smtClean="0">
                <a:solidFill>
                  <a:srgbClr val="000000"/>
                </a:solidFill>
              </a:rPr>
              <a:t> be in TOP 10</a:t>
            </a:r>
            <a:endParaRPr lang="en-US" altLang="en-US" sz="2500" dirty="0" smtClean="0">
              <a:solidFill>
                <a:srgbClr val="000000"/>
              </a:solidFill>
            </a:endParaRPr>
          </a:p>
        </p:txBody>
      </p:sp>
      <p:sp>
        <p:nvSpPr>
          <p:cNvPr id="20483" name="Rectangle 2"/>
          <p:cNvSpPr>
            <a:spLocks noGrp="1" noChangeArrowheads="1"/>
          </p:cNvSpPr>
          <p:nvPr>
            <p:ph type="title"/>
          </p:nvPr>
        </p:nvSpPr>
        <p:spPr>
          <a:xfrm>
            <a:off x="1371600" y="533400"/>
            <a:ext cx="7313613" cy="1143000"/>
          </a:xfrm>
          <a:noFill/>
        </p:spPr>
        <p:txBody>
          <a:bodyPr lIns="92075" tIns="46038" rIns="92075" bIns="46038" anchor="ctr"/>
          <a:lstStyle/>
          <a:p>
            <a:pPr eaLnBrk="1" hangingPunct="1"/>
            <a:r>
              <a:rPr lang="en-US" altLang="en-US" b="1" dirty="0" smtClean="0"/>
              <a:t>Top N Queries</a:t>
            </a:r>
          </a:p>
        </p:txBody>
      </p:sp>
      <p:sp>
        <p:nvSpPr>
          <p:cNvPr id="20484" name="Rectangle 3"/>
          <p:cNvSpPr>
            <a:spLocks noChangeArrowheads="1"/>
          </p:cNvSpPr>
          <p:nvPr/>
        </p:nvSpPr>
        <p:spPr bwMode="auto">
          <a:xfrm>
            <a:off x="1355725" y="1565275"/>
            <a:ext cx="7026275" cy="193040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2000" b="0" dirty="0">
                <a:solidFill>
                  <a:srgbClr val="FF0000"/>
                </a:solidFill>
                <a:latin typeface="Book Antiqua" panose="02040602050305030304" pitchFamily="18" charset="0"/>
              </a:rPr>
              <a:t>SELECT </a:t>
            </a:r>
            <a:r>
              <a:rPr lang="en-US" altLang="en-US" sz="2400" b="0" dirty="0" err="1">
                <a:solidFill>
                  <a:srgbClr val="FF0000"/>
                </a:solidFill>
                <a:latin typeface="Book Antiqua" panose="02040602050305030304" pitchFamily="18" charset="0"/>
              </a:rPr>
              <a:t>P.pid</a:t>
            </a:r>
            <a:r>
              <a:rPr lang="en-US" altLang="en-US" sz="2400" b="0" dirty="0">
                <a:solidFill>
                  <a:srgbClr val="FF0000"/>
                </a:solidFill>
                <a:latin typeface="Book Antiqua" panose="02040602050305030304" pitchFamily="18" charset="0"/>
              </a:rPr>
              <a:t>, </a:t>
            </a:r>
            <a:r>
              <a:rPr lang="en-US" altLang="en-US" sz="2400" b="0" dirty="0" err="1">
                <a:solidFill>
                  <a:srgbClr val="FF0000"/>
                </a:solidFill>
                <a:latin typeface="Book Antiqua" panose="02040602050305030304" pitchFamily="18" charset="0"/>
              </a:rPr>
              <a:t>P.pname</a:t>
            </a:r>
            <a:r>
              <a:rPr lang="en-US" altLang="en-US" sz="2400" b="0" dirty="0">
                <a:solidFill>
                  <a:srgbClr val="FF0000"/>
                </a:solidFill>
                <a:latin typeface="Book Antiqua" panose="02040602050305030304" pitchFamily="18" charset="0"/>
              </a:rPr>
              <a:t>, </a:t>
            </a:r>
            <a:r>
              <a:rPr lang="en-US" altLang="en-US" sz="2400" b="0" dirty="0" err="1">
                <a:solidFill>
                  <a:srgbClr val="FF0000"/>
                </a:solidFill>
                <a:latin typeface="Book Antiqua" panose="02040602050305030304" pitchFamily="18" charset="0"/>
              </a:rPr>
              <a:t>S.sales</a:t>
            </a:r>
            <a:endParaRPr lang="en-US" altLang="en-US" sz="2400" b="0" dirty="0">
              <a:solidFill>
                <a:srgbClr val="FF0000"/>
              </a:solidFill>
              <a:latin typeface="Book Antiqua" panose="02040602050305030304" pitchFamily="18" charset="0"/>
            </a:endParaRPr>
          </a:p>
          <a:p>
            <a:r>
              <a:rPr lang="en-US" altLang="en-US" sz="2000" b="0" dirty="0">
                <a:solidFill>
                  <a:srgbClr val="FF0000"/>
                </a:solidFill>
                <a:latin typeface="Book Antiqua" panose="02040602050305030304" pitchFamily="18" charset="0"/>
              </a:rPr>
              <a:t>FROM</a:t>
            </a:r>
            <a:r>
              <a:rPr lang="en-US" altLang="en-US" sz="2400" b="0" dirty="0">
                <a:solidFill>
                  <a:srgbClr val="FF0000"/>
                </a:solidFill>
                <a:latin typeface="Book Antiqua" panose="02040602050305030304" pitchFamily="18" charset="0"/>
              </a:rPr>
              <a:t> Sales S, Products P</a:t>
            </a:r>
          </a:p>
          <a:p>
            <a:r>
              <a:rPr lang="en-US" altLang="en-US" sz="2000" b="0" dirty="0">
                <a:solidFill>
                  <a:srgbClr val="FF0000"/>
                </a:solidFill>
                <a:latin typeface="Book Antiqua" panose="02040602050305030304" pitchFamily="18" charset="0"/>
              </a:rPr>
              <a:t>WHERE</a:t>
            </a:r>
            <a:r>
              <a:rPr lang="en-US" altLang="en-US" sz="2400" b="0" dirty="0">
                <a:solidFill>
                  <a:srgbClr val="FF0000"/>
                </a:solidFill>
                <a:latin typeface="Book Antiqua" panose="02040602050305030304" pitchFamily="18" charset="0"/>
              </a:rPr>
              <a:t> </a:t>
            </a:r>
            <a:r>
              <a:rPr lang="en-US" altLang="en-US" sz="2400" b="0" dirty="0" err="1">
                <a:solidFill>
                  <a:srgbClr val="FF0000"/>
                </a:solidFill>
                <a:latin typeface="Book Antiqua" panose="02040602050305030304" pitchFamily="18" charset="0"/>
              </a:rPr>
              <a:t>S.pid</a:t>
            </a:r>
            <a:r>
              <a:rPr lang="en-US" altLang="en-US" sz="2400" b="0" dirty="0">
                <a:solidFill>
                  <a:srgbClr val="FF0000"/>
                </a:solidFill>
                <a:latin typeface="Book Antiqua" panose="02040602050305030304" pitchFamily="18" charset="0"/>
              </a:rPr>
              <a:t>=</a:t>
            </a:r>
            <a:r>
              <a:rPr lang="en-US" altLang="en-US" sz="2400" b="0" dirty="0" err="1">
                <a:solidFill>
                  <a:srgbClr val="FF0000"/>
                </a:solidFill>
                <a:latin typeface="Book Antiqua" panose="02040602050305030304" pitchFamily="18" charset="0"/>
              </a:rPr>
              <a:t>P.pid</a:t>
            </a:r>
            <a:r>
              <a:rPr lang="en-US" altLang="en-US" sz="2400" b="0" dirty="0">
                <a:solidFill>
                  <a:srgbClr val="FF0000"/>
                </a:solidFill>
                <a:latin typeface="Book Antiqua" panose="02040602050305030304" pitchFamily="18" charset="0"/>
              </a:rPr>
              <a:t> </a:t>
            </a:r>
            <a:r>
              <a:rPr lang="en-US" altLang="en-US" sz="2000" b="0" dirty="0">
                <a:solidFill>
                  <a:srgbClr val="FF0000"/>
                </a:solidFill>
                <a:latin typeface="Book Antiqua" panose="02040602050305030304" pitchFamily="18" charset="0"/>
              </a:rPr>
              <a:t>AND </a:t>
            </a:r>
            <a:r>
              <a:rPr lang="en-US" altLang="en-US" sz="2400" b="0" dirty="0" err="1">
                <a:solidFill>
                  <a:srgbClr val="FF0000"/>
                </a:solidFill>
                <a:latin typeface="Book Antiqua" panose="02040602050305030304" pitchFamily="18" charset="0"/>
              </a:rPr>
              <a:t>S.locid</a:t>
            </a:r>
            <a:r>
              <a:rPr lang="en-US" altLang="en-US" sz="2400" b="0" dirty="0">
                <a:solidFill>
                  <a:srgbClr val="FF0000"/>
                </a:solidFill>
                <a:latin typeface="Book Antiqua" panose="02040602050305030304" pitchFamily="18" charset="0"/>
              </a:rPr>
              <a:t>=1 </a:t>
            </a:r>
            <a:r>
              <a:rPr lang="en-US" altLang="en-US" sz="2000" b="0" dirty="0">
                <a:solidFill>
                  <a:srgbClr val="FF0000"/>
                </a:solidFill>
                <a:latin typeface="Book Antiqua" panose="02040602050305030304" pitchFamily="18" charset="0"/>
              </a:rPr>
              <a:t>AND</a:t>
            </a:r>
            <a:r>
              <a:rPr lang="en-US" altLang="en-US" sz="2400" b="0" dirty="0">
                <a:solidFill>
                  <a:srgbClr val="FF0000"/>
                </a:solidFill>
                <a:latin typeface="Book Antiqua" panose="02040602050305030304" pitchFamily="18" charset="0"/>
              </a:rPr>
              <a:t> </a:t>
            </a:r>
            <a:r>
              <a:rPr lang="en-US" altLang="en-US" sz="2400" b="0" dirty="0" err="1">
                <a:solidFill>
                  <a:srgbClr val="FF0000"/>
                </a:solidFill>
                <a:latin typeface="Book Antiqua" panose="02040602050305030304" pitchFamily="18" charset="0"/>
              </a:rPr>
              <a:t>S.timeid</a:t>
            </a:r>
            <a:r>
              <a:rPr lang="en-US" altLang="en-US" sz="2400" b="0" dirty="0">
                <a:solidFill>
                  <a:srgbClr val="FF0000"/>
                </a:solidFill>
                <a:latin typeface="Book Antiqua" panose="02040602050305030304" pitchFamily="18" charset="0"/>
              </a:rPr>
              <a:t>=3</a:t>
            </a:r>
          </a:p>
          <a:p>
            <a:r>
              <a:rPr lang="en-US" altLang="en-US" sz="2000" b="0" dirty="0">
                <a:solidFill>
                  <a:srgbClr val="FF0000"/>
                </a:solidFill>
                <a:latin typeface="Book Antiqua" panose="02040602050305030304" pitchFamily="18" charset="0"/>
              </a:rPr>
              <a:t>ORDER BY</a:t>
            </a:r>
            <a:r>
              <a:rPr lang="en-US" altLang="en-US" sz="2400" b="0" dirty="0">
                <a:solidFill>
                  <a:srgbClr val="FF0000"/>
                </a:solidFill>
                <a:latin typeface="Book Antiqua" panose="02040602050305030304" pitchFamily="18" charset="0"/>
              </a:rPr>
              <a:t> </a:t>
            </a:r>
            <a:r>
              <a:rPr lang="en-US" altLang="en-US" sz="2400" b="0" dirty="0" err="1">
                <a:solidFill>
                  <a:srgbClr val="FF0000"/>
                </a:solidFill>
                <a:latin typeface="Book Antiqua" panose="02040602050305030304" pitchFamily="18" charset="0"/>
              </a:rPr>
              <a:t>S.sales</a:t>
            </a:r>
            <a:r>
              <a:rPr lang="en-US" altLang="en-US" sz="2400" b="0" dirty="0">
                <a:solidFill>
                  <a:srgbClr val="FF0000"/>
                </a:solidFill>
                <a:latin typeface="Book Antiqua" panose="02040602050305030304" pitchFamily="18" charset="0"/>
              </a:rPr>
              <a:t> </a:t>
            </a:r>
            <a:r>
              <a:rPr lang="en-US" altLang="en-US" sz="2000" b="0" dirty="0">
                <a:solidFill>
                  <a:srgbClr val="FF0000"/>
                </a:solidFill>
                <a:latin typeface="Book Antiqua" panose="02040602050305030304" pitchFamily="18" charset="0"/>
              </a:rPr>
              <a:t>DESC</a:t>
            </a:r>
          </a:p>
          <a:p>
            <a:r>
              <a:rPr lang="en-US" altLang="en-US" sz="2000" b="0" dirty="0">
                <a:solidFill>
                  <a:srgbClr val="FF0000"/>
                </a:solidFill>
                <a:latin typeface="Book Antiqua" panose="02040602050305030304" pitchFamily="18" charset="0"/>
              </a:rPr>
              <a:t>OPTIMIZE FOR</a:t>
            </a:r>
            <a:r>
              <a:rPr lang="en-US" altLang="en-US" sz="2400" b="0" dirty="0">
                <a:solidFill>
                  <a:srgbClr val="FF0000"/>
                </a:solidFill>
                <a:latin typeface="Book Antiqua" panose="02040602050305030304" pitchFamily="18" charset="0"/>
              </a:rPr>
              <a:t> 10 </a:t>
            </a:r>
            <a:r>
              <a:rPr lang="en-US" altLang="en-US" sz="2000" b="0" dirty="0">
                <a:solidFill>
                  <a:srgbClr val="FF0000"/>
                </a:solidFill>
                <a:latin typeface="Book Antiqua" panose="02040602050305030304" pitchFamily="18" charset="0"/>
              </a:rPr>
              <a:t>ROWS</a:t>
            </a:r>
          </a:p>
        </p:txBody>
      </p:sp>
      <p:sp>
        <p:nvSpPr>
          <p:cNvPr id="2" name="Date Placeholder 1"/>
          <p:cNvSpPr>
            <a:spLocks noGrp="1"/>
          </p:cNvSpPr>
          <p:nvPr>
            <p:ph type="dt" sz="half" idx="10"/>
          </p:nvPr>
        </p:nvSpPr>
        <p:spPr/>
        <p:txBody>
          <a:bodyPr/>
          <a:lstStyle/>
          <a:p>
            <a:pPr>
              <a:defRPr/>
            </a:pPr>
            <a:fld id="{F02A0131-B286-418B-9E65-3FF5A7C3D238}"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42</a:t>
            </a:fld>
            <a:endParaRPr lang="en-US"/>
          </a:p>
        </p:txBody>
      </p:sp>
    </p:spTree>
    <p:extLst>
      <p:ext uri="{BB962C8B-B14F-4D97-AF65-F5344CB8AC3E}">
        <p14:creationId xmlns:p14="http://schemas.microsoft.com/office/powerpoint/2010/main" val="243173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a:spLocks noGrp="1" noChangeArrowheads="1"/>
          </p:cNvSpPr>
          <p:nvPr>
            <p:ph idx="1"/>
          </p:nvPr>
        </p:nvSpPr>
        <p:spPr>
          <a:xfrm>
            <a:off x="990600" y="3657600"/>
            <a:ext cx="7772400" cy="342900"/>
          </a:xfrm>
        </p:spPr>
        <p:txBody>
          <a:bodyPr lIns="92075" tIns="46038" rIns="92075" bIns="46038"/>
          <a:lstStyle/>
          <a:p>
            <a:pPr eaLnBrk="1" hangingPunct="1">
              <a:spcBef>
                <a:spcPct val="0"/>
              </a:spcBef>
            </a:pPr>
            <a:r>
              <a:rPr lang="en-US" altLang="en-US" sz="2100" b="1" smtClean="0">
                <a:solidFill>
                  <a:srgbClr val="000000"/>
                </a:solidFill>
              </a:rPr>
              <a:t>Cut-off value c is chosen by optimizer using the histogram on the sales column of the sales relation</a:t>
            </a:r>
          </a:p>
          <a:p>
            <a:pPr eaLnBrk="1" hangingPunct="1">
              <a:spcBef>
                <a:spcPct val="0"/>
              </a:spcBef>
            </a:pPr>
            <a:r>
              <a:rPr lang="en-US" altLang="en-US" sz="2100" b="1" smtClean="0">
                <a:solidFill>
                  <a:srgbClr val="000000"/>
                </a:solidFill>
              </a:rPr>
              <a:t>Much faster approach</a:t>
            </a:r>
          </a:p>
          <a:p>
            <a:pPr eaLnBrk="1" hangingPunct="1">
              <a:spcBef>
                <a:spcPct val="0"/>
              </a:spcBef>
            </a:pPr>
            <a:r>
              <a:rPr lang="en-US" altLang="en-US" sz="2100" b="1" smtClean="0">
                <a:solidFill>
                  <a:srgbClr val="000000"/>
                </a:solidFill>
              </a:rPr>
              <a:t>Issues:</a:t>
            </a:r>
          </a:p>
          <a:p>
            <a:pPr lvl="1" eaLnBrk="1" hangingPunct="1">
              <a:spcBef>
                <a:spcPct val="0"/>
              </a:spcBef>
            </a:pPr>
            <a:r>
              <a:rPr lang="en-US" altLang="en-US" sz="1900" b="1" smtClean="0">
                <a:solidFill>
                  <a:srgbClr val="000000"/>
                </a:solidFill>
              </a:rPr>
              <a:t>How to choose c?</a:t>
            </a:r>
          </a:p>
          <a:p>
            <a:pPr lvl="1" eaLnBrk="1" hangingPunct="1">
              <a:spcBef>
                <a:spcPct val="0"/>
              </a:spcBef>
            </a:pPr>
            <a:r>
              <a:rPr lang="en-US" altLang="en-US" sz="1900" b="1" smtClean="0">
                <a:solidFill>
                  <a:srgbClr val="000000"/>
                </a:solidFill>
              </a:rPr>
              <a:t>What if we get more than 10 products?</a:t>
            </a:r>
          </a:p>
          <a:p>
            <a:pPr lvl="1" eaLnBrk="1" hangingPunct="1">
              <a:spcBef>
                <a:spcPct val="0"/>
              </a:spcBef>
            </a:pPr>
            <a:r>
              <a:rPr lang="en-US" altLang="en-US" sz="1900" b="1" smtClean="0">
                <a:solidFill>
                  <a:srgbClr val="000000"/>
                </a:solidFill>
              </a:rPr>
              <a:t>What if we get less than 10 products?</a:t>
            </a:r>
          </a:p>
        </p:txBody>
      </p:sp>
      <p:sp>
        <p:nvSpPr>
          <p:cNvPr id="21507" name="Rectangle 2"/>
          <p:cNvSpPr>
            <a:spLocks noGrp="1" noChangeArrowheads="1"/>
          </p:cNvSpPr>
          <p:nvPr>
            <p:ph type="title"/>
          </p:nvPr>
        </p:nvSpPr>
        <p:spPr>
          <a:xfrm>
            <a:off x="1371600" y="533400"/>
            <a:ext cx="7313613" cy="1143000"/>
          </a:xfrm>
          <a:noFill/>
        </p:spPr>
        <p:txBody>
          <a:bodyPr lIns="92075" tIns="46038" rIns="92075" bIns="46038" anchor="ctr"/>
          <a:lstStyle/>
          <a:p>
            <a:pPr eaLnBrk="1" hangingPunct="1"/>
            <a:r>
              <a:rPr lang="en-US" altLang="en-US" b="1" smtClean="0"/>
              <a:t>Top N Queries</a:t>
            </a:r>
          </a:p>
        </p:txBody>
      </p:sp>
      <p:sp>
        <p:nvSpPr>
          <p:cNvPr id="21508" name="Rectangle 5"/>
          <p:cNvSpPr>
            <a:spLocks noChangeArrowheads="1"/>
          </p:cNvSpPr>
          <p:nvPr/>
        </p:nvSpPr>
        <p:spPr bwMode="auto">
          <a:xfrm>
            <a:off x="1447800" y="1600200"/>
            <a:ext cx="7010400" cy="193040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4400" b="1">
                <a:solidFill>
                  <a:schemeClr val="tx2"/>
                </a:solidFill>
                <a:latin typeface="Tahoma" panose="020B0604030504040204" pitchFamily="34" charset="0"/>
              </a:defRPr>
            </a:lvl1pPr>
            <a:lvl2pPr marL="742950" indent="-285750">
              <a:defRPr sz="4400" b="1">
                <a:solidFill>
                  <a:schemeClr val="tx2"/>
                </a:solidFill>
                <a:latin typeface="Tahoma" panose="020B0604030504040204" pitchFamily="34" charset="0"/>
              </a:defRPr>
            </a:lvl2pPr>
            <a:lvl3pPr marL="1143000" indent="-228600">
              <a:defRPr sz="4400" b="1">
                <a:solidFill>
                  <a:schemeClr val="tx2"/>
                </a:solidFill>
                <a:latin typeface="Tahoma" panose="020B0604030504040204" pitchFamily="34" charset="0"/>
              </a:defRPr>
            </a:lvl3pPr>
            <a:lvl4pPr marL="1600200" indent="-228600">
              <a:defRPr sz="4400" b="1">
                <a:solidFill>
                  <a:schemeClr val="tx2"/>
                </a:solidFill>
                <a:latin typeface="Tahoma" panose="020B0604030504040204" pitchFamily="34" charset="0"/>
              </a:defRPr>
            </a:lvl4pPr>
            <a:lvl5pPr marL="2057400" indent="-228600">
              <a:defRPr sz="4400" b="1">
                <a:solidFill>
                  <a:schemeClr val="tx2"/>
                </a:solidFill>
                <a:latin typeface="Tahoma" panose="020B0604030504040204" pitchFamily="34" charset="0"/>
              </a:defRPr>
            </a:lvl5pPr>
            <a:lvl6pPr marL="2514600" indent="-228600" eaLnBrk="0" fontAlgn="base" hangingPunct="0">
              <a:spcBef>
                <a:spcPct val="0"/>
              </a:spcBef>
              <a:spcAft>
                <a:spcPct val="0"/>
              </a:spcAft>
              <a:defRPr sz="4400" b="1">
                <a:solidFill>
                  <a:schemeClr val="tx2"/>
                </a:solidFill>
                <a:latin typeface="Tahoma" panose="020B0604030504040204" pitchFamily="34" charset="0"/>
              </a:defRPr>
            </a:lvl6pPr>
            <a:lvl7pPr marL="2971800" indent="-228600" eaLnBrk="0" fontAlgn="base" hangingPunct="0">
              <a:spcBef>
                <a:spcPct val="0"/>
              </a:spcBef>
              <a:spcAft>
                <a:spcPct val="0"/>
              </a:spcAft>
              <a:defRPr sz="4400" b="1">
                <a:solidFill>
                  <a:schemeClr val="tx2"/>
                </a:solidFill>
                <a:latin typeface="Tahoma" panose="020B0604030504040204" pitchFamily="34" charset="0"/>
              </a:defRPr>
            </a:lvl7pPr>
            <a:lvl8pPr marL="3429000" indent="-228600" eaLnBrk="0" fontAlgn="base" hangingPunct="0">
              <a:spcBef>
                <a:spcPct val="0"/>
              </a:spcBef>
              <a:spcAft>
                <a:spcPct val="0"/>
              </a:spcAft>
              <a:defRPr sz="4400" b="1">
                <a:solidFill>
                  <a:schemeClr val="tx2"/>
                </a:solidFill>
                <a:latin typeface="Tahoma" panose="020B0604030504040204" pitchFamily="34" charset="0"/>
              </a:defRPr>
            </a:lvl8pPr>
            <a:lvl9pPr marL="3886200" indent="-228600" eaLnBrk="0" fontAlgn="base" hangingPunct="0">
              <a:spcBef>
                <a:spcPct val="0"/>
              </a:spcBef>
              <a:spcAft>
                <a:spcPct val="0"/>
              </a:spcAft>
              <a:defRPr sz="4400" b="1">
                <a:solidFill>
                  <a:schemeClr val="tx2"/>
                </a:solidFill>
                <a:latin typeface="Tahoma" panose="020B0604030504040204" pitchFamily="34" charset="0"/>
              </a:defRPr>
            </a:lvl9pPr>
          </a:lstStyle>
          <a:p>
            <a:r>
              <a:rPr lang="en-US" altLang="en-US" sz="2000" b="0">
                <a:solidFill>
                  <a:srgbClr val="FF0000"/>
                </a:solidFill>
                <a:latin typeface="Book Antiqua" panose="02040602050305030304" pitchFamily="18" charset="0"/>
              </a:rPr>
              <a:t>SELECT </a:t>
            </a:r>
            <a:r>
              <a:rPr lang="en-US" altLang="en-US" sz="2400" b="0">
                <a:solidFill>
                  <a:srgbClr val="FF0000"/>
                </a:solidFill>
                <a:latin typeface="Book Antiqua" panose="02040602050305030304" pitchFamily="18" charset="0"/>
              </a:rPr>
              <a:t>P.pid, P.pname, S.sales</a:t>
            </a:r>
          </a:p>
          <a:p>
            <a:r>
              <a:rPr lang="en-US" altLang="en-US" sz="2000" b="0">
                <a:solidFill>
                  <a:srgbClr val="FF0000"/>
                </a:solidFill>
                <a:latin typeface="Book Antiqua" panose="02040602050305030304" pitchFamily="18" charset="0"/>
              </a:rPr>
              <a:t>FROM</a:t>
            </a:r>
            <a:r>
              <a:rPr lang="en-US" altLang="en-US" sz="2400" b="0">
                <a:solidFill>
                  <a:srgbClr val="FF0000"/>
                </a:solidFill>
                <a:latin typeface="Book Antiqua" panose="02040602050305030304" pitchFamily="18" charset="0"/>
              </a:rPr>
              <a:t> Sales S, Products P</a:t>
            </a:r>
          </a:p>
          <a:p>
            <a:r>
              <a:rPr lang="en-US" altLang="en-US" sz="2000" b="0">
                <a:solidFill>
                  <a:srgbClr val="FF0000"/>
                </a:solidFill>
                <a:latin typeface="Book Antiqua" panose="02040602050305030304" pitchFamily="18" charset="0"/>
              </a:rPr>
              <a:t>WHERE</a:t>
            </a:r>
            <a:r>
              <a:rPr lang="en-US" altLang="en-US" sz="2400" b="0">
                <a:solidFill>
                  <a:srgbClr val="FF0000"/>
                </a:solidFill>
                <a:latin typeface="Book Antiqua" panose="02040602050305030304" pitchFamily="18" charset="0"/>
              </a:rPr>
              <a:t> S.pid=P.pid </a:t>
            </a:r>
            <a:r>
              <a:rPr lang="en-US" altLang="en-US" sz="2000" b="0">
                <a:solidFill>
                  <a:srgbClr val="FF0000"/>
                </a:solidFill>
                <a:latin typeface="Book Antiqua" panose="02040602050305030304" pitchFamily="18" charset="0"/>
              </a:rPr>
              <a:t>AND </a:t>
            </a:r>
            <a:r>
              <a:rPr lang="en-US" altLang="en-US" sz="2400" b="0">
                <a:solidFill>
                  <a:srgbClr val="FF0000"/>
                </a:solidFill>
                <a:latin typeface="Book Antiqua" panose="02040602050305030304" pitchFamily="18" charset="0"/>
              </a:rPr>
              <a:t>S.locid=1 </a:t>
            </a:r>
            <a:r>
              <a:rPr lang="en-US" altLang="en-US" sz="2000" b="0">
                <a:solidFill>
                  <a:srgbClr val="FF0000"/>
                </a:solidFill>
                <a:latin typeface="Book Antiqua" panose="02040602050305030304" pitchFamily="18" charset="0"/>
              </a:rPr>
              <a:t>AND</a:t>
            </a:r>
            <a:r>
              <a:rPr lang="en-US" altLang="en-US" sz="2400" b="0">
                <a:solidFill>
                  <a:srgbClr val="FF0000"/>
                </a:solidFill>
                <a:latin typeface="Book Antiqua" panose="02040602050305030304" pitchFamily="18" charset="0"/>
              </a:rPr>
              <a:t> S.timeid=3 </a:t>
            </a:r>
          </a:p>
          <a:p>
            <a:r>
              <a:rPr lang="en-US" altLang="en-US" sz="2400" b="0">
                <a:solidFill>
                  <a:srgbClr val="FF0000"/>
                </a:solidFill>
                <a:latin typeface="Book Antiqua" panose="02040602050305030304" pitchFamily="18" charset="0"/>
              </a:rPr>
              <a:t>	AND </a:t>
            </a:r>
            <a:r>
              <a:rPr lang="en-US" altLang="en-US" sz="2400" b="0">
                <a:solidFill>
                  <a:srgbClr val="009999"/>
                </a:solidFill>
                <a:latin typeface="Book Antiqua" panose="02040602050305030304" pitchFamily="18" charset="0"/>
              </a:rPr>
              <a:t>S.sales &gt; c</a:t>
            </a:r>
          </a:p>
          <a:p>
            <a:r>
              <a:rPr lang="en-US" altLang="en-US" sz="2000" b="0">
                <a:solidFill>
                  <a:srgbClr val="FF0000"/>
                </a:solidFill>
                <a:latin typeface="Book Antiqua" panose="02040602050305030304" pitchFamily="18" charset="0"/>
              </a:rPr>
              <a:t>ORDER BY</a:t>
            </a:r>
            <a:r>
              <a:rPr lang="en-US" altLang="en-US" sz="2400" b="0">
                <a:solidFill>
                  <a:srgbClr val="FF0000"/>
                </a:solidFill>
                <a:latin typeface="Book Antiqua" panose="02040602050305030304" pitchFamily="18" charset="0"/>
              </a:rPr>
              <a:t> S.sales </a:t>
            </a:r>
            <a:r>
              <a:rPr lang="en-US" altLang="en-US" sz="2000" b="0">
                <a:solidFill>
                  <a:srgbClr val="FF0000"/>
                </a:solidFill>
                <a:latin typeface="Book Antiqua" panose="02040602050305030304" pitchFamily="18" charset="0"/>
              </a:rPr>
              <a:t>DESC</a:t>
            </a:r>
          </a:p>
        </p:txBody>
      </p:sp>
      <p:sp>
        <p:nvSpPr>
          <p:cNvPr id="2" name="Date Placeholder 1"/>
          <p:cNvSpPr>
            <a:spLocks noGrp="1"/>
          </p:cNvSpPr>
          <p:nvPr>
            <p:ph type="dt" sz="half" idx="10"/>
          </p:nvPr>
        </p:nvSpPr>
        <p:spPr/>
        <p:txBody>
          <a:bodyPr/>
          <a:lstStyle/>
          <a:p>
            <a:pPr>
              <a:defRPr/>
            </a:pPr>
            <a:fld id="{C1CF3897-5D51-4270-B580-34DE2CA78D35}"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E0B9412E-FD27-4222-9A2F-A487C535E3FA}" type="slidenum">
              <a:rPr lang="en-US" smtClean="0"/>
              <a:pPr>
                <a:defRPr/>
              </a:pPr>
              <a:t>43</a:t>
            </a:fld>
            <a:endParaRPr lang="en-US"/>
          </a:p>
        </p:txBody>
      </p:sp>
    </p:spTree>
    <p:extLst>
      <p:ext uri="{BB962C8B-B14F-4D97-AF65-F5344CB8AC3E}">
        <p14:creationId xmlns:p14="http://schemas.microsoft.com/office/powerpoint/2010/main" val="109895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1443038" y="1322388"/>
            <a:ext cx="7239000" cy="1108075"/>
          </a:xfrm>
        </p:spPr>
        <p:txBody>
          <a:bodyPr/>
          <a:lstStyle/>
          <a:p>
            <a:pPr algn="ctr" eaLnBrk="1" hangingPunct="1"/>
            <a:r>
              <a:rPr lang="en-US" altLang="en-US" sz="6300" b="1" i="1" smtClean="0">
                <a:solidFill>
                  <a:srgbClr val="000000"/>
                </a:solidFill>
              </a:rPr>
              <a:t>Thank You</a:t>
            </a:r>
          </a:p>
        </p:txBody>
      </p:sp>
      <p:sp>
        <p:nvSpPr>
          <p:cNvPr id="2" name="Date Placeholder 1"/>
          <p:cNvSpPr>
            <a:spLocks noGrp="1"/>
          </p:cNvSpPr>
          <p:nvPr>
            <p:ph type="dt" sz="half" idx="10"/>
          </p:nvPr>
        </p:nvSpPr>
        <p:spPr/>
        <p:txBody>
          <a:bodyPr/>
          <a:lstStyle/>
          <a:p>
            <a:pPr>
              <a:defRPr/>
            </a:pPr>
            <a:fld id="{CA00A640-D451-4DC9-87C4-E6AF44804C6E}" type="datetime5">
              <a:rPr lang="en-US" smtClean="0"/>
              <a:t>5-Nov-17</a:t>
            </a:fld>
            <a:endParaRPr lang="en-US"/>
          </a:p>
        </p:txBody>
      </p:sp>
      <p:sp>
        <p:nvSpPr>
          <p:cNvPr id="3" name="Footer Placeholder 2"/>
          <p:cNvSpPr>
            <a:spLocks noGrp="1"/>
          </p:cNvSpPr>
          <p:nvPr>
            <p:ph type="ftr" sz="quarter" idx="11"/>
          </p:nvPr>
        </p:nvSpPr>
        <p:spPr/>
        <p:txBody>
          <a:bodyPr/>
          <a:lstStyle/>
          <a:p>
            <a:pPr>
              <a:defRPr/>
            </a:pPr>
            <a:r>
              <a:rPr lang="en-US" smtClean="0"/>
              <a:t>Data Warehousing</a:t>
            </a:r>
            <a:endParaRPr lang="en-US"/>
          </a:p>
        </p:txBody>
      </p:sp>
      <p:sp>
        <p:nvSpPr>
          <p:cNvPr id="4" name="Slide Number Placeholder 3"/>
          <p:cNvSpPr>
            <a:spLocks noGrp="1"/>
          </p:cNvSpPr>
          <p:nvPr>
            <p:ph type="sldNum" sz="quarter" idx="12"/>
          </p:nvPr>
        </p:nvSpPr>
        <p:spPr/>
        <p:txBody>
          <a:bodyPr/>
          <a:lstStyle/>
          <a:p>
            <a:pPr>
              <a:defRPr/>
            </a:pPr>
            <a:fld id="{D894088A-3E15-46A0-9815-F1FBFB30EF00}" type="slidenum">
              <a:rPr lang="en-US" smtClean="0"/>
              <a:pPr>
                <a:defRPr/>
              </a:pPr>
              <a:t>44</a:t>
            </a:fld>
            <a:endParaRPr lang="en-US"/>
          </a:p>
        </p:txBody>
      </p:sp>
    </p:spTree>
    <p:extLst>
      <p:ext uri="{BB962C8B-B14F-4D97-AF65-F5344CB8AC3E}">
        <p14:creationId xmlns:p14="http://schemas.microsoft.com/office/powerpoint/2010/main" val="23928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1325AC9A-2E9B-4472-84A6-DBF813C8F9DD}" type="datetime5">
              <a:rPr lang="en-US" smtClean="0"/>
              <a:t>5-Nov-17</a:t>
            </a:fld>
            <a:endParaRPr lang="en-US"/>
          </a:p>
        </p:txBody>
      </p:sp>
      <p:sp>
        <p:nvSpPr>
          <p:cNvPr id="11267" name="Footer Placeholder 4"/>
          <p:cNvSpPr>
            <a:spLocks noGrp="1"/>
          </p:cNvSpPr>
          <p:nvPr>
            <p:ph type="ftr" sz="quarter" idx="11"/>
          </p:nvPr>
        </p:nvSpPr>
        <p:spPr>
          <a:noFill/>
        </p:spPr>
        <p:txBody>
          <a:bodyPr/>
          <a:lstStyle/>
          <a:p>
            <a:r>
              <a:rPr lang="en-US"/>
              <a:t>Data Warehousing</a:t>
            </a:r>
          </a:p>
        </p:txBody>
      </p:sp>
      <p:sp>
        <p:nvSpPr>
          <p:cNvPr id="11268" name="Slide Number Placeholder 5"/>
          <p:cNvSpPr>
            <a:spLocks noGrp="1"/>
          </p:cNvSpPr>
          <p:nvPr>
            <p:ph type="sldNum" sz="quarter" idx="12"/>
          </p:nvPr>
        </p:nvSpPr>
        <p:spPr>
          <a:noFill/>
        </p:spPr>
        <p:txBody>
          <a:bodyPr/>
          <a:lstStyle/>
          <a:p>
            <a:fld id="{4DBBD448-E3D1-408D-A608-ADA6462C8B51}" type="slidenum">
              <a:rPr lang="en-US"/>
              <a:pPr/>
              <a:t>5</a:t>
            </a:fld>
            <a:endParaRPr lang="en-US"/>
          </a:p>
        </p:txBody>
      </p:sp>
      <p:sp>
        <p:nvSpPr>
          <p:cNvPr id="11269" name="Rectangle 2"/>
          <p:cNvSpPr>
            <a:spLocks noGrp="1" noChangeArrowheads="1"/>
          </p:cNvSpPr>
          <p:nvPr>
            <p:ph type="title"/>
          </p:nvPr>
        </p:nvSpPr>
        <p:spPr/>
        <p:txBody>
          <a:bodyPr/>
          <a:lstStyle/>
          <a:p>
            <a:pPr eaLnBrk="1" hangingPunct="1"/>
            <a:r>
              <a:rPr lang="en-US" sz="4000" dirty="0" smtClean="0"/>
              <a:t>Which Indexing technique should be used in a column?</a:t>
            </a:r>
          </a:p>
        </p:txBody>
      </p:sp>
      <p:sp>
        <p:nvSpPr>
          <p:cNvPr id="11270" name="Rectangle 3"/>
          <p:cNvSpPr>
            <a:spLocks noGrp="1" noChangeArrowheads="1"/>
          </p:cNvSpPr>
          <p:nvPr>
            <p:ph type="body" idx="1"/>
          </p:nvPr>
        </p:nvSpPr>
        <p:spPr>
          <a:xfrm>
            <a:off x="457200" y="2017713"/>
            <a:ext cx="8497888" cy="4114800"/>
          </a:xfrm>
        </p:spPr>
        <p:txBody>
          <a:bodyPr/>
          <a:lstStyle/>
          <a:p>
            <a:pPr eaLnBrk="1" hangingPunct="1"/>
            <a:r>
              <a:rPr lang="en-US" dirty="0" smtClean="0"/>
              <a:t>Factors that determine the convenient</a:t>
            </a:r>
          </a:p>
          <a:p>
            <a:pPr eaLnBrk="1" hangingPunct="1">
              <a:buFont typeface="Wingdings" pitchFamily="2" charset="2"/>
              <a:buNone/>
            </a:pPr>
            <a:r>
              <a:rPr lang="en-US" dirty="0" smtClean="0"/>
              <a:t> Indexing technique:</a:t>
            </a:r>
          </a:p>
          <a:p>
            <a:pPr lvl="1" eaLnBrk="1" hangingPunct="1">
              <a:buFont typeface="Wingdings" pitchFamily="2" charset="2"/>
              <a:buNone/>
            </a:pPr>
            <a:r>
              <a:rPr lang="en-US" dirty="0" smtClean="0"/>
              <a:t>1. Cardinality data</a:t>
            </a:r>
          </a:p>
          <a:p>
            <a:pPr lvl="1" eaLnBrk="1" hangingPunct="1">
              <a:buFont typeface="Wingdings" pitchFamily="2" charset="2"/>
              <a:buNone/>
            </a:pPr>
            <a:r>
              <a:rPr lang="en-US" dirty="0" smtClean="0"/>
              <a:t>2. Distribution</a:t>
            </a:r>
          </a:p>
          <a:p>
            <a:pPr lvl="1" eaLnBrk="1" hangingPunct="1">
              <a:buFont typeface="Wingdings" pitchFamily="2" charset="2"/>
              <a:buNone/>
            </a:pPr>
            <a:r>
              <a:rPr lang="en-US" dirty="0" smtClean="0"/>
              <a:t>3. Value Range</a:t>
            </a:r>
          </a:p>
          <a:p>
            <a:pPr eaLnBrk="1" hangingPunct="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Characteristics of good indexing</a:t>
            </a:r>
            <a:br>
              <a:rPr lang="en-US" sz="3600" dirty="0" smtClean="0"/>
            </a:br>
            <a:r>
              <a:rPr lang="en-US" sz="3600" dirty="0" smtClean="0"/>
              <a:t>technique:</a:t>
            </a:r>
            <a:endParaRPr lang="en-US" sz="3600" dirty="0"/>
          </a:p>
        </p:txBody>
      </p:sp>
      <p:sp>
        <p:nvSpPr>
          <p:cNvPr id="3" name="Content Placeholder 2"/>
          <p:cNvSpPr>
            <a:spLocks noGrp="1"/>
          </p:cNvSpPr>
          <p:nvPr>
            <p:ph idx="1"/>
          </p:nvPr>
        </p:nvSpPr>
        <p:spPr>
          <a:xfrm>
            <a:off x="228600" y="2017713"/>
            <a:ext cx="8726488" cy="4114800"/>
          </a:xfrm>
        </p:spPr>
        <p:txBody>
          <a:bodyPr/>
          <a:lstStyle/>
          <a:p>
            <a:pPr>
              <a:buNone/>
            </a:pPr>
            <a:r>
              <a:rPr lang="en-US" sz="2400" dirty="0" smtClean="0"/>
              <a:t>a) The index should be small and utilize space efficiently.</a:t>
            </a:r>
          </a:p>
          <a:p>
            <a:pPr>
              <a:buNone/>
            </a:pPr>
            <a:r>
              <a:rPr lang="en-US" sz="2400" dirty="0" smtClean="0"/>
              <a:t>b) The index should be able to operate with other indexes to filter out the records before accessing raw data.</a:t>
            </a:r>
          </a:p>
          <a:p>
            <a:pPr>
              <a:buNone/>
            </a:pPr>
            <a:r>
              <a:rPr lang="en-US" sz="2400" dirty="0" smtClean="0"/>
              <a:t>c) The index should support ad hoc and complex queries and speed up join operations.</a:t>
            </a:r>
          </a:p>
          <a:p>
            <a:pPr>
              <a:buNone/>
            </a:pPr>
            <a:r>
              <a:rPr lang="en-US" sz="2400" dirty="0" smtClean="0"/>
              <a:t>d) The index should be easy to build (easily dynamically generate), implement and maintain.</a:t>
            </a:r>
            <a:endParaRPr lang="en-US" sz="2400" dirty="0"/>
          </a:p>
        </p:txBody>
      </p:sp>
      <p:sp>
        <p:nvSpPr>
          <p:cNvPr id="4" name="Date Placeholder 3"/>
          <p:cNvSpPr>
            <a:spLocks noGrp="1"/>
          </p:cNvSpPr>
          <p:nvPr>
            <p:ph type="dt" sz="half" idx="10"/>
          </p:nvPr>
        </p:nvSpPr>
        <p:spPr/>
        <p:txBody>
          <a:bodyPr/>
          <a:lstStyle/>
          <a:p>
            <a:pPr>
              <a:defRPr/>
            </a:pPr>
            <a:fld id="{0320FF28-8EB0-48C9-BA32-522330353AF2}" type="datetime5">
              <a:rPr lang="en-US" smtClean="0"/>
              <a:t>5-Nov-17</a:t>
            </a:fld>
            <a:endParaRPr lang="en-US"/>
          </a:p>
        </p:txBody>
      </p:sp>
      <p:sp>
        <p:nvSpPr>
          <p:cNvPr id="5" name="Footer Placeholder 4"/>
          <p:cNvSpPr>
            <a:spLocks noGrp="1"/>
          </p:cNvSpPr>
          <p:nvPr>
            <p:ph type="ftr" sz="quarter" idx="11"/>
          </p:nvPr>
        </p:nvSpPr>
        <p:spPr/>
        <p:txBody>
          <a:bodyPr/>
          <a:lstStyle/>
          <a:p>
            <a:pPr>
              <a:defRPr/>
            </a:pPr>
            <a:r>
              <a:rPr lang="en-US" smtClean="0"/>
              <a:t>Data Warehousing</a:t>
            </a:r>
            <a:endParaRPr lang="en-US"/>
          </a:p>
        </p:txBody>
      </p:sp>
      <p:sp>
        <p:nvSpPr>
          <p:cNvPr id="6" name="Slide Number Placeholder 5"/>
          <p:cNvSpPr>
            <a:spLocks noGrp="1"/>
          </p:cNvSpPr>
          <p:nvPr>
            <p:ph type="sldNum" sz="quarter" idx="12"/>
          </p:nvPr>
        </p:nvSpPr>
        <p:spPr/>
        <p:txBody>
          <a:bodyPr/>
          <a:lstStyle/>
          <a:p>
            <a:pPr>
              <a:defRPr/>
            </a:pPr>
            <a:fld id="{E0B9412E-FD27-4222-9A2F-A487C535E3FA}"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22FAF6EE-755F-4975-ACBF-8DFE72F6F4CE}" type="datetime5">
              <a:rPr lang="en-US" smtClean="0"/>
              <a:t>5-Nov-17</a:t>
            </a:fld>
            <a:endParaRPr lang="en-US"/>
          </a:p>
        </p:txBody>
      </p:sp>
      <p:sp>
        <p:nvSpPr>
          <p:cNvPr id="12291" name="Footer Placeholder 4"/>
          <p:cNvSpPr>
            <a:spLocks noGrp="1"/>
          </p:cNvSpPr>
          <p:nvPr>
            <p:ph type="ftr" sz="quarter" idx="11"/>
          </p:nvPr>
        </p:nvSpPr>
        <p:spPr>
          <a:noFill/>
        </p:spPr>
        <p:txBody>
          <a:bodyPr/>
          <a:lstStyle/>
          <a:p>
            <a:r>
              <a:rPr lang="en-US"/>
              <a:t>Data Warehousing</a:t>
            </a:r>
          </a:p>
        </p:txBody>
      </p:sp>
      <p:sp>
        <p:nvSpPr>
          <p:cNvPr id="12292" name="Slide Number Placeholder 5"/>
          <p:cNvSpPr>
            <a:spLocks noGrp="1"/>
          </p:cNvSpPr>
          <p:nvPr>
            <p:ph type="sldNum" sz="quarter" idx="12"/>
          </p:nvPr>
        </p:nvSpPr>
        <p:spPr>
          <a:noFill/>
        </p:spPr>
        <p:txBody>
          <a:bodyPr/>
          <a:lstStyle/>
          <a:p>
            <a:fld id="{B5C5B1EE-5A65-4CA1-92E0-51DCBEA9DD44}" type="slidenum">
              <a:rPr lang="en-US"/>
              <a:pPr/>
              <a:t>7</a:t>
            </a:fld>
            <a:endParaRPr lang="en-US"/>
          </a:p>
        </p:txBody>
      </p:sp>
      <p:sp>
        <p:nvSpPr>
          <p:cNvPr id="12293" name="Rectangle 2"/>
          <p:cNvSpPr>
            <a:spLocks noGrp="1" noChangeArrowheads="1"/>
          </p:cNvSpPr>
          <p:nvPr>
            <p:ph type="title"/>
          </p:nvPr>
        </p:nvSpPr>
        <p:spPr/>
        <p:txBody>
          <a:bodyPr/>
          <a:lstStyle/>
          <a:p>
            <a:pPr eaLnBrk="1" hangingPunct="1"/>
            <a:r>
              <a:rPr lang="en-US" b="1" smtClean="0"/>
              <a:t>Bitmap Indexes</a:t>
            </a:r>
            <a:endParaRPr lang="en-US" smtClean="0"/>
          </a:p>
        </p:txBody>
      </p:sp>
      <p:sp>
        <p:nvSpPr>
          <p:cNvPr id="12294" name="Rectangle 3"/>
          <p:cNvSpPr>
            <a:spLocks noGrp="1" noChangeArrowheads="1"/>
          </p:cNvSpPr>
          <p:nvPr>
            <p:ph type="body" idx="1"/>
          </p:nvPr>
        </p:nvSpPr>
        <p:spPr>
          <a:xfrm>
            <a:off x="381000" y="2017713"/>
            <a:ext cx="8574088" cy="4114800"/>
          </a:xfrm>
        </p:spPr>
        <p:txBody>
          <a:bodyPr/>
          <a:lstStyle/>
          <a:p>
            <a:pPr eaLnBrk="1" hangingPunct="1"/>
            <a:r>
              <a:rPr lang="en-US" sz="2800" dirty="0" smtClean="0"/>
              <a:t>Bitmap Indexes were first introduced by O’Neil and implemented in the Model 204 DBMS.</a:t>
            </a:r>
          </a:p>
          <a:p>
            <a:pPr eaLnBrk="1" hangingPunct="1"/>
            <a:r>
              <a:rPr lang="en-US" sz="2800" dirty="0" smtClean="0"/>
              <a:t>In Bitmap indexes complex logical selection</a:t>
            </a:r>
          </a:p>
          <a:p>
            <a:pPr eaLnBrk="1" hangingPunct="1">
              <a:buNone/>
            </a:pPr>
            <a:r>
              <a:rPr lang="en-US" sz="2800" dirty="0" smtClean="0"/>
              <a:t>   operations can be performed very quickly by applying low-cost Boolean operations such as OR, AND, and NOT on multiple indexes at one time</a:t>
            </a:r>
          </a:p>
          <a:p>
            <a:pPr eaLnBrk="1" hangingPunct="1"/>
            <a:r>
              <a:rPr lang="en-US" sz="2800" dirty="0" smtClean="0"/>
              <a:t>thus, reducing search space before going to the primary source data.</a:t>
            </a:r>
          </a:p>
          <a:p>
            <a:pPr eaLnBrk="1" hangingPunct="1"/>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97888" cy="5675313"/>
          </a:xfrm>
        </p:spPr>
        <p:txBody>
          <a:bodyPr/>
          <a:lstStyle/>
          <a:p>
            <a:pPr eaLnBrk="1" hangingPunct="1">
              <a:defRPr/>
            </a:pPr>
            <a:r>
              <a:rPr lang="en-US" dirty="0" smtClean="0"/>
              <a:t>Bitmap indexes are widely used in data warehousing environments</a:t>
            </a:r>
          </a:p>
          <a:p>
            <a:pPr eaLnBrk="1" hangingPunct="1">
              <a:defRPr/>
            </a:pPr>
            <a:r>
              <a:rPr lang="en-US" dirty="0" smtClean="0"/>
              <a:t>Bitmap indexing provides:</a:t>
            </a:r>
          </a:p>
          <a:p>
            <a:pPr lvl="1" eaLnBrk="1" hangingPunct="1">
              <a:defRPr/>
            </a:pPr>
            <a:r>
              <a:rPr lang="en-US" dirty="0" smtClean="0">
                <a:ea typeface="+mn-ea"/>
                <a:cs typeface="+mn-cs"/>
              </a:rPr>
              <a:t>Reduced response time for large classes of ad hoc queries.</a:t>
            </a:r>
          </a:p>
          <a:p>
            <a:pPr lvl="1" eaLnBrk="1" hangingPunct="1">
              <a:defRPr/>
            </a:pPr>
            <a:r>
              <a:rPr lang="en-US" dirty="0" smtClean="0">
                <a:ea typeface="+mn-ea"/>
                <a:cs typeface="+mn-cs"/>
              </a:rPr>
              <a:t>Reduced storage requirements compared to other indexing techniques.</a:t>
            </a:r>
          </a:p>
          <a:p>
            <a:pPr lvl="1" eaLnBrk="1" hangingPunct="1">
              <a:defRPr/>
            </a:pPr>
            <a:r>
              <a:rPr lang="en-US" dirty="0" smtClean="0">
                <a:ea typeface="+mn-ea"/>
                <a:cs typeface="+mn-cs"/>
              </a:rPr>
              <a:t>Dramatic performance gains even on hardware with a relatively small number of CPUs or a small amount of memory.</a:t>
            </a:r>
          </a:p>
          <a:p>
            <a:pPr lvl="1" eaLnBrk="1" hangingPunct="1">
              <a:defRPr/>
            </a:pPr>
            <a:r>
              <a:rPr lang="en-US" dirty="0" smtClean="0">
                <a:ea typeface="+mn-ea"/>
                <a:cs typeface="+mn-cs"/>
              </a:rPr>
              <a:t>Efficient maintenance during parallel DML and loads.</a:t>
            </a:r>
          </a:p>
          <a:p>
            <a:pPr eaLnBrk="1" hangingPunct="1">
              <a:defRPr/>
            </a:pPr>
            <a:endParaRPr lang="en-US" dirty="0" smtClean="0"/>
          </a:p>
        </p:txBody>
      </p:sp>
      <p:sp>
        <p:nvSpPr>
          <p:cNvPr id="13315" name="Date Placeholder 3"/>
          <p:cNvSpPr>
            <a:spLocks noGrp="1"/>
          </p:cNvSpPr>
          <p:nvPr>
            <p:ph type="dt" sz="quarter" idx="10"/>
          </p:nvPr>
        </p:nvSpPr>
        <p:spPr>
          <a:noFill/>
        </p:spPr>
        <p:txBody>
          <a:bodyPr/>
          <a:lstStyle/>
          <a:p>
            <a:fld id="{51835B9C-A6BE-4A28-9754-185E85D73D36}" type="datetime5">
              <a:rPr lang="en-US" smtClean="0"/>
              <a:t>5-Nov-17</a:t>
            </a:fld>
            <a:endParaRPr lang="en-US"/>
          </a:p>
        </p:txBody>
      </p:sp>
      <p:sp>
        <p:nvSpPr>
          <p:cNvPr id="13316" name="Footer Placeholder 4"/>
          <p:cNvSpPr>
            <a:spLocks noGrp="1"/>
          </p:cNvSpPr>
          <p:nvPr>
            <p:ph type="ftr" sz="quarter" idx="11"/>
          </p:nvPr>
        </p:nvSpPr>
        <p:spPr>
          <a:noFill/>
        </p:spPr>
        <p:txBody>
          <a:bodyPr/>
          <a:lstStyle/>
          <a:p>
            <a:r>
              <a:rPr lang="en-US"/>
              <a:t>Data Warehousing</a:t>
            </a:r>
          </a:p>
        </p:txBody>
      </p:sp>
      <p:sp>
        <p:nvSpPr>
          <p:cNvPr id="13317" name="Slide Number Placeholder 5"/>
          <p:cNvSpPr>
            <a:spLocks noGrp="1"/>
          </p:cNvSpPr>
          <p:nvPr>
            <p:ph type="sldNum" sz="quarter" idx="12"/>
          </p:nvPr>
        </p:nvSpPr>
        <p:spPr>
          <a:noFill/>
        </p:spPr>
        <p:txBody>
          <a:bodyPr/>
          <a:lstStyle/>
          <a:p>
            <a:fld id="{8286E857-B73C-4878-BD96-3F07A3E4AE46}"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E61B3FCF-2D53-482E-9675-91E0F02B1463}" type="datetime5">
              <a:rPr lang="en-US" smtClean="0"/>
              <a:t>5-Nov-17</a:t>
            </a:fld>
            <a:endParaRPr lang="en-US"/>
          </a:p>
        </p:txBody>
      </p:sp>
      <p:sp>
        <p:nvSpPr>
          <p:cNvPr id="14339" name="Footer Placeholder 4"/>
          <p:cNvSpPr>
            <a:spLocks noGrp="1"/>
          </p:cNvSpPr>
          <p:nvPr>
            <p:ph type="ftr" sz="quarter" idx="11"/>
          </p:nvPr>
        </p:nvSpPr>
        <p:spPr>
          <a:noFill/>
        </p:spPr>
        <p:txBody>
          <a:bodyPr/>
          <a:lstStyle/>
          <a:p>
            <a:r>
              <a:rPr lang="en-US"/>
              <a:t>Data Warehousing</a:t>
            </a:r>
          </a:p>
        </p:txBody>
      </p:sp>
      <p:sp>
        <p:nvSpPr>
          <p:cNvPr id="14340" name="Slide Number Placeholder 5"/>
          <p:cNvSpPr>
            <a:spLocks noGrp="1"/>
          </p:cNvSpPr>
          <p:nvPr>
            <p:ph type="sldNum" sz="quarter" idx="12"/>
          </p:nvPr>
        </p:nvSpPr>
        <p:spPr>
          <a:noFill/>
        </p:spPr>
        <p:txBody>
          <a:bodyPr/>
          <a:lstStyle/>
          <a:p>
            <a:fld id="{DD56D904-75F5-49C7-9F6A-DF9B04136CDC}" type="slidenum">
              <a:rPr lang="en-US"/>
              <a:pPr/>
              <a:t>9</a:t>
            </a:fld>
            <a:endParaRPr lang="en-US"/>
          </a:p>
        </p:txBody>
      </p:sp>
      <p:sp>
        <p:nvSpPr>
          <p:cNvPr id="14341" name="Rectangle 2"/>
          <p:cNvSpPr>
            <a:spLocks noGrp="1" noChangeArrowheads="1"/>
          </p:cNvSpPr>
          <p:nvPr>
            <p:ph type="title"/>
          </p:nvPr>
        </p:nvSpPr>
        <p:spPr/>
        <p:txBody>
          <a:bodyPr/>
          <a:lstStyle/>
          <a:p>
            <a:pPr eaLnBrk="1" hangingPunct="1"/>
            <a:r>
              <a:rPr lang="en-US" smtClean="0"/>
              <a:t>Bitmap Index---Definition</a:t>
            </a:r>
          </a:p>
        </p:txBody>
      </p:sp>
      <p:sp>
        <p:nvSpPr>
          <p:cNvPr id="14342" name="Rectangle 3"/>
          <p:cNvSpPr>
            <a:spLocks noGrp="1" noChangeArrowheads="1"/>
          </p:cNvSpPr>
          <p:nvPr>
            <p:ph type="body" idx="1"/>
          </p:nvPr>
        </p:nvSpPr>
        <p:spPr>
          <a:xfrm>
            <a:off x="381000" y="2017713"/>
            <a:ext cx="8574088" cy="4114800"/>
          </a:xfrm>
        </p:spPr>
        <p:txBody>
          <a:bodyPr/>
          <a:lstStyle/>
          <a:p>
            <a:pPr eaLnBrk="1" hangingPunct="1"/>
            <a:r>
              <a:rPr lang="en-US" smtClean="0"/>
              <a:t>A collection of bit-vectors of length </a:t>
            </a:r>
            <a:r>
              <a:rPr lang="en-US" i="1" smtClean="0">
                <a:latin typeface="Monotype Corsiva" pitchFamily="66" charset="0"/>
              </a:rPr>
              <a:t>n</a:t>
            </a:r>
          </a:p>
          <a:p>
            <a:pPr eaLnBrk="1" hangingPunct="1"/>
            <a:r>
              <a:rPr lang="en-US" i="1" smtClean="0">
                <a:latin typeface="Monotype Corsiva" pitchFamily="66" charset="0"/>
              </a:rPr>
              <a:t>n</a:t>
            </a:r>
            <a:r>
              <a:rPr lang="en-US" smtClean="0"/>
              <a:t> means the total number of records</a:t>
            </a:r>
          </a:p>
          <a:p>
            <a:pPr eaLnBrk="1" hangingPunct="1"/>
            <a:r>
              <a:rPr lang="en-US" smtClean="0"/>
              <a:t>Each bit of this vector stands for one possible values that may appear in this field.</a:t>
            </a:r>
          </a:p>
          <a:p>
            <a:pPr eaLnBrk="1" hangingPunct="1"/>
            <a:r>
              <a:rPr lang="en-US" smtClean="0"/>
              <a:t>At position </a:t>
            </a:r>
            <a:r>
              <a:rPr lang="en-US" i="1" smtClean="0">
                <a:latin typeface="Monotype Corsiva" pitchFamily="66" charset="0"/>
              </a:rPr>
              <a:t>i</a:t>
            </a:r>
            <a:r>
              <a:rPr lang="en-US" i="1" smtClean="0"/>
              <a:t>  </a:t>
            </a:r>
            <a:r>
              <a:rPr lang="en-US" smtClean="0"/>
              <a:t>for the vector of value </a:t>
            </a:r>
            <a:r>
              <a:rPr lang="en-US" i="1" smtClean="0">
                <a:latin typeface="Monotype Corsiva" pitchFamily="66" charset="0"/>
              </a:rPr>
              <a:t>v</a:t>
            </a:r>
            <a:r>
              <a:rPr lang="en-US" i="1" smtClean="0"/>
              <a:t>, </a:t>
            </a:r>
            <a:r>
              <a:rPr lang="en-US" smtClean="0"/>
              <a:t>if the </a:t>
            </a:r>
            <a:r>
              <a:rPr lang="en-US" i="1" smtClean="0">
                <a:latin typeface="Monotype Corsiva" pitchFamily="66" charset="0"/>
              </a:rPr>
              <a:t>i</a:t>
            </a:r>
            <a:r>
              <a:rPr lang="en-US" smtClean="0"/>
              <a:t> </a:t>
            </a:r>
            <a:r>
              <a:rPr lang="en-US" baseline="30000" smtClean="0"/>
              <a:t>th</a:t>
            </a:r>
            <a:r>
              <a:rPr lang="en-US" smtClean="0"/>
              <a:t> record have value </a:t>
            </a:r>
            <a:r>
              <a:rPr lang="en-US" i="1" smtClean="0">
                <a:latin typeface="Monotype Corsiva" pitchFamily="66" charset="0"/>
              </a:rPr>
              <a:t>v</a:t>
            </a:r>
            <a:r>
              <a:rPr lang="en-US" smtClean="0"/>
              <a:t> , then the value of vector bit </a:t>
            </a:r>
            <a:r>
              <a:rPr lang="en-US" i="1" smtClean="0">
                <a:latin typeface="Monotype Corsiva" pitchFamily="66" charset="0"/>
              </a:rPr>
              <a:t>i</a:t>
            </a:r>
            <a:r>
              <a:rPr lang="en-US" smtClean="0"/>
              <a:t> is “1”. otherwise “0”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261</TotalTime>
  <Words>2586</Words>
  <Application>Microsoft Office PowerPoint</Application>
  <PresentationFormat>On-screen Show (4:3)</PresentationFormat>
  <Paragraphs>528</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Blends</vt:lpstr>
      <vt:lpstr>Indexing L15 (Lec 21)</vt:lpstr>
      <vt:lpstr>Outline</vt:lpstr>
      <vt:lpstr>Introduction </vt:lpstr>
      <vt:lpstr>Introduction </vt:lpstr>
      <vt:lpstr>Which Indexing technique should be used in a column?</vt:lpstr>
      <vt:lpstr>Characteristics of good indexing technique:</vt:lpstr>
      <vt:lpstr>Bitmap Indexes</vt:lpstr>
      <vt:lpstr>PowerPoint Presentation</vt:lpstr>
      <vt:lpstr>Bitmap Index---Definition</vt:lpstr>
      <vt:lpstr>PowerPoint Presentation</vt:lpstr>
      <vt:lpstr>Example 1.  How the bitmap index forms</vt:lpstr>
      <vt:lpstr>Example 1.  How the bitmap index forms (continue..)</vt:lpstr>
      <vt:lpstr>Example 1.  How the bitmap index forms (continue..)</vt:lpstr>
      <vt:lpstr>Example 1.  How the bitmap index forms (continue..)</vt:lpstr>
      <vt:lpstr>Example 1.  How the bitmap index forms (continue..)</vt:lpstr>
      <vt:lpstr>Example 1.  How the bitmap index forms</vt:lpstr>
      <vt:lpstr>Do we need Bitmap-Index?</vt:lpstr>
      <vt:lpstr>Advantage of Bitmap Index</vt:lpstr>
      <vt:lpstr>Example 2. (contiue…)  </vt:lpstr>
      <vt:lpstr>PowerPoint Presentation</vt:lpstr>
      <vt:lpstr>Example 2. (contiue…)  </vt:lpstr>
      <vt:lpstr>Example 3 </vt:lpstr>
      <vt:lpstr>Example 3 (continue…)</vt:lpstr>
      <vt:lpstr>Example 3 (continue…)</vt:lpstr>
      <vt:lpstr>Example 3 (continue…)</vt:lpstr>
      <vt:lpstr>Example 3 (continue…)</vt:lpstr>
      <vt:lpstr>Bitmap Index – Summary</vt:lpstr>
      <vt:lpstr>Bitmap Indexes</vt:lpstr>
      <vt:lpstr>Bitmap Join Indexes</vt:lpstr>
      <vt:lpstr>Bitmap Join Indexes</vt:lpstr>
      <vt:lpstr>Dimensions</vt:lpstr>
      <vt:lpstr>Dimensions</vt:lpstr>
      <vt:lpstr>Dimensions</vt:lpstr>
      <vt:lpstr>Dimensions</vt:lpstr>
      <vt:lpstr>Window Queries in</vt:lpstr>
      <vt:lpstr>Window Queries</vt:lpstr>
      <vt:lpstr>WINDOW &amp; GROUP BY</vt:lpstr>
      <vt:lpstr>WINDOW: Example</vt:lpstr>
      <vt:lpstr>WINDOW: Example</vt:lpstr>
      <vt:lpstr>WINDOW: Example</vt:lpstr>
      <vt:lpstr>Top N Queries</vt:lpstr>
      <vt:lpstr>Top N Queries</vt:lpstr>
      <vt:lpstr>Top N Queries</vt:lpstr>
      <vt:lpstr>Thank You</vt:lpstr>
    </vt:vector>
  </TitlesOfParts>
  <Company>bits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Bitmap Indexing and related indexing techniques</dc:title>
  <dc:creator>Yash</dc:creator>
  <cp:lastModifiedBy>Ashish Jain</cp:lastModifiedBy>
  <cp:revision>48</cp:revision>
  <dcterms:created xsi:type="dcterms:W3CDTF">2004-10-16T17:39:46Z</dcterms:created>
  <dcterms:modified xsi:type="dcterms:W3CDTF">2017-11-05T12:45:26Z</dcterms:modified>
</cp:coreProperties>
</file>