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44"/>
  </p:handoutMasterIdLst>
  <p:sldIdLst>
    <p:sldId id="312" r:id="rId2"/>
    <p:sldId id="258" r:id="rId3"/>
    <p:sldId id="321" r:id="rId4"/>
    <p:sldId id="322" r:id="rId5"/>
    <p:sldId id="323" r:id="rId6"/>
    <p:sldId id="336" r:id="rId7"/>
    <p:sldId id="348" r:id="rId8"/>
    <p:sldId id="349" r:id="rId9"/>
    <p:sldId id="350" r:id="rId10"/>
    <p:sldId id="351" r:id="rId11"/>
    <p:sldId id="352" r:id="rId12"/>
    <p:sldId id="353" r:id="rId13"/>
    <p:sldId id="354" r:id="rId14"/>
    <p:sldId id="355" r:id="rId15"/>
    <p:sldId id="356" r:id="rId16"/>
    <p:sldId id="357" r:id="rId17"/>
    <p:sldId id="325" r:id="rId18"/>
    <p:sldId id="326" r:id="rId19"/>
    <p:sldId id="327" r:id="rId20"/>
    <p:sldId id="337" r:id="rId21"/>
    <p:sldId id="333" r:id="rId22"/>
    <p:sldId id="334" r:id="rId23"/>
    <p:sldId id="335" r:id="rId24"/>
    <p:sldId id="363" r:id="rId25"/>
    <p:sldId id="364" r:id="rId26"/>
    <p:sldId id="365" r:id="rId27"/>
    <p:sldId id="366" r:id="rId28"/>
    <p:sldId id="367" r:id="rId29"/>
    <p:sldId id="368" r:id="rId30"/>
    <p:sldId id="369" r:id="rId31"/>
    <p:sldId id="371" r:id="rId32"/>
    <p:sldId id="340" r:id="rId33"/>
    <p:sldId id="342" r:id="rId34"/>
    <p:sldId id="341" r:id="rId35"/>
    <p:sldId id="343" r:id="rId36"/>
    <p:sldId id="344" r:id="rId37"/>
    <p:sldId id="345" r:id="rId38"/>
    <p:sldId id="358" r:id="rId39"/>
    <p:sldId id="359" r:id="rId40"/>
    <p:sldId id="360" r:id="rId41"/>
    <p:sldId id="361" r:id="rId42"/>
    <p:sldId id="362" r:id="rId43"/>
  </p:sldIdLst>
  <p:sldSz cx="9144000" cy="6858000" type="screen4x3"/>
  <p:notesSz cx="6881813" cy="9296400"/>
  <p:defaultTextStyle>
    <a:defPPr>
      <a:defRPr lang="en-US"/>
    </a:defPPr>
    <a:lvl1pPr algn="l" rtl="0" eaLnBrk="0" fontAlgn="base" hangingPunct="0">
      <a:spcBef>
        <a:spcPct val="0"/>
      </a:spcBef>
      <a:spcAft>
        <a:spcPct val="0"/>
      </a:spcAft>
      <a:defRPr sz="4400" kern="1200">
        <a:solidFill>
          <a:schemeClr val="tx2"/>
        </a:solidFill>
        <a:latin typeface="Verdana" panose="020B0604030504040204" pitchFamily="34" charset="0"/>
        <a:ea typeface="+mn-ea"/>
        <a:cs typeface="+mn-cs"/>
      </a:defRPr>
    </a:lvl1pPr>
    <a:lvl2pPr marL="457200" algn="l" rtl="0" eaLnBrk="0" fontAlgn="base" hangingPunct="0">
      <a:spcBef>
        <a:spcPct val="0"/>
      </a:spcBef>
      <a:spcAft>
        <a:spcPct val="0"/>
      </a:spcAft>
      <a:defRPr sz="4400" kern="1200">
        <a:solidFill>
          <a:schemeClr val="tx2"/>
        </a:solidFill>
        <a:latin typeface="Verdana" panose="020B0604030504040204" pitchFamily="34" charset="0"/>
        <a:ea typeface="+mn-ea"/>
        <a:cs typeface="+mn-cs"/>
      </a:defRPr>
    </a:lvl2pPr>
    <a:lvl3pPr marL="914400" algn="l" rtl="0" eaLnBrk="0" fontAlgn="base" hangingPunct="0">
      <a:spcBef>
        <a:spcPct val="0"/>
      </a:spcBef>
      <a:spcAft>
        <a:spcPct val="0"/>
      </a:spcAft>
      <a:defRPr sz="4400" kern="1200">
        <a:solidFill>
          <a:schemeClr val="tx2"/>
        </a:solidFill>
        <a:latin typeface="Verdana" panose="020B0604030504040204" pitchFamily="34" charset="0"/>
        <a:ea typeface="+mn-ea"/>
        <a:cs typeface="+mn-cs"/>
      </a:defRPr>
    </a:lvl3pPr>
    <a:lvl4pPr marL="1371600" algn="l" rtl="0" eaLnBrk="0" fontAlgn="base" hangingPunct="0">
      <a:spcBef>
        <a:spcPct val="0"/>
      </a:spcBef>
      <a:spcAft>
        <a:spcPct val="0"/>
      </a:spcAft>
      <a:defRPr sz="4400" kern="1200">
        <a:solidFill>
          <a:schemeClr val="tx2"/>
        </a:solidFill>
        <a:latin typeface="Verdana" panose="020B0604030504040204" pitchFamily="34" charset="0"/>
        <a:ea typeface="+mn-ea"/>
        <a:cs typeface="+mn-cs"/>
      </a:defRPr>
    </a:lvl4pPr>
    <a:lvl5pPr marL="1828800" algn="l" rtl="0" eaLnBrk="0" fontAlgn="base" hangingPunct="0">
      <a:spcBef>
        <a:spcPct val="0"/>
      </a:spcBef>
      <a:spcAft>
        <a:spcPct val="0"/>
      </a:spcAft>
      <a:defRPr sz="4400" kern="1200">
        <a:solidFill>
          <a:schemeClr val="tx2"/>
        </a:solidFill>
        <a:latin typeface="Verdana" panose="020B0604030504040204" pitchFamily="34" charset="0"/>
        <a:ea typeface="+mn-ea"/>
        <a:cs typeface="+mn-cs"/>
      </a:defRPr>
    </a:lvl5pPr>
    <a:lvl6pPr marL="2286000" algn="l" defTabSz="914400" rtl="0" eaLnBrk="1" latinLnBrk="0" hangingPunct="1">
      <a:defRPr sz="4400" kern="1200">
        <a:solidFill>
          <a:schemeClr val="tx2"/>
        </a:solidFill>
        <a:latin typeface="Verdana" panose="020B0604030504040204" pitchFamily="34" charset="0"/>
        <a:ea typeface="+mn-ea"/>
        <a:cs typeface="+mn-cs"/>
      </a:defRPr>
    </a:lvl6pPr>
    <a:lvl7pPr marL="2743200" algn="l" defTabSz="914400" rtl="0" eaLnBrk="1" latinLnBrk="0" hangingPunct="1">
      <a:defRPr sz="4400" kern="1200">
        <a:solidFill>
          <a:schemeClr val="tx2"/>
        </a:solidFill>
        <a:latin typeface="Verdana" panose="020B0604030504040204" pitchFamily="34" charset="0"/>
        <a:ea typeface="+mn-ea"/>
        <a:cs typeface="+mn-cs"/>
      </a:defRPr>
    </a:lvl7pPr>
    <a:lvl8pPr marL="3200400" algn="l" defTabSz="914400" rtl="0" eaLnBrk="1" latinLnBrk="0" hangingPunct="1">
      <a:defRPr sz="4400" kern="1200">
        <a:solidFill>
          <a:schemeClr val="tx2"/>
        </a:solidFill>
        <a:latin typeface="Verdana" panose="020B0604030504040204" pitchFamily="34" charset="0"/>
        <a:ea typeface="+mn-ea"/>
        <a:cs typeface="+mn-cs"/>
      </a:defRPr>
    </a:lvl8pPr>
    <a:lvl9pPr marL="3657600" algn="l" defTabSz="914400" rtl="0" eaLnBrk="1" latinLnBrk="0" hangingPunct="1">
      <a:defRPr sz="4400" kern="1200">
        <a:solidFill>
          <a:schemeClr val="tx2"/>
        </a:solidFill>
        <a:latin typeface="Verdana" panose="020B060403050404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40" autoAdjust="0"/>
  </p:normalViewPr>
  <p:slideViewPr>
    <p:cSldViewPr>
      <p:cViewPr varScale="1">
        <p:scale>
          <a:sx n="69" d="100"/>
          <a:sy n="69" d="100"/>
        </p:scale>
        <p:origin x="-141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2446" tIns="46223" rIns="92446" bIns="46223" rtlCol="0"/>
          <a:lstStyle>
            <a:lvl1pPr algn="l" eaLnBrk="1" hangingPunct="1">
              <a:defRPr sz="1200"/>
            </a:lvl1pPr>
          </a:lstStyle>
          <a:p>
            <a:pPr>
              <a:defRPr/>
            </a:pPr>
            <a:endParaRPr lang="en-US"/>
          </a:p>
        </p:txBody>
      </p:sp>
      <p:sp>
        <p:nvSpPr>
          <p:cNvPr id="3" name="Date Placeholder 2"/>
          <p:cNvSpPr>
            <a:spLocks noGrp="1"/>
          </p:cNvSpPr>
          <p:nvPr>
            <p:ph type="dt" sz="quarter" idx="1"/>
          </p:nvPr>
        </p:nvSpPr>
        <p:spPr>
          <a:xfrm>
            <a:off x="3897313" y="0"/>
            <a:ext cx="2982912" cy="465138"/>
          </a:xfrm>
          <a:prstGeom prst="rect">
            <a:avLst/>
          </a:prstGeom>
        </p:spPr>
        <p:txBody>
          <a:bodyPr vert="horz" lIns="92446" tIns="46223" rIns="92446" bIns="46223" rtlCol="0"/>
          <a:lstStyle>
            <a:lvl1pPr algn="r" eaLnBrk="1" hangingPunct="1">
              <a:defRPr sz="1200"/>
            </a:lvl1pPr>
          </a:lstStyle>
          <a:p>
            <a:pPr>
              <a:defRPr/>
            </a:pPr>
            <a:fld id="{95ADE276-4C2E-495A-8F28-680D219262F6}" type="datetimeFigureOut">
              <a:rPr lang="en-US"/>
              <a:pPr>
                <a:defRPr/>
              </a:pPr>
              <a:t>05-Nov-17</a:t>
            </a:fld>
            <a:endParaRPr lang="en-US"/>
          </a:p>
        </p:txBody>
      </p:sp>
      <p:sp>
        <p:nvSpPr>
          <p:cNvPr id="4" name="Footer Placeholder 3"/>
          <p:cNvSpPr>
            <a:spLocks noGrp="1"/>
          </p:cNvSpPr>
          <p:nvPr>
            <p:ph type="ftr" sz="quarter" idx="2"/>
          </p:nvPr>
        </p:nvSpPr>
        <p:spPr>
          <a:xfrm>
            <a:off x="0" y="8829675"/>
            <a:ext cx="2982913" cy="465138"/>
          </a:xfrm>
          <a:prstGeom prst="rect">
            <a:avLst/>
          </a:prstGeom>
        </p:spPr>
        <p:txBody>
          <a:bodyPr vert="horz" lIns="92446" tIns="46223" rIns="92446" bIns="46223" rtlCol="0" anchor="b"/>
          <a:lstStyle>
            <a:lvl1pPr algn="l" eaLnBrk="1" hangingPunct="1">
              <a:defRPr sz="1200"/>
            </a:lvl1pPr>
          </a:lstStyle>
          <a:p>
            <a:pPr>
              <a:defRPr/>
            </a:pPr>
            <a:endParaRPr lang="en-US"/>
          </a:p>
        </p:txBody>
      </p:sp>
      <p:sp>
        <p:nvSpPr>
          <p:cNvPr id="5" name="Slide Number Placeholder 4"/>
          <p:cNvSpPr>
            <a:spLocks noGrp="1"/>
          </p:cNvSpPr>
          <p:nvPr>
            <p:ph type="sldNum" sz="quarter" idx="3"/>
          </p:nvPr>
        </p:nvSpPr>
        <p:spPr>
          <a:xfrm>
            <a:off x="3897313" y="8829675"/>
            <a:ext cx="2982912" cy="465138"/>
          </a:xfrm>
          <a:prstGeom prst="rect">
            <a:avLst/>
          </a:prstGeom>
        </p:spPr>
        <p:txBody>
          <a:bodyPr vert="horz" wrap="square" lIns="92446" tIns="46223" rIns="92446" bIns="46223" numCol="1" anchor="b" anchorCtr="0" compatLnSpc="1">
            <a:prstTxWarp prst="textNoShape">
              <a:avLst/>
            </a:prstTxWarp>
          </a:bodyPr>
          <a:lstStyle>
            <a:lvl1pPr algn="r" eaLnBrk="1" hangingPunct="1">
              <a:defRPr sz="1200" smtClean="0"/>
            </a:lvl1pPr>
          </a:lstStyle>
          <a:p>
            <a:pPr>
              <a:defRPr/>
            </a:pPr>
            <a:fld id="{64FA1D6C-D52F-491C-8739-27941CE41440}" type="slidenum">
              <a:rPr lang="en-US" altLang="en-US"/>
              <a:pPr>
                <a:defRPr/>
              </a:pPr>
              <a:t>‹#›</a:t>
            </a:fld>
            <a:endParaRPr lang="en-US" altLang="en-US"/>
          </a:p>
        </p:txBody>
      </p:sp>
    </p:spTree>
    <p:extLst>
      <p:ext uri="{BB962C8B-B14F-4D97-AF65-F5344CB8AC3E}">
        <p14:creationId xmlns:p14="http://schemas.microsoft.com/office/powerpoint/2010/main" val="85127278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0"/>
            <a:ext cx="9147175" cy="6867525"/>
            <a:chOff x="-2" y="0"/>
            <a:chExt cx="5762" cy="4326"/>
          </a:xfrm>
        </p:grpSpPr>
        <p:grpSp>
          <p:nvGrpSpPr>
            <p:cNvPr id="5" name="Group 3"/>
            <p:cNvGrpSpPr>
              <a:grpSpLocks/>
            </p:cNvGrpSpPr>
            <p:nvPr userDrawn="1"/>
          </p:nvGrpSpPr>
          <p:grpSpPr bwMode="auto">
            <a:xfrm>
              <a:off x="-2" y="0"/>
              <a:ext cx="5712" cy="4326"/>
              <a:chOff x="-2" y="0"/>
              <a:chExt cx="5712" cy="4326"/>
            </a:xfrm>
          </p:grpSpPr>
          <p:sp>
            <p:nvSpPr>
              <p:cNvPr id="8" name="Rectangle 4"/>
              <p:cNvSpPr>
                <a:spLocks noChangeArrowheads="1"/>
              </p:cNvSpPr>
              <p:nvPr/>
            </p:nvSpPr>
            <p:spPr bwMode="auto">
              <a:xfrm>
                <a:off x="-2" y="0"/>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9" name="Rectangle 5"/>
              <p:cNvSpPr>
                <a:spLocks noChangeArrowheads="1"/>
              </p:cNvSpPr>
              <p:nvPr/>
            </p:nvSpPr>
            <p:spPr bwMode="auto">
              <a:xfrm>
                <a:off x="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 name="Rectangle 6"/>
              <p:cNvSpPr>
                <a:spLocks noChangeArrowheads="1"/>
              </p:cNvSpPr>
              <p:nvPr/>
            </p:nvSpPr>
            <p:spPr bwMode="auto">
              <a:xfrm>
                <a:off x="1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1" name="Rectangle 7"/>
              <p:cNvSpPr>
                <a:spLocks noChangeArrowheads="1"/>
              </p:cNvSpPr>
              <p:nvPr/>
            </p:nvSpPr>
            <p:spPr bwMode="auto">
              <a:xfrm>
                <a:off x="2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2" name="Rectangle 8"/>
              <p:cNvSpPr>
                <a:spLocks noChangeArrowheads="1"/>
              </p:cNvSpPr>
              <p:nvPr/>
            </p:nvSpPr>
            <p:spPr bwMode="auto">
              <a:xfrm>
                <a:off x="3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3" name="Rectangle 9"/>
              <p:cNvSpPr>
                <a:spLocks noChangeArrowheads="1"/>
              </p:cNvSpPr>
              <p:nvPr/>
            </p:nvSpPr>
            <p:spPr bwMode="auto">
              <a:xfrm>
                <a:off x="4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4" name="Rectangle 10"/>
              <p:cNvSpPr>
                <a:spLocks noChangeArrowheads="1"/>
              </p:cNvSpPr>
              <p:nvPr/>
            </p:nvSpPr>
            <p:spPr bwMode="auto">
              <a:xfrm>
                <a:off x="5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5" name="Rectangle 11"/>
              <p:cNvSpPr>
                <a:spLocks noChangeArrowheads="1"/>
              </p:cNvSpPr>
              <p:nvPr/>
            </p:nvSpPr>
            <p:spPr bwMode="auto">
              <a:xfrm>
                <a:off x="6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6" name="Rectangle 12"/>
              <p:cNvSpPr>
                <a:spLocks noChangeArrowheads="1"/>
              </p:cNvSpPr>
              <p:nvPr/>
            </p:nvSpPr>
            <p:spPr bwMode="auto">
              <a:xfrm>
                <a:off x="7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7" name="Rectangle 13"/>
              <p:cNvSpPr>
                <a:spLocks noChangeArrowheads="1"/>
              </p:cNvSpPr>
              <p:nvPr/>
            </p:nvSpPr>
            <p:spPr bwMode="auto">
              <a:xfrm>
                <a:off x="8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8" name="Rectangle 14"/>
              <p:cNvSpPr>
                <a:spLocks noChangeArrowheads="1"/>
              </p:cNvSpPr>
              <p:nvPr/>
            </p:nvSpPr>
            <p:spPr bwMode="auto">
              <a:xfrm>
                <a:off x="95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9" name="Rectangle 15"/>
              <p:cNvSpPr>
                <a:spLocks noChangeArrowheads="1"/>
              </p:cNvSpPr>
              <p:nvPr/>
            </p:nvSpPr>
            <p:spPr bwMode="auto">
              <a:xfrm>
                <a:off x="105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20" name="Rectangle 16"/>
              <p:cNvSpPr>
                <a:spLocks noChangeArrowheads="1"/>
              </p:cNvSpPr>
              <p:nvPr/>
            </p:nvSpPr>
            <p:spPr bwMode="auto">
              <a:xfrm>
                <a:off x="115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21" name="Rectangle 17"/>
              <p:cNvSpPr>
                <a:spLocks noChangeArrowheads="1"/>
              </p:cNvSpPr>
              <p:nvPr/>
            </p:nvSpPr>
            <p:spPr bwMode="auto">
              <a:xfrm>
                <a:off x="124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22" name="Rectangle 18"/>
              <p:cNvSpPr>
                <a:spLocks noChangeArrowheads="1"/>
              </p:cNvSpPr>
              <p:nvPr/>
            </p:nvSpPr>
            <p:spPr bwMode="auto">
              <a:xfrm>
                <a:off x="134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23" name="Rectangle 19"/>
              <p:cNvSpPr>
                <a:spLocks noChangeArrowheads="1"/>
              </p:cNvSpPr>
              <p:nvPr/>
            </p:nvSpPr>
            <p:spPr bwMode="auto">
              <a:xfrm>
                <a:off x="143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24" name="Rectangle 20"/>
              <p:cNvSpPr>
                <a:spLocks noChangeArrowheads="1"/>
              </p:cNvSpPr>
              <p:nvPr/>
            </p:nvSpPr>
            <p:spPr bwMode="auto">
              <a:xfrm>
                <a:off x="153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25" name="Rectangle 21"/>
              <p:cNvSpPr>
                <a:spLocks noChangeArrowheads="1"/>
              </p:cNvSpPr>
              <p:nvPr/>
            </p:nvSpPr>
            <p:spPr bwMode="auto">
              <a:xfrm>
                <a:off x="163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26" name="Rectangle 22"/>
              <p:cNvSpPr>
                <a:spLocks noChangeArrowheads="1"/>
              </p:cNvSpPr>
              <p:nvPr/>
            </p:nvSpPr>
            <p:spPr bwMode="auto">
              <a:xfrm>
                <a:off x="172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27" name="Rectangle 23"/>
              <p:cNvSpPr>
                <a:spLocks noChangeArrowheads="1"/>
              </p:cNvSpPr>
              <p:nvPr/>
            </p:nvSpPr>
            <p:spPr bwMode="auto">
              <a:xfrm>
                <a:off x="182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28" name="Rectangle 24"/>
              <p:cNvSpPr>
                <a:spLocks noChangeArrowheads="1"/>
              </p:cNvSpPr>
              <p:nvPr/>
            </p:nvSpPr>
            <p:spPr bwMode="auto">
              <a:xfrm>
                <a:off x="191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29" name="Rectangle 25"/>
              <p:cNvSpPr>
                <a:spLocks noChangeArrowheads="1"/>
              </p:cNvSpPr>
              <p:nvPr/>
            </p:nvSpPr>
            <p:spPr bwMode="auto">
              <a:xfrm>
                <a:off x="201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30" name="Rectangle 26"/>
              <p:cNvSpPr>
                <a:spLocks noChangeArrowheads="1"/>
              </p:cNvSpPr>
              <p:nvPr/>
            </p:nvSpPr>
            <p:spPr bwMode="auto">
              <a:xfrm>
                <a:off x="211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31" name="Rectangle 27"/>
              <p:cNvSpPr>
                <a:spLocks noChangeArrowheads="1"/>
              </p:cNvSpPr>
              <p:nvPr/>
            </p:nvSpPr>
            <p:spPr bwMode="auto">
              <a:xfrm>
                <a:off x="220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32" name="Rectangle 28"/>
              <p:cNvSpPr>
                <a:spLocks noChangeArrowheads="1"/>
              </p:cNvSpPr>
              <p:nvPr/>
            </p:nvSpPr>
            <p:spPr bwMode="auto">
              <a:xfrm>
                <a:off x="230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33" name="Rectangle 29"/>
              <p:cNvSpPr>
                <a:spLocks noChangeArrowheads="1"/>
              </p:cNvSpPr>
              <p:nvPr/>
            </p:nvSpPr>
            <p:spPr bwMode="auto">
              <a:xfrm>
                <a:off x="239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34" name="Rectangle 30"/>
              <p:cNvSpPr>
                <a:spLocks noChangeArrowheads="1"/>
              </p:cNvSpPr>
              <p:nvPr/>
            </p:nvSpPr>
            <p:spPr bwMode="auto">
              <a:xfrm>
                <a:off x="24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35" name="Rectangle 31"/>
              <p:cNvSpPr>
                <a:spLocks noChangeArrowheads="1"/>
              </p:cNvSpPr>
              <p:nvPr/>
            </p:nvSpPr>
            <p:spPr bwMode="auto">
              <a:xfrm>
                <a:off x="25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36" name="Rectangle 32"/>
              <p:cNvSpPr>
                <a:spLocks noChangeArrowheads="1"/>
              </p:cNvSpPr>
              <p:nvPr/>
            </p:nvSpPr>
            <p:spPr bwMode="auto">
              <a:xfrm>
                <a:off x="26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37" name="Rectangle 33"/>
              <p:cNvSpPr>
                <a:spLocks noChangeArrowheads="1"/>
              </p:cNvSpPr>
              <p:nvPr/>
            </p:nvSpPr>
            <p:spPr bwMode="auto">
              <a:xfrm>
                <a:off x="27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38" name="Rectangle 34"/>
              <p:cNvSpPr>
                <a:spLocks noChangeArrowheads="1"/>
              </p:cNvSpPr>
              <p:nvPr/>
            </p:nvSpPr>
            <p:spPr bwMode="auto">
              <a:xfrm>
                <a:off x="28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39" name="Rectangle 35"/>
              <p:cNvSpPr>
                <a:spLocks noChangeArrowheads="1"/>
              </p:cNvSpPr>
              <p:nvPr/>
            </p:nvSpPr>
            <p:spPr bwMode="auto">
              <a:xfrm>
                <a:off x="29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40" name="Rectangle 36"/>
              <p:cNvSpPr>
                <a:spLocks noChangeArrowheads="1"/>
              </p:cNvSpPr>
              <p:nvPr/>
            </p:nvSpPr>
            <p:spPr bwMode="auto">
              <a:xfrm>
                <a:off x="30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41" name="Rectangle 37"/>
              <p:cNvSpPr>
                <a:spLocks noChangeArrowheads="1"/>
              </p:cNvSpPr>
              <p:nvPr/>
            </p:nvSpPr>
            <p:spPr bwMode="auto">
              <a:xfrm>
                <a:off x="31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42" name="Rectangle 38"/>
              <p:cNvSpPr>
                <a:spLocks noChangeArrowheads="1"/>
              </p:cNvSpPr>
              <p:nvPr/>
            </p:nvSpPr>
            <p:spPr bwMode="auto">
              <a:xfrm>
                <a:off x="32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43" name="Rectangle 39"/>
              <p:cNvSpPr>
                <a:spLocks noChangeArrowheads="1"/>
              </p:cNvSpPr>
              <p:nvPr/>
            </p:nvSpPr>
            <p:spPr bwMode="auto">
              <a:xfrm>
                <a:off x="335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44" name="Rectangle 40"/>
              <p:cNvSpPr>
                <a:spLocks noChangeArrowheads="1"/>
              </p:cNvSpPr>
              <p:nvPr/>
            </p:nvSpPr>
            <p:spPr bwMode="auto">
              <a:xfrm>
                <a:off x="345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45" name="Rectangle 41"/>
              <p:cNvSpPr>
                <a:spLocks noChangeArrowheads="1"/>
              </p:cNvSpPr>
              <p:nvPr/>
            </p:nvSpPr>
            <p:spPr bwMode="auto">
              <a:xfrm>
                <a:off x="355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46" name="Rectangle 42"/>
              <p:cNvSpPr>
                <a:spLocks noChangeArrowheads="1"/>
              </p:cNvSpPr>
              <p:nvPr/>
            </p:nvSpPr>
            <p:spPr bwMode="auto">
              <a:xfrm>
                <a:off x="364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47" name="Rectangle 43"/>
              <p:cNvSpPr>
                <a:spLocks noChangeArrowheads="1"/>
              </p:cNvSpPr>
              <p:nvPr/>
            </p:nvSpPr>
            <p:spPr bwMode="auto">
              <a:xfrm>
                <a:off x="374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48" name="Rectangle 44"/>
              <p:cNvSpPr>
                <a:spLocks noChangeArrowheads="1"/>
              </p:cNvSpPr>
              <p:nvPr/>
            </p:nvSpPr>
            <p:spPr bwMode="auto">
              <a:xfrm>
                <a:off x="383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49" name="Rectangle 45"/>
              <p:cNvSpPr>
                <a:spLocks noChangeArrowheads="1"/>
              </p:cNvSpPr>
              <p:nvPr/>
            </p:nvSpPr>
            <p:spPr bwMode="auto">
              <a:xfrm>
                <a:off x="393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50" name="Rectangle 46"/>
              <p:cNvSpPr>
                <a:spLocks noChangeArrowheads="1"/>
              </p:cNvSpPr>
              <p:nvPr/>
            </p:nvSpPr>
            <p:spPr bwMode="auto">
              <a:xfrm>
                <a:off x="403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51" name="Rectangle 47"/>
              <p:cNvSpPr>
                <a:spLocks noChangeArrowheads="1"/>
              </p:cNvSpPr>
              <p:nvPr/>
            </p:nvSpPr>
            <p:spPr bwMode="auto">
              <a:xfrm>
                <a:off x="412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52" name="Rectangle 48"/>
              <p:cNvSpPr>
                <a:spLocks noChangeArrowheads="1"/>
              </p:cNvSpPr>
              <p:nvPr/>
            </p:nvSpPr>
            <p:spPr bwMode="auto">
              <a:xfrm>
                <a:off x="422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53" name="Rectangle 49"/>
              <p:cNvSpPr>
                <a:spLocks noChangeArrowheads="1"/>
              </p:cNvSpPr>
              <p:nvPr/>
            </p:nvSpPr>
            <p:spPr bwMode="auto">
              <a:xfrm>
                <a:off x="431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54" name="Rectangle 50"/>
              <p:cNvSpPr>
                <a:spLocks noChangeArrowheads="1"/>
              </p:cNvSpPr>
              <p:nvPr/>
            </p:nvSpPr>
            <p:spPr bwMode="auto">
              <a:xfrm>
                <a:off x="441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55" name="Rectangle 51"/>
              <p:cNvSpPr>
                <a:spLocks noChangeArrowheads="1"/>
              </p:cNvSpPr>
              <p:nvPr/>
            </p:nvSpPr>
            <p:spPr bwMode="auto">
              <a:xfrm>
                <a:off x="451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56" name="Rectangle 52"/>
              <p:cNvSpPr>
                <a:spLocks noChangeArrowheads="1"/>
              </p:cNvSpPr>
              <p:nvPr/>
            </p:nvSpPr>
            <p:spPr bwMode="auto">
              <a:xfrm>
                <a:off x="460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57" name="Rectangle 53"/>
              <p:cNvSpPr>
                <a:spLocks noChangeArrowheads="1"/>
              </p:cNvSpPr>
              <p:nvPr/>
            </p:nvSpPr>
            <p:spPr bwMode="auto">
              <a:xfrm>
                <a:off x="470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58" name="Rectangle 54"/>
              <p:cNvSpPr>
                <a:spLocks noChangeArrowheads="1"/>
              </p:cNvSpPr>
              <p:nvPr/>
            </p:nvSpPr>
            <p:spPr bwMode="auto">
              <a:xfrm>
                <a:off x="479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59" name="Rectangle 55"/>
              <p:cNvSpPr>
                <a:spLocks noChangeArrowheads="1"/>
              </p:cNvSpPr>
              <p:nvPr/>
            </p:nvSpPr>
            <p:spPr bwMode="auto">
              <a:xfrm>
                <a:off x="48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60" name="Rectangle 56"/>
              <p:cNvSpPr>
                <a:spLocks noChangeArrowheads="1"/>
              </p:cNvSpPr>
              <p:nvPr/>
            </p:nvSpPr>
            <p:spPr bwMode="auto">
              <a:xfrm>
                <a:off x="49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61" name="Rectangle 57"/>
              <p:cNvSpPr>
                <a:spLocks noChangeArrowheads="1"/>
              </p:cNvSpPr>
              <p:nvPr/>
            </p:nvSpPr>
            <p:spPr bwMode="auto">
              <a:xfrm>
                <a:off x="50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62" name="Rectangle 58"/>
              <p:cNvSpPr>
                <a:spLocks noChangeArrowheads="1"/>
              </p:cNvSpPr>
              <p:nvPr/>
            </p:nvSpPr>
            <p:spPr bwMode="auto">
              <a:xfrm>
                <a:off x="51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63" name="Rectangle 59"/>
              <p:cNvSpPr>
                <a:spLocks noChangeArrowheads="1"/>
              </p:cNvSpPr>
              <p:nvPr/>
            </p:nvSpPr>
            <p:spPr bwMode="auto">
              <a:xfrm>
                <a:off x="52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64" name="Rectangle 60"/>
              <p:cNvSpPr>
                <a:spLocks noChangeArrowheads="1"/>
              </p:cNvSpPr>
              <p:nvPr/>
            </p:nvSpPr>
            <p:spPr bwMode="auto">
              <a:xfrm>
                <a:off x="53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65" name="Rectangle 61"/>
              <p:cNvSpPr>
                <a:spLocks noChangeArrowheads="1"/>
              </p:cNvSpPr>
              <p:nvPr/>
            </p:nvSpPr>
            <p:spPr bwMode="auto">
              <a:xfrm>
                <a:off x="54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66" name="Rectangle 62"/>
              <p:cNvSpPr>
                <a:spLocks noChangeArrowheads="1"/>
              </p:cNvSpPr>
              <p:nvPr/>
            </p:nvSpPr>
            <p:spPr bwMode="auto">
              <a:xfrm>
                <a:off x="55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67" name="Rectangle 63"/>
              <p:cNvSpPr>
                <a:spLocks noChangeArrowheads="1"/>
              </p:cNvSpPr>
              <p:nvPr/>
            </p:nvSpPr>
            <p:spPr bwMode="auto">
              <a:xfrm>
                <a:off x="56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grpSp>
        <p:sp>
          <p:nvSpPr>
            <p:cNvPr id="6" name="Rectangle 64"/>
            <p:cNvSpPr>
              <a:spLocks noChangeArrowheads="1"/>
            </p:cNvSpPr>
            <p:nvPr userDrawn="1"/>
          </p:nvSpPr>
          <p:spPr bwMode="auto">
            <a:xfrm>
              <a:off x="429" y="0"/>
              <a:ext cx="5331" cy="432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7" name="Rectangle 65"/>
            <p:cNvSpPr>
              <a:spLocks noChangeArrowheads="1"/>
            </p:cNvSpPr>
            <p:nvPr userDrawn="1"/>
          </p:nvSpPr>
          <p:spPr bwMode="auto">
            <a:xfrm>
              <a:off x="0" y="0"/>
              <a:ext cx="5760" cy="321"/>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grpSp>
      <p:sp>
        <p:nvSpPr>
          <p:cNvPr id="68" name="Rectangle 66"/>
          <p:cNvSpPr>
            <a:spLocks noChangeArrowheads="1"/>
          </p:cNvSpPr>
          <p:nvPr/>
        </p:nvSpPr>
        <p:spPr bwMode="auto">
          <a:xfrm>
            <a:off x="3505200" y="2590800"/>
            <a:ext cx="48926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algn="ctr" eaLnBrk="1" hangingPunct="1"/>
            <a:endParaRPr kumimoji="1" lang="en-US" altLang="en-US" sz="2400">
              <a:solidFill>
                <a:schemeClr val="tx1"/>
              </a:solidFill>
            </a:endParaRPr>
          </a:p>
        </p:txBody>
      </p:sp>
      <p:sp>
        <p:nvSpPr>
          <p:cNvPr id="66627" name="Rectangle 67"/>
          <p:cNvSpPr>
            <a:spLocks noGrp="1" noChangeArrowheads="1"/>
          </p:cNvSpPr>
          <p:nvPr>
            <p:ph type="ctrTitle" sz="quarter"/>
          </p:nvPr>
        </p:nvSpPr>
        <p:spPr>
          <a:xfrm>
            <a:off x="779463" y="1096963"/>
            <a:ext cx="7678737" cy="1431925"/>
          </a:xfrm>
        </p:spPr>
        <p:txBody>
          <a:bodyPr/>
          <a:lstStyle>
            <a:lvl1pPr algn="r">
              <a:defRPr b="1"/>
            </a:lvl1pPr>
          </a:lstStyle>
          <a:p>
            <a:r>
              <a:rPr lang="en-US"/>
              <a:t>Click to edit Master title style</a:t>
            </a:r>
          </a:p>
        </p:txBody>
      </p:sp>
      <p:sp>
        <p:nvSpPr>
          <p:cNvPr id="66628"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r>
              <a:rPr lang="en-US"/>
              <a:t>Click to edit Master subtitle style</a:t>
            </a:r>
          </a:p>
        </p:txBody>
      </p:sp>
      <p:sp>
        <p:nvSpPr>
          <p:cNvPr id="69" name="Rectangle 69"/>
          <p:cNvSpPr>
            <a:spLocks noGrp="1" noChangeArrowheads="1"/>
          </p:cNvSpPr>
          <p:nvPr>
            <p:ph type="dt" sz="quarter" idx="10"/>
          </p:nvPr>
        </p:nvSpPr>
        <p:spPr>
          <a:xfrm>
            <a:off x="685800" y="6248400"/>
            <a:ext cx="1905000" cy="457200"/>
          </a:xfrm>
        </p:spPr>
        <p:txBody>
          <a:bodyPr/>
          <a:lstStyle>
            <a:lvl1pPr>
              <a:defRPr/>
            </a:lvl1pPr>
          </a:lstStyle>
          <a:p>
            <a:pPr>
              <a:defRPr/>
            </a:pPr>
            <a:endParaRPr lang="en-US"/>
          </a:p>
        </p:txBody>
      </p:sp>
      <p:sp>
        <p:nvSpPr>
          <p:cNvPr id="70" name="Rectangle 70"/>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71" name="Rectangle 71"/>
          <p:cNvSpPr>
            <a:spLocks noGrp="1" noChangeArrowheads="1"/>
          </p:cNvSpPr>
          <p:nvPr>
            <p:ph type="sldNum" sz="quarter" idx="12"/>
          </p:nvPr>
        </p:nvSpPr>
        <p:spPr>
          <a:xfrm>
            <a:off x="6553200" y="6248400"/>
            <a:ext cx="1905000" cy="457200"/>
          </a:xfrm>
        </p:spPr>
        <p:txBody>
          <a:bodyPr/>
          <a:lstStyle>
            <a:lvl1pPr>
              <a:defRPr smtClean="0"/>
            </a:lvl1pPr>
          </a:lstStyle>
          <a:p>
            <a:pPr>
              <a:defRPr/>
            </a:pPr>
            <a:fld id="{D84B1B2F-73CE-491E-85D9-5349258CCE2B}" type="slidenum">
              <a:rPr lang="en-US" altLang="en-US"/>
              <a:pPr>
                <a:defRPr/>
              </a:pPr>
              <a:t>‹#›</a:t>
            </a:fld>
            <a:endParaRPr lang="en-US" altLang="en-US"/>
          </a:p>
        </p:txBody>
      </p:sp>
    </p:spTree>
    <p:extLst>
      <p:ext uri="{BB962C8B-B14F-4D97-AF65-F5344CB8AC3E}">
        <p14:creationId xmlns:p14="http://schemas.microsoft.com/office/powerpoint/2010/main" val="2460421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pPr>
              <a:defRPr/>
            </a:pPr>
            <a:fld id="{25785CA8-6DB1-4F8A-B244-7A70F46A4C51}" type="slidenum">
              <a:rPr lang="en-US" altLang="en-US"/>
              <a:pPr>
                <a:defRPr/>
              </a:pPr>
              <a:t>‹#›</a:t>
            </a:fld>
            <a:endParaRPr lang="en-US" altLang="en-US"/>
          </a:p>
        </p:txBody>
      </p:sp>
    </p:spTree>
    <p:extLst>
      <p:ext uri="{BB962C8B-B14F-4D97-AF65-F5344CB8AC3E}">
        <p14:creationId xmlns:p14="http://schemas.microsoft.com/office/powerpoint/2010/main" val="1128159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4525" y="192088"/>
            <a:ext cx="2039938" cy="5903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71538" y="192088"/>
            <a:ext cx="5970587"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pPr>
              <a:defRPr/>
            </a:pPr>
            <a:fld id="{8A573975-516B-45BC-B581-0ACCB8F7DF70}" type="slidenum">
              <a:rPr lang="en-US" altLang="en-US"/>
              <a:pPr>
                <a:defRPr/>
              </a:pPr>
              <a:t>‹#›</a:t>
            </a:fld>
            <a:endParaRPr lang="en-US" altLang="en-US"/>
          </a:p>
        </p:txBody>
      </p:sp>
    </p:spTree>
    <p:extLst>
      <p:ext uri="{BB962C8B-B14F-4D97-AF65-F5344CB8AC3E}">
        <p14:creationId xmlns:p14="http://schemas.microsoft.com/office/powerpoint/2010/main" val="3691635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pPr>
              <a:defRPr/>
            </a:pPr>
            <a:fld id="{2DC2FD88-A87C-4286-AE60-ECB46F780650}" type="slidenum">
              <a:rPr lang="en-US" altLang="en-US"/>
              <a:pPr>
                <a:defRPr/>
              </a:pPr>
              <a:t>‹#›</a:t>
            </a:fld>
            <a:endParaRPr lang="en-US" altLang="en-US"/>
          </a:p>
        </p:txBody>
      </p:sp>
    </p:spTree>
    <p:extLst>
      <p:ext uri="{BB962C8B-B14F-4D97-AF65-F5344CB8AC3E}">
        <p14:creationId xmlns:p14="http://schemas.microsoft.com/office/powerpoint/2010/main" val="262013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pPr>
              <a:defRPr/>
            </a:pPr>
            <a:fld id="{0EC282BB-AC62-4E8D-B0BF-FD6223FBE264}" type="slidenum">
              <a:rPr lang="en-US" altLang="en-US"/>
              <a:pPr>
                <a:defRPr/>
              </a:pPr>
              <a:t>‹#›</a:t>
            </a:fld>
            <a:endParaRPr lang="en-US" altLang="en-US"/>
          </a:p>
        </p:txBody>
      </p:sp>
    </p:spTree>
    <p:extLst>
      <p:ext uri="{BB962C8B-B14F-4D97-AF65-F5344CB8AC3E}">
        <p14:creationId xmlns:p14="http://schemas.microsoft.com/office/powerpoint/2010/main" val="298751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2813" y="1905000"/>
            <a:ext cx="39782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3488" y="1905000"/>
            <a:ext cx="397986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pPr>
              <a:defRPr/>
            </a:pPr>
            <a:fld id="{4B9B91DC-6857-4D54-9F5B-D1792B9625EC}" type="slidenum">
              <a:rPr lang="en-US" altLang="en-US"/>
              <a:pPr>
                <a:defRPr/>
              </a:pPr>
              <a:t>‹#›</a:t>
            </a:fld>
            <a:endParaRPr lang="en-US" altLang="en-US"/>
          </a:p>
        </p:txBody>
      </p:sp>
    </p:spTree>
    <p:extLst>
      <p:ext uri="{BB962C8B-B14F-4D97-AF65-F5344CB8AC3E}">
        <p14:creationId xmlns:p14="http://schemas.microsoft.com/office/powerpoint/2010/main" val="167199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pPr>
              <a:defRPr/>
            </a:pPr>
            <a:fld id="{3157BB1F-7B46-4A17-9F69-BABDBB782C93}" type="slidenum">
              <a:rPr lang="en-US" altLang="en-US"/>
              <a:pPr>
                <a:defRPr/>
              </a:pPr>
              <a:t>‹#›</a:t>
            </a:fld>
            <a:endParaRPr lang="en-US" altLang="en-US"/>
          </a:p>
        </p:txBody>
      </p:sp>
    </p:spTree>
    <p:extLst>
      <p:ext uri="{BB962C8B-B14F-4D97-AF65-F5344CB8AC3E}">
        <p14:creationId xmlns:p14="http://schemas.microsoft.com/office/powerpoint/2010/main" val="344072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pPr>
              <a:defRPr/>
            </a:pPr>
            <a:fld id="{FE64757F-A518-4EF7-A27E-0ED8B26AEEC1}" type="slidenum">
              <a:rPr lang="en-US" altLang="en-US"/>
              <a:pPr>
                <a:defRPr/>
              </a:pPr>
              <a:t>‹#›</a:t>
            </a:fld>
            <a:endParaRPr lang="en-US" altLang="en-US"/>
          </a:p>
        </p:txBody>
      </p:sp>
    </p:spTree>
    <p:extLst>
      <p:ext uri="{BB962C8B-B14F-4D97-AF65-F5344CB8AC3E}">
        <p14:creationId xmlns:p14="http://schemas.microsoft.com/office/powerpoint/2010/main" val="1775728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pPr>
              <a:defRPr/>
            </a:pPr>
            <a:fld id="{924A774C-F9F3-45C3-8F54-702A6A9A2B51}" type="slidenum">
              <a:rPr lang="en-US" altLang="en-US"/>
              <a:pPr>
                <a:defRPr/>
              </a:pPr>
              <a:t>‹#›</a:t>
            </a:fld>
            <a:endParaRPr lang="en-US" altLang="en-US"/>
          </a:p>
        </p:txBody>
      </p:sp>
    </p:spTree>
    <p:extLst>
      <p:ext uri="{BB962C8B-B14F-4D97-AF65-F5344CB8AC3E}">
        <p14:creationId xmlns:p14="http://schemas.microsoft.com/office/powerpoint/2010/main" val="2883288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pPr>
              <a:defRPr/>
            </a:pPr>
            <a:fld id="{D0641831-F19E-432D-9D97-74CB0225A7E4}" type="slidenum">
              <a:rPr lang="en-US" altLang="en-US"/>
              <a:pPr>
                <a:defRPr/>
              </a:pPr>
              <a:t>‹#›</a:t>
            </a:fld>
            <a:endParaRPr lang="en-US" altLang="en-US"/>
          </a:p>
        </p:txBody>
      </p:sp>
    </p:spTree>
    <p:extLst>
      <p:ext uri="{BB962C8B-B14F-4D97-AF65-F5344CB8AC3E}">
        <p14:creationId xmlns:p14="http://schemas.microsoft.com/office/powerpoint/2010/main" val="4145566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pPr>
              <a:defRPr/>
            </a:pPr>
            <a:fld id="{4BF3F452-9CC9-4A1A-A54A-B010D1840AE1}" type="slidenum">
              <a:rPr lang="en-US" altLang="en-US"/>
              <a:pPr>
                <a:defRPr/>
              </a:pPr>
              <a:t>‹#›</a:t>
            </a:fld>
            <a:endParaRPr lang="en-US" altLang="en-US"/>
          </a:p>
        </p:txBody>
      </p:sp>
    </p:spTree>
    <p:extLst>
      <p:ext uri="{BB962C8B-B14F-4D97-AF65-F5344CB8AC3E}">
        <p14:creationId xmlns:p14="http://schemas.microsoft.com/office/powerpoint/2010/main" val="3431863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7175" cy="6867525"/>
            <a:chOff x="0" y="0"/>
            <a:chExt cx="5762" cy="4326"/>
          </a:xfrm>
        </p:grpSpPr>
        <p:sp>
          <p:nvSpPr>
            <p:cNvPr id="1032" name="Rectangle 3"/>
            <p:cNvSpPr>
              <a:spLocks noChangeArrowheads="1"/>
            </p:cNvSpPr>
            <p:nvPr userDrawn="1"/>
          </p:nvSpPr>
          <p:spPr bwMode="hidden">
            <a:xfrm>
              <a:off x="0" y="0"/>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33" name="Rectangle 4"/>
            <p:cNvSpPr>
              <a:spLocks noChangeArrowheads="1"/>
            </p:cNvSpPr>
            <p:nvPr userDrawn="1"/>
          </p:nvSpPr>
          <p:spPr bwMode="hidden">
            <a:xfrm>
              <a:off x="9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34" name="Rectangle 5"/>
            <p:cNvSpPr>
              <a:spLocks noChangeArrowheads="1"/>
            </p:cNvSpPr>
            <p:nvPr userDrawn="1"/>
          </p:nvSpPr>
          <p:spPr bwMode="hidden">
            <a:xfrm>
              <a:off x="19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35" name="Rectangle 6"/>
            <p:cNvSpPr>
              <a:spLocks noChangeArrowheads="1"/>
            </p:cNvSpPr>
            <p:nvPr userDrawn="1"/>
          </p:nvSpPr>
          <p:spPr bwMode="hidden">
            <a:xfrm>
              <a:off x="28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36" name="Rectangle 7"/>
            <p:cNvSpPr>
              <a:spLocks noChangeArrowheads="1"/>
            </p:cNvSpPr>
            <p:nvPr userDrawn="1"/>
          </p:nvSpPr>
          <p:spPr bwMode="hidden">
            <a:xfrm>
              <a:off x="3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37" name="Rectangle 8"/>
            <p:cNvSpPr>
              <a:spLocks noChangeArrowheads="1"/>
            </p:cNvSpPr>
            <p:nvPr userDrawn="1"/>
          </p:nvSpPr>
          <p:spPr bwMode="hidden">
            <a:xfrm>
              <a:off x="4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38" name="Rectangle 9"/>
            <p:cNvSpPr>
              <a:spLocks noChangeArrowheads="1"/>
            </p:cNvSpPr>
            <p:nvPr userDrawn="1"/>
          </p:nvSpPr>
          <p:spPr bwMode="hidden">
            <a:xfrm>
              <a:off x="5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39" name="Rectangle 10"/>
            <p:cNvSpPr>
              <a:spLocks noChangeArrowheads="1"/>
            </p:cNvSpPr>
            <p:nvPr userDrawn="1"/>
          </p:nvSpPr>
          <p:spPr bwMode="hidden">
            <a:xfrm>
              <a:off x="67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40" name="Rectangle 11"/>
            <p:cNvSpPr>
              <a:spLocks noChangeArrowheads="1"/>
            </p:cNvSpPr>
            <p:nvPr userDrawn="1"/>
          </p:nvSpPr>
          <p:spPr bwMode="hidden">
            <a:xfrm>
              <a:off x="7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41" name="Rectangle 12"/>
            <p:cNvSpPr>
              <a:spLocks noChangeArrowheads="1"/>
            </p:cNvSpPr>
            <p:nvPr userDrawn="1"/>
          </p:nvSpPr>
          <p:spPr bwMode="hidden">
            <a:xfrm>
              <a:off x="86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42" name="Rectangle 13"/>
            <p:cNvSpPr>
              <a:spLocks noChangeArrowheads="1"/>
            </p:cNvSpPr>
            <p:nvPr userDrawn="1"/>
          </p:nvSpPr>
          <p:spPr bwMode="hidden">
            <a:xfrm>
              <a:off x="96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43" name="Rectangle 14"/>
            <p:cNvSpPr>
              <a:spLocks noChangeArrowheads="1"/>
            </p:cNvSpPr>
            <p:nvPr userDrawn="1"/>
          </p:nvSpPr>
          <p:spPr bwMode="hidden">
            <a:xfrm>
              <a:off x="105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44" name="Rectangle 15"/>
            <p:cNvSpPr>
              <a:spLocks noChangeArrowheads="1"/>
            </p:cNvSpPr>
            <p:nvPr userDrawn="1"/>
          </p:nvSpPr>
          <p:spPr bwMode="hidden">
            <a:xfrm>
              <a:off x="115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45" name="Rectangle 16"/>
            <p:cNvSpPr>
              <a:spLocks noChangeArrowheads="1"/>
            </p:cNvSpPr>
            <p:nvPr userDrawn="1"/>
          </p:nvSpPr>
          <p:spPr bwMode="hidden">
            <a:xfrm>
              <a:off x="124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46" name="Rectangle 17"/>
            <p:cNvSpPr>
              <a:spLocks noChangeArrowheads="1"/>
            </p:cNvSpPr>
            <p:nvPr userDrawn="1"/>
          </p:nvSpPr>
          <p:spPr bwMode="hidden">
            <a:xfrm>
              <a:off x="134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47" name="Rectangle 18"/>
            <p:cNvSpPr>
              <a:spLocks noChangeArrowheads="1"/>
            </p:cNvSpPr>
            <p:nvPr userDrawn="1"/>
          </p:nvSpPr>
          <p:spPr bwMode="hidden">
            <a:xfrm>
              <a:off x="144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48" name="Rectangle 19"/>
            <p:cNvSpPr>
              <a:spLocks noChangeArrowheads="1"/>
            </p:cNvSpPr>
            <p:nvPr userDrawn="1"/>
          </p:nvSpPr>
          <p:spPr bwMode="hidden">
            <a:xfrm>
              <a:off x="153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49" name="Rectangle 20"/>
            <p:cNvSpPr>
              <a:spLocks noChangeArrowheads="1"/>
            </p:cNvSpPr>
            <p:nvPr userDrawn="1"/>
          </p:nvSpPr>
          <p:spPr bwMode="hidden">
            <a:xfrm>
              <a:off x="163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50" name="Rectangle 21"/>
            <p:cNvSpPr>
              <a:spLocks noChangeArrowheads="1"/>
            </p:cNvSpPr>
            <p:nvPr userDrawn="1"/>
          </p:nvSpPr>
          <p:spPr bwMode="hidden">
            <a:xfrm>
              <a:off x="172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51" name="Rectangle 22"/>
            <p:cNvSpPr>
              <a:spLocks noChangeArrowheads="1"/>
            </p:cNvSpPr>
            <p:nvPr userDrawn="1"/>
          </p:nvSpPr>
          <p:spPr bwMode="hidden">
            <a:xfrm>
              <a:off x="182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52" name="Rectangle 23"/>
            <p:cNvSpPr>
              <a:spLocks noChangeArrowheads="1"/>
            </p:cNvSpPr>
            <p:nvPr userDrawn="1"/>
          </p:nvSpPr>
          <p:spPr bwMode="hidden">
            <a:xfrm>
              <a:off x="192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53" name="Rectangle 24"/>
            <p:cNvSpPr>
              <a:spLocks noChangeArrowheads="1"/>
            </p:cNvSpPr>
            <p:nvPr userDrawn="1"/>
          </p:nvSpPr>
          <p:spPr bwMode="hidden">
            <a:xfrm>
              <a:off x="201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54" name="Rectangle 25"/>
            <p:cNvSpPr>
              <a:spLocks noChangeArrowheads="1"/>
            </p:cNvSpPr>
            <p:nvPr userDrawn="1"/>
          </p:nvSpPr>
          <p:spPr bwMode="hidden">
            <a:xfrm>
              <a:off x="211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55" name="Rectangle 26"/>
            <p:cNvSpPr>
              <a:spLocks noChangeArrowheads="1"/>
            </p:cNvSpPr>
            <p:nvPr userDrawn="1"/>
          </p:nvSpPr>
          <p:spPr bwMode="hidden">
            <a:xfrm>
              <a:off x="220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56" name="Rectangle 27"/>
            <p:cNvSpPr>
              <a:spLocks noChangeArrowheads="1"/>
            </p:cNvSpPr>
            <p:nvPr userDrawn="1"/>
          </p:nvSpPr>
          <p:spPr bwMode="hidden">
            <a:xfrm>
              <a:off x="230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57" name="Rectangle 28"/>
            <p:cNvSpPr>
              <a:spLocks noChangeArrowheads="1"/>
            </p:cNvSpPr>
            <p:nvPr userDrawn="1"/>
          </p:nvSpPr>
          <p:spPr bwMode="hidden">
            <a:xfrm>
              <a:off x="240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58" name="Rectangle 29"/>
            <p:cNvSpPr>
              <a:spLocks noChangeArrowheads="1"/>
            </p:cNvSpPr>
            <p:nvPr userDrawn="1"/>
          </p:nvSpPr>
          <p:spPr bwMode="hidden">
            <a:xfrm>
              <a:off x="249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59" name="Rectangle 30"/>
            <p:cNvSpPr>
              <a:spLocks noChangeArrowheads="1"/>
            </p:cNvSpPr>
            <p:nvPr userDrawn="1"/>
          </p:nvSpPr>
          <p:spPr bwMode="hidden">
            <a:xfrm>
              <a:off x="259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60" name="Rectangle 31"/>
            <p:cNvSpPr>
              <a:spLocks noChangeArrowheads="1"/>
            </p:cNvSpPr>
            <p:nvPr userDrawn="1"/>
          </p:nvSpPr>
          <p:spPr bwMode="hidden">
            <a:xfrm>
              <a:off x="268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61" name="Rectangle 32"/>
            <p:cNvSpPr>
              <a:spLocks noChangeArrowheads="1"/>
            </p:cNvSpPr>
            <p:nvPr userDrawn="1"/>
          </p:nvSpPr>
          <p:spPr bwMode="hidden">
            <a:xfrm>
              <a:off x="27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62" name="Rectangle 33"/>
            <p:cNvSpPr>
              <a:spLocks noChangeArrowheads="1"/>
            </p:cNvSpPr>
            <p:nvPr userDrawn="1"/>
          </p:nvSpPr>
          <p:spPr bwMode="hidden">
            <a:xfrm>
              <a:off x="28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63" name="Rectangle 34"/>
            <p:cNvSpPr>
              <a:spLocks noChangeArrowheads="1"/>
            </p:cNvSpPr>
            <p:nvPr userDrawn="1"/>
          </p:nvSpPr>
          <p:spPr bwMode="hidden">
            <a:xfrm>
              <a:off x="29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64" name="Rectangle 35"/>
            <p:cNvSpPr>
              <a:spLocks noChangeArrowheads="1"/>
            </p:cNvSpPr>
            <p:nvPr userDrawn="1"/>
          </p:nvSpPr>
          <p:spPr bwMode="hidden">
            <a:xfrm>
              <a:off x="307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65" name="Rectangle 36"/>
            <p:cNvSpPr>
              <a:spLocks noChangeArrowheads="1"/>
            </p:cNvSpPr>
            <p:nvPr userDrawn="1"/>
          </p:nvSpPr>
          <p:spPr bwMode="hidden">
            <a:xfrm>
              <a:off x="31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66" name="Rectangle 37"/>
            <p:cNvSpPr>
              <a:spLocks noChangeArrowheads="1"/>
            </p:cNvSpPr>
            <p:nvPr userDrawn="1"/>
          </p:nvSpPr>
          <p:spPr bwMode="hidden">
            <a:xfrm>
              <a:off x="326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67" name="Rectangle 38"/>
            <p:cNvSpPr>
              <a:spLocks noChangeArrowheads="1"/>
            </p:cNvSpPr>
            <p:nvPr userDrawn="1"/>
          </p:nvSpPr>
          <p:spPr bwMode="hidden">
            <a:xfrm>
              <a:off x="336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68" name="Rectangle 39"/>
            <p:cNvSpPr>
              <a:spLocks noChangeArrowheads="1"/>
            </p:cNvSpPr>
            <p:nvPr userDrawn="1"/>
          </p:nvSpPr>
          <p:spPr bwMode="hidden">
            <a:xfrm>
              <a:off x="345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69" name="Rectangle 40"/>
            <p:cNvSpPr>
              <a:spLocks noChangeArrowheads="1"/>
            </p:cNvSpPr>
            <p:nvPr userDrawn="1"/>
          </p:nvSpPr>
          <p:spPr bwMode="hidden">
            <a:xfrm>
              <a:off x="355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70" name="Rectangle 41"/>
            <p:cNvSpPr>
              <a:spLocks noChangeArrowheads="1"/>
            </p:cNvSpPr>
            <p:nvPr userDrawn="1"/>
          </p:nvSpPr>
          <p:spPr bwMode="hidden">
            <a:xfrm>
              <a:off x="364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71" name="Rectangle 42"/>
            <p:cNvSpPr>
              <a:spLocks noChangeArrowheads="1"/>
            </p:cNvSpPr>
            <p:nvPr userDrawn="1"/>
          </p:nvSpPr>
          <p:spPr bwMode="hidden">
            <a:xfrm>
              <a:off x="374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72" name="Rectangle 43"/>
            <p:cNvSpPr>
              <a:spLocks noChangeArrowheads="1"/>
            </p:cNvSpPr>
            <p:nvPr userDrawn="1"/>
          </p:nvSpPr>
          <p:spPr bwMode="hidden">
            <a:xfrm>
              <a:off x="384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73" name="Rectangle 44"/>
            <p:cNvSpPr>
              <a:spLocks noChangeArrowheads="1"/>
            </p:cNvSpPr>
            <p:nvPr userDrawn="1"/>
          </p:nvSpPr>
          <p:spPr bwMode="hidden">
            <a:xfrm>
              <a:off x="393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74" name="Rectangle 45"/>
            <p:cNvSpPr>
              <a:spLocks noChangeArrowheads="1"/>
            </p:cNvSpPr>
            <p:nvPr userDrawn="1"/>
          </p:nvSpPr>
          <p:spPr bwMode="hidden">
            <a:xfrm>
              <a:off x="403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75" name="Rectangle 46"/>
            <p:cNvSpPr>
              <a:spLocks noChangeArrowheads="1"/>
            </p:cNvSpPr>
            <p:nvPr userDrawn="1"/>
          </p:nvSpPr>
          <p:spPr bwMode="hidden">
            <a:xfrm>
              <a:off x="412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76" name="Rectangle 47"/>
            <p:cNvSpPr>
              <a:spLocks noChangeArrowheads="1"/>
            </p:cNvSpPr>
            <p:nvPr userDrawn="1"/>
          </p:nvSpPr>
          <p:spPr bwMode="hidden">
            <a:xfrm>
              <a:off x="422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77" name="Rectangle 48"/>
            <p:cNvSpPr>
              <a:spLocks noChangeArrowheads="1"/>
            </p:cNvSpPr>
            <p:nvPr userDrawn="1"/>
          </p:nvSpPr>
          <p:spPr bwMode="hidden">
            <a:xfrm>
              <a:off x="432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78" name="Rectangle 49"/>
            <p:cNvSpPr>
              <a:spLocks noChangeArrowheads="1"/>
            </p:cNvSpPr>
            <p:nvPr userDrawn="1"/>
          </p:nvSpPr>
          <p:spPr bwMode="hidden">
            <a:xfrm>
              <a:off x="441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79" name="Rectangle 50"/>
            <p:cNvSpPr>
              <a:spLocks noChangeArrowheads="1"/>
            </p:cNvSpPr>
            <p:nvPr userDrawn="1"/>
          </p:nvSpPr>
          <p:spPr bwMode="hidden">
            <a:xfrm>
              <a:off x="451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80" name="Rectangle 51"/>
            <p:cNvSpPr>
              <a:spLocks noChangeArrowheads="1"/>
            </p:cNvSpPr>
            <p:nvPr userDrawn="1"/>
          </p:nvSpPr>
          <p:spPr bwMode="hidden">
            <a:xfrm>
              <a:off x="460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81" name="Rectangle 52"/>
            <p:cNvSpPr>
              <a:spLocks noChangeArrowheads="1"/>
            </p:cNvSpPr>
            <p:nvPr userDrawn="1"/>
          </p:nvSpPr>
          <p:spPr bwMode="hidden">
            <a:xfrm>
              <a:off x="470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82" name="Rectangle 53"/>
            <p:cNvSpPr>
              <a:spLocks noChangeArrowheads="1"/>
            </p:cNvSpPr>
            <p:nvPr userDrawn="1"/>
          </p:nvSpPr>
          <p:spPr bwMode="hidden">
            <a:xfrm>
              <a:off x="480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83" name="Rectangle 54"/>
            <p:cNvSpPr>
              <a:spLocks noChangeArrowheads="1"/>
            </p:cNvSpPr>
            <p:nvPr userDrawn="1"/>
          </p:nvSpPr>
          <p:spPr bwMode="hidden">
            <a:xfrm>
              <a:off x="489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84" name="Rectangle 55"/>
            <p:cNvSpPr>
              <a:spLocks noChangeArrowheads="1"/>
            </p:cNvSpPr>
            <p:nvPr userDrawn="1"/>
          </p:nvSpPr>
          <p:spPr bwMode="hidden">
            <a:xfrm>
              <a:off x="499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85" name="Rectangle 56"/>
            <p:cNvSpPr>
              <a:spLocks noChangeArrowheads="1"/>
            </p:cNvSpPr>
            <p:nvPr userDrawn="1"/>
          </p:nvSpPr>
          <p:spPr bwMode="hidden">
            <a:xfrm>
              <a:off x="508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86" name="Rectangle 57"/>
            <p:cNvSpPr>
              <a:spLocks noChangeArrowheads="1"/>
            </p:cNvSpPr>
            <p:nvPr userDrawn="1"/>
          </p:nvSpPr>
          <p:spPr bwMode="hidden">
            <a:xfrm>
              <a:off x="51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87" name="Rectangle 58"/>
            <p:cNvSpPr>
              <a:spLocks noChangeArrowheads="1"/>
            </p:cNvSpPr>
            <p:nvPr userDrawn="1"/>
          </p:nvSpPr>
          <p:spPr bwMode="hidden">
            <a:xfrm>
              <a:off x="52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88" name="Rectangle 59"/>
            <p:cNvSpPr>
              <a:spLocks noChangeArrowheads="1"/>
            </p:cNvSpPr>
            <p:nvPr userDrawn="1"/>
          </p:nvSpPr>
          <p:spPr bwMode="hidden">
            <a:xfrm>
              <a:off x="53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89" name="Rectangle 60"/>
            <p:cNvSpPr>
              <a:spLocks noChangeArrowheads="1"/>
            </p:cNvSpPr>
            <p:nvPr userDrawn="1"/>
          </p:nvSpPr>
          <p:spPr bwMode="hidden">
            <a:xfrm>
              <a:off x="547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90" name="Rectangle 61"/>
            <p:cNvSpPr>
              <a:spLocks noChangeArrowheads="1"/>
            </p:cNvSpPr>
            <p:nvPr userDrawn="1"/>
          </p:nvSpPr>
          <p:spPr bwMode="hidden">
            <a:xfrm>
              <a:off x="55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91" name="Rectangle 62"/>
            <p:cNvSpPr>
              <a:spLocks noChangeArrowheads="1"/>
            </p:cNvSpPr>
            <p:nvPr userDrawn="1"/>
          </p:nvSpPr>
          <p:spPr bwMode="hidden">
            <a:xfrm>
              <a:off x="566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92" name="Rectangle 63"/>
            <p:cNvSpPr>
              <a:spLocks noChangeArrowheads="1"/>
            </p:cNvSpPr>
            <p:nvPr userDrawn="1"/>
          </p:nvSpPr>
          <p:spPr bwMode="hidden">
            <a:xfrm>
              <a:off x="431" y="0"/>
              <a:ext cx="5331" cy="432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sp>
          <p:nvSpPr>
            <p:cNvPr id="1093" name="Rectangle 64"/>
            <p:cNvSpPr>
              <a:spLocks noChangeArrowheads="1"/>
            </p:cNvSpPr>
            <p:nvPr userDrawn="1"/>
          </p:nvSpPr>
          <p:spPr bwMode="blackGray">
            <a:xfrm>
              <a:off x="0" y="1081"/>
              <a:ext cx="4378" cy="47"/>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Verdana" panose="020B0604030504040204" pitchFamily="34" charset="0"/>
                </a:defRPr>
              </a:lvl1pPr>
              <a:lvl2pPr marL="742950" indent="-285750">
                <a:defRPr sz="4400">
                  <a:solidFill>
                    <a:schemeClr val="tx2"/>
                  </a:solidFill>
                  <a:latin typeface="Verdana" panose="020B0604030504040204" pitchFamily="34" charset="0"/>
                </a:defRPr>
              </a:lvl2pPr>
              <a:lvl3pPr marL="1143000" indent="-228600">
                <a:defRPr sz="4400">
                  <a:solidFill>
                    <a:schemeClr val="tx2"/>
                  </a:solidFill>
                  <a:latin typeface="Verdana" panose="020B0604030504040204" pitchFamily="34" charset="0"/>
                </a:defRPr>
              </a:lvl3pPr>
              <a:lvl4pPr marL="1600200" indent="-228600">
                <a:defRPr sz="4400">
                  <a:solidFill>
                    <a:schemeClr val="tx2"/>
                  </a:solidFill>
                  <a:latin typeface="Verdana" panose="020B0604030504040204" pitchFamily="34" charset="0"/>
                </a:defRPr>
              </a:lvl4pPr>
              <a:lvl5pPr marL="2057400" indent="-228600">
                <a:defRPr sz="4400">
                  <a:solidFill>
                    <a:schemeClr val="tx2"/>
                  </a:solidFill>
                  <a:latin typeface="Verdana" panose="020B0604030504040204" pitchFamily="34" charset="0"/>
                </a:defRPr>
              </a:lvl5pPr>
              <a:lvl6pPr marL="2514600" indent="-228600" eaLnBrk="0" fontAlgn="base" hangingPunct="0">
                <a:spcBef>
                  <a:spcPct val="0"/>
                </a:spcBef>
                <a:spcAft>
                  <a:spcPct val="0"/>
                </a:spcAft>
                <a:defRPr sz="4400">
                  <a:solidFill>
                    <a:schemeClr val="tx2"/>
                  </a:solidFill>
                  <a:latin typeface="Verdana" panose="020B0604030504040204" pitchFamily="34" charset="0"/>
                </a:defRPr>
              </a:lvl6pPr>
              <a:lvl7pPr marL="2971800" indent="-228600" eaLnBrk="0" fontAlgn="base" hangingPunct="0">
                <a:spcBef>
                  <a:spcPct val="0"/>
                </a:spcBef>
                <a:spcAft>
                  <a:spcPct val="0"/>
                </a:spcAft>
                <a:defRPr sz="4400">
                  <a:solidFill>
                    <a:schemeClr val="tx2"/>
                  </a:solidFill>
                  <a:latin typeface="Verdana" panose="020B0604030504040204" pitchFamily="34" charset="0"/>
                </a:defRPr>
              </a:lvl7pPr>
              <a:lvl8pPr marL="3429000" indent="-228600" eaLnBrk="0" fontAlgn="base" hangingPunct="0">
                <a:spcBef>
                  <a:spcPct val="0"/>
                </a:spcBef>
                <a:spcAft>
                  <a:spcPct val="0"/>
                </a:spcAft>
                <a:defRPr sz="4400">
                  <a:solidFill>
                    <a:schemeClr val="tx2"/>
                  </a:solidFill>
                  <a:latin typeface="Verdana" panose="020B0604030504040204" pitchFamily="34" charset="0"/>
                </a:defRPr>
              </a:lvl8pPr>
              <a:lvl9pPr marL="3886200" indent="-228600" eaLnBrk="0" fontAlgn="base" hangingPunct="0">
                <a:spcBef>
                  <a:spcPct val="0"/>
                </a:spcBef>
                <a:spcAft>
                  <a:spcPct val="0"/>
                </a:spcAft>
                <a:defRPr sz="4400">
                  <a:solidFill>
                    <a:schemeClr val="tx2"/>
                  </a:solidFill>
                  <a:latin typeface="Verdana" panose="020B0604030504040204" pitchFamily="34" charset="0"/>
                </a:defRPr>
              </a:lvl9pPr>
            </a:lstStyle>
            <a:p>
              <a:pPr eaLnBrk="1" hangingPunct="1"/>
              <a:endParaRPr lang="en-US" altLang="en-US"/>
            </a:p>
          </p:txBody>
        </p:sp>
      </p:grpSp>
      <p:sp>
        <p:nvSpPr>
          <p:cNvPr id="1027" name="Rectangle 65"/>
          <p:cNvSpPr>
            <a:spLocks noGrp="1" noChangeArrowheads="1"/>
          </p:cNvSpPr>
          <p:nvPr>
            <p:ph type="title"/>
          </p:nvPr>
        </p:nvSpPr>
        <p:spPr bwMode="auto">
          <a:xfrm>
            <a:off x="871538" y="192088"/>
            <a:ext cx="8162925"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altLang="en-US" smtClean="0"/>
              <a:t>Click to edit Master title style</a:t>
            </a:r>
          </a:p>
        </p:txBody>
      </p:sp>
      <p:sp>
        <p:nvSpPr>
          <p:cNvPr id="1028" name="Rectangle 66"/>
          <p:cNvSpPr>
            <a:spLocks noGrp="1" noChangeArrowheads="1"/>
          </p:cNvSpPr>
          <p:nvPr>
            <p:ph type="body" idx="1"/>
          </p:nvPr>
        </p:nvSpPr>
        <p:spPr bwMode="auto">
          <a:xfrm>
            <a:off x="912813" y="1905000"/>
            <a:ext cx="8110537"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5603" name="Rectangle 67"/>
          <p:cNvSpPr>
            <a:spLocks noGrp="1" noChangeArrowheads="1"/>
          </p:cNvSpPr>
          <p:nvPr>
            <p:ph type="dt" sz="half" idx="2"/>
          </p:nvPr>
        </p:nvSpPr>
        <p:spPr bwMode="auto">
          <a:xfrm>
            <a:off x="11525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solidFill>
                  <a:schemeClr val="tx1"/>
                </a:solidFill>
              </a:defRPr>
            </a:lvl1pPr>
          </a:lstStyle>
          <a:p>
            <a:pPr>
              <a:defRPr/>
            </a:pPr>
            <a:endParaRPr lang="en-US"/>
          </a:p>
        </p:txBody>
      </p:sp>
      <p:sp>
        <p:nvSpPr>
          <p:cNvPr id="65604" name="Rectangle 68"/>
          <p:cNvSpPr>
            <a:spLocks noGrp="1" noChangeArrowheads="1"/>
          </p:cNvSpPr>
          <p:nvPr>
            <p:ph type="ftr" sz="quarter" idx="3"/>
          </p:nvPr>
        </p:nvSpPr>
        <p:spPr bwMode="auto">
          <a:xfrm>
            <a:off x="3590925" y="6286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solidFill>
                  <a:schemeClr val="tx1"/>
                </a:solidFill>
              </a:defRPr>
            </a:lvl1pPr>
          </a:lstStyle>
          <a:p>
            <a:pPr>
              <a:defRPr/>
            </a:pPr>
            <a:endParaRPr lang="en-US"/>
          </a:p>
        </p:txBody>
      </p:sp>
      <p:sp>
        <p:nvSpPr>
          <p:cNvPr id="65605" name="Rectangle 69"/>
          <p:cNvSpPr>
            <a:spLocks noGrp="1" noChangeArrowheads="1"/>
          </p:cNvSpPr>
          <p:nvPr>
            <p:ph type="sldNum" sz="quarter" idx="4"/>
          </p:nvPr>
        </p:nvSpPr>
        <p:spPr bwMode="auto">
          <a:xfrm>
            <a:off x="70199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solidFill>
                  <a:schemeClr val="tx1"/>
                </a:solidFill>
              </a:defRPr>
            </a:lvl1pPr>
          </a:lstStyle>
          <a:p>
            <a:pPr>
              <a:defRPr/>
            </a:pPr>
            <a:fld id="{AFF8BB98-C08B-4C56-BE43-F11EA647C04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a:xfrm>
            <a:off x="838200" y="2819400"/>
            <a:ext cx="7678737" cy="2123658"/>
          </a:xfrm>
        </p:spPr>
        <p:txBody>
          <a:bodyPr/>
          <a:lstStyle/>
          <a:p>
            <a:pPr algn="l" eaLnBrk="1" hangingPunct="1"/>
            <a:r>
              <a:rPr lang="en-US" altLang="en-US" b="0" dirty="0" smtClean="0"/>
              <a:t>Real-Time </a:t>
            </a:r>
            <a:br>
              <a:rPr lang="en-US" altLang="en-US" b="0" dirty="0" smtClean="0"/>
            </a:br>
            <a:r>
              <a:rPr lang="en-US" altLang="en-US" b="0" dirty="0" smtClean="0"/>
              <a:t>Data </a:t>
            </a:r>
            <a:r>
              <a:rPr lang="en-US" altLang="en-US" b="0" dirty="0" smtClean="0"/>
              <a:t>Warehousing</a:t>
            </a:r>
            <a:br>
              <a:rPr lang="en-US" altLang="en-US" b="0" dirty="0" smtClean="0"/>
            </a:br>
            <a:r>
              <a:rPr lang="en-US" altLang="en-US" b="0" dirty="0" smtClean="0"/>
              <a:t>L15 (</a:t>
            </a:r>
            <a:r>
              <a:rPr lang="en-US" altLang="en-US" b="0" dirty="0" err="1" smtClean="0"/>
              <a:t>Lec</a:t>
            </a:r>
            <a:r>
              <a:rPr lang="en-US" altLang="en-US" b="0" dirty="0" smtClean="0"/>
              <a:t> 22)</a:t>
            </a:r>
            <a:endParaRPr lang="en-US" altLang="en-US" b="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71538" y="312738"/>
            <a:ext cx="8162925" cy="1311275"/>
          </a:xfrm>
        </p:spPr>
        <p:txBody>
          <a:bodyPr/>
          <a:lstStyle/>
          <a:p>
            <a:pPr eaLnBrk="1" hangingPunct="1"/>
            <a:r>
              <a:rPr lang="en-US" altLang="en-US" sz="4000" smtClean="0"/>
              <a:t>Why Real Time Data Warehousing?</a:t>
            </a:r>
          </a:p>
        </p:txBody>
      </p:sp>
      <p:sp>
        <p:nvSpPr>
          <p:cNvPr id="13315" name="Rectangle 3"/>
          <p:cNvSpPr>
            <a:spLocks noGrp="1" noChangeArrowheads="1"/>
          </p:cNvSpPr>
          <p:nvPr>
            <p:ph type="body" idx="1"/>
          </p:nvPr>
        </p:nvSpPr>
        <p:spPr>
          <a:xfrm>
            <a:off x="838200" y="2133600"/>
            <a:ext cx="7729538" cy="4191000"/>
          </a:xfrm>
        </p:spPr>
        <p:txBody>
          <a:bodyPr/>
          <a:lstStyle/>
          <a:p>
            <a:pPr eaLnBrk="1" hangingPunct="1"/>
            <a:r>
              <a:rPr lang="en-US" altLang="en-US" smtClean="0"/>
              <a:t>Some other factors that have forced DW to change:</a:t>
            </a:r>
          </a:p>
          <a:p>
            <a:pPr lvl="1" eaLnBrk="1" hangingPunct="1"/>
            <a:r>
              <a:rPr lang="en-US" altLang="en-US" smtClean="0"/>
              <a:t>CRM</a:t>
            </a:r>
          </a:p>
          <a:p>
            <a:pPr lvl="1" eaLnBrk="1" hangingPunct="1"/>
            <a:r>
              <a:rPr lang="en-US" altLang="en-US" smtClean="0"/>
              <a:t>Zero-latency enterprise business deal</a:t>
            </a:r>
          </a:p>
          <a:p>
            <a:pPr lvl="1" eaLnBrk="1" hangingPunct="1"/>
            <a:r>
              <a:rPr lang="en-US" altLang="en-US" smtClean="0"/>
              <a:t>Globalization &amp; the Web</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71538" y="312738"/>
            <a:ext cx="8162925" cy="1311275"/>
          </a:xfrm>
        </p:spPr>
        <p:txBody>
          <a:bodyPr/>
          <a:lstStyle/>
          <a:p>
            <a:pPr eaLnBrk="1" hangingPunct="1"/>
            <a:r>
              <a:rPr lang="en-US" altLang="en-US" sz="4000" smtClean="0"/>
              <a:t>Why Real Time Data Warehousing?</a:t>
            </a:r>
          </a:p>
        </p:txBody>
      </p:sp>
      <p:sp>
        <p:nvSpPr>
          <p:cNvPr id="14339" name="Rectangle 3"/>
          <p:cNvSpPr>
            <a:spLocks noGrp="1" noChangeArrowheads="1"/>
          </p:cNvSpPr>
          <p:nvPr>
            <p:ph type="body" idx="1"/>
          </p:nvPr>
        </p:nvSpPr>
        <p:spPr>
          <a:xfrm>
            <a:off x="838200" y="2133600"/>
            <a:ext cx="7729538" cy="4191000"/>
          </a:xfrm>
        </p:spPr>
        <p:txBody>
          <a:bodyPr/>
          <a:lstStyle/>
          <a:p>
            <a:pPr eaLnBrk="1" hangingPunct="1">
              <a:lnSpc>
                <a:spcPct val="90000"/>
              </a:lnSpc>
            </a:pPr>
            <a:r>
              <a:rPr lang="en-US" altLang="en-US" sz="2800" smtClean="0"/>
              <a:t>CRM</a:t>
            </a:r>
          </a:p>
          <a:p>
            <a:pPr lvl="1" eaLnBrk="1" hangingPunct="1">
              <a:lnSpc>
                <a:spcPct val="90000"/>
              </a:lnSpc>
            </a:pPr>
            <a:r>
              <a:rPr lang="en-US" altLang="en-US" sz="2000" smtClean="0"/>
              <a:t>Modern CRM demands a contemporary, consistent, &amp; complete profile of the customer available to all operational systems that directly or indirectly serve the customer</a:t>
            </a:r>
          </a:p>
          <a:p>
            <a:pPr lvl="1" eaLnBrk="1" hangingPunct="1">
              <a:lnSpc>
                <a:spcPct val="90000"/>
              </a:lnSpc>
            </a:pPr>
            <a:r>
              <a:rPr lang="en-US" altLang="en-US" sz="2000" smtClean="0"/>
              <a:t>DWs need constant customer information streams from operations</a:t>
            </a:r>
          </a:p>
          <a:p>
            <a:pPr lvl="1" eaLnBrk="1" hangingPunct="1">
              <a:lnSpc>
                <a:spcPct val="90000"/>
              </a:lnSpc>
            </a:pPr>
            <a:r>
              <a:rPr lang="en-US" altLang="en-US" sz="2000" smtClean="0"/>
              <a:t>But, increasingly operational systems rely on DW enrichment of customer information</a:t>
            </a:r>
          </a:p>
          <a:p>
            <a:pPr lvl="1" eaLnBrk="1" hangingPunct="1">
              <a:lnSpc>
                <a:spcPct val="90000"/>
              </a:lnSpc>
            </a:pPr>
            <a:r>
              <a:rPr lang="en-US" altLang="en-US" sz="2000" smtClean="0"/>
              <a:t>Architectural alternatives need to be explored that can support more generalized integration scenario – between OLTP &amp; DW with ever increasing urgency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71538" y="312738"/>
            <a:ext cx="8162925" cy="1311275"/>
          </a:xfrm>
        </p:spPr>
        <p:txBody>
          <a:bodyPr/>
          <a:lstStyle/>
          <a:p>
            <a:pPr eaLnBrk="1" hangingPunct="1"/>
            <a:r>
              <a:rPr lang="en-US" altLang="en-US" sz="4000" smtClean="0"/>
              <a:t>Why Real Time Data Warehousing?</a:t>
            </a:r>
          </a:p>
        </p:txBody>
      </p:sp>
      <p:sp>
        <p:nvSpPr>
          <p:cNvPr id="15363" name="Rectangle 3"/>
          <p:cNvSpPr>
            <a:spLocks noGrp="1" noChangeArrowheads="1"/>
          </p:cNvSpPr>
          <p:nvPr>
            <p:ph type="body" idx="1"/>
          </p:nvPr>
        </p:nvSpPr>
        <p:spPr>
          <a:xfrm>
            <a:off x="838200" y="2133600"/>
            <a:ext cx="7729538" cy="4191000"/>
          </a:xfrm>
        </p:spPr>
        <p:txBody>
          <a:bodyPr/>
          <a:lstStyle/>
          <a:p>
            <a:pPr eaLnBrk="1" hangingPunct="1"/>
            <a:r>
              <a:rPr lang="en-US" altLang="en-US" sz="2800" smtClean="0"/>
              <a:t>Zero-latency enterprise business deal</a:t>
            </a:r>
          </a:p>
          <a:p>
            <a:pPr lvl="1" eaLnBrk="1" hangingPunct="1"/>
            <a:r>
              <a:rPr lang="en-US" altLang="en-US" sz="2000" smtClean="0"/>
              <a:t>Exhorts the benefit of speed &amp; a single version of the truth</a:t>
            </a:r>
          </a:p>
          <a:p>
            <a:pPr lvl="1" eaLnBrk="1" hangingPunct="1"/>
            <a:r>
              <a:rPr lang="en-US" altLang="en-US" sz="2000" smtClean="0"/>
              <a:t>In a real-time, zero-latency enterprise, information is delivered to the right place at the right time for maximum business value</a:t>
            </a:r>
          </a:p>
          <a:p>
            <a:pPr lvl="1" eaLnBrk="1" hangingPunct="1"/>
            <a:r>
              <a:rPr lang="en-US" altLang="en-US" sz="2000" smtClean="0"/>
              <a:t>Right-time Systems</a:t>
            </a:r>
          </a:p>
          <a:p>
            <a:pPr lvl="1" eaLnBrk="1" hangingPunct="1"/>
            <a:r>
              <a:rPr lang="en-US" altLang="en-US" sz="2000" smtClean="0"/>
              <a:t>DWs are under pressure to provide low-latency view of the health of the business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71538" y="312738"/>
            <a:ext cx="8162925" cy="1311275"/>
          </a:xfrm>
        </p:spPr>
        <p:txBody>
          <a:bodyPr/>
          <a:lstStyle/>
          <a:p>
            <a:pPr eaLnBrk="1" hangingPunct="1"/>
            <a:r>
              <a:rPr lang="en-US" altLang="en-US" sz="4000" smtClean="0"/>
              <a:t>Why Real Time Data Warehousing?</a:t>
            </a:r>
          </a:p>
        </p:txBody>
      </p:sp>
      <p:sp>
        <p:nvSpPr>
          <p:cNvPr id="16387" name="Rectangle 3"/>
          <p:cNvSpPr>
            <a:spLocks noGrp="1" noChangeArrowheads="1"/>
          </p:cNvSpPr>
          <p:nvPr>
            <p:ph type="body" idx="1"/>
          </p:nvPr>
        </p:nvSpPr>
        <p:spPr>
          <a:xfrm>
            <a:off x="838200" y="2133600"/>
            <a:ext cx="7729538" cy="4191000"/>
          </a:xfrm>
        </p:spPr>
        <p:txBody>
          <a:bodyPr/>
          <a:lstStyle/>
          <a:p>
            <a:pPr eaLnBrk="1" hangingPunct="1"/>
            <a:r>
              <a:rPr lang="en-US" altLang="en-US" sz="2800" smtClean="0"/>
              <a:t>Globalization &amp; the Web</a:t>
            </a:r>
          </a:p>
          <a:p>
            <a:pPr lvl="1" eaLnBrk="1" hangingPunct="1"/>
            <a:r>
              <a:rPr lang="en-US" altLang="en-US" sz="2000" smtClean="0"/>
              <a:t>24x7 businesses and round the clock access to DW</a:t>
            </a:r>
          </a:p>
          <a:p>
            <a:pPr lvl="1" eaLnBrk="1" hangingPunct="1"/>
            <a:r>
              <a:rPr lang="en-US" altLang="en-US" sz="2000" smtClean="0"/>
              <a:t>Coupled with the need to warehouse more &amp; more data</a:t>
            </a:r>
          </a:p>
          <a:p>
            <a:pPr lvl="1" eaLnBrk="1" hangingPunct="1"/>
            <a:r>
              <a:rPr lang="en-US" altLang="en-US" sz="2000" smtClean="0"/>
              <a:t>Time window available to load the DW compressed</a:t>
            </a:r>
          </a:p>
          <a:p>
            <a:pPr lvl="1" eaLnBrk="1" hangingPunct="1"/>
            <a:r>
              <a:rPr lang="en-US" altLang="en-US" sz="2000" smtClean="0"/>
              <a:t>Challenge to the ETL team</a:t>
            </a:r>
          </a:p>
          <a:p>
            <a:pPr lvl="1" eaLnBrk="1" hangingPunct="1"/>
            <a:r>
              <a:rPr lang="en-US" altLang="en-US" sz="2000" smtClean="0"/>
              <a:t>Can’t we somehow </a:t>
            </a:r>
            <a:r>
              <a:rPr lang="en-US" altLang="en-US" sz="2000" smtClean="0">
                <a:solidFill>
                  <a:schemeClr val="folHlink"/>
                </a:solidFill>
              </a:rPr>
              <a:t>trickle-feed</a:t>
            </a:r>
            <a:r>
              <a:rPr lang="en-US" altLang="en-US" sz="2000" smtClean="0"/>
              <a:t> the DW throughout the day, rather than trying to shoehorn expanding data loads into shrinking windows of acceptable downtime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71538" y="922338"/>
            <a:ext cx="8162925" cy="701675"/>
          </a:xfrm>
        </p:spPr>
        <p:txBody>
          <a:bodyPr/>
          <a:lstStyle/>
          <a:p>
            <a:pPr eaLnBrk="1" hangingPunct="1"/>
            <a:r>
              <a:rPr lang="en-US" altLang="en-US" sz="4000" smtClean="0"/>
              <a:t>Real-Time ETL</a:t>
            </a:r>
          </a:p>
        </p:txBody>
      </p:sp>
      <p:sp>
        <p:nvSpPr>
          <p:cNvPr id="17411" name="Rectangle 3"/>
          <p:cNvSpPr>
            <a:spLocks noGrp="1" noChangeArrowheads="1"/>
          </p:cNvSpPr>
          <p:nvPr>
            <p:ph type="body" idx="1"/>
          </p:nvPr>
        </p:nvSpPr>
        <p:spPr>
          <a:xfrm>
            <a:off x="838200" y="1905000"/>
            <a:ext cx="7729538" cy="4191000"/>
          </a:xfrm>
        </p:spPr>
        <p:txBody>
          <a:bodyPr/>
          <a:lstStyle/>
          <a:p>
            <a:pPr eaLnBrk="1" hangingPunct="1">
              <a:lnSpc>
                <a:spcPct val="80000"/>
              </a:lnSpc>
            </a:pPr>
            <a:r>
              <a:rPr lang="en-US" altLang="en-US" sz="2400" smtClean="0"/>
              <a:t>Tool that moves data asynchronously into a DW with some urgency – within minutes of execution of the business Tx</a:t>
            </a:r>
          </a:p>
          <a:p>
            <a:pPr eaLnBrk="1" hangingPunct="1">
              <a:lnSpc>
                <a:spcPct val="80000"/>
              </a:lnSpc>
            </a:pPr>
            <a:r>
              <a:rPr lang="en-US" altLang="en-US" sz="2400" smtClean="0"/>
              <a:t>RTDWH demands a different approach to ETL methods used in batch-oriented DW</a:t>
            </a:r>
          </a:p>
          <a:p>
            <a:pPr eaLnBrk="1" hangingPunct="1">
              <a:lnSpc>
                <a:spcPct val="80000"/>
              </a:lnSpc>
            </a:pPr>
            <a:r>
              <a:rPr lang="en-US" altLang="en-US" sz="2400" smtClean="0"/>
              <a:t>Running ETL batches more frequently is not practical either to OLTP or to DW</a:t>
            </a:r>
          </a:p>
          <a:p>
            <a:pPr eaLnBrk="1" hangingPunct="1">
              <a:lnSpc>
                <a:spcPct val="80000"/>
              </a:lnSpc>
            </a:pPr>
            <a:r>
              <a:rPr lang="en-US" altLang="en-US" sz="2400" smtClean="0"/>
              <a:t>Including the DW in the commit logic doesn’t work either</a:t>
            </a:r>
          </a:p>
          <a:p>
            <a:pPr eaLnBrk="1" hangingPunct="1">
              <a:lnSpc>
                <a:spcPct val="80000"/>
              </a:lnSpc>
            </a:pPr>
            <a:r>
              <a:rPr lang="en-US" altLang="en-US" sz="2400" smtClean="0"/>
              <a:t>Locking &amp; 2-phase commit also doesn’t work across systems with different structures &amp; granularity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71538" y="922338"/>
            <a:ext cx="8162925" cy="701675"/>
          </a:xfrm>
        </p:spPr>
        <p:txBody>
          <a:bodyPr/>
          <a:lstStyle/>
          <a:p>
            <a:pPr eaLnBrk="1" hangingPunct="1"/>
            <a:r>
              <a:rPr lang="en-US" altLang="en-US" sz="4000" smtClean="0"/>
              <a:t>Real-Time ETL</a:t>
            </a:r>
          </a:p>
        </p:txBody>
      </p:sp>
      <p:sp>
        <p:nvSpPr>
          <p:cNvPr id="18435" name="Rectangle 3"/>
          <p:cNvSpPr>
            <a:spLocks noGrp="1" noChangeArrowheads="1"/>
          </p:cNvSpPr>
          <p:nvPr>
            <p:ph type="body" idx="1"/>
          </p:nvPr>
        </p:nvSpPr>
        <p:spPr>
          <a:xfrm>
            <a:off x="838200" y="1905000"/>
            <a:ext cx="7729538" cy="4191000"/>
          </a:xfrm>
        </p:spPr>
        <p:txBody>
          <a:bodyPr/>
          <a:lstStyle/>
          <a:p>
            <a:pPr eaLnBrk="1" hangingPunct="1">
              <a:lnSpc>
                <a:spcPct val="80000"/>
              </a:lnSpc>
            </a:pPr>
            <a:r>
              <a:rPr lang="en-US" altLang="en-US" sz="2400" smtClean="0"/>
              <a:t>ETL system has a well defined boundary where dimensionally prepared data is handed over to the front room</a:t>
            </a:r>
          </a:p>
          <a:p>
            <a:pPr eaLnBrk="1" hangingPunct="1">
              <a:lnSpc>
                <a:spcPct val="80000"/>
              </a:lnSpc>
            </a:pPr>
            <a:r>
              <a:rPr lang="en-US" altLang="en-US" sz="2400" smtClean="0"/>
              <a:t>A real-time system cannot have this boundary</a:t>
            </a:r>
          </a:p>
          <a:p>
            <a:pPr eaLnBrk="1" hangingPunct="1">
              <a:lnSpc>
                <a:spcPct val="80000"/>
              </a:lnSpc>
            </a:pPr>
            <a:r>
              <a:rPr lang="en-US" altLang="en-US" sz="2400" smtClean="0"/>
              <a:t>Architecture of front-end tools is also affected at the same time</a:t>
            </a:r>
          </a:p>
          <a:p>
            <a:pPr eaLnBrk="1" hangingPunct="1">
              <a:lnSpc>
                <a:spcPct val="80000"/>
              </a:lnSpc>
            </a:pPr>
            <a:r>
              <a:rPr lang="en-US" altLang="en-US" sz="2400" smtClean="0"/>
              <a:t>3 data delivery paradigms that require an end-to-end perspective (from original source to user’s screen)</a:t>
            </a:r>
          </a:p>
          <a:p>
            <a:pPr lvl="1" eaLnBrk="1" hangingPunct="1">
              <a:lnSpc>
                <a:spcPct val="80000"/>
              </a:lnSpc>
            </a:pPr>
            <a:r>
              <a:rPr lang="en-US" altLang="en-US" sz="2000" smtClean="0"/>
              <a:t>Alerts</a:t>
            </a:r>
          </a:p>
          <a:p>
            <a:pPr lvl="1" eaLnBrk="1" hangingPunct="1">
              <a:lnSpc>
                <a:spcPct val="80000"/>
              </a:lnSpc>
            </a:pPr>
            <a:r>
              <a:rPr lang="en-US" altLang="en-US" sz="2000" smtClean="0"/>
              <a:t>Continuous polling</a:t>
            </a:r>
          </a:p>
          <a:p>
            <a:pPr lvl="1" eaLnBrk="1" hangingPunct="1">
              <a:lnSpc>
                <a:spcPct val="80000"/>
              </a:lnSpc>
            </a:pPr>
            <a:r>
              <a:rPr lang="en-US" altLang="en-US" sz="2000" smtClean="0"/>
              <a:t>Non-event notification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71538" y="922338"/>
            <a:ext cx="8162925" cy="701675"/>
          </a:xfrm>
        </p:spPr>
        <p:txBody>
          <a:bodyPr/>
          <a:lstStyle/>
          <a:p>
            <a:pPr eaLnBrk="1" hangingPunct="1"/>
            <a:r>
              <a:rPr lang="en-US" altLang="en-US" sz="4000" smtClean="0"/>
              <a:t>Real-Time ETL</a:t>
            </a:r>
          </a:p>
        </p:txBody>
      </p:sp>
      <p:sp>
        <p:nvSpPr>
          <p:cNvPr id="19459" name="Rectangle 3"/>
          <p:cNvSpPr>
            <a:spLocks noGrp="1" noChangeArrowheads="1"/>
          </p:cNvSpPr>
          <p:nvPr>
            <p:ph type="body" idx="1"/>
          </p:nvPr>
        </p:nvSpPr>
        <p:spPr>
          <a:xfrm>
            <a:off x="838200" y="1905000"/>
            <a:ext cx="7729538" cy="4191000"/>
          </a:xfrm>
        </p:spPr>
        <p:txBody>
          <a:bodyPr/>
          <a:lstStyle/>
          <a:p>
            <a:pPr eaLnBrk="1" hangingPunct="1">
              <a:lnSpc>
                <a:spcPct val="90000"/>
              </a:lnSpc>
            </a:pPr>
            <a:r>
              <a:rPr lang="en-US" altLang="en-US" sz="2400" smtClean="0"/>
              <a:t>Alerts</a:t>
            </a:r>
          </a:p>
          <a:p>
            <a:pPr lvl="1" eaLnBrk="1" hangingPunct="1">
              <a:lnSpc>
                <a:spcPct val="90000"/>
              </a:lnSpc>
            </a:pPr>
            <a:r>
              <a:rPr lang="en-US" altLang="en-US" sz="2000" smtClean="0"/>
              <a:t>A data condition at the source forces an update to occur at the user’s screen in real time</a:t>
            </a:r>
          </a:p>
          <a:p>
            <a:pPr eaLnBrk="1" hangingPunct="1">
              <a:lnSpc>
                <a:spcPct val="90000"/>
              </a:lnSpc>
            </a:pPr>
            <a:r>
              <a:rPr lang="en-US" altLang="en-US" sz="2400" smtClean="0"/>
              <a:t>Continuous polling</a:t>
            </a:r>
          </a:p>
          <a:p>
            <a:pPr lvl="1" eaLnBrk="1" hangingPunct="1">
              <a:lnSpc>
                <a:spcPct val="90000"/>
              </a:lnSpc>
            </a:pPr>
            <a:r>
              <a:rPr lang="en-US" altLang="en-US" sz="2000" smtClean="0"/>
              <a:t>The end user’s application continuously probes the source data in order to update the user’s screen in real-time</a:t>
            </a:r>
          </a:p>
          <a:p>
            <a:pPr eaLnBrk="1" hangingPunct="1">
              <a:lnSpc>
                <a:spcPct val="90000"/>
              </a:lnSpc>
            </a:pPr>
            <a:r>
              <a:rPr lang="en-US" altLang="en-US" sz="2400" smtClean="0"/>
              <a:t>Non-event notification</a:t>
            </a:r>
          </a:p>
          <a:p>
            <a:pPr lvl="1" eaLnBrk="1" hangingPunct="1">
              <a:lnSpc>
                <a:spcPct val="90000"/>
              </a:lnSpc>
            </a:pPr>
            <a:r>
              <a:rPr lang="en-US" altLang="en-US" sz="2000" smtClean="0"/>
              <a:t>The end user is notified if a specific event does not occur within a time interval or as the result of a specific condition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71538" y="312738"/>
            <a:ext cx="8162925" cy="1311275"/>
          </a:xfrm>
        </p:spPr>
        <p:txBody>
          <a:bodyPr/>
          <a:lstStyle/>
          <a:p>
            <a:pPr eaLnBrk="1" hangingPunct="1"/>
            <a:r>
              <a:rPr lang="en-US" altLang="en-US" sz="4000" smtClean="0"/>
              <a:t>Traditional Vs. Real-Time Data Warehouse</a:t>
            </a:r>
          </a:p>
        </p:txBody>
      </p:sp>
      <p:sp>
        <p:nvSpPr>
          <p:cNvPr id="20483" name="Rectangle 3"/>
          <p:cNvSpPr>
            <a:spLocks noGrp="1" noChangeArrowheads="1"/>
          </p:cNvSpPr>
          <p:nvPr>
            <p:ph type="body" idx="1"/>
          </p:nvPr>
        </p:nvSpPr>
        <p:spPr/>
        <p:txBody>
          <a:bodyPr/>
          <a:lstStyle/>
          <a:p>
            <a:pPr eaLnBrk="1" hangingPunct="1">
              <a:lnSpc>
                <a:spcPct val="90000"/>
              </a:lnSpc>
            </a:pPr>
            <a:r>
              <a:rPr lang="en-US" altLang="en-US" sz="2800" smtClean="0"/>
              <a:t>Traditional Data Warehouse (EDW)</a:t>
            </a:r>
          </a:p>
          <a:p>
            <a:pPr lvl="1" eaLnBrk="1" hangingPunct="1">
              <a:lnSpc>
                <a:spcPct val="90000"/>
              </a:lnSpc>
            </a:pPr>
            <a:r>
              <a:rPr lang="en-US" altLang="en-US" sz="2400" smtClean="0"/>
              <a:t>Strategic</a:t>
            </a:r>
          </a:p>
          <a:p>
            <a:pPr lvl="2" eaLnBrk="1" hangingPunct="1">
              <a:lnSpc>
                <a:spcPct val="90000"/>
              </a:lnSpc>
            </a:pPr>
            <a:r>
              <a:rPr lang="en-US" altLang="en-US" sz="2000" smtClean="0"/>
              <a:t>Passive </a:t>
            </a:r>
          </a:p>
          <a:p>
            <a:pPr lvl="2" eaLnBrk="1" hangingPunct="1">
              <a:lnSpc>
                <a:spcPct val="90000"/>
              </a:lnSpc>
            </a:pPr>
            <a:r>
              <a:rPr lang="en-US" altLang="en-US" sz="2000" smtClean="0"/>
              <a:t>Historical trends</a:t>
            </a:r>
          </a:p>
          <a:p>
            <a:pPr lvl="1" eaLnBrk="1" hangingPunct="1">
              <a:lnSpc>
                <a:spcPct val="90000"/>
              </a:lnSpc>
            </a:pPr>
            <a:r>
              <a:rPr lang="en-US" altLang="en-US" sz="2400" smtClean="0"/>
              <a:t>Batch</a:t>
            </a:r>
          </a:p>
          <a:p>
            <a:pPr lvl="2" eaLnBrk="1" hangingPunct="1">
              <a:lnSpc>
                <a:spcPct val="90000"/>
              </a:lnSpc>
            </a:pPr>
            <a:r>
              <a:rPr lang="en-US" altLang="en-US" sz="2000" smtClean="0"/>
              <a:t>Offline analysis</a:t>
            </a:r>
          </a:p>
          <a:p>
            <a:pPr lvl="1" eaLnBrk="1" hangingPunct="1">
              <a:lnSpc>
                <a:spcPct val="90000"/>
              </a:lnSpc>
            </a:pPr>
            <a:r>
              <a:rPr lang="en-US" altLang="en-US" sz="2400" smtClean="0"/>
              <a:t>Isolated</a:t>
            </a:r>
          </a:p>
          <a:p>
            <a:pPr lvl="2" eaLnBrk="1" hangingPunct="1">
              <a:lnSpc>
                <a:spcPct val="90000"/>
              </a:lnSpc>
            </a:pPr>
            <a:r>
              <a:rPr lang="en-US" altLang="en-US" sz="2000" smtClean="0"/>
              <a:t>Not interactive</a:t>
            </a:r>
          </a:p>
          <a:p>
            <a:pPr lvl="1" eaLnBrk="1" hangingPunct="1">
              <a:lnSpc>
                <a:spcPct val="90000"/>
              </a:lnSpc>
            </a:pPr>
            <a:r>
              <a:rPr lang="en-US" altLang="en-US" sz="2400" smtClean="0"/>
              <a:t>Best effort</a:t>
            </a:r>
          </a:p>
          <a:p>
            <a:pPr lvl="2" eaLnBrk="1" hangingPunct="1">
              <a:lnSpc>
                <a:spcPct val="90000"/>
              </a:lnSpc>
            </a:pPr>
            <a:r>
              <a:rPr lang="en-US" altLang="en-US" sz="2000" smtClean="0"/>
              <a:t>Guarantees neither availability nor performance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71538" y="312738"/>
            <a:ext cx="8162925" cy="1311275"/>
          </a:xfrm>
        </p:spPr>
        <p:txBody>
          <a:bodyPr/>
          <a:lstStyle/>
          <a:p>
            <a:pPr eaLnBrk="1" hangingPunct="1"/>
            <a:r>
              <a:rPr lang="en-US" altLang="en-US" sz="4000" smtClean="0"/>
              <a:t>Traditional Vs. Real-Time Data Warehouse</a:t>
            </a:r>
          </a:p>
        </p:txBody>
      </p:sp>
      <p:sp>
        <p:nvSpPr>
          <p:cNvPr id="21507" name="Rectangle 3"/>
          <p:cNvSpPr>
            <a:spLocks noGrp="1" noChangeArrowheads="1"/>
          </p:cNvSpPr>
          <p:nvPr>
            <p:ph type="body" idx="1"/>
          </p:nvPr>
        </p:nvSpPr>
        <p:spPr/>
        <p:txBody>
          <a:bodyPr/>
          <a:lstStyle/>
          <a:p>
            <a:pPr eaLnBrk="1" hangingPunct="1">
              <a:lnSpc>
                <a:spcPct val="90000"/>
              </a:lnSpc>
            </a:pPr>
            <a:r>
              <a:rPr lang="en-US" altLang="en-US" sz="2800" smtClean="0"/>
              <a:t>Real-Time Data Warehouse (RTDWH)</a:t>
            </a:r>
          </a:p>
          <a:p>
            <a:pPr lvl="1" eaLnBrk="1" hangingPunct="1">
              <a:lnSpc>
                <a:spcPct val="90000"/>
              </a:lnSpc>
            </a:pPr>
            <a:r>
              <a:rPr lang="en-US" altLang="en-US" sz="2400" smtClean="0"/>
              <a:t>Tactical</a:t>
            </a:r>
          </a:p>
          <a:p>
            <a:pPr lvl="2" eaLnBrk="1" hangingPunct="1">
              <a:lnSpc>
                <a:spcPct val="90000"/>
              </a:lnSpc>
            </a:pPr>
            <a:r>
              <a:rPr lang="en-US" altLang="en-US" sz="2000" smtClean="0"/>
              <a:t>Focuses on execution of strategy</a:t>
            </a:r>
          </a:p>
          <a:p>
            <a:pPr lvl="1" eaLnBrk="1" hangingPunct="1">
              <a:lnSpc>
                <a:spcPct val="90000"/>
              </a:lnSpc>
            </a:pPr>
            <a:r>
              <a:rPr lang="en-US" altLang="en-US" sz="2400" smtClean="0"/>
              <a:t>Real-Time</a:t>
            </a:r>
          </a:p>
          <a:p>
            <a:pPr lvl="2" eaLnBrk="1" hangingPunct="1">
              <a:lnSpc>
                <a:spcPct val="90000"/>
              </a:lnSpc>
            </a:pPr>
            <a:r>
              <a:rPr lang="en-US" altLang="en-US" sz="2000" smtClean="0"/>
              <a:t>Information on Demand</a:t>
            </a:r>
          </a:p>
          <a:p>
            <a:pPr lvl="2" eaLnBrk="1" hangingPunct="1">
              <a:lnSpc>
                <a:spcPct val="90000"/>
              </a:lnSpc>
            </a:pPr>
            <a:r>
              <a:rPr lang="en-US" altLang="en-US" sz="2000" smtClean="0"/>
              <a:t>Most up-to-date view of the business</a:t>
            </a:r>
          </a:p>
          <a:p>
            <a:pPr lvl="1" eaLnBrk="1" hangingPunct="1">
              <a:lnSpc>
                <a:spcPct val="90000"/>
              </a:lnSpc>
            </a:pPr>
            <a:r>
              <a:rPr lang="en-US" altLang="en-US" sz="2400" smtClean="0"/>
              <a:t>Integrated</a:t>
            </a:r>
          </a:p>
          <a:p>
            <a:pPr lvl="2" eaLnBrk="1" hangingPunct="1">
              <a:lnSpc>
                <a:spcPct val="90000"/>
              </a:lnSpc>
            </a:pPr>
            <a:r>
              <a:rPr lang="en-US" altLang="en-US" sz="2000" smtClean="0"/>
              <a:t>Integrates data warehousing with business processes</a:t>
            </a:r>
          </a:p>
          <a:p>
            <a:pPr lvl="1" eaLnBrk="1" hangingPunct="1">
              <a:lnSpc>
                <a:spcPct val="90000"/>
              </a:lnSpc>
            </a:pPr>
            <a:r>
              <a:rPr lang="en-US" altLang="en-US" sz="2400" smtClean="0"/>
              <a:t>Guaranteed</a:t>
            </a:r>
          </a:p>
          <a:p>
            <a:pPr lvl="2" eaLnBrk="1" hangingPunct="1">
              <a:lnSpc>
                <a:spcPct val="90000"/>
              </a:lnSpc>
            </a:pPr>
            <a:r>
              <a:rPr lang="en-US" altLang="en-US" sz="2000" smtClean="0"/>
              <a:t>Guarantees both availability and performance</a:t>
            </a:r>
          </a:p>
          <a:p>
            <a:pPr lvl="2" eaLnBrk="1" hangingPunct="1">
              <a:lnSpc>
                <a:spcPct val="90000"/>
              </a:lnSpc>
              <a:buFontTx/>
              <a:buNone/>
            </a:pPr>
            <a:endParaRPr lang="en-US" altLang="en-US" sz="20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71538" y="862013"/>
            <a:ext cx="8162925" cy="762000"/>
          </a:xfrm>
        </p:spPr>
        <p:txBody>
          <a:bodyPr/>
          <a:lstStyle/>
          <a:p>
            <a:pPr eaLnBrk="1" hangingPunct="1"/>
            <a:r>
              <a:rPr lang="en-US" altLang="en-US" smtClean="0"/>
              <a:t>Real-Time Integration</a:t>
            </a:r>
          </a:p>
        </p:txBody>
      </p:sp>
      <p:sp>
        <p:nvSpPr>
          <p:cNvPr id="22531" name="Rectangle 3"/>
          <p:cNvSpPr>
            <a:spLocks noGrp="1" noChangeArrowheads="1"/>
          </p:cNvSpPr>
          <p:nvPr>
            <p:ph type="body" idx="1"/>
          </p:nvPr>
        </p:nvSpPr>
        <p:spPr/>
        <p:txBody>
          <a:bodyPr/>
          <a:lstStyle/>
          <a:p>
            <a:pPr eaLnBrk="1" hangingPunct="1"/>
            <a:r>
              <a:rPr lang="en-US" altLang="en-US" sz="2800" smtClean="0"/>
              <a:t>Goal of real-time data extraction, transformation and loading </a:t>
            </a:r>
          </a:p>
          <a:p>
            <a:pPr lvl="1" eaLnBrk="1" hangingPunct="1"/>
            <a:r>
              <a:rPr lang="en-US" altLang="en-US" sz="2400" smtClean="0"/>
              <a:t>Keep warehouse refreshed</a:t>
            </a:r>
          </a:p>
          <a:p>
            <a:pPr lvl="1" eaLnBrk="1" hangingPunct="1"/>
            <a:r>
              <a:rPr lang="en-US" altLang="en-US" sz="2400" smtClean="0"/>
              <a:t>Minimal delay</a:t>
            </a:r>
          </a:p>
          <a:p>
            <a:pPr eaLnBrk="1" hangingPunct="1"/>
            <a:r>
              <a:rPr lang="en-US" altLang="en-US" sz="2800" smtClean="0"/>
              <a:t>Issues</a:t>
            </a:r>
          </a:p>
          <a:p>
            <a:pPr lvl="1" eaLnBrk="1" hangingPunct="1"/>
            <a:r>
              <a:rPr lang="en-US" altLang="en-US" sz="2400" smtClean="0"/>
              <a:t>How does the system identify what data has been added or changed since the last extract</a:t>
            </a:r>
          </a:p>
          <a:p>
            <a:pPr lvl="1" eaLnBrk="1" hangingPunct="1"/>
            <a:r>
              <a:rPr lang="en-US" altLang="en-US" sz="2400" smtClean="0"/>
              <a:t>Performance impact of extracts on the source system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685800"/>
            <a:ext cx="8596313" cy="762000"/>
          </a:xfrm>
        </p:spPr>
        <p:txBody>
          <a:bodyPr/>
          <a:lstStyle/>
          <a:p>
            <a:pPr eaLnBrk="1" hangingPunct="1"/>
            <a:r>
              <a:rPr lang="en-US" altLang="en-US" smtClean="0"/>
              <a:t>Topics</a:t>
            </a:r>
          </a:p>
        </p:txBody>
      </p:sp>
      <p:sp>
        <p:nvSpPr>
          <p:cNvPr id="5123" name="Rectangle 3"/>
          <p:cNvSpPr>
            <a:spLocks noGrp="1" noChangeArrowheads="1"/>
          </p:cNvSpPr>
          <p:nvPr>
            <p:ph type="body" idx="1"/>
          </p:nvPr>
        </p:nvSpPr>
        <p:spPr/>
        <p:txBody>
          <a:bodyPr/>
          <a:lstStyle/>
          <a:p>
            <a:pPr eaLnBrk="1" hangingPunct="1"/>
            <a:r>
              <a:rPr lang="en-US" altLang="en-US" smtClean="0"/>
              <a:t>What is Real-Time Data Warehousing (RTDWH)?</a:t>
            </a:r>
          </a:p>
          <a:p>
            <a:pPr eaLnBrk="1" hangingPunct="1"/>
            <a:r>
              <a:rPr lang="en-US" altLang="en-US" smtClean="0"/>
              <a:t>Operational Data Source (ODS)</a:t>
            </a:r>
          </a:p>
          <a:p>
            <a:pPr eaLnBrk="1" hangingPunct="1"/>
            <a:r>
              <a:rPr lang="en-US" altLang="en-US" smtClean="0"/>
              <a:t>Why we need RTDWH?</a:t>
            </a:r>
          </a:p>
          <a:p>
            <a:pPr eaLnBrk="1" hangingPunct="1"/>
            <a:r>
              <a:rPr lang="en-US" altLang="en-US" smtClean="0"/>
              <a:t>Challenges</a:t>
            </a:r>
          </a:p>
          <a:p>
            <a:pPr eaLnBrk="1" hangingPunct="1"/>
            <a:r>
              <a:rPr lang="en-US" altLang="en-US" smtClean="0"/>
              <a:t>Solutions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71538" y="862013"/>
            <a:ext cx="8162925" cy="762000"/>
          </a:xfrm>
        </p:spPr>
        <p:txBody>
          <a:bodyPr/>
          <a:lstStyle/>
          <a:p>
            <a:pPr eaLnBrk="1" hangingPunct="1"/>
            <a:r>
              <a:rPr lang="en-US" altLang="en-US" smtClean="0"/>
              <a:t>RTDWH Lineage</a:t>
            </a:r>
          </a:p>
        </p:txBody>
      </p:sp>
      <p:sp>
        <p:nvSpPr>
          <p:cNvPr id="23555" name="Rectangle 3"/>
          <p:cNvSpPr>
            <a:spLocks noGrp="1" noChangeArrowheads="1"/>
          </p:cNvSpPr>
          <p:nvPr>
            <p:ph type="body" idx="1"/>
          </p:nvPr>
        </p:nvSpPr>
        <p:spPr/>
        <p:txBody>
          <a:bodyPr/>
          <a:lstStyle/>
          <a:p>
            <a:pPr eaLnBrk="1" hangingPunct="1"/>
            <a:r>
              <a:rPr lang="en-US" altLang="en-US" smtClean="0"/>
              <a:t>Operational Data Source (ODS) </a:t>
            </a:r>
          </a:p>
          <a:p>
            <a:pPr eaLnBrk="1" hangingPunct="1"/>
            <a:r>
              <a:rPr lang="en-US" altLang="en-US" smtClean="0"/>
              <a:t>Motivations of the original ODS were similar to modern RTDWH</a:t>
            </a:r>
          </a:p>
          <a:p>
            <a:pPr eaLnBrk="1" hangingPunct="1"/>
            <a:r>
              <a:rPr lang="en-US" altLang="en-US" smtClean="0"/>
              <a:t>Implementation of RTDWH reflects a new generation of SW/HW &amp; techniques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71538" y="862013"/>
            <a:ext cx="8162925" cy="762000"/>
          </a:xfrm>
        </p:spPr>
        <p:txBody>
          <a:bodyPr/>
          <a:lstStyle/>
          <a:p>
            <a:pPr eaLnBrk="1" hangingPunct="1"/>
            <a:r>
              <a:rPr lang="en-US" altLang="en-US" smtClean="0"/>
              <a:t>RTDWH</a:t>
            </a:r>
          </a:p>
        </p:txBody>
      </p:sp>
      <p:sp>
        <p:nvSpPr>
          <p:cNvPr id="24579" name="Rectangle 3"/>
          <p:cNvSpPr>
            <a:spLocks noGrp="1" noChangeArrowheads="1"/>
          </p:cNvSpPr>
          <p:nvPr>
            <p:ph type="body" idx="1"/>
          </p:nvPr>
        </p:nvSpPr>
        <p:spPr/>
        <p:txBody>
          <a:bodyPr/>
          <a:lstStyle/>
          <a:p>
            <a:pPr eaLnBrk="1" hangingPunct="1"/>
            <a:r>
              <a:rPr lang="en-US" altLang="en-US" sz="2800" smtClean="0"/>
              <a:t>RTDWH advocates that instead of pulling operational data from OLTP system in nightly batch jobs into an ODS, data should be collected from OLTP systems as and when events occur move them directly into the data warehouse. </a:t>
            </a:r>
          </a:p>
          <a:p>
            <a:pPr eaLnBrk="1" hangingPunct="1"/>
            <a:r>
              <a:rPr lang="en-US" altLang="en-US" sz="2800" smtClean="0"/>
              <a:t>This enables the data warehouse to be updated instantaneously and removes the necessity of an ODS.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71538" y="862013"/>
            <a:ext cx="8162925" cy="762000"/>
          </a:xfrm>
        </p:spPr>
        <p:txBody>
          <a:bodyPr/>
          <a:lstStyle/>
          <a:p>
            <a:pPr eaLnBrk="1" hangingPunct="1"/>
            <a:r>
              <a:rPr lang="en-US" altLang="en-US" smtClean="0"/>
              <a:t>RTDWH</a:t>
            </a:r>
          </a:p>
        </p:txBody>
      </p:sp>
      <p:sp>
        <p:nvSpPr>
          <p:cNvPr id="25603" name="Rectangle 3"/>
          <p:cNvSpPr>
            <a:spLocks noGrp="1" noChangeArrowheads="1"/>
          </p:cNvSpPr>
          <p:nvPr>
            <p:ph type="body" idx="1"/>
          </p:nvPr>
        </p:nvSpPr>
        <p:spPr/>
        <p:txBody>
          <a:bodyPr/>
          <a:lstStyle/>
          <a:p>
            <a:pPr eaLnBrk="1" hangingPunct="1"/>
            <a:r>
              <a:rPr lang="en-US" altLang="en-US" sz="2000" smtClean="0"/>
              <a:t>Tactical and strategic queries can be fired against this RTDWH to use immediate as well as historical data. </a:t>
            </a:r>
          </a:p>
          <a:p>
            <a:pPr eaLnBrk="1" hangingPunct="1"/>
            <a:r>
              <a:rPr lang="en-US" altLang="en-US" sz="2000" smtClean="0"/>
              <a:t>Some proponents go even further to propose that data marts are redundant and analytic queries can be fired against the data warehouse with slight adjustments. </a:t>
            </a:r>
          </a:p>
          <a:p>
            <a:pPr eaLnBrk="1" hangingPunct="1"/>
            <a:r>
              <a:rPr lang="en-US" altLang="en-US" sz="2000" smtClean="0"/>
              <a:t>Instead of having the earlier topology of an ODS, a data warehouse and data marts in separate systems, put everything in one big box called the DW which houses real-time data for tactical queries, historic data for strategic queries and segregated data for analysis groups.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71538" y="862013"/>
            <a:ext cx="8162925" cy="762000"/>
          </a:xfrm>
        </p:spPr>
        <p:txBody>
          <a:bodyPr/>
          <a:lstStyle/>
          <a:p>
            <a:pPr eaLnBrk="1" hangingPunct="1"/>
            <a:r>
              <a:rPr lang="en-US" altLang="en-US" smtClean="0"/>
              <a:t>RTDWH</a:t>
            </a:r>
          </a:p>
        </p:txBody>
      </p:sp>
      <p:sp>
        <p:nvSpPr>
          <p:cNvPr id="26627" name="Rectangle 3"/>
          <p:cNvSpPr>
            <a:spLocks noGrp="1" noChangeArrowheads="1"/>
          </p:cNvSpPr>
          <p:nvPr>
            <p:ph type="body" idx="1"/>
          </p:nvPr>
        </p:nvSpPr>
        <p:spPr/>
        <p:txBody>
          <a:bodyPr/>
          <a:lstStyle/>
          <a:p>
            <a:pPr eaLnBrk="1" hangingPunct="1"/>
            <a:r>
              <a:rPr lang="en-US" altLang="en-US" smtClean="0"/>
              <a:t>Current EAI tools provide the opportunity to pull real-time data out of OLTP systems and pump it into large data warehouses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71538" y="862013"/>
            <a:ext cx="8162925" cy="762000"/>
          </a:xfrm>
        </p:spPr>
        <p:txBody>
          <a:bodyPr/>
          <a:lstStyle/>
          <a:p>
            <a:pPr eaLnBrk="1" hangingPunct="1"/>
            <a:r>
              <a:rPr lang="en-US" altLang="en-US" b="1" smtClean="0"/>
              <a:t>A Word About ODS</a:t>
            </a:r>
          </a:p>
        </p:txBody>
      </p:sp>
      <p:sp>
        <p:nvSpPr>
          <p:cNvPr id="5123" name="Rectangle 3"/>
          <p:cNvSpPr>
            <a:spLocks noGrp="1" noChangeArrowheads="1"/>
          </p:cNvSpPr>
          <p:nvPr>
            <p:ph type="body" idx="1"/>
          </p:nvPr>
        </p:nvSpPr>
        <p:spPr/>
        <p:txBody>
          <a:bodyPr/>
          <a:lstStyle/>
          <a:p>
            <a:pPr eaLnBrk="1" hangingPunct="1">
              <a:lnSpc>
                <a:spcPct val="90000"/>
              </a:lnSpc>
            </a:pPr>
            <a:r>
              <a:rPr lang="en-US" altLang="en-US" sz="2400" smtClean="0"/>
              <a:t>ODS is also referred to as Generation 1 DW</a:t>
            </a:r>
          </a:p>
          <a:p>
            <a:pPr eaLnBrk="1" hangingPunct="1">
              <a:lnSpc>
                <a:spcPct val="90000"/>
              </a:lnSpc>
            </a:pPr>
            <a:r>
              <a:rPr lang="en-US" altLang="en-US" sz="2400" smtClean="0"/>
              <a:t>Separate system that sat between source transactional system &amp; DW</a:t>
            </a:r>
          </a:p>
          <a:p>
            <a:pPr eaLnBrk="1" hangingPunct="1">
              <a:lnSpc>
                <a:spcPct val="90000"/>
              </a:lnSpc>
            </a:pPr>
            <a:r>
              <a:rPr lang="en-US" altLang="en-US" sz="2400" smtClean="0"/>
              <a:t>Hot extract used for answering narrow range of urgent operational questions like:</a:t>
            </a:r>
          </a:p>
          <a:p>
            <a:pPr lvl="1" eaLnBrk="1" hangingPunct="1">
              <a:lnSpc>
                <a:spcPct val="90000"/>
              </a:lnSpc>
            </a:pPr>
            <a:r>
              <a:rPr lang="en-US" altLang="en-US" sz="2000" smtClean="0"/>
              <a:t>Was the order shipped?</a:t>
            </a:r>
          </a:p>
          <a:p>
            <a:pPr lvl="1" eaLnBrk="1" hangingPunct="1">
              <a:lnSpc>
                <a:spcPct val="90000"/>
              </a:lnSpc>
            </a:pPr>
            <a:r>
              <a:rPr lang="en-US" altLang="en-US" sz="2000" smtClean="0"/>
              <a:t>Was the payment made?</a:t>
            </a:r>
          </a:p>
          <a:p>
            <a:pPr eaLnBrk="1" hangingPunct="1">
              <a:lnSpc>
                <a:spcPct val="90000"/>
              </a:lnSpc>
            </a:pPr>
            <a:r>
              <a:rPr lang="en-US" altLang="en-US" sz="2400" smtClean="0"/>
              <a:t>ODS is particularly useful when:</a:t>
            </a:r>
          </a:p>
          <a:p>
            <a:pPr lvl="1" eaLnBrk="1" hangingPunct="1">
              <a:lnSpc>
                <a:spcPct val="90000"/>
              </a:lnSpc>
            </a:pPr>
            <a:r>
              <a:rPr lang="en-US" altLang="en-US" sz="2000" smtClean="0"/>
              <a:t>ETL process of the main DW delayed the availability of data</a:t>
            </a:r>
          </a:p>
          <a:p>
            <a:pPr lvl="1" eaLnBrk="1" hangingPunct="1">
              <a:lnSpc>
                <a:spcPct val="90000"/>
              </a:lnSpc>
            </a:pPr>
            <a:r>
              <a:rPr lang="en-US" altLang="en-US" sz="2000" smtClean="0"/>
              <a:t>Only aggregated data is available </a:t>
            </a:r>
          </a:p>
        </p:txBody>
      </p:sp>
    </p:spTree>
    <p:extLst>
      <p:ext uri="{BB962C8B-B14F-4D97-AF65-F5344CB8AC3E}">
        <p14:creationId xmlns:p14="http://schemas.microsoft.com/office/powerpoint/2010/main" val="41770420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71538" y="862013"/>
            <a:ext cx="8162925" cy="762000"/>
          </a:xfrm>
        </p:spPr>
        <p:txBody>
          <a:bodyPr/>
          <a:lstStyle/>
          <a:p>
            <a:pPr eaLnBrk="1" hangingPunct="1"/>
            <a:r>
              <a:rPr lang="en-US" altLang="en-US" b="1" smtClean="0"/>
              <a:t>A Word About ODS</a:t>
            </a:r>
          </a:p>
        </p:txBody>
      </p:sp>
      <p:sp>
        <p:nvSpPr>
          <p:cNvPr id="6147" name="Rectangle 3"/>
          <p:cNvSpPr>
            <a:spLocks noGrp="1" noChangeArrowheads="1"/>
          </p:cNvSpPr>
          <p:nvPr>
            <p:ph type="body" idx="1"/>
          </p:nvPr>
        </p:nvSpPr>
        <p:spPr>
          <a:xfrm>
            <a:off x="609600" y="1905000"/>
            <a:ext cx="8110538" cy="4191000"/>
          </a:xfrm>
        </p:spPr>
        <p:txBody>
          <a:bodyPr/>
          <a:lstStyle/>
          <a:p>
            <a:pPr eaLnBrk="1" hangingPunct="1"/>
            <a:r>
              <a:rPr lang="en-US" altLang="en-US" sz="2400" smtClean="0"/>
              <a:t>ODS plays a dual role:</a:t>
            </a:r>
          </a:p>
          <a:p>
            <a:pPr lvl="1" eaLnBrk="1" hangingPunct="1"/>
            <a:r>
              <a:rPr lang="en-US" altLang="en-US" sz="2000" smtClean="0"/>
              <a:t>Serve as a source of data for DW</a:t>
            </a:r>
          </a:p>
          <a:p>
            <a:pPr lvl="1" eaLnBrk="1" hangingPunct="1"/>
            <a:r>
              <a:rPr lang="en-US" altLang="en-US" sz="2000" smtClean="0"/>
              <a:t>Querying</a:t>
            </a:r>
          </a:p>
          <a:p>
            <a:pPr eaLnBrk="1" hangingPunct="1"/>
            <a:r>
              <a:rPr lang="en-US" altLang="en-US" sz="2400" smtClean="0"/>
              <a:t>Supports lower-latency reporting through creation of a distinct architectural construct &amp; application separate from DW</a:t>
            </a:r>
          </a:p>
          <a:p>
            <a:pPr eaLnBrk="1" hangingPunct="1"/>
            <a:r>
              <a:rPr lang="en-US" altLang="en-US" sz="2400" smtClean="0"/>
              <a:t>Half operational &amp; half DSS</a:t>
            </a:r>
          </a:p>
          <a:p>
            <a:pPr eaLnBrk="1" hangingPunct="1"/>
            <a:r>
              <a:rPr lang="en-US" altLang="en-US" sz="2400" smtClean="0"/>
              <a:t>A place where data was integrated &amp; fed to a downstream DW</a:t>
            </a:r>
          </a:p>
          <a:p>
            <a:pPr eaLnBrk="1" hangingPunct="1"/>
            <a:r>
              <a:rPr lang="en-US" altLang="en-US" sz="2400" smtClean="0"/>
              <a:t>Extension of the DW ETL  layer</a:t>
            </a:r>
          </a:p>
        </p:txBody>
      </p:sp>
    </p:spTree>
    <p:extLst>
      <p:ext uri="{BB962C8B-B14F-4D97-AF65-F5344CB8AC3E}">
        <p14:creationId xmlns:p14="http://schemas.microsoft.com/office/powerpoint/2010/main" val="3474587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71538" y="862013"/>
            <a:ext cx="8162925" cy="762000"/>
          </a:xfrm>
        </p:spPr>
        <p:txBody>
          <a:bodyPr/>
          <a:lstStyle/>
          <a:p>
            <a:pPr eaLnBrk="1" hangingPunct="1"/>
            <a:r>
              <a:rPr lang="en-US" altLang="en-US" b="1" smtClean="0"/>
              <a:t>A Word About ODS</a:t>
            </a:r>
          </a:p>
        </p:txBody>
      </p:sp>
      <p:sp>
        <p:nvSpPr>
          <p:cNvPr id="7171" name="Rectangle 3"/>
          <p:cNvSpPr>
            <a:spLocks noGrp="1" noChangeArrowheads="1"/>
          </p:cNvSpPr>
          <p:nvPr>
            <p:ph type="body" idx="1"/>
          </p:nvPr>
        </p:nvSpPr>
        <p:spPr>
          <a:xfrm>
            <a:off x="609600" y="1905000"/>
            <a:ext cx="8110538" cy="4191000"/>
          </a:xfrm>
        </p:spPr>
        <p:txBody>
          <a:bodyPr/>
          <a:lstStyle/>
          <a:p>
            <a:pPr eaLnBrk="1" hangingPunct="1"/>
            <a:r>
              <a:rPr lang="en-US" altLang="en-US" sz="2800" smtClean="0"/>
              <a:t>ODS has been absorbed by the DW</a:t>
            </a:r>
          </a:p>
          <a:p>
            <a:pPr lvl="1" eaLnBrk="1" hangingPunct="1"/>
            <a:r>
              <a:rPr lang="en-US" altLang="en-US" sz="2400" smtClean="0"/>
              <a:t>Modern DWs now routinely extract data on a daily basis</a:t>
            </a:r>
          </a:p>
          <a:p>
            <a:pPr lvl="1" eaLnBrk="1" hangingPunct="1"/>
            <a:r>
              <a:rPr lang="en-US" altLang="en-US" sz="2400" smtClean="0"/>
              <a:t>Real-time techniques allow the DW to always be completely current</a:t>
            </a:r>
          </a:p>
          <a:p>
            <a:pPr lvl="1" eaLnBrk="1" hangingPunct="1"/>
            <a:r>
              <a:rPr lang="en-US" altLang="en-US" sz="2400" smtClean="0"/>
              <a:t>DWs hav become far more operational than in the past</a:t>
            </a:r>
          </a:p>
          <a:p>
            <a:pPr lvl="1" eaLnBrk="1" hangingPunct="1"/>
            <a:r>
              <a:rPr lang="en-US" altLang="en-US" sz="2400" smtClean="0"/>
              <a:t>Footprints of conventional DW &amp; ODS now overlap so completely that it is not fruitful to make a distinction between the kinds of systems</a:t>
            </a:r>
          </a:p>
        </p:txBody>
      </p:sp>
    </p:spTree>
    <p:extLst>
      <p:ext uri="{BB962C8B-B14F-4D97-AF65-F5344CB8AC3E}">
        <p14:creationId xmlns:p14="http://schemas.microsoft.com/office/powerpoint/2010/main" val="27163610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71538" y="862013"/>
            <a:ext cx="8162925" cy="762000"/>
          </a:xfrm>
        </p:spPr>
        <p:txBody>
          <a:bodyPr/>
          <a:lstStyle/>
          <a:p>
            <a:pPr eaLnBrk="1" hangingPunct="1"/>
            <a:r>
              <a:rPr lang="en-US" altLang="en-US" b="1" smtClean="0"/>
              <a:t>A Word About ODS</a:t>
            </a:r>
          </a:p>
        </p:txBody>
      </p:sp>
      <p:sp>
        <p:nvSpPr>
          <p:cNvPr id="8195" name="Rectangle 3"/>
          <p:cNvSpPr>
            <a:spLocks noGrp="1" noChangeArrowheads="1"/>
          </p:cNvSpPr>
          <p:nvPr>
            <p:ph type="body" idx="1"/>
          </p:nvPr>
        </p:nvSpPr>
        <p:spPr/>
        <p:txBody>
          <a:bodyPr/>
          <a:lstStyle/>
          <a:p>
            <a:pPr eaLnBrk="1" hangingPunct="1"/>
            <a:r>
              <a:rPr lang="en-US" altLang="en-US" sz="2800" b="1" smtClean="0"/>
              <a:t>Classification of ODS based on:</a:t>
            </a:r>
          </a:p>
          <a:p>
            <a:pPr lvl="1" eaLnBrk="1" hangingPunct="1"/>
            <a:r>
              <a:rPr lang="en-US" altLang="en-US" sz="2400" b="1" smtClean="0"/>
              <a:t>Urgency</a:t>
            </a:r>
          </a:p>
          <a:p>
            <a:pPr lvl="2" eaLnBrk="1" hangingPunct="1"/>
            <a:r>
              <a:rPr lang="en-US" altLang="en-US" sz="2000" b="1" smtClean="0"/>
              <a:t>Class I - IV</a:t>
            </a:r>
          </a:p>
          <a:p>
            <a:pPr lvl="1" eaLnBrk="1" hangingPunct="1"/>
            <a:r>
              <a:rPr lang="en-US" altLang="en-US" sz="2400" b="1" smtClean="0"/>
              <a:t>Position in overall architecture</a:t>
            </a:r>
          </a:p>
          <a:p>
            <a:pPr lvl="2" eaLnBrk="1" hangingPunct="1"/>
            <a:r>
              <a:rPr lang="en-US" altLang="en-US" sz="2000" b="1" smtClean="0"/>
              <a:t>Internal or External</a:t>
            </a:r>
          </a:p>
          <a:p>
            <a:pPr lvl="1" eaLnBrk="1" hangingPunct="1">
              <a:buFont typeface="Wingdings" panose="05000000000000000000" pitchFamily="2" charset="2"/>
              <a:buNone/>
            </a:pPr>
            <a:endParaRPr lang="en-US" altLang="en-US" sz="2400" b="1" smtClean="0"/>
          </a:p>
        </p:txBody>
      </p:sp>
    </p:spTree>
    <p:extLst>
      <p:ext uri="{BB962C8B-B14F-4D97-AF65-F5344CB8AC3E}">
        <p14:creationId xmlns:p14="http://schemas.microsoft.com/office/powerpoint/2010/main" val="695343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71538" y="862013"/>
            <a:ext cx="8162925" cy="762000"/>
          </a:xfrm>
        </p:spPr>
        <p:txBody>
          <a:bodyPr/>
          <a:lstStyle/>
          <a:p>
            <a:pPr eaLnBrk="1" hangingPunct="1"/>
            <a:r>
              <a:rPr lang="en-US" altLang="en-US" b="1" smtClean="0"/>
              <a:t>A Word About ODS</a:t>
            </a:r>
          </a:p>
        </p:txBody>
      </p:sp>
      <p:pic>
        <p:nvPicPr>
          <p:cNvPr id="921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50" y="1905000"/>
            <a:ext cx="8718550"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9432385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71538" y="862013"/>
            <a:ext cx="8162925" cy="762000"/>
          </a:xfrm>
        </p:spPr>
        <p:txBody>
          <a:bodyPr/>
          <a:lstStyle/>
          <a:p>
            <a:pPr eaLnBrk="1" hangingPunct="1"/>
            <a:r>
              <a:rPr lang="en-US" altLang="en-US" b="1" smtClean="0"/>
              <a:t>A Word About ODS</a:t>
            </a:r>
          </a:p>
        </p:txBody>
      </p:sp>
      <p:sp>
        <p:nvSpPr>
          <p:cNvPr id="10243" name="Rectangle 3"/>
          <p:cNvSpPr>
            <a:spLocks noGrp="1" noChangeArrowheads="1"/>
          </p:cNvSpPr>
          <p:nvPr>
            <p:ph type="body" idx="1"/>
          </p:nvPr>
        </p:nvSpPr>
        <p:spPr/>
        <p:txBody>
          <a:bodyPr/>
          <a:lstStyle/>
          <a:p>
            <a:pPr eaLnBrk="1" hangingPunct="1"/>
            <a:r>
              <a:rPr lang="en-US" altLang="en-US" sz="2800" smtClean="0"/>
              <a:t>Urgency</a:t>
            </a:r>
          </a:p>
          <a:p>
            <a:pPr lvl="1" eaLnBrk="1" hangingPunct="1"/>
            <a:r>
              <a:rPr lang="en-US" altLang="en-US" sz="2400" smtClean="0"/>
              <a:t>Class I – Updates of data from operational systems to ODS are synchronous</a:t>
            </a:r>
          </a:p>
          <a:p>
            <a:pPr lvl="1" eaLnBrk="1" hangingPunct="1"/>
            <a:r>
              <a:rPr lang="en-US" altLang="en-US" sz="2400" smtClean="0"/>
              <a:t>Class II – Updates between operational environment &amp; ODS occurs between 2-3 hour frame</a:t>
            </a:r>
          </a:p>
          <a:p>
            <a:pPr lvl="1" eaLnBrk="1" hangingPunct="1"/>
            <a:r>
              <a:rPr lang="en-US" altLang="en-US" sz="2400" smtClean="0"/>
              <a:t>Class III – synchronization of updates occurs overnight</a:t>
            </a:r>
          </a:p>
        </p:txBody>
      </p:sp>
    </p:spTree>
    <p:extLst>
      <p:ext uri="{BB962C8B-B14F-4D97-AF65-F5344CB8AC3E}">
        <p14:creationId xmlns:p14="http://schemas.microsoft.com/office/powerpoint/2010/main" val="2620680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62000" y="685800"/>
            <a:ext cx="8596313" cy="762000"/>
          </a:xfrm>
        </p:spPr>
        <p:txBody>
          <a:bodyPr/>
          <a:lstStyle/>
          <a:p>
            <a:pPr eaLnBrk="1" hangingPunct="1"/>
            <a:r>
              <a:rPr lang="en-US" altLang="en-US" smtClean="0"/>
              <a:t>What is RTDWH?</a:t>
            </a:r>
          </a:p>
        </p:txBody>
      </p:sp>
      <p:sp>
        <p:nvSpPr>
          <p:cNvPr id="6147" name="Rectangle 3"/>
          <p:cNvSpPr>
            <a:spLocks noGrp="1" noChangeArrowheads="1"/>
          </p:cNvSpPr>
          <p:nvPr>
            <p:ph type="body" idx="1"/>
          </p:nvPr>
        </p:nvSpPr>
        <p:spPr/>
        <p:txBody>
          <a:bodyPr/>
          <a:lstStyle/>
          <a:p>
            <a:pPr eaLnBrk="1" hangingPunct="1">
              <a:lnSpc>
                <a:spcPct val="90000"/>
              </a:lnSpc>
            </a:pPr>
            <a:r>
              <a:rPr lang="en-US" altLang="en-US" sz="2400" smtClean="0"/>
              <a:t>Business Intelligence (BI) applications and their underlying data warehouses have been used primarily as </a:t>
            </a:r>
            <a:r>
              <a:rPr lang="en-US" altLang="en-US" sz="2400" i="1" smtClean="0"/>
              <a:t>strategic</a:t>
            </a:r>
            <a:r>
              <a:rPr lang="en-US" altLang="en-US" sz="2400" smtClean="0"/>
              <a:t> decision-making tools </a:t>
            </a:r>
          </a:p>
          <a:p>
            <a:pPr eaLnBrk="1" hangingPunct="1">
              <a:lnSpc>
                <a:spcPct val="90000"/>
              </a:lnSpc>
            </a:pPr>
            <a:r>
              <a:rPr lang="en-US" altLang="en-US" sz="2400" smtClean="0"/>
              <a:t>Kept Separate from Operational systems that manage day-to-day business operations</a:t>
            </a:r>
          </a:p>
          <a:p>
            <a:pPr eaLnBrk="1" hangingPunct="1">
              <a:lnSpc>
                <a:spcPct val="90000"/>
              </a:lnSpc>
            </a:pPr>
            <a:r>
              <a:rPr lang="en-US" altLang="en-US" sz="2400" smtClean="0"/>
              <a:t>Significant industry momentum toward using BI for driving </a:t>
            </a:r>
            <a:r>
              <a:rPr lang="en-US" altLang="en-US" sz="2400" i="1" smtClean="0"/>
              <a:t>tactical</a:t>
            </a:r>
            <a:r>
              <a:rPr lang="en-US" altLang="en-US" sz="2400" smtClean="0"/>
              <a:t> day-to-day business decisions and operations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71538" y="862013"/>
            <a:ext cx="8162925" cy="762000"/>
          </a:xfrm>
        </p:spPr>
        <p:txBody>
          <a:bodyPr/>
          <a:lstStyle/>
          <a:p>
            <a:pPr eaLnBrk="1" hangingPunct="1"/>
            <a:r>
              <a:rPr lang="en-US" altLang="en-US" b="1" smtClean="0"/>
              <a:t>A Word About ODS</a:t>
            </a:r>
          </a:p>
        </p:txBody>
      </p:sp>
      <p:sp>
        <p:nvSpPr>
          <p:cNvPr id="11267" name="Rectangle 3"/>
          <p:cNvSpPr>
            <a:spLocks noGrp="1" noChangeArrowheads="1"/>
          </p:cNvSpPr>
          <p:nvPr>
            <p:ph type="body" idx="1"/>
          </p:nvPr>
        </p:nvSpPr>
        <p:spPr/>
        <p:txBody>
          <a:bodyPr/>
          <a:lstStyle/>
          <a:p>
            <a:pPr eaLnBrk="1" hangingPunct="1"/>
            <a:r>
              <a:rPr lang="en-US" altLang="en-US" sz="2800" smtClean="0"/>
              <a:t>Urgency</a:t>
            </a:r>
          </a:p>
          <a:p>
            <a:pPr lvl="1" eaLnBrk="1" hangingPunct="1"/>
            <a:r>
              <a:rPr lang="en-US" altLang="en-US" sz="2400" smtClean="0"/>
              <a:t>Class IV – Updates into the ODS from the DW are unscheduled</a:t>
            </a:r>
          </a:p>
          <a:p>
            <a:pPr lvl="2" eaLnBrk="1" hangingPunct="1"/>
            <a:r>
              <a:rPr lang="en-US" altLang="en-US" sz="2000" smtClean="0"/>
              <a:t>Data in the DW is analyzed, and periodically placed in the ODS</a:t>
            </a:r>
          </a:p>
          <a:p>
            <a:pPr lvl="2" eaLnBrk="1" hangingPunct="1"/>
            <a:r>
              <a:rPr lang="en-US" altLang="en-US" sz="2000" smtClean="0"/>
              <a:t>For Example –Customer Profile Data</a:t>
            </a:r>
          </a:p>
          <a:p>
            <a:pPr lvl="2" eaLnBrk="1" hangingPunct="1"/>
            <a:r>
              <a:rPr lang="en-US" altLang="en-US" sz="2000" smtClean="0"/>
              <a:t>Customer Name &amp; ID</a:t>
            </a:r>
          </a:p>
          <a:p>
            <a:pPr lvl="2" eaLnBrk="1" hangingPunct="1"/>
            <a:r>
              <a:rPr lang="en-US" altLang="en-US" sz="2000" smtClean="0"/>
              <a:t>Customer Volume – High/low</a:t>
            </a:r>
          </a:p>
          <a:p>
            <a:pPr lvl="2" eaLnBrk="1" hangingPunct="1"/>
            <a:r>
              <a:rPr lang="en-US" altLang="en-US" sz="2000" smtClean="0"/>
              <a:t>Customer Profitability – High/low</a:t>
            </a:r>
          </a:p>
          <a:p>
            <a:pPr lvl="2" eaLnBrk="1" hangingPunct="1"/>
            <a:r>
              <a:rPr lang="en-US" altLang="en-US" sz="2000" smtClean="0"/>
              <a:t>Customer Freq. of activity – very freq./very infreq.</a:t>
            </a:r>
          </a:p>
          <a:p>
            <a:pPr lvl="2" eaLnBrk="1" hangingPunct="1"/>
            <a:r>
              <a:rPr lang="en-US" altLang="en-US" sz="2000" smtClean="0"/>
              <a:t>Customer likes &amp; dislikes </a:t>
            </a:r>
          </a:p>
        </p:txBody>
      </p:sp>
    </p:spTree>
    <p:extLst>
      <p:ext uri="{BB962C8B-B14F-4D97-AF65-F5344CB8AC3E}">
        <p14:creationId xmlns:p14="http://schemas.microsoft.com/office/powerpoint/2010/main" val="12007638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1538" y="854075"/>
            <a:ext cx="8162925" cy="769938"/>
          </a:xfrm>
        </p:spPr>
        <p:txBody>
          <a:bodyPr/>
          <a:lstStyle/>
          <a:p>
            <a:r>
              <a:rPr lang="en-US" altLang="en-US" smtClean="0"/>
              <a:t>Concluding Remarks</a:t>
            </a:r>
          </a:p>
        </p:txBody>
      </p:sp>
      <p:sp>
        <p:nvSpPr>
          <p:cNvPr id="13315" name="Content Placeholder 2"/>
          <p:cNvSpPr>
            <a:spLocks noGrp="1"/>
          </p:cNvSpPr>
          <p:nvPr>
            <p:ph idx="1"/>
          </p:nvPr>
        </p:nvSpPr>
        <p:spPr/>
        <p:txBody>
          <a:bodyPr/>
          <a:lstStyle/>
          <a:p>
            <a:r>
              <a:rPr lang="en-US" altLang="en-US" smtClean="0"/>
              <a:t>If an ODS exists (Type 1), then it can contribute towards RTDWH</a:t>
            </a:r>
          </a:p>
          <a:p>
            <a:r>
              <a:rPr lang="en-US" altLang="en-US" smtClean="0"/>
              <a:t>If it does not exist, then there is no point in building an ODS for either conventional DW or for RTDWH</a:t>
            </a:r>
          </a:p>
        </p:txBody>
      </p:sp>
    </p:spTree>
    <p:extLst>
      <p:ext uri="{BB962C8B-B14F-4D97-AF65-F5344CB8AC3E}">
        <p14:creationId xmlns:p14="http://schemas.microsoft.com/office/powerpoint/2010/main" val="3901676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71538" y="177800"/>
            <a:ext cx="8162925" cy="1446213"/>
          </a:xfrm>
        </p:spPr>
        <p:txBody>
          <a:bodyPr/>
          <a:lstStyle/>
          <a:p>
            <a:pPr eaLnBrk="1" hangingPunct="1"/>
            <a:r>
              <a:rPr lang="en-US" altLang="en-US" smtClean="0"/>
              <a:t>Kimball’s Approach to RTDWH</a:t>
            </a:r>
          </a:p>
        </p:txBody>
      </p:sp>
      <p:sp>
        <p:nvSpPr>
          <p:cNvPr id="27651" name="Rectangle 3"/>
          <p:cNvSpPr>
            <a:spLocks noGrp="1" noChangeArrowheads="1"/>
          </p:cNvSpPr>
          <p:nvPr>
            <p:ph type="body" idx="1"/>
          </p:nvPr>
        </p:nvSpPr>
        <p:spPr/>
        <p:txBody>
          <a:bodyPr/>
          <a:lstStyle/>
          <a:p>
            <a:pPr eaLnBrk="1" hangingPunct="1"/>
            <a:r>
              <a:rPr lang="en-US" altLang="en-US" sz="2800" smtClean="0"/>
              <a:t>Real-Time Partitions (Generation 2)</a:t>
            </a:r>
          </a:p>
          <a:p>
            <a:pPr lvl="1" eaLnBrk="1" hangingPunct="1"/>
            <a:r>
              <a:rPr lang="en-US" altLang="en-US" sz="2400" smtClean="0"/>
              <a:t>Separate real-time fact table is created whose grain &amp; dimensionality matches that of the corresponding FT in the static (nightly loaded) DW</a:t>
            </a:r>
          </a:p>
          <a:p>
            <a:pPr lvl="1" eaLnBrk="1" hangingPunct="1"/>
            <a:r>
              <a:rPr lang="en-US" altLang="en-US" sz="2400" smtClean="0"/>
              <a:t>Real-time FT contains only current day’s facts (those not yet loaded into the static FT)</a:t>
            </a:r>
          </a:p>
          <a:p>
            <a:pPr lvl="1" eaLnBrk="1" hangingPunct="1"/>
            <a:r>
              <a:rPr lang="en-US" altLang="en-US" sz="2400" smtClean="0"/>
              <a:t>Each night, the contents of RTFT are written to the static FT and the RTFT is purged, ready to receive the next day’s facts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71538" y="177800"/>
            <a:ext cx="8162925" cy="1446213"/>
          </a:xfrm>
        </p:spPr>
        <p:txBody>
          <a:bodyPr/>
          <a:lstStyle/>
          <a:p>
            <a:pPr eaLnBrk="1" hangingPunct="1"/>
            <a:r>
              <a:rPr lang="en-US" altLang="en-US" smtClean="0"/>
              <a:t>Kimball’s Approach to RTDWH</a:t>
            </a:r>
          </a:p>
        </p:txBody>
      </p:sp>
      <p:sp>
        <p:nvSpPr>
          <p:cNvPr id="28675" name="Rectangle 3"/>
          <p:cNvSpPr>
            <a:spLocks noGrp="1" noChangeArrowheads="1"/>
          </p:cNvSpPr>
          <p:nvPr>
            <p:ph type="body" idx="1"/>
          </p:nvPr>
        </p:nvSpPr>
        <p:spPr/>
        <p:txBody>
          <a:bodyPr/>
          <a:lstStyle/>
          <a:p>
            <a:pPr eaLnBrk="1" hangingPunct="1"/>
            <a:r>
              <a:rPr lang="en-US" altLang="en-US" smtClean="0"/>
              <a:t>Real-Time Partitions</a:t>
            </a:r>
          </a:p>
          <a:p>
            <a:pPr lvl="1" eaLnBrk="1" hangingPunct="1"/>
            <a:r>
              <a:rPr lang="en-US" altLang="en-US" sz="2400" smtClean="0"/>
              <a:t>Gives RT reporting benefits of the ODS into the DW itself, eliminating ODS architectural overhead</a:t>
            </a:r>
          </a:p>
          <a:p>
            <a:pPr lvl="1" eaLnBrk="1" hangingPunct="1"/>
            <a:r>
              <a:rPr lang="en-US" altLang="en-US" sz="2400" smtClean="0"/>
              <a:t>Facts are trickled into the RTFTs throughout the day</a:t>
            </a:r>
          </a:p>
          <a:p>
            <a:pPr lvl="1" eaLnBrk="1" hangingPunct="1"/>
            <a:r>
              <a:rPr lang="en-US" altLang="en-US" sz="2400" smtClean="0"/>
              <a:t>User queries against the RTFTs are neither halted nor interrupted by this loading process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71538" y="177800"/>
            <a:ext cx="8162925" cy="1446213"/>
          </a:xfrm>
        </p:spPr>
        <p:txBody>
          <a:bodyPr/>
          <a:lstStyle/>
          <a:p>
            <a:pPr eaLnBrk="1" hangingPunct="1"/>
            <a:r>
              <a:rPr lang="en-US" altLang="en-US" smtClean="0"/>
              <a:t>Kimball’s Approach to RTDWH</a:t>
            </a:r>
          </a:p>
        </p:txBody>
      </p:sp>
      <p:sp>
        <p:nvSpPr>
          <p:cNvPr id="29699" name="Rectangle 3"/>
          <p:cNvSpPr>
            <a:spLocks noGrp="1" noChangeArrowheads="1"/>
          </p:cNvSpPr>
          <p:nvPr>
            <p:ph type="body" idx="1"/>
          </p:nvPr>
        </p:nvSpPr>
        <p:spPr/>
        <p:txBody>
          <a:bodyPr/>
          <a:lstStyle/>
          <a:p>
            <a:pPr eaLnBrk="1" hangingPunct="1"/>
            <a:r>
              <a:rPr lang="en-US" altLang="en-US" smtClean="0"/>
              <a:t>Real-Time Partitions</a:t>
            </a:r>
          </a:p>
          <a:p>
            <a:pPr lvl="1" eaLnBrk="1" hangingPunct="1"/>
            <a:r>
              <a:rPr lang="en-US" altLang="en-US" sz="2400" smtClean="0"/>
              <a:t>Indexing is minimal</a:t>
            </a:r>
          </a:p>
          <a:p>
            <a:pPr lvl="1" eaLnBrk="1" hangingPunct="1"/>
            <a:r>
              <a:rPr lang="en-US" altLang="en-US" sz="2400" smtClean="0"/>
              <a:t>Performance is achieved by restricting the amount of data in RTFTs</a:t>
            </a:r>
          </a:p>
          <a:p>
            <a:pPr lvl="1" eaLnBrk="1" hangingPunct="1"/>
            <a:r>
              <a:rPr lang="en-US" altLang="en-US" sz="2400" smtClean="0"/>
              <a:t>Caching entire RTFT in memory</a:t>
            </a:r>
          </a:p>
          <a:p>
            <a:pPr lvl="1" eaLnBrk="1" hangingPunct="1"/>
            <a:r>
              <a:rPr lang="en-US" altLang="en-US" sz="2400" smtClean="0"/>
              <a:t>Create view to combine data from both static &amp; real-time FT, providing a virtual star schema to simplify queries that demand views of historical measures that extend to the moment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71538" y="177800"/>
            <a:ext cx="8162925" cy="1446213"/>
          </a:xfrm>
        </p:spPr>
        <p:txBody>
          <a:bodyPr/>
          <a:lstStyle/>
          <a:p>
            <a:pPr eaLnBrk="1" hangingPunct="1"/>
            <a:r>
              <a:rPr lang="en-US" altLang="en-US" smtClean="0"/>
              <a:t>Kimball’s Approach to RTDWH</a:t>
            </a:r>
          </a:p>
        </p:txBody>
      </p:sp>
      <p:sp>
        <p:nvSpPr>
          <p:cNvPr id="30723" name="Rectangle 3"/>
          <p:cNvSpPr>
            <a:spLocks noGrp="1" noChangeArrowheads="1"/>
          </p:cNvSpPr>
          <p:nvPr>
            <p:ph type="body" idx="1"/>
          </p:nvPr>
        </p:nvSpPr>
        <p:spPr/>
        <p:txBody>
          <a:bodyPr/>
          <a:lstStyle/>
          <a:p>
            <a:pPr eaLnBrk="1" hangingPunct="1"/>
            <a:r>
              <a:rPr lang="en-US" altLang="en-US" smtClean="0"/>
              <a:t>Real-Time Partitions</a:t>
            </a:r>
          </a:p>
          <a:p>
            <a:pPr lvl="1" eaLnBrk="1" hangingPunct="1"/>
            <a:r>
              <a:rPr lang="en-US" altLang="en-US" sz="2400" smtClean="0"/>
              <a:t>Fact records alone trickled into RTFT</a:t>
            </a:r>
          </a:p>
          <a:p>
            <a:pPr lvl="1" eaLnBrk="1" hangingPunct="1"/>
            <a:r>
              <a:rPr lang="en-US" altLang="en-US" sz="2400" smtClean="0"/>
              <a:t>Any issues?</a:t>
            </a:r>
          </a:p>
          <a:p>
            <a:pPr lvl="1" eaLnBrk="1" hangingPunct="1"/>
            <a:r>
              <a:rPr lang="en-US" altLang="en-US" sz="2400" smtClean="0"/>
              <a:t>What about the changes to DTs that occur between the nightly bulk loads?</a:t>
            </a:r>
          </a:p>
          <a:p>
            <a:pPr lvl="1" eaLnBrk="1" hangingPunct="1"/>
            <a:r>
              <a:rPr lang="en-US" altLang="en-US" sz="2400" smtClean="0"/>
              <a:t>New customers created during the day!</a:t>
            </a:r>
          </a:p>
          <a:p>
            <a:pPr lvl="1" eaLnBrk="1" hangingPunct="1"/>
            <a:r>
              <a:rPr lang="en-US" altLang="en-US" sz="2400" smtClean="0"/>
              <a:t>Are we focusing only on fresh facts?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71538" y="177800"/>
            <a:ext cx="8162925" cy="1446213"/>
          </a:xfrm>
        </p:spPr>
        <p:txBody>
          <a:bodyPr/>
          <a:lstStyle/>
          <a:p>
            <a:pPr eaLnBrk="1" hangingPunct="1"/>
            <a:r>
              <a:rPr lang="en-US" altLang="en-US" smtClean="0"/>
              <a:t>Kimball’s Approach to RTDWH</a:t>
            </a:r>
          </a:p>
        </p:txBody>
      </p:sp>
      <p:sp>
        <p:nvSpPr>
          <p:cNvPr id="31747" name="Rectangle 3"/>
          <p:cNvSpPr>
            <a:spLocks noGrp="1" noChangeArrowheads="1"/>
          </p:cNvSpPr>
          <p:nvPr>
            <p:ph type="body" idx="1"/>
          </p:nvPr>
        </p:nvSpPr>
        <p:spPr/>
        <p:txBody>
          <a:bodyPr/>
          <a:lstStyle/>
          <a:p>
            <a:pPr eaLnBrk="1" hangingPunct="1"/>
            <a:r>
              <a:rPr lang="en-US" altLang="en-US" smtClean="0"/>
              <a:t>Real-Time Partitions</a:t>
            </a:r>
          </a:p>
          <a:p>
            <a:pPr lvl="1" eaLnBrk="1" hangingPunct="1"/>
            <a:r>
              <a:rPr lang="en-US" altLang="en-US" sz="2400" smtClean="0"/>
              <a:t>Hybrid approach to SCD in real time environment</a:t>
            </a:r>
          </a:p>
          <a:p>
            <a:pPr lvl="2" eaLnBrk="1" hangingPunct="1"/>
            <a:r>
              <a:rPr lang="en-US" altLang="en-US" sz="2000" smtClean="0"/>
              <a:t>Treat intra-day changes to a DT as TYPE 1, where a special copy of the DT is associated with the RT partition</a:t>
            </a:r>
          </a:p>
          <a:p>
            <a:pPr lvl="2" eaLnBrk="1" hangingPunct="1"/>
            <a:r>
              <a:rPr lang="en-US" altLang="en-US" sz="2000" smtClean="0"/>
              <a:t>Changes during the trigger simple overwrites</a:t>
            </a:r>
          </a:p>
          <a:p>
            <a:pPr lvl="2" eaLnBrk="1" hangingPunct="1"/>
            <a:r>
              <a:rPr lang="en-US" altLang="en-US" sz="2000" smtClean="0"/>
              <a:t>At the end of the day, any such changes can be treated as TYPE 2 in the original DT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71538" y="862013"/>
            <a:ext cx="8162925" cy="762000"/>
          </a:xfrm>
        </p:spPr>
        <p:txBody>
          <a:bodyPr/>
          <a:lstStyle/>
          <a:p>
            <a:pPr eaLnBrk="1" hangingPunct="1"/>
            <a:r>
              <a:rPr lang="en-US" altLang="en-US" smtClean="0"/>
              <a:t>Real-Time ETL </a:t>
            </a:r>
          </a:p>
        </p:txBody>
      </p:sp>
      <p:sp>
        <p:nvSpPr>
          <p:cNvPr id="32771" name="Rectangle 3"/>
          <p:cNvSpPr>
            <a:spLocks noGrp="1" noChangeArrowheads="1"/>
          </p:cNvSpPr>
          <p:nvPr>
            <p:ph type="body" idx="1"/>
          </p:nvPr>
        </p:nvSpPr>
        <p:spPr/>
        <p:txBody>
          <a:bodyPr/>
          <a:lstStyle/>
          <a:p>
            <a:pPr eaLnBrk="1" hangingPunct="1">
              <a:lnSpc>
                <a:spcPct val="90000"/>
              </a:lnSpc>
            </a:pPr>
            <a:r>
              <a:rPr lang="en-US" altLang="en-US" smtClean="0"/>
              <a:t>Microbatch ETL</a:t>
            </a:r>
          </a:p>
          <a:p>
            <a:pPr eaLnBrk="1" hangingPunct="1">
              <a:lnSpc>
                <a:spcPct val="90000"/>
              </a:lnSpc>
            </a:pPr>
            <a:r>
              <a:rPr lang="en-US" altLang="en-US" smtClean="0"/>
              <a:t>Enterprise Application Integration (EAI)</a:t>
            </a:r>
          </a:p>
          <a:p>
            <a:pPr eaLnBrk="1" hangingPunct="1">
              <a:lnSpc>
                <a:spcPct val="90000"/>
              </a:lnSpc>
            </a:pPr>
            <a:r>
              <a:rPr lang="en-US" altLang="en-US" smtClean="0"/>
              <a:t>Capture, Transform, &amp; Flow (CTF)</a:t>
            </a:r>
          </a:p>
          <a:p>
            <a:pPr eaLnBrk="1" hangingPunct="1">
              <a:lnSpc>
                <a:spcPct val="90000"/>
              </a:lnSpc>
            </a:pPr>
            <a:r>
              <a:rPr lang="en-US" altLang="en-US" smtClean="0"/>
              <a:t>Enterprise Information Integration (EII)</a:t>
            </a:r>
          </a:p>
          <a:p>
            <a:pPr eaLnBrk="1" hangingPunct="1">
              <a:lnSpc>
                <a:spcPct val="90000"/>
              </a:lnSpc>
            </a:pPr>
            <a:r>
              <a:rPr lang="en-US" altLang="en-US" smtClean="0"/>
              <a:t>Real-Time Dimension Manager</a:t>
            </a:r>
          </a:p>
          <a:p>
            <a:pPr eaLnBrk="1" hangingPunct="1">
              <a:lnSpc>
                <a:spcPct val="90000"/>
              </a:lnSpc>
            </a:pPr>
            <a:endParaRPr lang="en-US" altLang="en-US" sz="28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871538" y="192088"/>
            <a:ext cx="8162925" cy="2124075"/>
          </a:xfrm>
        </p:spPr>
        <p:txBody>
          <a:bodyPr/>
          <a:lstStyle/>
          <a:p>
            <a:r>
              <a:rPr lang="en-US" altLang="en-US" smtClean="0"/>
              <a:t>Challenge #1: Enabling Real-time ETL</a:t>
            </a:r>
            <a:br>
              <a:rPr lang="en-US" altLang="en-US" smtClean="0"/>
            </a:br>
            <a:endParaRPr lang="en-US" altLang="en-US" smtClean="0"/>
          </a:p>
        </p:txBody>
      </p:sp>
      <p:sp>
        <p:nvSpPr>
          <p:cNvPr id="33795" name="Content Placeholder 2"/>
          <p:cNvSpPr>
            <a:spLocks noGrp="1"/>
          </p:cNvSpPr>
          <p:nvPr>
            <p:ph idx="1"/>
          </p:nvPr>
        </p:nvSpPr>
        <p:spPr/>
        <p:txBody>
          <a:bodyPr/>
          <a:lstStyle/>
          <a:p>
            <a:r>
              <a:rPr lang="en-US" altLang="en-US" smtClean="0"/>
              <a:t>Solution 1a: "Near Real-time" ETL</a:t>
            </a:r>
          </a:p>
          <a:p>
            <a:r>
              <a:rPr lang="en-US" altLang="en-US" smtClean="0"/>
              <a:t>Solution 1b: Direct trickle feed</a:t>
            </a:r>
          </a:p>
          <a:p>
            <a:r>
              <a:rPr lang="en-US" altLang="en-US" smtClean="0"/>
              <a:t>Solution 1c: Trickle &amp; Flip</a:t>
            </a:r>
          </a:p>
          <a:p>
            <a:r>
              <a:rPr lang="en-US" altLang="en-US" smtClean="0"/>
              <a:t>Solution 1d: External Real-time Data Cache</a:t>
            </a:r>
          </a:p>
          <a:p>
            <a:endParaRPr lang="en-US" altLang="en-US"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871538" y="192088"/>
            <a:ext cx="8162925" cy="2124075"/>
          </a:xfrm>
        </p:spPr>
        <p:txBody>
          <a:bodyPr/>
          <a:lstStyle/>
          <a:p>
            <a:r>
              <a:rPr lang="en-US" altLang="en-US" smtClean="0"/>
              <a:t>Challenge #2: Modeling Real-time Fact Tables</a:t>
            </a:r>
            <a:br>
              <a:rPr lang="en-US" altLang="en-US" smtClean="0"/>
            </a:br>
            <a:endParaRPr lang="en-US" altLang="en-US" smtClean="0"/>
          </a:p>
        </p:txBody>
      </p:sp>
      <p:sp>
        <p:nvSpPr>
          <p:cNvPr id="34819" name="Content Placeholder 2"/>
          <p:cNvSpPr>
            <a:spLocks noGrp="1"/>
          </p:cNvSpPr>
          <p:nvPr>
            <p:ph idx="1"/>
          </p:nvPr>
        </p:nvSpPr>
        <p:spPr/>
        <p:txBody>
          <a:bodyPr/>
          <a:lstStyle/>
          <a:p>
            <a:r>
              <a:rPr lang="en-US" altLang="en-US" smtClean="0"/>
              <a:t>Solution 2a: Modeling as Usual with Direct Fact Table Feed</a:t>
            </a:r>
          </a:p>
          <a:p>
            <a:r>
              <a:rPr lang="en-US" altLang="en-US" smtClean="0"/>
              <a:t>Solution 2b: Separate Real-time Partition</a:t>
            </a:r>
          </a:p>
          <a:p>
            <a:r>
              <a:rPr lang="en-US" altLang="en-US" smtClean="0"/>
              <a:t>Solution 2c: Integrated Real-time through Views</a:t>
            </a:r>
          </a:p>
          <a:p>
            <a:r>
              <a:rPr lang="en-US" altLang="en-US" smtClean="0"/>
              <a:t>Solution 2d: Modeling with an External Real-time Data Cache</a:t>
            </a:r>
          </a:p>
          <a:p>
            <a:endParaRPr lang="en-US" alt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0" y="685800"/>
            <a:ext cx="8596313" cy="762000"/>
          </a:xfrm>
        </p:spPr>
        <p:txBody>
          <a:bodyPr/>
          <a:lstStyle/>
          <a:p>
            <a:pPr eaLnBrk="1" hangingPunct="1"/>
            <a:r>
              <a:rPr lang="en-US" altLang="en-US" smtClean="0"/>
              <a:t>What is RTDWH?</a:t>
            </a:r>
          </a:p>
        </p:txBody>
      </p:sp>
      <p:sp>
        <p:nvSpPr>
          <p:cNvPr id="7171" name="Rectangle 3"/>
          <p:cNvSpPr>
            <a:spLocks noGrp="1" noChangeArrowheads="1"/>
          </p:cNvSpPr>
          <p:nvPr>
            <p:ph type="body" idx="1"/>
          </p:nvPr>
        </p:nvSpPr>
        <p:spPr/>
        <p:txBody>
          <a:bodyPr/>
          <a:lstStyle/>
          <a:p>
            <a:pPr eaLnBrk="1" hangingPunct="1">
              <a:lnSpc>
                <a:spcPct val="80000"/>
              </a:lnSpc>
            </a:pPr>
            <a:r>
              <a:rPr lang="en-US" altLang="en-US" sz="2000" smtClean="0"/>
              <a:t>The concept and application of data warehousing solutions has progressed rapidly since its inception in the mid-eighties.</a:t>
            </a:r>
          </a:p>
          <a:p>
            <a:pPr eaLnBrk="1" hangingPunct="1">
              <a:lnSpc>
                <a:spcPct val="80000"/>
              </a:lnSpc>
            </a:pPr>
            <a:r>
              <a:rPr lang="en-US" altLang="en-US" sz="2000" smtClean="0"/>
              <a:t>DW initiative was driven by the different silos of information that exists with the different departments or functional groups within a company</a:t>
            </a:r>
          </a:p>
          <a:p>
            <a:pPr eaLnBrk="1" hangingPunct="1">
              <a:lnSpc>
                <a:spcPct val="80000"/>
              </a:lnSpc>
            </a:pPr>
            <a:r>
              <a:rPr lang="en-US" altLang="en-US" sz="2000" smtClean="0"/>
              <a:t>Legacy applications were built on different technology platforms with different communication and data transmission protocols. </a:t>
            </a:r>
          </a:p>
          <a:p>
            <a:pPr eaLnBrk="1" hangingPunct="1">
              <a:lnSpc>
                <a:spcPct val="80000"/>
              </a:lnSpc>
            </a:pPr>
            <a:r>
              <a:rPr lang="en-US" altLang="en-US" sz="2000" smtClean="0"/>
              <a:t>This made it difficult and time consuming to get a single, cohesive view of the information users needed to be productive. </a:t>
            </a:r>
          </a:p>
          <a:p>
            <a:pPr eaLnBrk="1" hangingPunct="1">
              <a:lnSpc>
                <a:spcPct val="80000"/>
              </a:lnSpc>
            </a:pPr>
            <a:r>
              <a:rPr lang="en-US" altLang="en-US" sz="2000" smtClean="0"/>
              <a:t>Getting access to this information required a process that was typically only done on a periodic basis.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14338" y="42863"/>
            <a:ext cx="8729662" cy="1938337"/>
          </a:xfrm>
        </p:spPr>
        <p:txBody>
          <a:bodyPr/>
          <a:lstStyle/>
          <a:p>
            <a:r>
              <a:rPr lang="en-US" altLang="en-US" sz="4000" smtClean="0"/>
              <a:t>Challenge #3: OLAP Queries vs. Changing Data</a:t>
            </a:r>
            <a:br>
              <a:rPr lang="en-US" altLang="en-US" sz="4000" smtClean="0"/>
            </a:br>
            <a:endParaRPr lang="en-US" altLang="en-US" sz="4000" smtClean="0"/>
          </a:p>
        </p:txBody>
      </p:sp>
      <p:sp>
        <p:nvSpPr>
          <p:cNvPr id="35843" name="Content Placeholder 2"/>
          <p:cNvSpPr>
            <a:spLocks noGrp="1"/>
          </p:cNvSpPr>
          <p:nvPr>
            <p:ph idx="1"/>
          </p:nvPr>
        </p:nvSpPr>
        <p:spPr/>
        <p:txBody>
          <a:bodyPr/>
          <a:lstStyle/>
          <a:p>
            <a:r>
              <a:rPr lang="en-US" altLang="en-US" smtClean="0"/>
              <a:t>Solution 3a: Use a Near Real-time Approach</a:t>
            </a:r>
          </a:p>
          <a:p>
            <a:r>
              <a:rPr lang="en-US" altLang="en-US" smtClean="0"/>
              <a:t>Solution 3b: Risk Mitigation for True Real-time</a:t>
            </a:r>
          </a:p>
          <a:p>
            <a:r>
              <a:rPr lang="en-US" altLang="en-US" smtClean="0"/>
              <a:t>Solution 3c: Use an External Real-time Data Cache</a:t>
            </a:r>
          </a:p>
          <a:p>
            <a:endParaRPr lang="en-US" alt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871538" y="192088"/>
            <a:ext cx="8162925" cy="2124075"/>
          </a:xfrm>
        </p:spPr>
        <p:txBody>
          <a:bodyPr/>
          <a:lstStyle/>
          <a:p>
            <a:r>
              <a:rPr lang="en-US" altLang="en-US" smtClean="0"/>
              <a:t>Challenge #4: Scalability &amp; Query Contention</a:t>
            </a:r>
            <a:br>
              <a:rPr lang="en-US" altLang="en-US" smtClean="0"/>
            </a:br>
            <a:endParaRPr lang="en-US" altLang="en-US" smtClean="0"/>
          </a:p>
        </p:txBody>
      </p:sp>
      <p:sp>
        <p:nvSpPr>
          <p:cNvPr id="36867" name="Content Placeholder 2"/>
          <p:cNvSpPr>
            <a:spLocks noGrp="1"/>
          </p:cNvSpPr>
          <p:nvPr>
            <p:ph idx="1"/>
          </p:nvPr>
        </p:nvSpPr>
        <p:spPr/>
        <p:txBody>
          <a:bodyPr/>
          <a:lstStyle/>
          <a:p>
            <a:r>
              <a:rPr lang="en-US" altLang="en-US" sz="2800" smtClean="0"/>
              <a:t>Solution 4a: Simplify and Limit Real-time Reporting</a:t>
            </a:r>
          </a:p>
          <a:p>
            <a:r>
              <a:rPr lang="en-US" altLang="en-US" sz="2800" smtClean="0"/>
              <a:t>Solution 4b: Apply More Database Horsepower</a:t>
            </a:r>
          </a:p>
          <a:p>
            <a:r>
              <a:rPr lang="en-US" altLang="en-US" sz="2800" smtClean="0"/>
              <a:t>Solution 4c: Separate &amp; Isolate in a Real-time Data Cache</a:t>
            </a:r>
          </a:p>
          <a:p>
            <a:r>
              <a:rPr lang="en-US" altLang="en-US" sz="2800" smtClean="0"/>
              <a:t>Solution 4d: Just-in-time Information Merge from External Data Cache</a:t>
            </a:r>
          </a:p>
          <a:p>
            <a:r>
              <a:rPr lang="en-US" altLang="en-US" sz="2800" smtClean="0"/>
              <a:t>solution 4e: Reverse Just-in-time Data Merge</a:t>
            </a:r>
          </a:p>
          <a:p>
            <a:endParaRPr lang="en-US" altLang="en-US" sz="2800" smtClean="0"/>
          </a:p>
          <a:p>
            <a:endParaRPr lang="en-US" altLang="en-US" sz="280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871538" y="192088"/>
            <a:ext cx="8162925" cy="2124075"/>
          </a:xfrm>
        </p:spPr>
        <p:txBody>
          <a:bodyPr/>
          <a:lstStyle/>
          <a:p>
            <a:r>
              <a:rPr lang="en-US" altLang="en-US" smtClean="0"/>
              <a:t>Challenge #5: Real-time Alerting</a:t>
            </a:r>
            <a:br>
              <a:rPr lang="en-US" altLang="en-US" smtClean="0"/>
            </a:br>
            <a:endParaRPr lang="en-US" altLang="en-US" smtClean="0"/>
          </a:p>
        </p:txBody>
      </p:sp>
      <p:sp>
        <p:nvSpPr>
          <p:cNvPr id="37891" name="Content Placeholder 2"/>
          <p:cNvSpPr>
            <a:spLocks noGrp="1"/>
          </p:cNvSpPr>
          <p:nvPr>
            <p:ph idx="1"/>
          </p:nvPr>
        </p:nvSpPr>
        <p:spPr/>
        <p:txBody>
          <a:bodyPr/>
          <a:lstStyle/>
          <a:p>
            <a:r>
              <a:rPr lang="en-US" altLang="en-US" smtClean="0"/>
              <a:t>Solution 5a: n-Minute Cycle Schedule</a:t>
            </a:r>
          </a:p>
          <a:p>
            <a:r>
              <a:rPr lang="en-US" altLang="en-US" smtClean="0"/>
              <a:t>Solution 5b: True real-time data monitoring &amp; triggering</a:t>
            </a:r>
          </a:p>
          <a:p>
            <a:r>
              <a:rPr lang="en-US" altLang="en-US" smtClean="0"/>
              <a:t>Solution 5c: Real-time Alert Threshold Management</a:t>
            </a:r>
          </a:p>
          <a:p>
            <a:endParaRPr lang="en-US" alt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0" y="685800"/>
            <a:ext cx="8596313" cy="762000"/>
          </a:xfrm>
        </p:spPr>
        <p:txBody>
          <a:bodyPr/>
          <a:lstStyle/>
          <a:p>
            <a:pPr eaLnBrk="1" hangingPunct="1"/>
            <a:r>
              <a:rPr lang="en-US" altLang="en-US" smtClean="0"/>
              <a:t>What is RTDWH?</a:t>
            </a:r>
          </a:p>
        </p:txBody>
      </p:sp>
      <p:sp>
        <p:nvSpPr>
          <p:cNvPr id="8195" name="Rectangle 3"/>
          <p:cNvSpPr>
            <a:spLocks noGrp="1" noChangeArrowheads="1"/>
          </p:cNvSpPr>
          <p:nvPr>
            <p:ph type="body" idx="1"/>
          </p:nvPr>
        </p:nvSpPr>
        <p:spPr/>
        <p:txBody>
          <a:bodyPr/>
          <a:lstStyle/>
          <a:p>
            <a:pPr eaLnBrk="1" hangingPunct="1">
              <a:lnSpc>
                <a:spcPct val="80000"/>
              </a:lnSpc>
            </a:pPr>
            <a:r>
              <a:rPr lang="en-US" altLang="en-US" sz="2400" smtClean="0"/>
              <a:t>Data warehousing has progressed rapidly to the point that real-time data warehousing is now the focus of CIO’s across the globe</a:t>
            </a:r>
          </a:p>
          <a:p>
            <a:pPr eaLnBrk="1" hangingPunct="1">
              <a:lnSpc>
                <a:spcPct val="80000"/>
              </a:lnSpc>
              <a:buFont typeface="Wingdings" panose="05000000000000000000" pitchFamily="2" charset="2"/>
              <a:buNone/>
            </a:pPr>
            <a:endParaRPr lang="en-US" altLang="en-US" sz="2400" smtClean="0"/>
          </a:p>
          <a:p>
            <a:pPr eaLnBrk="1" hangingPunct="1">
              <a:lnSpc>
                <a:spcPct val="80000"/>
              </a:lnSpc>
            </a:pPr>
            <a:r>
              <a:rPr lang="en-US" altLang="en-US" sz="2400" smtClean="0"/>
              <a:t>Real-time data warehousing requires a solid approach to data integration and most importantly, the ability to transform and filter data on-the-fly to ensure it meets the needs of its different users</a:t>
            </a:r>
          </a:p>
          <a:p>
            <a:pPr eaLnBrk="1" hangingPunct="1">
              <a:lnSpc>
                <a:spcPct val="80000"/>
              </a:lnSpc>
            </a:pPr>
            <a:endParaRPr lang="en-US" altLang="en-US" sz="2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71538" y="312738"/>
            <a:ext cx="8162925" cy="1311275"/>
          </a:xfrm>
        </p:spPr>
        <p:txBody>
          <a:bodyPr/>
          <a:lstStyle/>
          <a:p>
            <a:pPr eaLnBrk="1" hangingPunct="1"/>
            <a:r>
              <a:rPr lang="en-US" altLang="en-US" sz="4000" smtClean="0"/>
              <a:t>Why Real Time Data Warehousing?</a:t>
            </a:r>
          </a:p>
        </p:txBody>
      </p:sp>
      <p:sp>
        <p:nvSpPr>
          <p:cNvPr id="9219" name="Rectangle 3"/>
          <p:cNvSpPr>
            <a:spLocks noGrp="1" noChangeArrowheads="1"/>
          </p:cNvSpPr>
          <p:nvPr>
            <p:ph type="body" idx="1"/>
          </p:nvPr>
        </p:nvSpPr>
        <p:spPr>
          <a:xfrm>
            <a:off x="1033463" y="1905000"/>
            <a:ext cx="7729537" cy="4191000"/>
          </a:xfrm>
        </p:spPr>
        <p:txBody>
          <a:bodyPr/>
          <a:lstStyle/>
          <a:p>
            <a:pPr eaLnBrk="1" hangingPunct="1"/>
            <a:r>
              <a:rPr lang="en-US" altLang="en-US" sz="2400" smtClean="0"/>
              <a:t>Active decision support</a:t>
            </a:r>
          </a:p>
          <a:p>
            <a:pPr eaLnBrk="1" hangingPunct="1"/>
            <a:r>
              <a:rPr lang="en-US" altLang="en-US" sz="2400" smtClean="0"/>
              <a:t>Business activity monitoring (BAM)</a:t>
            </a:r>
          </a:p>
          <a:p>
            <a:pPr eaLnBrk="1" hangingPunct="1"/>
            <a:r>
              <a:rPr lang="en-US" altLang="en-US" sz="2400" smtClean="0"/>
              <a:t>Alerting</a:t>
            </a:r>
          </a:p>
          <a:p>
            <a:pPr eaLnBrk="1" hangingPunct="1"/>
            <a:r>
              <a:rPr lang="en-US" altLang="en-US" sz="2400" smtClean="0"/>
              <a:t>Efficiently execute business strategy</a:t>
            </a:r>
          </a:p>
          <a:p>
            <a:pPr eaLnBrk="1" hangingPunct="1"/>
            <a:r>
              <a:rPr lang="en-US" altLang="en-US" sz="2400" smtClean="0"/>
              <a:t>Monitoring is completed in the background</a:t>
            </a:r>
          </a:p>
          <a:p>
            <a:pPr eaLnBrk="1" hangingPunct="1"/>
            <a:r>
              <a:rPr lang="en-US" altLang="en-US" sz="2400" smtClean="0"/>
              <a:t>Positions information for use by downstream applications</a:t>
            </a:r>
          </a:p>
          <a:p>
            <a:pPr eaLnBrk="1" hangingPunct="1"/>
            <a:r>
              <a:rPr lang="en-US" altLang="en-US" sz="2400" smtClean="0"/>
              <a:t>Can be built on top of existing data warehouse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71538" y="312738"/>
            <a:ext cx="8162925" cy="1311275"/>
          </a:xfrm>
        </p:spPr>
        <p:txBody>
          <a:bodyPr/>
          <a:lstStyle/>
          <a:p>
            <a:pPr eaLnBrk="1" hangingPunct="1"/>
            <a:r>
              <a:rPr lang="en-US" altLang="en-US" sz="4000" smtClean="0"/>
              <a:t>Why Real Time Data Warehousing?</a:t>
            </a:r>
          </a:p>
        </p:txBody>
      </p:sp>
      <p:sp>
        <p:nvSpPr>
          <p:cNvPr id="10243" name="Rectangle 3"/>
          <p:cNvSpPr>
            <a:spLocks noGrp="1" noChangeArrowheads="1"/>
          </p:cNvSpPr>
          <p:nvPr>
            <p:ph type="body" idx="1"/>
          </p:nvPr>
        </p:nvSpPr>
        <p:spPr>
          <a:xfrm>
            <a:off x="1033463" y="1905000"/>
            <a:ext cx="7729537" cy="4191000"/>
          </a:xfrm>
        </p:spPr>
        <p:txBody>
          <a:bodyPr/>
          <a:lstStyle/>
          <a:p>
            <a:pPr eaLnBrk="1" hangingPunct="1">
              <a:lnSpc>
                <a:spcPct val="80000"/>
              </a:lnSpc>
            </a:pPr>
            <a:r>
              <a:rPr lang="en-US" altLang="en-US" sz="2800" smtClean="0"/>
              <a:t>Up-to-the-moment reporting against a twinkling DB</a:t>
            </a:r>
          </a:p>
          <a:p>
            <a:pPr eaLnBrk="1" hangingPunct="1">
              <a:lnSpc>
                <a:spcPct val="80000"/>
              </a:lnSpc>
            </a:pPr>
            <a:r>
              <a:rPr lang="en-US" altLang="en-US" sz="2800" smtClean="0"/>
              <a:t>Business users need to access production applications that run the business</a:t>
            </a:r>
          </a:p>
          <a:p>
            <a:pPr eaLnBrk="1" hangingPunct="1">
              <a:lnSpc>
                <a:spcPct val="80000"/>
              </a:lnSpc>
            </a:pPr>
            <a:r>
              <a:rPr lang="en-US" altLang="en-US" sz="2800" smtClean="0"/>
              <a:t>Users need to access two different systems:</a:t>
            </a:r>
          </a:p>
          <a:p>
            <a:pPr lvl="1" eaLnBrk="1" hangingPunct="1">
              <a:lnSpc>
                <a:spcPct val="80000"/>
              </a:lnSpc>
            </a:pPr>
            <a:r>
              <a:rPr lang="en-US" altLang="en-US" sz="2400" smtClean="0"/>
              <a:t>DW for historical picture of what happened in the past</a:t>
            </a:r>
          </a:p>
          <a:p>
            <a:pPr lvl="1" eaLnBrk="1" hangingPunct="1">
              <a:lnSpc>
                <a:spcPct val="80000"/>
              </a:lnSpc>
            </a:pPr>
            <a:r>
              <a:rPr lang="en-US" altLang="en-US" sz="2400" smtClean="0"/>
              <a:t>Many OLTP systems for what is happening today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71538" y="312738"/>
            <a:ext cx="8162925" cy="1311275"/>
          </a:xfrm>
        </p:spPr>
        <p:txBody>
          <a:bodyPr/>
          <a:lstStyle/>
          <a:p>
            <a:pPr eaLnBrk="1" hangingPunct="1"/>
            <a:r>
              <a:rPr lang="en-US" altLang="en-US" sz="4000" smtClean="0"/>
              <a:t>Why Real Time Data Warehousing?</a:t>
            </a:r>
          </a:p>
        </p:txBody>
      </p:sp>
      <p:sp>
        <p:nvSpPr>
          <p:cNvPr id="11267" name="Rectangle 3"/>
          <p:cNvSpPr>
            <a:spLocks noGrp="1" noChangeArrowheads="1"/>
          </p:cNvSpPr>
          <p:nvPr>
            <p:ph type="body" idx="1"/>
          </p:nvPr>
        </p:nvSpPr>
        <p:spPr>
          <a:xfrm>
            <a:off x="1033463" y="1905000"/>
            <a:ext cx="7729537" cy="4191000"/>
          </a:xfrm>
        </p:spPr>
        <p:txBody>
          <a:bodyPr/>
          <a:lstStyle/>
          <a:p>
            <a:pPr eaLnBrk="1" hangingPunct="1"/>
            <a:r>
              <a:rPr lang="en-US" altLang="en-US" smtClean="0"/>
              <a:t>Why can’t we get all the business information in one place?</a:t>
            </a:r>
          </a:p>
          <a:p>
            <a:pPr eaLnBrk="1" hangingPunct="1"/>
            <a:r>
              <a:rPr lang="en-US" altLang="en-US" smtClean="0"/>
              <a:t>Typically in a DW the latency is 24 hours</a:t>
            </a:r>
          </a:p>
          <a:p>
            <a:pPr eaLnBrk="1" hangingPunct="1"/>
            <a:r>
              <a:rPr lang="en-US" altLang="en-US" smtClean="0"/>
              <a:t>For fast moving vertical industries, this delay is too much</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71538" y="312738"/>
            <a:ext cx="8162925" cy="1311275"/>
          </a:xfrm>
        </p:spPr>
        <p:txBody>
          <a:bodyPr/>
          <a:lstStyle/>
          <a:p>
            <a:pPr eaLnBrk="1" hangingPunct="1"/>
            <a:r>
              <a:rPr lang="en-US" altLang="en-US" sz="4000" smtClean="0"/>
              <a:t>Why Real Time Data Warehousing?</a:t>
            </a:r>
          </a:p>
        </p:txBody>
      </p:sp>
      <p:sp>
        <p:nvSpPr>
          <p:cNvPr id="12291" name="Rectangle 3"/>
          <p:cNvSpPr>
            <a:spLocks noGrp="1" noChangeArrowheads="1"/>
          </p:cNvSpPr>
          <p:nvPr>
            <p:ph type="body" idx="1"/>
          </p:nvPr>
        </p:nvSpPr>
        <p:spPr>
          <a:xfrm>
            <a:off x="1033463" y="1905000"/>
            <a:ext cx="7729537" cy="4191000"/>
          </a:xfrm>
        </p:spPr>
        <p:txBody>
          <a:bodyPr/>
          <a:lstStyle/>
          <a:p>
            <a:pPr eaLnBrk="1" hangingPunct="1"/>
            <a:r>
              <a:rPr lang="en-US" altLang="en-US" sz="2800" smtClean="0"/>
              <a:t>DW too has become mission critical</a:t>
            </a:r>
          </a:p>
          <a:p>
            <a:pPr eaLnBrk="1" hangingPunct="1"/>
            <a:r>
              <a:rPr lang="en-US" altLang="en-US" sz="2800" smtClean="0"/>
              <a:t>Feeds </a:t>
            </a:r>
            <a:r>
              <a:rPr lang="en-US" altLang="en-US" sz="2800" i="1" smtClean="0">
                <a:solidFill>
                  <a:schemeClr val="folHlink"/>
                </a:solidFill>
              </a:rPr>
              <a:t>enriched</a:t>
            </a:r>
            <a:r>
              <a:rPr lang="en-US" altLang="en-US" sz="2800" smtClean="0"/>
              <a:t> information back to operational systems that is then used to:</a:t>
            </a:r>
          </a:p>
          <a:p>
            <a:pPr lvl="1" eaLnBrk="1" hangingPunct="1"/>
            <a:r>
              <a:rPr lang="en-US" altLang="en-US" sz="2400" smtClean="0"/>
              <a:t>Process transactions</a:t>
            </a:r>
          </a:p>
          <a:p>
            <a:pPr lvl="1" eaLnBrk="1" hangingPunct="1"/>
            <a:r>
              <a:rPr lang="en-US" altLang="en-US" sz="2400" smtClean="0"/>
              <a:t>Personalize offers</a:t>
            </a:r>
          </a:p>
          <a:p>
            <a:pPr lvl="1" eaLnBrk="1" hangingPunct="1"/>
            <a:r>
              <a:rPr lang="en-US" altLang="en-US" sz="2400" smtClean="0"/>
              <a:t>Present up-sell promotions</a:t>
            </a:r>
          </a:p>
          <a:p>
            <a:pPr eaLnBrk="1" hangingPunct="1"/>
            <a:r>
              <a:rPr lang="en-US" altLang="en-US" sz="2800" smtClean="0"/>
              <a:t>Push for ever-fresher information is 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Verdana" pitchFamily="34" charset="0"/>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Bold Stripes</Template>
  <TotalTime>2144</TotalTime>
  <Words>1995</Words>
  <Application>Microsoft Office PowerPoint</Application>
  <PresentationFormat>On-screen Show (4:3)</PresentationFormat>
  <Paragraphs>240</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Bold Stripes</vt:lpstr>
      <vt:lpstr>Real-Time  Data Warehousing L15 (Lec 22)</vt:lpstr>
      <vt:lpstr>Topics</vt:lpstr>
      <vt:lpstr>What is RTDWH?</vt:lpstr>
      <vt:lpstr>What is RTDWH?</vt:lpstr>
      <vt:lpstr>What is RTDWH?</vt:lpstr>
      <vt:lpstr>Why Real Time Data Warehousing?</vt:lpstr>
      <vt:lpstr>Why Real Time Data Warehousing?</vt:lpstr>
      <vt:lpstr>Why Real Time Data Warehousing?</vt:lpstr>
      <vt:lpstr>Why Real Time Data Warehousing?</vt:lpstr>
      <vt:lpstr>Why Real Time Data Warehousing?</vt:lpstr>
      <vt:lpstr>Why Real Time Data Warehousing?</vt:lpstr>
      <vt:lpstr>Why Real Time Data Warehousing?</vt:lpstr>
      <vt:lpstr>Why Real Time Data Warehousing?</vt:lpstr>
      <vt:lpstr>Real-Time ETL</vt:lpstr>
      <vt:lpstr>Real-Time ETL</vt:lpstr>
      <vt:lpstr>Real-Time ETL</vt:lpstr>
      <vt:lpstr>Traditional Vs. Real-Time Data Warehouse</vt:lpstr>
      <vt:lpstr>Traditional Vs. Real-Time Data Warehouse</vt:lpstr>
      <vt:lpstr>Real-Time Integration</vt:lpstr>
      <vt:lpstr>RTDWH Lineage</vt:lpstr>
      <vt:lpstr>RTDWH</vt:lpstr>
      <vt:lpstr>RTDWH</vt:lpstr>
      <vt:lpstr>RTDWH</vt:lpstr>
      <vt:lpstr>A Word About ODS</vt:lpstr>
      <vt:lpstr>A Word About ODS</vt:lpstr>
      <vt:lpstr>A Word About ODS</vt:lpstr>
      <vt:lpstr>A Word About ODS</vt:lpstr>
      <vt:lpstr>A Word About ODS</vt:lpstr>
      <vt:lpstr>A Word About ODS</vt:lpstr>
      <vt:lpstr>A Word About ODS</vt:lpstr>
      <vt:lpstr>Concluding Remarks</vt:lpstr>
      <vt:lpstr>Kimball’s Approach to RTDWH</vt:lpstr>
      <vt:lpstr>Kimball’s Approach to RTDWH</vt:lpstr>
      <vt:lpstr>Kimball’s Approach to RTDWH</vt:lpstr>
      <vt:lpstr>Kimball’s Approach to RTDWH</vt:lpstr>
      <vt:lpstr>Kimball’s Approach to RTDWH</vt:lpstr>
      <vt:lpstr>Real-Time ETL </vt:lpstr>
      <vt:lpstr>Challenge #1: Enabling Real-time ETL </vt:lpstr>
      <vt:lpstr>Challenge #2: Modeling Real-time Fact Tables </vt:lpstr>
      <vt:lpstr>Challenge #3: OLAP Queries vs. Changing Data </vt:lpstr>
      <vt:lpstr>Challenge #4: Scalability &amp; Query Contention </vt:lpstr>
      <vt:lpstr>Challenge #5: Real-time Alerting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Sharma</dc:creator>
  <cp:lastModifiedBy>Ashish Jain</cp:lastModifiedBy>
  <cp:revision>215</cp:revision>
  <cp:lastPrinted>2014-12-30T08:57:41Z</cp:lastPrinted>
  <dcterms:created xsi:type="dcterms:W3CDTF">1601-01-01T00:00:00Z</dcterms:created>
  <dcterms:modified xsi:type="dcterms:W3CDTF">2017-11-05T12:46:56Z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