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79" r:id="rId2"/>
    <p:sldId id="340" r:id="rId3"/>
    <p:sldId id="341" r:id="rId4"/>
    <p:sldId id="342" r:id="rId5"/>
    <p:sldId id="344" r:id="rId6"/>
    <p:sldId id="346" r:id="rId7"/>
    <p:sldId id="343" r:id="rId8"/>
    <p:sldId id="349" r:id="rId9"/>
    <p:sldId id="347" r:id="rId10"/>
    <p:sldId id="357" r:id="rId11"/>
    <p:sldId id="358" r:id="rId12"/>
    <p:sldId id="359" r:id="rId13"/>
    <p:sldId id="360" r:id="rId14"/>
    <p:sldId id="361" r:id="rId15"/>
    <p:sldId id="351" r:id="rId16"/>
    <p:sldId id="362" r:id="rId17"/>
    <p:sldId id="363" r:id="rId18"/>
    <p:sldId id="352" r:id="rId19"/>
    <p:sldId id="364" r:id="rId20"/>
    <p:sldId id="353" r:id="rId21"/>
    <p:sldId id="365" r:id="rId22"/>
    <p:sldId id="366" r:id="rId23"/>
    <p:sldId id="354" r:id="rId24"/>
    <p:sldId id="367" r:id="rId25"/>
    <p:sldId id="368" r:id="rId26"/>
    <p:sldId id="369" r:id="rId27"/>
    <p:sldId id="370" r:id="rId28"/>
    <p:sldId id="371" r:id="rId29"/>
    <p:sldId id="355" r:id="rId30"/>
    <p:sldId id="35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13-10-2017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15787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77D88-5F69-4295-B691-B77E9F49B726}" type="slidenum">
              <a:rPr lang="en-US"/>
              <a:pPr/>
              <a:t>11</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45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857B6-972F-40B7-BC5E-F39269EDD437}" type="slidenum">
              <a:rPr lang="en-US"/>
              <a:pPr/>
              <a:t>12</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0571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71CC9-D914-4585-B511-22F04704D31B}" type="slidenum">
              <a:rPr lang="en-US"/>
              <a:pPr/>
              <a:t>16</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468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7A447-1559-4C77-811B-F66187C51C28}" type="slidenum">
              <a:rPr lang="en-US"/>
              <a:pPr/>
              <a:t>21</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24672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23527-5DB0-451B-8F3E-DB2B5A0BA28A}" type="slidenum">
              <a:rPr lang="en-US"/>
              <a:pPr/>
              <a:t>24</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7300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4845798-CD96-4C83-9538-87A64F4792B0}" type="datetime5">
              <a:rPr lang="en-US" smtClean="0"/>
              <a:pPr/>
              <a:t>13-Oct-17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7E9D188-57E5-457C-BC94-98140A945905}" type="datetime5">
              <a:rPr lang="en-US" smtClean="0"/>
              <a:pPr/>
              <a:t>13-Oct-17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8D356A1-0DD6-4BB8-93B1-EC91EEA03628}" type="datetime5">
              <a:rPr lang="en-US" smtClean="0"/>
              <a:pPr/>
              <a:t>13-Oct-17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a:prstGeom prst="rect">
            <a:avLst/>
          </a:prstGeo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200"/>
            </a:lvl1p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2195736" y="6237312"/>
            <a:ext cx="4392488" cy="365125"/>
          </a:xfrm>
          <a:prstGeom prst="rect">
            <a:avLst/>
          </a:prstGeom>
        </p:spPr>
        <p:txBody>
          <a:bodyPr/>
          <a:lstStyle>
            <a:lvl1pPr>
              <a:defRPr sz="1200" b="1"/>
            </a:lvl1pPr>
          </a:lstStyle>
          <a:p>
            <a:pPr algn="ct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a:prstGeom prst="rect">
            <a:avLst/>
          </a:prstGeo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71538" y="192088"/>
            <a:ext cx="8162925" cy="1431925"/>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2813" y="1905000"/>
            <a:ext cx="39782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3488" y="1905000"/>
            <a:ext cx="3979862" cy="4191000"/>
          </a:xfrm>
        </p:spPr>
        <p:txBody>
          <a:bodyPr/>
          <a:lstStyle/>
          <a:p>
            <a:pPr lvl="0"/>
            <a:endParaRPr lang="en-US" noProof="0" smtClean="0"/>
          </a:p>
        </p:txBody>
      </p:sp>
      <p:sp>
        <p:nvSpPr>
          <p:cNvPr id="5" name="Rectangle 67"/>
          <p:cNvSpPr>
            <a:spLocks noGrp="1" noChangeArrowheads="1"/>
          </p:cNvSpPr>
          <p:nvPr>
            <p:ph type="dt" sz="half" idx="10"/>
          </p:nvPr>
        </p:nvSpPr>
        <p:spPr>
          <a:xfrm>
            <a:off x="6172200" y="6191250"/>
            <a:ext cx="2476500" cy="476250"/>
          </a:xfrm>
          <a:prstGeom prst="rect">
            <a:avLst/>
          </a:prstGeom>
          <a:ln/>
        </p:spPr>
        <p:txBody>
          <a:bodyPr/>
          <a:lstStyle>
            <a:lvl1pPr>
              <a:defRPr/>
            </a:lvl1pPr>
          </a:lstStyle>
          <a:p>
            <a:pPr>
              <a:defRPr/>
            </a:pPr>
            <a:endParaRPr lang="en-US"/>
          </a:p>
        </p:txBody>
      </p:sp>
      <p:sp>
        <p:nvSpPr>
          <p:cNvPr id="6" name="Rectangle 68"/>
          <p:cNvSpPr>
            <a:spLocks noGrp="1" noChangeArrowheads="1"/>
          </p:cNvSpPr>
          <p:nvPr>
            <p:ph type="ftr" sz="quarter" idx="11"/>
          </p:nvPr>
        </p:nvSpPr>
        <p:spPr>
          <a:xfrm>
            <a:off x="914400" y="6172200"/>
            <a:ext cx="3962400" cy="457200"/>
          </a:xfrm>
          <a:prstGeom prst="rect">
            <a:avLst/>
          </a:prstGeom>
          <a:ln/>
        </p:spPr>
        <p:txBody>
          <a:bodyPr/>
          <a:lstStyle>
            <a:lvl1pPr>
              <a:defRPr/>
            </a:lvl1pPr>
          </a:lstStyle>
          <a:p>
            <a:pPr>
              <a:defRPr/>
            </a:pPr>
            <a:endParaRPr lang="en-US" sz="1400" i="1">
              <a:latin typeface="Times New Roman" pitchFamily="18" charset="0"/>
            </a:endParaRPr>
          </a:p>
        </p:txBody>
      </p:sp>
      <p:sp>
        <p:nvSpPr>
          <p:cNvPr id="7" name="Rectangle 69"/>
          <p:cNvSpPr>
            <a:spLocks noGrp="1" noChangeArrowheads="1"/>
          </p:cNvSpPr>
          <p:nvPr>
            <p:ph type="sldNum" sz="quarter" idx="12"/>
          </p:nvPr>
        </p:nvSpPr>
        <p:spPr>
          <a:xfrm>
            <a:off x="146304" y="6210300"/>
            <a:ext cx="457200" cy="457200"/>
          </a:xfrm>
          <a:prstGeom prst="ellipse">
            <a:avLst/>
          </a:prstGeom>
          <a:ln/>
        </p:spPr>
        <p:txBody>
          <a:bodyPr/>
          <a:lstStyle>
            <a:lvl1pPr>
              <a:defRPr/>
            </a:lvl1pPr>
          </a:lstStyle>
          <a:p>
            <a:pPr>
              <a:defRPr/>
            </a:pPr>
            <a:fld id="{74D66667-D550-4FFC-9537-8B29E652DF06}" type="slidenum">
              <a:rPr lang="en-US"/>
              <a:pPr>
                <a:defRPr/>
              </a:pPr>
              <a:t>‹#›</a:t>
            </a:fld>
            <a:endParaRPr lang="en-US"/>
          </a:p>
        </p:txBody>
      </p:sp>
    </p:spTree>
    <p:extLst>
      <p:ext uri="{BB962C8B-B14F-4D97-AF65-F5344CB8AC3E}">
        <p14:creationId xmlns:p14="http://schemas.microsoft.com/office/powerpoint/2010/main" val="28661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D98A0BA-6585-4CC6-ABDB-7C05C9F26B77}" type="datetime5">
              <a:rPr lang="en-US" smtClean="0"/>
              <a:pPr/>
              <a:t>13-Oct-17</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666DF63-AE5F-4263-AEA9-159C63840855}" type="datetime5">
              <a:rPr lang="en-US" smtClean="0"/>
              <a:pPr/>
              <a:t>13-Oct-17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7855A2-CC0F-4AAB-9F0A-54AEC49C72DD}" type="datetime5">
              <a:rPr lang="en-US" smtClean="0"/>
              <a:pPr/>
              <a:t>13-Oct-17</a:t>
            </a:fld>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79FB8C28-98A9-401F-B74B-B18EE2F795A9}" type="datetime5">
              <a:rPr lang="en-US" smtClean="0"/>
              <a:pPr/>
              <a:t>13-Oct-17</a:t>
            </a:fld>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02BC831-7CBE-4D76-835B-94545CED2E88}" type="datetime5">
              <a:rPr lang="en-US" smtClean="0"/>
              <a:pPr/>
              <a:t>13-Oct-17</a:t>
            </a:fld>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24B3DDD-3195-415D-99F5-D5615E11702E}" type="datetime5">
              <a:rPr lang="en-US" smtClean="0"/>
              <a:pPr/>
              <a:t>13-Oct-17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ADA3999-1B98-4FD1-A9EF-462C8E7AD7C2}" type="datetime5">
              <a:rPr lang="en-US" smtClean="0"/>
              <a:pPr/>
              <a:t>13-Oct-17</a:t>
            </a:fld>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pic>
        <p:nvPicPr>
          <p:cNvPr id="8" name="Picture 7" descr="Picture 7.png"/>
          <p:cNvPicPr>
            <a:picLocks noChangeAspect="1"/>
          </p:cNvPicPr>
          <p:nvPr userDrawn="1"/>
        </p:nvPicPr>
        <p:blipFill>
          <a:blip r:embed="rId25"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7" r:id="rId2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books24x7.com/book/id_3761/viewer.asp?bookid=3761&amp;chunkid=350457245&amp;previd=IMG_1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books24x7.com/book/id_3761/viewer.asp?bookid=3761&amp;chunkid=350457245&amp;previd=IMG_1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hyperlink" Target="http://www.books24x7.com/book/id_3761/viewer.asp?bookid=3761&amp;chunkid=350457245&amp;previd=IMG_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hyperlink" Target="http://www.books24x7.com/book/id_3761/viewer.asp?bookid=3761&amp;chunkid=350457245&amp;previd=IMG_2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267744" y="5410200"/>
            <a:ext cx="6266656" cy="533400"/>
          </a:xfrm>
        </p:spPr>
        <p:txBody>
          <a:bodyPr/>
          <a:lstStyle/>
          <a:p>
            <a:r>
              <a:rPr lang="en-US" dirty="0" smtClean="0"/>
              <a:t>Dr. </a:t>
            </a:r>
            <a:r>
              <a:rPr lang="en-US" dirty="0" err="1" smtClean="0"/>
              <a:t>Yashvardhan</a:t>
            </a:r>
            <a:r>
              <a:rPr lang="en-US" dirty="0" smtClean="0"/>
              <a:t> Sharma</a:t>
            </a:r>
          </a:p>
          <a:p>
            <a:r>
              <a:rPr lang="en-US" dirty="0" smtClean="0"/>
              <a:t>CSIS Dept., BITS-Pilani</a:t>
            </a:r>
            <a:endParaRPr lang="en-US" dirty="0"/>
          </a:p>
        </p:txBody>
      </p:sp>
      <p:sp>
        <p:nvSpPr>
          <p:cNvPr id="5" name="Title 4"/>
          <p:cNvSpPr>
            <a:spLocks noGrp="1"/>
          </p:cNvSpPr>
          <p:nvPr>
            <p:ph type="title"/>
          </p:nvPr>
        </p:nvSpPr>
        <p:spPr/>
        <p:txBody>
          <a:bodyPr/>
          <a:lstStyle/>
          <a:p>
            <a:r>
              <a:rPr lang="en-US" b="1" dirty="0" smtClean="0"/>
              <a:t>SS ZG515 - Data Warehousing</a:t>
            </a:r>
            <a:endParaRPr lang="en-US" dirty="0"/>
          </a:p>
        </p:txBody>
      </p:sp>
    </p:spTree>
    <p:extLst>
      <p:ext uri="{BB962C8B-B14F-4D97-AF65-F5344CB8AC3E}">
        <p14:creationId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457200" y="715963"/>
            <a:ext cx="7772400" cy="731837"/>
          </a:xfrm>
        </p:spPr>
        <p:txBody>
          <a:bodyPr>
            <a:normAutofit/>
          </a:bodyPr>
          <a:lstStyle/>
          <a:p>
            <a:pPr eaLnBrk="1" hangingPunct="1"/>
            <a:r>
              <a:rPr lang="en-US" sz="4200" smtClean="0">
                <a:solidFill>
                  <a:srgbClr val="000000"/>
                </a:solidFill>
              </a:rPr>
              <a:t>Data Warehouse</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10</a:t>
            </a:fld>
            <a:endParaRPr lang="en-US"/>
          </a:p>
        </p:txBody>
      </p:sp>
      <p:sp>
        <p:nvSpPr>
          <p:cNvPr id="20484" name="Rectangle 3"/>
          <p:cNvSpPr>
            <a:spLocks noGrp="1" noChangeArrowheads="1"/>
          </p:cNvSpPr>
          <p:nvPr>
            <p:ph sz="quarter" idx="1"/>
          </p:nvPr>
        </p:nvSpPr>
        <p:spPr/>
        <p:txBody>
          <a:bodyPr>
            <a:normAutofit fontScale="92500" lnSpcReduction="20000"/>
          </a:bodyPr>
          <a:lstStyle/>
          <a:p>
            <a:pPr eaLnBrk="1" hangingPunct="1">
              <a:lnSpc>
                <a:spcPct val="90000"/>
              </a:lnSpc>
            </a:pPr>
            <a:r>
              <a:rPr lang="en-US" sz="2600" dirty="0" smtClean="0"/>
              <a:t>A decision support database that is maintained separately from the organization’s operational databases.</a:t>
            </a:r>
          </a:p>
          <a:p>
            <a:r>
              <a:rPr lang="en-US" dirty="0" smtClean="0"/>
              <a:t>”Data warehousing is a collection of decision support technologies, aimed at enabling the knowledge worker (executive, manager, analyst) to make better and faster decisions.”</a:t>
            </a:r>
            <a:endParaRPr lang="en-US" sz="2600" dirty="0" smtClean="0"/>
          </a:p>
          <a:p>
            <a:pPr eaLnBrk="1" hangingPunct="1">
              <a:lnSpc>
                <a:spcPct val="90000"/>
              </a:lnSpc>
            </a:pPr>
            <a:r>
              <a:rPr lang="en-US" sz="2600" dirty="0" smtClean="0"/>
              <a:t>A data warehouse is a </a:t>
            </a:r>
          </a:p>
          <a:p>
            <a:pPr lvl="1" eaLnBrk="1" hangingPunct="1">
              <a:lnSpc>
                <a:spcPct val="90000"/>
              </a:lnSpc>
            </a:pPr>
            <a:r>
              <a:rPr lang="en-US" sz="2600" dirty="0" smtClean="0"/>
              <a:t>subject-oriented,</a:t>
            </a:r>
          </a:p>
          <a:p>
            <a:pPr lvl="1" eaLnBrk="1" hangingPunct="1">
              <a:lnSpc>
                <a:spcPct val="90000"/>
              </a:lnSpc>
            </a:pPr>
            <a:r>
              <a:rPr lang="en-US" sz="2600" dirty="0" smtClean="0"/>
              <a:t>integrated,</a:t>
            </a:r>
          </a:p>
          <a:p>
            <a:pPr lvl="1" eaLnBrk="1" hangingPunct="1">
              <a:lnSpc>
                <a:spcPct val="90000"/>
              </a:lnSpc>
            </a:pPr>
            <a:r>
              <a:rPr lang="en-US" sz="2600" dirty="0" smtClean="0"/>
              <a:t>time-varying,</a:t>
            </a:r>
          </a:p>
          <a:p>
            <a:pPr lvl="1" eaLnBrk="1" hangingPunct="1">
              <a:lnSpc>
                <a:spcPct val="90000"/>
              </a:lnSpc>
            </a:pPr>
            <a:r>
              <a:rPr lang="en-US" sz="2600" dirty="0" smtClean="0"/>
              <a:t>non-volatile</a:t>
            </a:r>
          </a:p>
          <a:p>
            <a:pPr eaLnBrk="1" hangingPunct="1">
              <a:lnSpc>
                <a:spcPct val="90000"/>
              </a:lnSpc>
              <a:buFont typeface="Wingdings" pitchFamily="2" charset="2"/>
              <a:buNone/>
            </a:pPr>
            <a:r>
              <a:rPr lang="en-US" sz="2600" dirty="0" smtClean="0"/>
              <a:t>“collection of data that is used primarily in organizational decision making” -Bill </a:t>
            </a:r>
            <a:r>
              <a:rPr lang="en-US" sz="2600" dirty="0" err="1" smtClean="0"/>
              <a:t>Inmon</a:t>
            </a:r>
            <a:r>
              <a:rPr lang="en-US" sz="2600" dirty="0" smtClean="0"/>
              <a:t> </a:t>
            </a:r>
          </a:p>
          <a:p>
            <a:pPr eaLnBrk="1" hangingPunct="1">
              <a:lnSpc>
                <a:spcPct val="90000"/>
              </a:lnSpc>
              <a:buFont typeface="Wingdings" pitchFamily="2" charset="2"/>
              <a:buNone/>
            </a:pPr>
            <a:endParaRPr lang="en-US" sz="2600" dirty="0" smtClean="0"/>
          </a:p>
        </p:txBody>
      </p:sp>
    </p:spTree>
    <p:extLst>
      <p:ext uri="{BB962C8B-B14F-4D97-AF65-F5344CB8AC3E}">
        <p14:creationId xmlns:p14="http://schemas.microsoft.com/office/powerpoint/2010/main" val="3544902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R. Kimball’s definition of a DW</a:t>
            </a:r>
          </a:p>
        </p:txBody>
      </p:sp>
      <p:sp>
        <p:nvSpPr>
          <p:cNvPr id="110595" name="Rectangle 3"/>
          <p:cNvSpPr>
            <a:spLocks noGrp="1" noChangeArrowheads="1"/>
          </p:cNvSpPr>
          <p:nvPr>
            <p:ph type="body" idx="1"/>
          </p:nvPr>
        </p:nvSpPr>
        <p:spPr/>
        <p:txBody>
          <a:bodyPr/>
          <a:lstStyle/>
          <a:p>
            <a:pPr>
              <a:lnSpc>
                <a:spcPct val="90000"/>
              </a:lnSpc>
            </a:pPr>
            <a:r>
              <a:rPr lang="en-US" sz="2800"/>
              <a:t>A </a:t>
            </a:r>
            <a:r>
              <a:rPr lang="en-US" sz="2800" b="1"/>
              <a:t>data warehouse</a:t>
            </a:r>
            <a:r>
              <a:rPr lang="en-US" sz="2800"/>
              <a:t> is a copy of transactional data specifically structured for querying and analysis.</a:t>
            </a:r>
          </a:p>
          <a:p>
            <a:pPr>
              <a:lnSpc>
                <a:spcPct val="90000"/>
              </a:lnSpc>
            </a:pPr>
            <a:r>
              <a:rPr lang="en-US" sz="2800"/>
              <a:t>According to this definition:</a:t>
            </a:r>
          </a:p>
          <a:p>
            <a:pPr lvl="1">
              <a:lnSpc>
                <a:spcPct val="90000"/>
              </a:lnSpc>
            </a:pPr>
            <a:r>
              <a:rPr lang="en-US"/>
              <a:t>The form of the stored data (RDBMS, flat file) has nothing to do with whether something is a data warehouse. </a:t>
            </a:r>
          </a:p>
          <a:p>
            <a:pPr lvl="1">
              <a:lnSpc>
                <a:spcPct val="90000"/>
              </a:lnSpc>
            </a:pPr>
            <a:r>
              <a:rPr lang="en-US"/>
              <a:t>Data warehousing is not necessarily for the needs of "decision makers" or used in the process of decision making.</a:t>
            </a:r>
          </a:p>
        </p:txBody>
      </p:sp>
    </p:spTree>
    <p:extLst>
      <p:ext uri="{BB962C8B-B14F-4D97-AF65-F5344CB8AC3E}">
        <p14:creationId xmlns:p14="http://schemas.microsoft.com/office/powerpoint/2010/main" val="425277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7"/>
          <p:cNvSpPr>
            <a:spLocks noGrp="1" noChangeArrowheads="1"/>
          </p:cNvSpPr>
          <p:nvPr>
            <p:ph type="title"/>
          </p:nvPr>
        </p:nvSpPr>
        <p:spPr>
          <a:xfrm>
            <a:off x="838200" y="304800"/>
            <a:ext cx="7772400" cy="609600"/>
          </a:xfrm>
        </p:spPr>
        <p:txBody>
          <a:bodyPr>
            <a:normAutofit fontScale="90000"/>
          </a:bodyPr>
          <a:lstStyle/>
          <a:p>
            <a:r>
              <a:rPr lang="en-US" sz="4000" dirty="0"/>
              <a:t>Subject-Oriented Data Collections</a:t>
            </a:r>
          </a:p>
        </p:txBody>
      </p:sp>
      <p:pic>
        <p:nvPicPr>
          <p:cNvPr id="34822" name="Picture 6" descr="f02-01_0">
            <a:hlinkClick r:id="rId3"/>
          </p:cNvPr>
          <p:cNvPicPr>
            <a:picLocks noGrp="1" noChangeAspect="1" noChangeArrowheads="1"/>
          </p:cNvPicPr>
          <p:nvPr>
            <p:ph idx="1"/>
          </p:nvPr>
        </p:nvPicPr>
        <p:blipFill>
          <a:blip r:embed="rId4" cstate="print"/>
          <a:srcRect/>
          <a:stretch>
            <a:fillRect/>
          </a:stretch>
        </p:blipFill>
        <p:spPr>
          <a:xfrm>
            <a:off x="304800" y="1600200"/>
            <a:ext cx="4648200" cy="4495800"/>
          </a:xfrm>
          <a:ln/>
        </p:spPr>
      </p:pic>
      <p:sp>
        <p:nvSpPr>
          <p:cNvPr id="34825" name="Rectangle 9"/>
          <p:cNvSpPr>
            <a:spLocks noChangeArrowheads="1"/>
          </p:cNvSpPr>
          <p:nvPr/>
        </p:nvSpPr>
        <p:spPr bwMode="auto">
          <a:xfrm>
            <a:off x="4724400" y="1147780"/>
            <a:ext cx="4038600" cy="5355312"/>
          </a:xfrm>
          <a:prstGeom prst="rect">
            <a:avLst/>
          </a:prstGeom>
          <a:noFill/>
          <a:ln w="9525">
            <a:noFill/>
            <a:miter lim="800000"/>
            <a:headEnd/>
            <a:tailEnd/>
          </a:ln>
          <a:effectLst/>
        </p:spPr>
        <p:txBody>
          <a:bodyPr wrap="square" anchor="ctr">
            <a:spAutoFit/>
          </a:bodyPr>
          <a:lstStyle/>
          <a:p>
            <a:pPr>
              <a:buFont typeface="Wingdings" pitchFamily="2" charset="2"/>
              <a:buChar char="Ø"/>
            </a:pPr>
            <a:r>
              <a:rPr lang="en-US" sz="1800" dirty="0"/>
              <a:t>Classical operations systems are organized around the </a:t>
            </a:r>
            <a:r>
              <a:rPr lang="en-US" sz="1800" dirty="0" smtClean="0"/>
              <a:t> functional applications </a:t>
            </a:r>
            <a:r>
              <a:rPr lang="en-US" sz="1800" dirty="0"/>
              <a:t>of the </a:t>
            </a:r>
            <a:r>
              <a:rPr lang="en-US" sz="1800" dirty="0" smtClean="0"/>
              <a:t>company.</a:t>
            </a:r>
          </a:p>
          <a:p>
            <a:pPr>
              <a:buFont typeface="Wingdings" pitchFamily="2" charset="2"/>
              <a:buChar char="Ø"/>
            </a:pPr>
            <a:r>
              <a:rPr lang="en-US" sz="1800" dirty="0" smtClean="0"/>
              <a:t>For </a:t>
            </a:r>
            <a:r>
              <a:rPr lang="en-US" sz="1800" dirty="0"/>
              <a:t>an insurance company, the applications may be auto, health, life, and casualty. The major subject areas of the insurance corporation might be customer, policy, premium, and claim. </a:t>
            </a:r>
            <a:endParaRPr lang="en-US" sz="1800" dirty="0" smtClean="0"/>
          </a:p>
          <a:p>
            <a:pPr>
              <a:buFont typeface="Wingdings" pitchFamily="2" charset="2"/>
              <a:buChar char="Ø"/>
            </a:pPr>
            <a:r>
              <a:rPr lang="en-US" sz="1800" dirty="0" smtClean="0"/>
              <a:t>For </a:t>
            </a:r>
            <a:r>
              <a:rPr lang="en-US" sz="1800" dirty="0"/>
              <a:t>a manufacturer, the major subject areas might be product, order, vendor, bill of material, and raw goods. </a:t>
            </a:r>
            <a:endParaRPr lang="en-US" sz="1800" dirty="0" smtClean="0"/>
          </a:p>
          <a:p>
            <a:pPr>
              <a:buFont typeface="Wingdings" pitchFamily="2" charset="2"/>
              <a:buChar char="Ø"/>
            </a:pPr>
            <a:r>
              <a:rPr lang="en-US" sz="1800" dirty="0" smtClean="0"/>
              <a:t>For </a:t>
            </a:r>
            <a:r>
              <a:rPr lang="en-US" sz="1800" dirty="0"/>
              <a:t>a retailer, the major subject areas may be product, SKU, sale, vendor, and so forth. </a:t>
            </a:r>
            <a:endParaRPr lang="en-US" sz="1800" dirty="0" smtClean="0"/>
          </a:p>
          <a:p>
            <a:pPr>
              <a:buFont typeface="Wingdings" pitchFamily="2" charset="2"/>
              <a:buChar char="Ø"/>
            </a:pPr>
            <a:r>
              <a:rPr lang="en-US" sz="1800" dirty="0" smtClean="0"/>
              <a:t>Each type </a:t>
            </a:r>
            <a:r>
              <a:rPr lang="en-US" sz="1800" dirty="0"/>
              <a:t>of company has its own unique set of subjects </a:t>
            </a:r>
          </a:p>
        </p:txBody>
      </p:sp>
    </p:spTree>
    <p:extLst>
      <p:ext uri="{BB962C8B-B14F-4D97-AF65-F5344CB8AC3E}">
        <p14:creationId xmlns:p14="http://schemas.microsoft.com/office/powerpoint/2010/main" val="424480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Warehouse — Subject-Oriented</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13</a:t>
            </a:fld>
            <a:endParaRPr lang="en-US"/>
          </a:p>
        </p:txBody>
      </p:sp>
      <p:sp>
        <p:nvSpPr>
          <p:cNvPr id="4" name="Content Placeholder 3"/>
          <p:cNvSpPr>
            <a:spLocks noGrp="1"/>
          </p:cNvSpPr>
          <p:nvPr>
            <p:ph sz="quarter" idx="1"/>
          </p:nvPr>
        </p:nvSpPr>
        <p:spPr>
          <a:xfrm>
            <a:off x="179512" y="1484784"/>
            <a:ext cx="8507288" cy="4535016"/>
          </a:xfrm>
        </p:spPr>
        <p:txBody>
          <a:bodyPr>
            <a:normAutofit/>
          </a:bodyPr>
          <a:lstStyle/>
          <a:p>
            <a:r>
              <a:rPr lang="en-US" sz="2400" dirty="0" smtClean="0"/>
              <a:t>Organized around major subjects, such as customer, product, sales.</a:t>
            </a:r>
          </a:p>
          <a:p>
            <a:r>
              <a:rPr lang="en-US" sz="2400" dirty="0" smtClean="0"/>
              <a:t>Focusing on the modeling and analysis of data for decision makers, not on daily operations or transaction processing.</a:t>
            </a:r>
          </a:p>
          <a:p>
            <a:r>
              <a:rPr lang="en-US" sz="2400" dirty="0" smtClean="0"/>
              <a:t>Provide a simple and concise view around particular subject issues by excluding data that are not useful in the decision support process.</a:t>
            </a:r>
            <a:endParaRPr lang="en-US" sz="2400" dirty="0"/>
          </a:p>
        </p:txBody>
      </p:sp>
      <p:pic>
        <p:nvPicPr>
          <p:cNvPr id="40963" name="Picture 3"/>
          <p:cNvPicPr>
            <a:picLocks noChangeAspect="1" noChangeArrowheads="1"/>
          </p:cNvPicPr>
          <p:nvPr/>
        </p:nvPicPr>
        <p:blipFill>
          <a:blip r:embed="rId2" cstate="print"/>
          <a:srcRect/>
          <a:stretch>
            <a:fillRect/>
          </a:stretch>
        </p:blipFill>
        <p:spPr bwMode="auto">
          <a:xfrm>
            <a:off x="1066800" y="4648200"/>
            <a:ext cx="7086600" cy="1822592"/>
          </a:xfrm>
          <a:prstGeom prst="rect">
            <a:avLst/>
          </a:prstGeom>
          <a:noFill/>
          <a:ln w="9525">
            <a:noFill/>
            <a:miter lim="800000"/>
            <a:headEnd/>
            <a:tailEnd/>
          </a:ln>
        </p:spPr>
      </p:pic>
    </p:spTree>
    <p:extLst>
      <p:ext uri="{BB962C8B-B14F-4D97-AF65-F5344CB8AC3E}">
        <p14:creationId xmlns:p14="http://schemas.microsoft.com/office/powerpoint/2010/main" val="1346287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685800"/>
            <a:ext cx="7772400" cy="762000"/>
          </a:xfrm>
        </p:spPr>
        <p:txBody>
          <a:bodyPr/>
          <a:lstStyle/>
          <a:p>
            <a:pPr eaLnBrk="1" hangingPunct="1"/>
            <a:r>
              <a:rPr lang="en-US" smtClean="0">
                <a:solidFill>
                  <a:srgbClr val="000000"/>
                </a:solidFill>
              </a:rPr>
              <a:t>Subject Oriented</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14</a:t>
            </a:fld>
            <a:endParaRPr lang="en-US"/>
          </a:p>
        </p:txBody>
      </p:sp>
      <p:sp>
        <p:nvSpPr>
          <p:cNvPr id="21508" name="Rectangle 3"/>
          <p:cNvSpPr>
            <a:spLocks noGrp="1" noChangeArrowheads="1"/>
          </p:cNvSpPr>
          <p:nvPr>
            <p:ph sz="quarter" idx="1"/>
          </p:nvPr>
        </p:nvSpPr>
        <p:spPr/>
        <p:txBody>
          <a:bodyPr/>
          <a:lstStyle/>
          <a:p>
            <a:pPr eaLnBrk="1" hangingPunct="1">
              <a:lnSpc>
                <a:spcPct val="90000"/>
              </a:lnSpc>
            </a:pPr>
            <a:r>
              <a:rPr lang="en-US" sz="3000" dirty="0" smtClean="0"/>
              <a:t>Data Warehouse is designed around  </a:t>
            </a:r>
            <a:r>
              <a:rPr lang="en-US" sz="3000" dirty="0" smtClean="0">
                <a:solidFill>
                  <a:srgbClr val="FF0000"/>
                </a:solidFill>
              </a:rPr>
              <a:t>“subjects” </a:t>
            </a:r>
            <a:r>
              <a:rPr lang="en-US" sz="3000" dirty="0" smtClean="0"/>
              <a:t>rather than processes</a:t>
            </a:r>
          </a:p>
          <a:p>
            <a:pPr eaLnBrk="1" hangingPunct="1">
              <a:lnSpc>
                <a:spcPct val="90000"/>
              </a:lnSpc>
            </a:pPr>
            <a:r>
              <a:rPr lang="en-US" sz="3000" dirty="0" smtClean="0"/>
              <a:t>A company may have </a:t>
            </a:r>
          </a:p>
          <a:p>
            <a:pPr lvl="1" eaLnBrk="1" hangingPunct="1">
              <a:lnSpc>
                <a:spcPct val="90000"/>
              </a:lnSpc>
            </a:pPr>
            <a:r>
              <a:rPr lang="en-US" sz="2600" dirty="0" smtClean="0"/>
              <a:t>Retail Sales System</a:t>
            </a:r>
          </a:p>
          <a:p>
            <a:pPr lvl="1" eaLnBrk="1" hangingPunct="1">
              <a:lnSpc>
                <a:spcPct val="90000"/>
              </a:lnSpc>
            </a:pPr>
            <a:r>
              <a:rPr lang="en-US" sz="2600" dirty="0" smtClean="0"/>
              <a:t>Outlet Sales System</a:t>
            </a:r>
          </a:p>
          <a:p>
            <a:pPr lvl="1" eaLnBrk="1" hangingPunct="1">
              <a:lnSpc>
                <a:spcPct val="90000"/>
              </a:lnSpc>
            </a:pPr>
            <a:r>
              <a:rPr lang="en-US" sz="2600" dirty="0" smtClean="0"/>
              <a:t>Catalog Sales System</a:t>
            </a:r>
          </a:p>
          <a:p>
            <a:pPr eaLnBrk="1" hangingPunct="1">
              <a:lnSpc>
                <a:spcPct val="90000"/>
              </a:lnSpc>
            </a:pPr>
            <a:r>
              <a:rPr lang="en-US" sz="3000" dirty="0" smtClean="0"/>
              <a:t>DW will have a Sales Subject Area</a:t>
            </a:r>
          </a:p>
        </p:txBody>
      </p:sp>
    </p:spTree>
    <p:extLst>
      <p:ext uri="{BB962C8B-B14F-4D97-AF65-F5344CB8AC3E}">
        <p14:creationId xmlns:p14="http://schemas.microsoft.com/office/powerpoint/2010/main" val="4053345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useBgFill="1">
        <p:nvSpPr>
          <p:cNvPr id="16395" name="Rectangle 11"/>
          <p:cNvSpPr>
            <a:spLocks noChangeArrowheads="1"/>
          </p:cNvSpPr>
          <p:nvPr/>
        </p:nvSpPr>
        <p:spPr bwMode="auto">
          <a:xfrm>
            <a:off x="395536" y="1412776"/>
            <a:ext cx="8001000" cy="5029200"/>
          </a:xfrm>
          <a:prstGeom prst="rect">
            <a:avLst/>
          </a:prstGeom>
          <a:ln w="9525">
            <a:solidFill>
              <a:schemeClr val="tx1"/>
            </a:solidFill>
            <a:miter lim="800000"/>
            <a:headEnd/>
            <a:tailEnd/>
          </a:ln>
          <a:effectLst/>
        </p:spPr>
        <p:txBody>
          <a:bodyPr wrap="none" anchor="ctr"/>
          <a:lstStyle/>
          <a:p>
            <a:pPr algn="ctr">
              <a:defRPr/>
            </a:pPr>
            <a:r>
              <a:rPr lang="en-US" dirty="0">
                <a:effectLst>
                  <a:outerShdw blurRad="38100" dist="38100" dir="2700000" algn="tl">
                    <a:srgbClr val="FFFFFF"/>
                  </a:outerShdw>
                </a:effectLst>
                <a:latin typeface="Times New Roman" pitchFamily="18" charset="0"/>
              </a:rPr>
              <a:t>					</a:t>
            </a:r>
          </a:p>
          <a:p>
            <a:pPr algn="ctr">
              <a:defRPr/>
            </a:pPr>
            <a:endParaRPr lang="en-US" dirty="0">
              <a:effectLst>
                <a:outerShdw blurRad="38100" dist="38100" dir="2700000" algn="tl">
                  <a:srgbClr val="FFFFFF"/>
                </a:outerShdw>
              </a:effectLst>
              <a:latin typeface="Times New Roman" pitchFamily="18" charset="0"/>
            </a:endParaRPr>
          </a:p>
          <a:p>
            <a:pPr algn="ctr">
              <a:defRPr/>
            </a:pPr>
            <a:endParaRPr lang="en-US" dirty="0">
              <a:effectLst>
                <a:outerShdw blurRad="38100" dist="38100" dir="2700000" algn="tl">
                  <a:srgbClr val="FFFFFF"/>
                </a:outerShdw>
              </a:effectLst>
              <a:latin typeface="Times New Roman" pitchFamily="18" charset="0"/>
            </a:endParaRPr>
          </a:p>
          <a:p>
            <a:pPr algn="ctr">
              <a:defRPr/>
            </a:pPr>
            <a:endParaRPr lang="en-US" dirty="0">
              <a:effectLst>
                <a:outerShdw blurRad="38100" dist="38100" dir="2700000" algn="tl">
                  <a:srgbClr val="FFFFFF"/>
                </a:outerShdw>
              </a:effectLst>
              <a:latin typeface="Times New Roman" pitchFamily="18" charset="0"/>
            </a:endParaRPr>
          </a:p>
          <a:p>
            <a:pPr algn="ctr">
              <a:defRPr/>
            </a:pPr>
            <a:endParaRPr lang="en-US" dirty="0">
              <a:effectLst>
                <a:outerShdw blurRad="38100" dist="38100" dir="2700000" algn="tl">
                  <a:srgbClr val="FFFFFF"/>
                </a:outerShdw>
              </a:effectLst>
              <a:latin typeface="Times New Roman" pitchFamily="18" charset="0"/>
            </a:endParaRPr>
          </a:p>
          <a:p>
            <a:pPr algn="ctr">
              <a:defRPr/>
            </a:pPr>
            <a:r>
              <a:rPr lang="en-US" dirty="0">
                <a:effectLst>
                  <a:outerShdw blurRad="38100" dist="38100" dir="2700000" algn="tl">
                    <a:srgbClr val="FFFFFF"/>
                  </a:outerShdw>
                </a:effectLst>
                <a:latin typeface="Times New Roman" pitchFamily="18" charset="0"/>
              </a:rPr>
              <a:t>						</a:t>
            </a:r>
            <a:r>
              <a:rPr lang="en-US" dirty="0">
                <a:solidFill>
                  <a:schemeClr val="tx2"/>
                </a:solidFill>
                <a:latin typeface="Times New Roman" pitchFamily="18" charset="0"/>
              </a:rPr>
              <a:t>OLTP Systems</a:t>
            </a:r>
          </a:p>
          <a:p>
            <a:pPr algn="ctr">
              <a:defRPr/>
            </a:pPr>
            <a:r>
              <a:rPr lang="en-US" dirty="0">
                <a:effectLst>
                  <a:outerShdw blurRad="38100" dist="38100" dir="2700000" algn="tl">
                    <a:srgbClr val="FFFFFF"/>
                  </a:outerShdw>
                </a:effectLst>
                <a:latin typeface="Times New Roman" pitchFamily="18" charset="0"/>
              </a:rPr>
              <a:t>			</a:t>
            </a:r>
          </a:p>
          <a:p>
            <a:pPr algn="ctr">
              <a:defRPr/>
            </a:pPr>
            <a:endParaRPr lang="en-US" dirty="0">
              <a:effectLst>
                <a:outerShdw blurRad="38100" dist="38100" dir="2700000" algn="tl">
                  <a:srgbClr val="FFFFFF"/>
                </a:outerShdw>
              </a:effectLst>
              <a:latin typeface="Times New Roman" pitchFamily="18" charset="0"/>
            </a:endParaRPr>
          </a:p>
          <a:p>
            <a:pPr algn="ctr">
              <a:defRPr/>
            </a:pPr>
            <a:endParaRPr lang="en-US" dirty="0">
              <a:effectLst>
                <a:outerShdw blurRad="38100" dist="38100" dir="2700000" algn="tl">
                  <a:srgbClr val="FFFFFF"/>
                </a:outerShdw>
              </a:effectLst>
              <a:latin typeface="Times New Roman" pitchFamily="18" charset="0"/>
            </a:endParaRPr>
          </a:p>
          <a:p>
            <a:pPr algn="ctr">
              <a:defRPr/>
            </a:pPr>
            <a:endParaRPr lang="en-US" dirty="0">
              <a:effectLst>
                <a:outerShdw blurRad="38100" dist="38100" dir="2700000" algn="tl">
                  <a:srgbClr val="FFFFFF"/>
                </a:outerShdw>
              </a:effectLst>
              <a:latin typeface="Times New Roman" pitchFamily="18" charset="0"/>
            </a:endParaRPr>
          </a:p>
          <a:p>
            <a:pPr algn="ctr">
              <a:defRPr/>
            </a:pPr>
            <a:endParaRPr lang="en-US" dirty="0">
              <a:effectLst>
                <a:outerShdw blurRad="38100" dist="38100" dir="2700000" algn="tl">
                  <a:srgbClr val="FFFFFF"/>
                </a:outerShdw>
              </a:effectLst>
              <a:latin typeface="Times New Roman" pitchFamily="18" charset="0"/>
            </a:endParaRPr>
          </a:p>
          <a:p>
            <a:pPr algn="ctr">
              <a:defRPr/>
            </a:pPr>
            <a:r>
              <a:rPr lang="en-US" dirty="0">
                <a:effectLst>
                  <a:outerShdw blurRad="38100" dist="38100" dir="2700000" algn="tl">
                    <a:srgbClr val="FFFFFF"/>
                  </a:outerShdw>
                </a:effectLst>
                <a:latin typeface="Times New Roman" pitchFamily="18" charset="0"/>
              </a:rPr>
              <a:t>			                                 </a:t>
            </a:r>
            <a:r>
              <a:rPr lang="en-US" dirty="0">
                <a:solidFill>
                  <a:schemeClr val="tx2"/>
                </a:solidFill>
                <a:latin typeface="Times New Roman" pitchFamily="18" charset="0"/>
              </a:rPr>
              <a:t>Data </a:t>
            </a:r>
            <a:r>
              <a:rPr lang="en-US" dirty="0" smtClean="0">
                <a:solidFill>
                  <a:schemeClr val="tx2"/>
                </a:solidFill>
                <a:latin typeface="Times New Roman" pitchFamily="18" charset="0"/>
              </a:rPr>
              <a:t>Warehouse</a:t>
            </a:r>
          </a:p>
          <a:p>
            <a:pPr algn="ctr">
              <a:defRPr/>
            </a:pPr>
            <a:endParaRPr lang="en-US" dirty="0">
              <a:solidFill>
                <a:srgbClr val="000000"/>
              </a:solidFill>
              <a:latin typeface="Times New Roman" pitchFamily="18" charset="0"/>
            </a:endParaRPr>
          </a:p>
          <a:p>
            <a:pPr algn="ctr">
              <a:defRPr/>
            </a:pPr>
            <a:r>
              <a:rPr lang="en-US" dirty="0" smtClean="0">
                <a:solidFill>
                  <a:schemeClr val="tx2"/>
                </a:solidFill>
                <a:latin typeface="Times New Roman" pitchFamily="18" charset="0"/>
              </a:rPr>
              <a:t>on</a:t>
            </a:r>
          </a:p>
          <a:p>
            <a:pPr algn="ctr">
              <a:defRPr/>
            </a:pPr>
            <a:endParaRPr lang="en-US" dirty="0">
              <a:solidFill>
                <a:schemeClr val="tx2"/>
              </a:solidFill>
              <a:latin typeface="Times New Roman" pitchFamily="18" charset="0"/>
            </a:endParaRPr>
          </a:p>
        </p:txBody>
      </p:sp>
      <p:sp>
        <p:nvSpPr>
          <p:cNvPr id="22532" name="Rectangle 2"/>
          <p:cNvSpPr>
            <a:spLocks noGrp="1" noChangeArrowheads="1"/>
          </p:cNvSpPr>
          <p:nvPr>
            <p:ph type="title"/>
          </p:nvPr>
        </p:nvSpPr>
        <p:spPr>
          <a:xfrm>
            <a:off x="457200" y="685800"/>
            <a:ext cx="7772400" cy="762000"/>
          </a:xfrm>
        </p:spPr>
        <p:txBody>
          <a:bodyPr/>
          <a:lstStyle/>
          <a:p>
            <a:pPr eaLnBrk="1" hangingPunct="1"/>
            <a:r>
              <a:rPr lang="en-US" smtClean="0">
                <a:solidFill>
                  <a:srgbClr val="000000"/>
                </a:solidFill>
              </a:rPr>
              <a:t>Subject Oriented</a:t>
            </a:r>
          </a:p>
        </p:txBody>
      </p:sp>
      <p:sp>
        <p:nvSpPr>
          <p:cNvPr id="12" name="Slide Number Placeholder 11"/>
          <p:cNvSpPr>
            <a:spLocks noGrp="1"/>
          </p:cNvSpPr>
          <p:nvPr>
            <p:ph type="sldNum" sz="quarter" idx="12"/>
          </p:nvPr>
        </p:nvSpPr>
        <p:spPr/>
        <p:txBody>
          <a:bodyPr/>
          <a:lstStyle/>
          <a:p>
            <a:pPr>
              <a:defRPr/>
            </a:pPr>
            <a:fld id="{BC1A7C20-27D3-4DC5-BC9A-FFB8C75C691D}" type="slidenum">
              <a:rPr lang="en-US" smtClean="0"/>
              <a:pPr>
                <a:defRPr/>
              </a:pPr>
              <a:t>15</a:t>
            </a:fld>
            <a:endParaRPr lang="en-US"/>
          </a:p>
        </p:txBody>
      </p:sp>
      <p:sp>
        <p:nvSpPr>
          <p:cNvPr id="22533" name="AutoShape 4"/>
          <p:cNvSpPr>
            <a:spLocks noGrp="1" noChangeArrowheads="1"/>
          </p:cNvSpPr>
          <p:nvPr>
            <p:ph sz="quarter" idx="1"/>
          </p:nvPr>
        </p:nvSpPr>
        <p:spPr>
          <a:xfrm>
            <a:off x="609600" y="1981200"/>
            <a:ext cx="1828800" cy="1295400"/>
          </a:xfrm>
          <a:prstGeom prst="flowChartMagneticDisk">
            <a:avLst/>
          </a:prstGeom>
          <a:solidFill>
            <a:srgbClr val="99CCFF"/>
          </a:solidFill>
          <a:ln>
            <a:solidFill>
              <a:srgbClr val="0000FF"/>
            </a:solidFill>
            <a:round/>
          </a:ln>
        </p:spPr>
        <p:txBody>
          <a:bodyPr/>
          <a:lstStyle/>
          <a:p>
            <a:pPr eaLnBrk="1" hangingPunct="1">
              <a:lnSpc>
                <a:spcPct val="90000"/>
              </a:lnSpc>
              <a:buFont typeface="Wingdings" pitchFamily="2" charset="2"/>
              <a:buNone/>
            </a:pPr>
            <a:r>
              <a:rPr lang="en-US" sz="2000" smtClean="0"/>
              <a:t>   </a:t>
            </a:r>
            <a:r>
              <a:rPr lang="en-US" sz="2000" smtClean="0">
                <a:solidFill>
                  <a:srgbClr val="000000"/>
                </a:solidFill>
              </a:rPr>
              <a:t>Retail Sales System</a:t>
            </a:r>
          </a:p>
        </p:txBody>
      </p:sp>
      <p:sp>
        <p:nvSpPr>
          <p:cNvPr id="22534" name="AutoShape 5"/>
          <p:cNvSpPr>
            <a:spLocks noChangeArrowheads="1"/>
          </p:cNvSpPr>
          <p:nvPr/>
        </p:nvSpPr>
        <p:spPr bwMode="auto">
          <a:xfrm>
            <a:off x="3657600" y="1981200"/>
            <a:ext cx="1752600" cy="1371600"/>
          </a:xfrm>
          <a:prstGeom prst="flowChartMagneticDisk">
            <a:avLst/>
          </a:prstGeom>
          <a:solidFill>
            <a:srgbClr val="99CCFF"/>
          </a:solidFill>
          <a:ln w="9525">
            <a:solidFill>
              <a:srgbClr val="000080"/>
            </a:solidFill>
            <a:round/>
            <a:headEnd/>
            <a:tailEnd/>
          </a:ln>
        </p:spPr>
        <p:txBody>
          <a:bodyPr wrap="none" anchor="ctr"/>
          <a:lstStyle/>
          <a:p>
            <a:pPr algn="ctr"/>
            <a:r>
              <a:rPr lang="en-US" sz="2000">
                <a:solidFill>
                  <a:srgbClr val="000000"/>
                </a:solidFill>
                <a:latin typeface="Tahoma" pitchFamily="34" charset="0"/>
              </a:rPr>
              <a:t>Outlet Sales </a:t>
            </a:r>
          </a:p>
          <a:p>
            <a:pPr algn="ctr"/>
            <a:r>
              <a:rPr lang="en-US" sz="2000">
                <a:solidFill>
                  <a:srgbClr val="000000"/>
                </a:solidFill>
                <a:latin typeface="Tahoma" pitchFamily="34" charset="0"/>
              </a:rPr>
              <a:t>System</a:t>
            </a:r>
          </a:p>
        </p:txBody>
      </p:sp>
      <p:sp>
        <p:nvSpPr>
          <p:cNvPr id="16390" name="AutoShape 6"/>
          <p:cNvSpPr>
            <a:spLocks noChangeArrowheads="1"/>
          </p:cNvSpPr>
          <p:nvPr/>
        </p:nvSpPr>
        <p:spPr bwMode="auto">
          <a:xfrm>
            <a:off x="6553200" y="1905000"/>
            <a:ext cx="1676400" cy="1371600"/>
          </a:xfrm>
          <a:prstGeom prst="flowChartMagneticDisk">
            <a:avLst/>
          </a:prstGeom>
          <a:solidFill>
            <a:srgbClr val="99CCFF"/>
          </a:solidFill>
          <a:ln w="9525">
            <a:solidFill>
              <a:srgbClr val="0000FF"/>
            </a:solidFill>
            <a:round/>
            <a:headEnd/>
            <a:tailEnd/>
          </a:ln>
          <a:effectLst/>
        </p:spPr>
        <p:txBody>
          <a:bodyPr wrap="none" anchor="ctr"/>
          <a:lstStyle/>
          <a:p>
            <a:pPr algn="ctr">
              <a:defRPr/>
            </a:pPr>
            <a:endParaRPr lang="en-US" sz="2000">
              <a:solidFill>
                <a:srgbClr val="000000"/>
              </a:solidFill>
              <a:latin typeface="Tahoma" pitchFamily="34" charset="0"/>
            </a:endParaRPr>
          </a:p>
          <a:p>
            <a:pPr algn="ctr">
              <a:defRPr/>
            </a:pPr>
            <a:r>
              <a:rPr lang="en-US" sz="2000">
                <a:solidFill>
                  <a:srgbClr val="000000"/>
                </a:solidFill>
                <a:latin typeface="Tahoma" pitchFamily="34" charset="0"/>
              </a:rPr>
              <a:t> Catalog Sales </a:t>
            </a:r>
          </a:p>
          <a:p>
            <a:pPr algn="ctr">
              <a:defRPr/>
            </a:pPr>
            <a:r>
              <a:rPr lang="en-US" sz="2000">
                <a:solidFill>
                  <a:srgbClr val="000000"/>
                </a:solidFill>
                <a:latin typeface="Tahoma" pitchFamily="34" charset="0"/>
              </a:rPr>
              <a:t>System</a:t>
            </a:r>
          </a:p>
          <a:p>
            <a:pPr algn="ctr">
              <a:defRPr/>
            </a:pPr>
            <a:endParaRPr lang="en-US">
              <a:effectLst>
                <a:outerShdw blurRad="38100" dist="38100" dir="2700000" algn="tl">
                  <a:srgbClr val="FFFFFF"/>
                </a:outerShdw>
              </a:effectLst>
              <a:latin typeface="Times New Roman" pitchFamily="18" charset="0"/>
            </a:endParaRPr>
          </a:p>
        </p:txBody>
      </p:sp>
      <p:sp>
        <p:nvSpPr>
          <p:cNvPr id="22536" name="AutoShape 7"/>
          <p:cNvSpPr>
            <a:spLocks noChangeArrowheads="1"/>
          </p:cNvSpPr>
          <p:nvPr/>
        </p:nvSpPr>
        <p:spPr bwMode="auto">
          <a:xfrm>
            <a:off x="3200400" y="4876800"/>
            <a:ext cx="2590800" cy="1447800"/>
          </a:xfrm>
          <a:prstGeom prst="flowChartMagneticDisk">
            <a:avLst/>
          </a:prstGeom>
          <a:solidFill>
            <a:srgbClr val="99CCFF"/>
          </a:solidFill>
          <a:ln w="9525">
            <a:solidFill>
              <a:srgbClr val="000080"/>
            </a:solidFill>
            <a:round/>
            <a:headEnd/>
            <a:tailEnd/>
          </a:ln>
        </p:spPr>
        <p:txBody>
          <a:bodyPr wrap="none" anchor="ctr"/>
          <a:lstStyle/>
          <a:p>
            <a:pPr algn="ctr"/>
            <a:r>
              <a:rPr lang="en-US" sz="2000" dirty="0">
                <a:solidFill>
                  <a:srgbClr val="000000"/>
                </a:solidFill>
                <a:latin typeface="Tahoma" pitchFamily="34" charset="0"/>
              </a:rPr>
              <a:t>Sales Subject Area</a:t>
            </a:r>
          </a:p>
        </p:txBody>
      </p:sp>
      <p:sp>
        <p:nvSpPr>
          <p:cNvPr id="22537" name="Line 8"/>
          <p:cNvSpPr>
            <a:spLocks noChangeShapeType="1"/>
          </p:cNvSpPr>
          <p:nvPr/>
        </p:nvSpPr>
        <p:spPr bwMode="auto">
          <a:xfrm>
            <a:off x="1828800" y="3276600"/>
            <a:ext cx="1905000" cy="1600200"/>
          </a:xfrm>
          <a:prstGeom prst="line">
            <a:avLst/>
          </a:prstGeom>
          <a:noFill/>
          <a:ln w="9525">
            <a:solidFill>
              <a:schemeClr val="tx1"/>
            </a:solidFill>
            <a:round/>
            <a:headEnd/>
            <a:tailEnd type="triangle" w="med" len="med"/>
          </a:ln>
        </p:spPr>
        <p:txBody>
          <a:bodyPr wrap="none"/>
          <a:lstStyle/>
          <a:p>
            <a:endParaRPr lang="en-US"/>
          </a:p>
        </p:txBody>
      </p:sp>
      <p:sp>
        <p:nvSpPr>
          <p:cNvPr id="22538" name="Line 9"/>
          <p:cNvSpPr>
            <a:spLocks noChangeShapeType="1"/>
          </p:cNvSpPr>
          <p:nvPr/>
        </p:nvSpPr>
        <p:spPr bwMode="auto">
          <a:xfrm>
            <a:off x="4572000" y="3352800"/>
            <a:ext cx="0" cy="1447800"/>
          </a:xfrm>
          <a:prstGeom prst="line">
            <a:avLst/>
          </a:prstGeom>
          <a:noFill/>
          <a:ln w="9525">
            <a:solidFill>
              <a:schemeClr val="tx1"/>
            </a:solidFill>
            <a:round/>
            <a:headEnd/>
            <a:tailEnd type="triangle" w="med" len="med"/>
          </a:ln>
        </p:spPr>
        <p:txBody>
          <a:bodyPr wrap="none"/>
          <a:lstStyle/>
          <a:p>
            <a:endParaRPr lang="en-US"/>
          </a:p>
        </p:txBody>
      </p:sp>
      <p:sp>
        <p:nvSpPr>
          <p:cNvPr id="22539" name="Line 10"/>
          <p:cNvSpPr>
            <a:spLocks noChangeShapeType="1"/>
          </p:cNvSpPr>
          <p:nvPr/>
        </p:nvSpPr>
        <p:spPr bwMode="auto">
          <a:xfrm flipH="1">
            <a:off x="5562600" y="3276600"/>
            <a:ext cx="1676400" cy="1676400"/>
          </a:xfrm>
          <a:prstGeom prst="line">
            <a:avLst/>
          </a:prstGeom>
          <a:noFill/>
          <a:ln w="9525">
            <a:solidFill>
              <a:schemeClr val="tx1"/>
            </a:solidFill>
            <a:round/>
            <a:headEnd/>
            <a:tailEnd type="triangle" w="med" len="med"/>
          </a:ln>
        </p:spPr>
        <p:txBody>
          <a:bodyPr wrap="none"/>
          <a:lstStyle/>
          <a:p>
            <a:endParaRPr lang="en-US"/>
          </a:p>
        </p:txBody>
      </p:sp>
      <p:sp>
        <p:nvSpPr>
          <p:cNvPr id="2" name="TextBox 1"/>
          <p:cNvSpPr txBox="1"/>
          <p:nvPr/>
        </p:nvSpPr>
        <p:spPr>
          <a:xfrm>
            <a:off x="539552" y="5229200"/>
            <a:ext cx="2376264" cy="646331"/>
          </a:xfrm>
          <a:prstGeom prst="rect">
            <a:avLst/>
          </a:prstGeom>
          <a:noFill/>
        </p:spPr>
        <p:txBody>
          <a:bodyPr wrap="square" rtlCol="0">
            <a:spAutoFit/>
          </a:bodyPr>
          <a:lstStyle/>
          <a:p>
            <a:r>
              <a:rPr lang="en-US" dirty="0"/>
              <a:t>Subject-Oriented Sales Information</a:t>
            </a:r>
          </a:p>
        </p:txBody>
      </p:sp>
    </p:spTree>
    <p:extLst>
      <p:ext uri="{BB962C8B-B14F-4D97-AF65-F5344CB8AC3E}">
        <p14:creationId xmlns:p14="http://schemas.microsoft.com/office/powerpoint/2010/main" val="3507959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7"/>
          <p:cNvSpPr>
            <a:spLocks noGrp="1" noChangeArrowheads="1"/>
          </p:cNvSpPr>
          <p:nvPr>
            <p:ph type="title"/>
          </p:nvPr>
        </p:nvSpPr>
        <p:spPr/>
        <p:txBody>
          <a:bodyPr/>
          <a:lstStyle/>
          <a:p>
            <a:r>
              <a:rPr lang="en-US"/>
              <a:t>Integrated Data Collections</a:t>
            </a:r>
          </a:p>
        </p:txBody>
      </p:sp>
      <p:pic>
        <p:nvPicPr>
          <p:cNvPr id="43014" name="Picture 6" descr="f02-02_0">
            <a:hlinkClick r:id="rId3"/>
          </p:cNvPr>
          <p:cNvPicPr>
            <a:picLocks noGrp="1" noChangeAspect="1" noChangeArrowheads="1"/>
          </p:cNvPicPr>
          <p:nvPr>
            <p:ph idx="1"/>
          </p:nvPr>
        </p:nvPicPr>
        <p:blipFill>
          <a:blip r:embed="rId4" cstate="print"/>
          <a:srcRect/>
          <a:stretch>
            <a:fillRect/>
          </a:stretch>
        </p:blipFill>
        <p:spPr>
          <a:xfrm>
            <a:off x="381000" y="1295400"/>
            <a:ext cx="4953000" cy="5410200"/>
          </a:xfrm>
          <a:ln/>
        </p:spPr>
      </p:pic>
      <p:sp>
        <p:nvSpPr>
          <p:cNvPr id="43017" name="Rectangle 9"/>
          <p:cNvSpPr>
            <a:spLocks noChangeArrowheads="1"/>
          </p:cNvSpPr>
          <p:nvPr/>
        </p:nvSpPr>
        <p:spPr bwMode="auto">
          <a:xfrm>
            <a:off x="5334000" y="1679376"/>
            <a:ext cx="3581400" cy="4401205"/>
          </a:xfrm>
          <a:prstGeom prst="rect">
            <a:avLst/>
          </a:prstGeom>
          <a:noFill/>
          <a:ln w="9525">
            <a:noFill/>
            <a:miter lim="800000"/>
            <a:headEnd/>
            <a:tailEnd/>
          </a:ln>
          <a:effectLst/>
        </p:spPr>
        <p:txBody>
          <a:bodyPr wrap="square" anchor="ctr">
            <a:spAutoFit/>
          </a:bodyPr>
          <a:lstStyle/>
          <a:p>
            <a:r>
              <a:rPr lang="en-US" sz="2000" dirty="0"/>
              <a:t>Of all the aspects of a data warehouse, integration is the most important. </a:t>
            </a:r>
            <a:r>
              <a:rPr lang="en-US" sz="2000" dirty="0">
                <a:solidFill>
                  <a:srgbClr val="FF0000"/>
                </a:solidFill>
              </a:rPr>
              <a:t>Data is  fed from multiple disparate sources into the data warehouse. </a:t>
            </a:r>
            <a:r>
              <a:rPr lang="en-US" sz="2000" dirty="0"/>
              <a:t>As the data is fed it is </a:t>
            </a:r>
            <a:r>
              <a:rPr lang="en-US" sz="2000" dirty="0" smtClean="0"/>
              <a:t> converted</a:t>
            </a:r>
            <a:r>
              <a:rPr lang="en-US" sz="2000" dirty="0"/>
              <a:t>, </a:t>
            </a:r>
            <a:r>
              <a:rPr lang="en-US" sz="2000" dirty="0" err="1" smtClean="0"/>
              <a:t>reformatted,resequenced</a:t>
            </a:r>
            <a:r>
              <a:rPr lang="en-US" sz="2000" dirty="0"/>
              <a:t>, summarized, and so forth. The result is that data—once it resides in the data warehouse—has a single physical corporate image. </a:t>
            </a:r>
          </a:p>
        </p:txBody>
      </p:sp>
    </p:spTree>
    <p:extLst>
      <p:ext uri="{BB962C8B-B14F-4D97-AF65-F5344CB8AC3E}">
        <p14:creationId xmlns:p14="http://schemas.microsoft.com/office/powerpoint/2010/main" val="37102090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655638"/>
          </a:xfrm>
        </p:spPr>
        <p:txBody>
          <a:bodyPr>
            <a:normAutofit/>
          </a:bodyPr>
          <a:lstStyle/>
          <a:p>
            <a:r>
              <a:rPr lang="en-US" b="1" dirty="0" smtClean="0"/>
              <a:t>Data Warehouse — Integrated</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17</a:t>
            </a:fld>
            <a:endParaRPr lang="en-US"/>
          </a:p>
        </p:txBody>
      </p:sp>
      <p:sp>
        <p:nvSpPr>
          <p:cNvPr id="4" name="Content Placeholder 3"/>
          <p:cNvSpPr>
            <a:spLocks noGrp="1"/>
          </p:cNvSpPr>
          <p:nvPr>
            <p:ph sz="quarter" idx="1"/>
          </p:nvPr>
        </p:nvSpPr>
        <p:spPr>
          <a:xfrm>
            <a:off x="0" y="1447800"/>
            <a:ext cx="9144000" cy="4572000"/>
          </a:xfrm>
        </p:spPr>
        <p:txBody>
          <a:bodyPr>
            <a:normAutofit/>
          </a:bodyPr>
          <a:lstStyle/>
          <a:p>
            <a:r>
              <a:rPr lang="en-US" sz="2800" dirty="0" smtClean="0"/>
              <a:t>Constructed by integrating multiple, heterogeneous data </a:t>
            </a:r>
            <a:r>
              <a:rPr lang="en-US" sz="2800" dirty="0"/>
              <a:t>sources </a:t>
            </a:r>
            <a:r>
              <a:rPr lang="en-US" sz="2800" dirty="0" smtClean="0"/>
              <a:t>––</a:t>
            </a:r>
            <a:r>
              <a:rPr lang="en-US" sz="2800" dirty="0"/>
              <a:t>–</a:t>
            </a:r>
            <a:r>
              <a:rPr lang="en-US" sz="2800" dirty="0" smtClean="0"/>
              <a:t> relational or other databases, flat files, external data</a:t>
            </a:r>
          </a:p>
          <a:p>
            <a:r>
              <a:rPr lang="en-US" sz="2800" dirty="0" smtClean="0"/>
              <a:t>Data cleaning and data integration techniques are applied</a:t>
            </a:r>
            <a:r>
              <a:rPr lang="en-US" sz="2800" dirty="0"/>
              <a:t>. </a:t>
            </a:r>
            <a:r>
              <a:rPr lang="en-US" sz="2800" dirty="0" smtClean="0"/>
              <a:t>––</a:t>
            </a:r>
            <a:r>
              <a:rPr lang="en-US" sz="2800" dirty="0"/>
              <a:t>–</a:t>
            </a:r>
            <a:r>
              <a:rPr lang="en-US" sz="2800" dirty="0" smtClean="0"/>
              <a:t> Ensure consistency in naming conventions, encoding structures, attribute measures, etc. among different </a:t>
            </a:r>
            <a:r>
              <a:rPr lang="en-US" sz="2800" dirty="0"/>
              <a:t>data sources </a:t>
            </a:r>
            <a:r>
              <a:rPr lang="en-US" sz="2800" dirty="0" smtClean="0"/>
              <a:t>––</a:t>
            </a:r>
            <a:r>
              <a:rPr lang="en-US" sz="2800" dirty="0"/>
              <a:t>–</a:t>
            </a:r>
            <a:r>
              <a:rPr lang="en-US" sz="2800" dirty="0" smtClean="0"/>
              <a:t> When data is moved to the warehouse, it is converted.</a:t>
            </a:r>
            <a:endParaRPr lang="en-US" sz="2800" dirty="0"/>
          </a:p>
        </p:txBody>
      </p:sp>
      <p:pic>
        <p:nvPicPr>
          <p:cNvPr id="41986" name="Picture 2"/>
          <p:cNvPicPr>
            <a:picLocks noChangeAspect="1" noChangeArrowheads="1"/>
          </p:cNvPicPr>
          <p:nvPr/>
        </p:nvPicPr>
        <p:blipFill>
          <a:blip r:embed="rId2" cstate="print"/>
          <a:srcRect/>
          <a:stretch>
            <a:fillRect/>
          </a:stretch>
        </p:blipFill>
        <p:spPr bwMode="auto">
          <a:xfrm>
            <a:off x="1547664" y="4869160"/>
            <a:ext cx="7543800" cy="1997957"/>
          </a:xfrm>
          <a:prstGeom prst="rect">
            <a:avLst/>
          </a:prstGeom>
          <a:noFill/>
          <a:ln w="9525">
            <a:noFill/>
            <a:miter lim="800000"/>
            <a:headEnd/>
            <a:tailEnd/>
          </a:ln>
        </p:spPr>
      </p:pic>
    </p:spTree>
    <p:extLst>
      <p:ext uri="{BB962C8B-B14F-4D97-AF65-F5344CB8AC3E}">
        <p14:creationId xmlns:p14="http://schemas.microsoft.com/office/powerpoint/2010/main" val="70690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685800"/>
            <a:ext cx="7772400" cy="762000"/>
          </a:xfrm>
        </p:spPr>
        <p:txBody>
          <a:bodyPr/>
          <a:lstStyle/>
          <a:p>
            <a:pPr eaLnBrk="1" hangingPunct="1"/>
            <a:r>
              <a:rPr lang="en-US" smtClean="0">
                <a:solidFill>
                  <a:srgbClr val="000000"/>
                </a:solidFill>
              </a:rPr>
              <a:t>Integrated</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18</a:t>
            </a:fld>
            <a:endParaRPr lang="en-US"/>
          </a:p>
        </p:txBody>
      </p:sp>
      <p:sp>
        <p:nvSpPr>
          <p:cNvPr id="23556" name="Rectangle 3"/>
          <p:cNvSpPr>
            <a:spLocks noGrp="1" noChangeArrowheads="1"/>
          </p:cNvSpPr>
          <p:nvPr>
            <p:ph sz="quarter" idx="1"/>
          </p:nvPr>
        </p:nvSpPr>
        <p:spPr>
          <a:xfrm>
            <a:off x="685800" y="2133600"/>
            <a:ext cx="7772400" cy="4114800"/>
          </a:xfrm>
        </p:spPr>
        <p:txBody>
          <a:bodyPr/>
          <a:lstStyle/>
          <a:p>
            <a:pPr eaLnBrk="1" hangingPunct="1"/>
            <a:r>
              <a:rPr lang="en-US" sz="3000" smtClean="0"/>
              <a:t>Heterogeneous Source Systems</a:t>
            </a:r>
          </a:p>
          <a:p>
            <a:pPr eaLnBrk="1" hangingPunct="1"/>
            <a:r>
              <a:rPr lang="en-US" sz="3000" smtClean="0"/>
              <a:t>Little or no control</a:t>
            </a:r>
          </a:p>
          <a:p>
            <a:pPr eaLnBrk="1" hangingPunct="1"/>
            <a:r>
              <a:rPr lang="en-US" sz="3000" smtClean="0"/>
              <a:t>Need to Integrate source data</a:t>
            </a:r>
          </a:p>
          <a:p>
            <a:pPr eaLnBrk="1" hangingPunct="1"/>
            <a:r>
              <a:rPr lang="en-US" sz="3000" smtClean="0"/>
              <a:t>For Example: Product codes could be different in different systems</a:t>
            </a:r>
          </a:p>
          <a:p>
            <a:pPr eaLnBrk="1" hangingPunct="1"/>
            <a:r>
              <a:rPr lang="en-US" sz="3000" smtClean="0"/>
              <a:t>Arrive at common code in DW</a:t>
            </a:r>
          </a:p>
          <a:p>
            <a:pPr eaLnBrk="1" hangingPunct="1">
              <a:buFont typeface="Wingdings" pitchFamily="2" charset="2"/>
              <a:buNone/>
            </a:pPr>
            <a:endParaRPr lang="en-US" sz="3000" smtClean="0"/>
          </a:p>
          <a:p>
            <a:pPr eaLnBrk="1" hangingPunct="1">
              <a:buFont typeface="Wingdings" pitchFamily="2" charset="2"/>
              <a:buNone/>
            </a:pPr>
            <a:endParaRPr lang="en-US" sz="3000" smtClean="0"/>
          </a:p>
        </p:txBody>
      </p:sp>
    </p:spTree>
    <p:extLst>
      <p:ext uri="{BB962C8B-B14F-4D97-AF65-F5344CB8AC3E}">
        <p14:creationId xmlns:p14="http://schemas.microsoft.com/office/powerpoint/2010/main" val="523693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503238"/>
          </a:xfrm>
        </p:spPr>
        <p:txBody>
          <a:bodyPr>
            <a:normAutofit fontScale="90000"/>
          </a:bodyPr>
          <a:lstStyle/>
          <a:p>
            <a:r>
              <a:rPr lang="en-US" b="1" dirty="0" smtClean="0"/>
              <a:t>Data Warehouse — Non-Volatile</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19</a:t>
            </a:fld>
            <a:endParaRPr lang="en-US"/>
          </a:p>
        </p:txBody>
      </p:sp>
      <p:sp>
        <p:nvSpPr>
          <p:cNvPr id="4" name="Content Placeholder 3"/>
          <p:cNvSpPr>
            <a:spLocks noGrp="1"/>
          </p:cNvSpPr>
          <p:nvPr>
            <p:ph sz="quarter" idx="1"/>
          </p:nvPr>
        </p:nvSpPr>
        <p:spPr>
          <a:xfrm>
            <a:off x="381000" y="1143000"/>
            <a:ext cx="8305800" cy="4876800"/>
          </a:xfrm>
        </p:spPr>
        <p:txBody>
          <a:bodyPr/>
          <a:lstStyle/>
          <a:p>
            <a:r>
              <a:rPr lang="en-US" dirty="0" smtClean="0"/>
              <a:t>A physically separate store of data transformed from the operational environment.</a:t>
            </a:r>
          </a:p>
          <a:p>
            <a:r>
              <a:rPr lang="en-US" dirty="0" smtClean="0"/>
              <a:t>Operational update of data does not occur in the data warehouse environment.</a:t>
            </a:r>
          </a:p>
          <a:p>
            <a:pPr>
              <a:buNone/>
            </a:pPr>
            <a:r>
              <a:rPr lang="en-US" dirty="0" smtClean="0"/>
              <a:t>		</a:t>
            </a:r>
            <a:r>
              <a:rPr lang="en-US" sz="2400" dirty="0" smtClean="0"/>
              <a:t>– Does not require transaction processing, recovery, and     	    concurrency control mechanisms</a:t>
            </a:r>
          </a:p>
          <a:p>
            <a:pPr>
              <a:buNone/>
            </a:pPr>
            <a:r>
              <a:rPr lang="en-US" sz="2400" dirty="0" smtClean="0"/>
              <a:t>		– Requires only : loading and access of data.</a:t>
            </a:r>
            <a:endParaRPr lang="en-US" sz="2400" dirty="0"/>
          </a:p>
        </p:txBody>
      </p:sp>
      <p:pic>
        <p:nvPicPr>
          <p:cNvPr id="44034" name="Picture 2"/>
          <p:cNvPicPr>
            <a:picLocks noChangeAspect="1" noChangeArrowheads="1"/>
          </p:cNvPicPr>
          <p:nvPr/>
        </p:nvPicPr>
        <p:blipFill>
          <a:blip r:embed="rId2" cstate="print"/>
          <a:srcRect/>
          <a:stretch>
            <a:fillRect/>
          </a:stretch>
        </p:blipFill>
        <p:spPr bwMode="auto">
          <a:xfrm>
            <a:off x="246446" y="4343400"/>
            <a:ext cx="8770841" cy="2181944"/>
          </a:xfrm>
          <a:prstGeom prst="rect">
            <a:avLst/>
          </a:prstGeom>
          <a:noFill/>
          <a:ln w="9525">
            <a:noFill/>
            <a:miter lim="800000"/>
            <a:headEnd/>
            <a:tailEnd/>
          </a:ln>
        </p:spPr>
      </p:pic>
    </p:spTree>
    <p:extLst>
      <p:ext uri="{BB962C8B-B14F-4D97-AF65-F5344CB8AC3E}">
        <p14:creationId xmlns:p14="http://schemas.microsoft.com/office/powerpoint/2010/main" val="427715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81000" y="304800"/>
            <a:ext cx="7772400" cy="914400"/>
          </a:xfrm>
        </p:spPr>
        <p:txBody>
          <a:bodyPr/>
          <a:lstStyle/>
          <a:p>
            <a:pPr eaLnBrk="1" hangingPunct="1"/>
            <a:r>
              <a:rPr lang="en-US" dirty="0" smtClean="0">
                <a:solidFill>
                  <a:srgbClr val="000000"/>
                </a:solidFill>
              </a:rPr>
              <a:t>Need for Data Warehousing</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2</a:t>
            </a:fld>
            <a:endParaRPr lang="en-US"/>
          </a:p>
        </p:txBody>
      </p:sp>
      <p:sp>
        <p:nvSpPr>
          <p:cNvPr id="12292" name="Rectangle 3"/>
          <p:cNvSpPr>
            <a:spLocks noGrp="1" noChangeArrowheads="1"/>
          </p:cNvSpPr>
          <p:nvPr>
            <p:ph sz="quarter" idx="1"/>
          </p:nvPr>
        </p:nvSpPr>
        <p:spPr>
          <a:xfrm>
            <a:off x="609600" y="1676400"/>
            <a:ext cx="7772400" cy="4572000"/>
          </a:xfrm>
        </p:spPr>
        <p:txBody>
          <a:bodyPr/>
          <a:lstStyle/>
          <a:p>
            <a:pPr eaLnBrk="1" hangingPunct="1">
              <a:lnSpc>
                <a:spcPct val="90000"/>
              </a:lnSpc>
            </a:pPr>
            <a:r>
              <a:rPr lang="en-US" dirty="0" smtClean="0"/>
              <a:t>Companies, over the years, gathered huge volumes of data</a:t>
            </a:r>
          </a:p>
          <a:p>
            <a:pPr eaLnBrk="1" hangingPunct="1">
              <a:lnSpc>
                <a:spcPct val="90000"/>
              </a:lnSpc>
            </a:pPr>
            <a:r>
              <a:rPr lang="en-US" dirty="0" smtClean="0"/>
              <a:t>“Hidden Treasure”</a:t>
            </a:r>
          </a:p>
          <a:p>
            <a:pPr eaLnBrk="1" hangingPunct="1">
              <a:lnSpc>
                <a:spcPct val="90000"/>
              </a:lnSpc>
            </a:pPr>
            <a:r>
              <a:rPr lang="en-US" dirty="0" smtClean="0"/>
              <a:t>Can this data be used in any way?</a:t>
            </a:r>
          </a:p>
          <a:p>
            <a:pPr eaLnBrk="1" hangingPunct="1">
              <a:lnSpc>
                <a:spcPct val="90000"/>
              </a:lnSpc>
            </a:pPr>
            <a:r>
              <a:rPr lang="en-US" dirty="0" smtClean="0"/>
              <a:t>Can we analyze this data to get any competitive advantage?</a:t>
            </a:r>
          </a:p>
          <a:p>
            <a:pPr eaLnBrk="1" hangingPunct="1">
              <a:lnSpc>
                <a:spcPct val="90000"/>
              </a:lnSpc>
            </a:pPr>
            <a:r>
              <a:rPr lang="en-US" dirty="0" smtClean="0"/>
              <a:t>If yes, what kind of advantage? </a:t>
            </a:r>
          </a:p>
          <a:p>
            <a:pPr eaLnBrk="1" hangingPunct="1">
              <a:lnSpc>
                <a:spcPct val="90000"/>
              </a:lnSpc>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446039"/>
            <a:ext cx="6508774" cy="769441"/>
          </a:xfrm>
        </p:spPr>
        <p:txBody>
          <a:bodyPr/>
          <a:lstStyle/>
          <a:p>
            <a:pPr eaLnBrk="1" hangingPunct="1"/>
            <a:r>
              <a:rPr lang="en-US" dirty="0" smtClean="0">
                <a:solidFill>
                  <a:srgbClr val="000000"/>
                </a:solidFill>
              </a:rPr>
              <a:t>Non-Volatile (Read-Mostly)</a:t>
            </a:r>
          </a:p>
        </p:txBody>
      </p:sp>
      <p:sp>
        <p:nvSpPr>
          <p:cNvPr id="24580" name="Rectangle 7"/>
          <p:cNvSpPr>
            <a:spLocks noGrp="1" noChangeArrowheads="1"/>
          </p:cNvSpPr>
          <p:nvPr>
            <p:ph type="body" sz="half" idx="1"/>
          </p:nvPr>
        </p:nvSpPr>
        <p:spPr>
          <a:xfrm>
            <a:off x="912813" y="1905000"/>
            <a:ext cx="3975100" cy="4191000"/>
          </a:xfrm>
        </p:spPr>
        <p:txBody>
          <a:bodyPr/>
          <a:lstStyle/>
          <a:p>
            <a:pPr eaLnBrk="1" hangingPunct="1">
              <a:buFont typeface="Wingdings" pitchFamily="2" charset="2"/>
              <a:buNone/>
            </a:pPr>
            <a:r>
              <a:rPr lang="en-US" sz="2800" smtClean="0"/>
              <a:t>                     Write</a:t>
            </a:r>
          </a:p>
          <a:p>
            <a:pPr eaLnBrk="1" hangingPunct="1">
              <a:buFont typeface="Wingdings" pitchFamily="2" charset="2"/>
              <a:buNone/>
            </a:pPr>
            <a:r>
              <a:rPr lang="en-US" sz="2800" smtClean="0"/>
              <a:t>USER</a:t>
            </a:r>
          </a:p>
          <a:p>
            <a:pPr eaLnBrk="1" hangingPunct="1">
              <a:buFont typeface="Wingdings" pitchFamily="2" charset="2"/>
              <a:buNone/>
            </a:pPr>
            <a:r>
              <a:rPr lang="en-US" sz="2800" smtClean="0"/>
              <a:t>                      Read                          </a:t>
            </a:r>
          </a:p>
          <a:p>
            <a:pPr eaLnBrk="1" hangingPunct="1"/>
            <a:endParaRPr lang="en-US" sz="2800" smtClean="0"/>
          </a:p>
          <a:p>
            <a:pPr eaLnBrk="1" hangingPunct="1"/>
            <a:endParaRPr lang="en-US" sz="2800" smtClean="0"/>
          </a:p>
          <a:p>
            <a:pPr eaLnBrk="1" hangingPunct="1">
              <a:buFont typeface="Wingdings" pitchFamily="2" charset="2"/>
              <a:buNone/>
            </a:pPr>
            <a:r>
              <a:rPr lang="en-US" sz="2800" smtClean="0"/>
              <a:t>			      Read</a:t>
            </a:r>
          </a:p>
          <a:p>
            <a:pPr eaLnBrk="1" hangingPunct="1">
              <a:buFont typeface="Wingdings" pitchFamily="2" charset="2"/>
              <a:buNone/>
            </a:pPr>
            <a:r>
              <a:rPr lang="en-US" sz="2800" smtClean="0"/>
              <a:t>USER</a:t>
            </a:r>
          </a:p>
        </p:txBody>
      </p:sp>
      <p:sp>
        <p:nvSpPr>
          <p:cNvPr id="24581" name="AutoShape 5"/>
          <p:cNvSpPr>
            <a:spLocks noChangeArrowheads="1"/>
          </p:cNvSpPr>
          <p:nvPr/>
        </p:nvSpPr>
        <p:spPr bwMode="auto">
          <a:xfrm>
            <a:off x="5867400" y="2209800"/>
            <a:ext cx="1676400" cy="1371600"/>
          </a:xfrm>
          <a:prstGeom prst="flowChartMagneticDisk">
            <a:avLst/>
          </a:prstGeom>
          <a:solidFill>
            <a:srgbClr val="99CCFF"/>
          </a:solidFill>
          <a:ln w="9525">
            <a:solidFill>
              <a:srgbClr val="0000FF"/>
            </a:solidFill>
            <a:round/>
            <a:headEnd/>
            <a:tailEnd/>
          </a:ln>
        </p:spPr>
        <p:txBody>
          <a:bodyPr wrap="none" anchor="ctr"/>
          <a:lstStyle/>
          <a:p>
            <a:pPr algn="ctr"/>
            <a:r>
              <a:rPr lang="en-US" b="1">
                <a:solidFill>
                  <a:srgbClr val="000000"/>
                </a:solidFill>
                <a:latin typeface="Times New Roman" pitchFamily="18" charset="0"/>
              </a:rPr>
              <a:t>OLTP</a:t>
            </a:r>
          </a:p>
        </p:txBody>
      </p:sp>
      <p:sp>
        <p:nvSpPr>
          <p:cNvPr id="24582" name="AutoShape 6"/>
          <p:cNvSpPr>
            <a:spLocks noChangeArrowheads="1"/>
          </p:cNvSpPr>
          <p:nvPr/>
        </p:nvSpPr>
        <p:spPr bwMode="auto">
          <a:xfrm>
            <a:off x="5943600" y="4495800"/>
            <a:ext cx="1676400" cy="1371600"/>
          </a:xfrm>
          <a:prstGeom prst="flowChartMagneticDisk">
            <a:avLst/>
          </a:prstGeom>
          <a:solidFill>
            <a:srgbClr val="99CCFF"/>
          </a:solidFill>
          <a:ln w="9525">
            <a:solidFill>
              <a:srgbClr val="0000FF"/>
            </a:solidFill>
            <a:round/>
            <a:headEnd/>
            <a:tailEnd/>
          </a:ln>
        </p:spPr>
        <p:txBody>
          <a:bodyPr wrap="none" anchor="ctr"/>
          <a:lstStyle/>
          <a:p>
            <a:pPr algn="ctr"/>
            <a:r>
              <a:rPr lang="en-US" b="1">
                <a:solidFill>
                  <a:srgbClr val="000000"/>
                </a:solidFill>
                <a:latin typeface="Times New Roman" pitchFamily="18" charset="0"/>
              </a:rPr>
              <a:t>DW</a:t>
            </a:r>
          </a:p>
        </p:txBody>
      </p:sp>
      <p:sp>
        <p:nvSpPr>
          <p:cNvPr id="24583" name="Line 9"/>
          <p:cNvSpPr>
            <a:spLocks noChangeShapeType="1"/>
          </p:cNvSpPr>
          <p:nvPr/>
        </p:nvSpPr>
        <p:spPr bwMode="auto">
          <a:xfrm>
            <a:off x="2286000" y="2514600"/>
            <a:ext cx="3429000" cy="0"/>
          </a:xfrm>
          <a:prstGeom prst="line">
            <a:avLst/>
          </a:prstGeom>
          <a:noFill/>
          <a:ln w="9525">
            <a:solidFill>
              <a:schemeClr val="tx1"/>
            </a:solidFill>
            <a:round/>
            <a:headEnd/>
            <a:tailEnd type="triangle" w="med" len="med"/>
          </a:ln>
        </p:spPr>
        <p:txBody>
          <a:bodyPr wrap="none"/>
          <a:lstStyle/>
          <a:p>
            <a:endParaRPr lang="en-US"/>
          </a:p>
        </p:txBody>
      </p:sp>
      <p:sp>
        <p:nvSpPr>
          <p:cNvPr id="24584" name="Line 10"/>
          <p:cNvSpPr>
            <a:spLocks noChangeShapeType="1"/>
          </p:cNvSpPr>
          <p:nvPr/>
        </p:nvSpPr>
        <p:spPr bwMode="auto">
          <a:xfrm flipH="1">
            <a:off x="2286000" y="2971800"/>
            <a:ext cx="3429000" cy="0"/>
          </a:xfrm>
          <a:prstGeom prst="line">
            <a:avLst/>
          </a:prstGeom>
          <a:noFill/>
          <a:ln w="9525">
            <a:solidFill>
              <a:schemeClr val="tx1"/>
            </a:solidFill>
            <a:round/>
            <a:headEnd/>
            <a:tailEnd type="triangle" w="med" len="med"/>
          </a:ln>
        </p:spPr>
        <p:txBody>
          <a:bodyPr wrap="none"/>
          <a:lstStyle/>
          <a:p>
            <a:endParaRPr lang="en-US"/>
          </a:p>
        </p:txBody>
      </p:sp>
      <p:sp>
        <p:nvSpPr>
          <p:cNvPr id="24585" name="Line 12"/>
          <p:cNvSpPr>
            <a:spLocks noChangeShapeType="1"/>
          </p:cNvSpPr>
          <p:nvPr/>
        </p:nvSpPr>
        <p:spPr bwMode="auto">
          <a:xfrm flipH="1">
            <a:off x="2286000" y="5257800"/>
            <a:ext cx="3429000" cy="0"/>
          </a:xfrm>
          <a:prstGeom prst="line">
            <a:avLst/>
          </a:prstGeom>
          <a:noFill/>
          <a:ln w="9525">
            <a:solidFill>
              <a:schemeClr val="tx1"/>
            </a:solidFill>
            <a:round/>
            <a:headEnd/>
            <a:tailEnd type="triangle" w="med" len="med"/>
          </a:ln>
        </p:spPr>
        <p:txBody>
          <a:bodyPr wrap="none"/>
          <a:lstStyle/>
          <a:p>
            <a:endParaRPr lang="en-US"/>
          </a:p>
        </p:txBody>
      </p:sp>
    </p:spTree>
    <p:extLst>
      <p:ext uri="{BB962C8B-B14F-4D97-AF65-F5344CB8AC3E}">
        <p14:creationId xmlns:p14="http://schemas.microsoft.com/office/powerpoint/2010/main" val="3207308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7"/>
          <p:cNvSpPr>
            <a:spLocks noGrp="1" noChangeArrowheads="1"/>
          </p:cNvSpPr>
          <p:nvPr>
            <p:ph type="title"/>
          </p:nvPr>
        </p:nvSpPr>
        <p:spPr>
          <a:xfrm>
            <a:off x="914400" y="274638"/>
            <a:ext cx="7772400" cy="715962"/>
          </a:xfrm>
        </p:spPr>
        <p:txBody>
          <a:bodyPr>
            <a:normAutofit/>
          </a:bodyPr>
          <a:lstStyle/>
          <a:p>
            <a:r>
              <a:rPr lang="en-US" dirty="0"/>
              <a:t>Non-volatile Data Collections</a:t>
            </a:r>
          </a:p>
        </p:txBody>
      </p:sp>
      <p:pic>
        <p:nvPicPr>
          <p:cNvPr id="47110" name="Picture 6" descr="f02-03_0">
            <a:hlinkClick r:id="rId3"/>
          </p:cNvPr>
          <p:cNvPicPr>
            <a:picLocks noGrp="1" noChangeAspect="1" noChangeArrowheads="1"/>
          </p:cNvPicPr>
          <p:nvPr>
            <p:ph idx="1"/>
          </p:nvPr>
        </p:nvPicPr>
        <p:blipFill>
          <a:blip r:embed="rId4" cstate="print"/>
          <a:srcRect/>
          <a:stretch>
            <a:fillRect/>
          </a:stretch>
        </p:blipFill>
        <p:spPr>
          <a:xfrm>
            <a:off x="107504" y="1790700"/>
            <a:ext cx="5227408" cy="4374604"/>
          </a:xfrm>
          <a:ln/>
        </p:spPr>
      </p:pic>
      <p:sp>
        <p:nvSpPr>
          <p:cNvPr id="47113" name="Rectangle 9"/>
          <p:cNvSpPr>
            <a:spLocks noChangeArrowheads="1"/>
          </p:cNvSpPr>
          <p:nvPr/>
        </p:nvSpPr>
        <p:spPr bwMode="auto">
          <a:xfrm>
            <a:off x="5508104" y="1651338"/>
            <a:ext cx="3635896" cy="4708981"/>
          </a:xfrm>
          <a:prstGeom prst="rect">
            <a:avLst/>
          </a:prstGeom>
          <a:noFill/>
          <a:ln w="9525">
            <a:noFill/>
            <a:miter lim="800000"/>
            <a:headEnd/>
            <a:tailEnd/>
          </a:ln>
          <a:effectLst/>
        </p:spPr>
        <p:txBody>
          <a:bodyPr wrap="square" anchor="ctr">
            <a:spAutoFit/>
          </a:bodyPr>
          <a:lstStyle/>
          <a:p>
            <a:r>
              <a:rPr lang="en-US" sz="2000" dirty="0"/>
              <a:t>Data is updated in the operational environment as a regular matter of course, but warehouse data exhibits a very different set of characteristics. Data warehouse data is loaded </a:t>
            </a:r>
            <a:r>
              <a:rPr lang="en-US" sz="2000" dirty="0" smtClean="0"/>
              <a:t>and </a:t>
            </a:r>
            <a:r>
              <a:rPr lang="en-US" sz="2000" dirty="0"/>
              <a:t>accessed, but it is not updated (in the general sense). Instead, when data in the data warehouse is loaded, it is loaded in a snapshot, static format. When subsequent changes occur, a new snapshot record is written. In doing so a history of data is kept in the data warehouse. </a:t>
            </a:r>
          </a:p>
        </p:txBody>
      </p:sp>
    </p:spTree>
    <p:extLst>
      <p:ext uri="{BB962C8B-B14F-4D97-AF65-F5344CB8AC3E}">
        <p14:creationId xmlns:p14="http://schemas.microsoft.com/office/powerpoint/2010/main" val="428467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55638"/>
          </a:xfrm>
        </p:spPr>
        <p:txBody>
          <a:bodyPr>
            <a:normAutofit/>
          </a:bodyPr>
          <a:lstStyle/>
          <a:p>
            <a:r>
              <a:rPr lang="en-US" b="1" dirty="0" smtClean="0"/>
              <a:t>Data Warehouse — Time Variant</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22</a:t>
            </a:fld>
            <a:endParaRPr lang="en-US"/>
          </a:p>
        </p:txBody>
      </p:sp>
      <p:sp>
        <p:nvSpPr>
          <p:cNvPr id="4" name="Content Placeholder 3"/>
          <p:cNvSpPr>
            <a:spLocks noGrp="1"/>
          </p:cNvSpPr>
          <p:nvPr>
            <p:ph sz="quarter" idx="1"/>
          </p:nvPr>
        </p:nvSpPr>
        <p:spPr>
          <a:xfrm>
            <a:off x="251520" y="1340768"/>
            <a:ext cx="8382000" cy="4114800"/>
          </a:xfrm>
        </p:spPr>
        <p:txBody>
          <a:bodyPr>
            <a:normAutofit/>
          </a:bodyPr>
          <a:lstStyle/>
          <a:p>
            <a:r>
              <a:rPr lang="en-US" sz="2800" dirty="0" smtClean="0"/>
              <a:t>The time horizon for the data warehouse is significantly longer than that of operational systems.</a:t>
            </a:r>
          </a:p>
          <a:p>
            <a:pPr>
              <a:buNone/>
            </a:pPr>
            <a:r>
              <a:rPr lang="en-US" sz="2800" dirty="0" smtClean="0"/>
              <a:t>		</a:t>
            </a:r>
            <a:r>
              <a:rPr lang="en-US" sz="2000" dirty="0" smtClean="0"/>
              <a:t>– Operational database: current value data.</a:t>
            </a:r>
          </a:p>
          <a:p>
            <a:pPr>
              <a:buNone/>
            </a:pPr>
            <a:r>
              <a:rPr lang="en-US" sz="2000" dirty="0" smtClean="0"/>
              <a:t>		– Data warehouse data: provide information from a     	    	    historical perspective (e.g., past 5-10 years)</a:t>
            </a:r>
          </a:p>
          <a:p>
            <a:r>
              <a:rPr lang="en-US" sz="2800" dirty="0" smtClean="0"/>
              <a:t>Every key structure in the data warehouse</a:t>
            </a:r>
          </a:p>
          <a:p>
            <a:pPr>
              <a:buNone/>
            </a:pPr>
            <a:r>
              <a:rPr lang="en-US" sz="2000" dirty="0" smtClean="0"/>
              <a:t>– Contains an element of time</a:t>
            </a:r>
          </a:p>
          <a:p>
            <a:pPr>
              <a:buNone/>
            </a:pPr>
            <a:r>
              <a:rPr lang="en-US" sz="2000" dirty="0" smtClean="0"/>
              <a:t>– But the key of operational data may or may not contain “time element”.</a:t>
            </a:r>
            <a:endParaRPr lang="en-US" sz="2000" dirty="0"/>
          </a:p>
        </p:txBody>
      </p:sp>
      <p:pic>
        <p:nvPicPr>
          <p:cNvPr id="43010" name="Picture 2"/>
          <p:cNvPicPr>
            <a:picLocks noChangeAspect="1" noChangeArrowheads="1"/>
          </p:cNvPicPr>
          <p:nvPr/>
        </p:nvPicPr>
        <p:blipFill>
          <a:blip r:embed="rId2" cstate="print"/>
          <a:srcRect/>
          <a:stretch>
            <a:fillRect/>
          </a:stretch>
        </p:blipFill>
        <p:spPr bwMode="auto">
          <a:xfrm>
            <a:off x="179511" y="4797152"/>
            <a:ext cx="8337767" cy="1800200"/>
          </a:xfrm>
          <a:prstGeom prst="rect">
            <a:avLst/>
          </a:prstGeom>
          <a:noFill/>
          <a:ln w="9525">
            <a:noFill/>
            <a:miter lim="800000"/>
            <a:headEnd/>
            <a:tailEnd/>
          </a:ln>
        </p:spPr>
      </p:pic>
    </p:spTree>
    <p:extLst>
      <p:ext uri="{BB962C8B-B14F-4D97-AF65-F5344CB8AC3E}">
        <p14:creationId xmlns:p14="http://schemas.microsoft.com/office/powerpoint/2010/main" val="1545068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Grp="1" noChangeArrowheads="1"/>
          </p:cNvSpPr>
          <p:nvPr>
            <p:ph type="title"/>
          </p:nvPr>
        </p:nvSpPr>
        <p:spPr>
          <a:xfrm>
            <a:off x="210290" y="557212"/>
            <a:ext cx="8162925" cy="762000"/>
          </a:xfrm>
        </p:spPr>
        <p:txBody>
          <a:bodyPr/>
          <a:lstStyle/>
          <a:p>
            <a:pPr eaLnBrk="1" hangingPunct="1"/>
            <a:r>
              <a:rPr lang="en-US" dirty="0" smtClean="0">
                <a:solidFill>
                  <a:srgbClr val="000000"/>
                </a:solidFill>
              </a:rPr>
              <a:t>Time Variant</a:t>
            </a:r>
          </a:p>
        </p:txBody>
      </p:sp>
      <p:sp>
        <p:nvSpPr>
          <p:cNvPr id="25604" name="Rectangle 6"/>
          <p:cNvSpPr>
            <a:spLocks noGrp="1" noChangeArrowheads="1"/>
          </p:cNvSpPr>
          <p:nvPr>
            <p:ph type="body" sz="half" idx="1"/>
          </p:nvPr>
        </p:nvSpPr>
        <p:spPr>
          <a:xfrm>
            <a:off x="467544" y="1905000"/>
            <a:ext cx="3975100" cy="4191000"/>
          </a:xfrm>
        </p:spPr>
        <p:txBody>
          <a:bodyPr/>
          <a:lstStyle/>
          <a:p>
            <a:pPr eaLnBrk="1" hangingPunct="1"/>
            <a:r>
              <a:rPr lang="en-US" sz="2800" dirty="0" smtClean="0"/>
              <a:t>Most business analysis has a time component</a:t>
            </a:r>
          </a:p>
          <a:p>
            <a:pPr eaLnBrk="1" hangingPunct="1">
              <a:buFont typeface="Wingdings" pitchFamily="2" charset="2"/>
              <a:buNone/>
            </a:pPr>
            <a:endParaRPr lang="en-US" sz="2800" dirty="0" smtClean="0"/>
          </a:p>
          <a:p>
            <a:pPr eaLnBrk="1" hangingPunct="1"/>
            <a:r>
              <a:rPr lang="en-US" sz="2800" dirty="0" smtClean="0"/>
              <a:t>Trend Analysis (historical data is required)</a:t>
            </a:r>
          </a:p>
          <a:p>
            <a:pPr eaLnBrk="1" hangingPunct="1"/>
            <a:endParaRPr lang="en-US" sz="2800" dirty="0" smtClean="0"/>
          </a:p>
        </p:txBody>
      </p:sp>
      <p:pic>
        <p:nvPicPr>
          <p:cNvPr id="25605" name="Picture 65" descr="BS02064_"/>
          <p:cNvPicPr>
            <a:picLocks noGrp="1" noChangeAspect="1" noChangeArrowheads="1"/>
          </p:cNvPicPr>
          <p:nvPr>
            <p:ph type="clipArt" sz="half" idx="2"/>
          </p:nvPr>
        </p:nvPicPr>
        <p:blipFill>
          <a:blip r:embed="rId2" cstate="print"/>
          <a:srcRect/>
          <a:stretch>
            <a:fillRect/>
          </a:stretch>
        </p:blipFill>
        <p:spPr>
          <a:xfrm>
            <a:off x="5048250" y="2060575"/>
            <a:ext cx="3975100" cy="3862388"/>
          </a:xfrm>
        </p:spPr>
      </p:pic>
      <p:sp>
        <p:nvSpPr>
          <p:cNvPr id="8" name="Slide Number Placeholder 7"/>
          <p:cNvSpPr>
            <a:spLocks noGrp="1"/>
          </p:cNvSpPr>
          <p:nvPr>
            <p:ph type="sldNum" sz="quarter" idx="12"/>
          </p:nvPr>
        </p:nvSpPr>
        <p:spPr>
          <a:xfrm>
            <a:off x="146304" y="6210300"/>
            <a:ext cx="609272" cy="457200"/>
          </a:xfrm>
        </p:spPr>
        <p:txBody>
          <a:bodyPr/>
          <a:lstStyle/>
          <a:p>
            <a:pPr>
              <a:defRPr/>
            </a:pPr>
            <a:fld id="{74D66667-D550-4FFC-9537-8B29E652DF06}" type="slidenum">
              <a:rPr lang="en-US" smtClean="0"/>
              <a:pPr>
                <a:defRPr/>
              </a:pPr>
              <a:t>23</a:t>
            </a:fld>
            <a:endParaRPr lang="en-US"/>
          </a:p>
        </p:txBody>
      </p:sp>
      <p:sp>
        <p:nvSpPr>
          <p:cNvPr id="20546" name="Rectangle 66"/>
          <p:cNvSpPr>
            <a:spLocks noChangeArrowheads="1"/>
          </p:cNvSpPr>
          <p:nvPr/>
        </p:nvSpPr>
        <p:spPr bwMode="auto">
          <a:xfrm>
            <a:off x="5791200" y="4876800"/>
            <a:ext cx="2819400" cy="304800"/>
          </a:xfrm>
          <a:prstGeom prst="rect">
            <a:avLst/>
          </a:prstGeom>
          <a:noFill/>
          <a:ln w="9525">
            <a:noFill/>
            <a:miter lim="800000"/>
            <a:headEnd/>
            <a:tailEnd/>
          </a:ln>
          <a:effectLst/>
        </p:spPr>
        <p:txBody>
          <a:bodyPr>
            <a:spAutoFit/>
          </a:bodyPr>
          <a:lstStyle/>
          <a:p>
            <a:pPr algn="ctr">
              <a:defRPr/>
            </a:pPr>
            <a:r>
              <a:rPr lang="en-US" sz="1400" b="1">
                <a:effectLst>
                  <a:outerShdw blurRad="38100" dist="38100" dir="2700000" algn="tl">
                    <a:srgbClr val="FFFFFF"/>
                  </a:outerShdw>
                </a:effectLst>
                <a:latin typeface="Tahoma" pitchFamily="34" charset="0"/>
              </a:rPr>
              <a:t>2001    2002   2003   2004</a:t>
            </a:r>
          </a:p>
        </p:txBody>
      </p:sp>
      <p:sp>
        <p:nvSpPr>
          <p:cNvPr id="20548" name="Rectangle 68"/>
          <p:cNvSpPr>
            <a:spLocks noChangeArrowheads="1"/>
          </p:cNvSpPr>
          <p:nvPr/>
        </p:nvSpPr>
        <p:spPr bwMode="auto">
          <a:xfrm>
            <a:off x="4495800" y="2209800"/>
            <a:ext cx="1066800" cy="396875"/>
          </a:xfrm>
          <a:prstGeom prst="rect">
            <a:avLst/>
          </a:prstGeom>
          <a:noFill/>
          <a:ln w="9525">
            <a:noFill/>
            <a:miter lim="800000"/>
            <a:headEnd/>
            <a:tailEnd/>
          </a:ln>
          <a:effectLst/>
        </p:spPr>
        <p:txBody>
          <a:bodyPr>
            <a:spAutoFit/>
          </a:bodyPr>
          <a:lstStyle/>
          <a:p>
            <a:pPr algn="ctr">
              <a:defRPr/>
            </a:pPr>
            <a:r>
              <a:rPr lang="en-US" sz="2000" b="1">
                <a:effectLst>
                  <a:outerShdw blurRad="38100" dist="38100" dir="2700000" algn="tl">
                    <a:srgbClr val="FFFFFF"/>
                  </a:outerShdw>
                </a:effectLst>
                <a:latin typeface="Tahoma" pitchFamily="34" charset="0"/>
              </a:rPr>
              <a:t>Sales</a:t>
            </a:r>
          </a:p>
        </p:txBody>
      </p:sp>
    </p:spTree>
    <p:extLst>
      <p:ext uri="{BB962C8B-B14F-4D97-AF65-F5344CB8AC3E}">
        <p14:creationId xmlns:p14="http://schemas.microsoft.com/office/powerpoint/2010/main" val="3982465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Rectangle 7"/>
          <p:cNvSpPr>
            <a:spLocks noGrp="1" noChangeArrowheads="1"/>
          </p:cNvSpPr>
          <p:nvPr>
            <p:ph type="title"/>
          </p:nvPr>
        </p:nvSpPr>
        <p:spPr>
          <a:xfrm>
            <a:off x="304800" y="228600"/>
            <a:ext cx="7772400" cy="655638"/>
          </a:xfrm>
        </p:spPr>
        <p:txBody>
          <a:bodyPr>
            <a:normAutofit/>
          </a:bodyPr>
          <a:lstStyle/>
          <a:p>
            <a:r>
              <a:rPr lang="en-US" dirty="0"/>
              <a:t>Time-variant Data Collections</a:t>
            </a:r>
          </a:p>
        </p:txBody>
      </p:sp>
      <p:pic>
        <p:nvPicPr>
          <p:cNvPr id="51206" name="Picture 6" descr="f02-04_0">
            <a:hlinkClick r:id="rId3"/>
          </p:cNvPr>
          <p:cNvPicPr>
            <a:picLocks noGrp="1" noChangeAspect="1" noChangeArrowheads="1"/>
          </p:cNvPicPr>
          <p:nvPr>
            <p:ph idx="1"/>
          </p:nvPr>
        </p:nvPicPr>
        <p:blipFill>
          <a:blip r:embed="rId4" cstate="print"/>
          <a:srcRect/>
          <a:stretch>
            <a:fillRect/>
          </a:stretch>
        </p:blipFill>
        <p:spPr>
          <a:xfrm>
            <a:off x="35496" y="1412776"/>
            <a:ext cx="5184576" cy="5069008"/>
          </a:xfrm>
          <a:ln/>
        </p:spPr>
      </p:pic>
      <p:sp>
        <p:nvSpPr>
          <p:cNvPr id="51209" name="Rectangle 9"/>
          <p:cNvSpPr>
            <a:spLocks noChangeArrowheads="1"/>
          </p:cNvSpPr>
          <p:nvPr/>
        </p:nvSpPr>
        <p:spPr bwMode="auto">
          <a:xfrm>
            <a:off x="5334000" y="632709"/>
            <a:ext cx="3581400" cy="6186309"/>
          </a:xfrm>
          <a:prstGeom prst="rect">
            <a:avLst/>
          </a:prstGeom>
          <a:noFill/>
          <a:ln w="9525">
            <a:noFill/>
            <a:miter lim="800000"/>
            <a:headEnd/>
            <a:tailEnd/>
          </a:ln>
          <a:effectLst/>
        </p:spPr>
        <p:txBody>
          <a:bodyPr wrap="square" anchor="ctr">
            <a:spAutoFit/>
          </a:bodyPr>
          <a:lstStyle/>
          <a:p>
            <a:r>
              <a:rPr lang="en-US" sz="1800" dirty="0"/>
              <a:t>Time </a:t>
            </a:r>
            <a:r>
              <a:rPr lang="en-US" sz="1800" dirty="0" err="1"/>
              <a:t>variancy</a:t>
            </a:r>
            <a:r>
              <a:rPr lang="en-US" sz="1800" dirty="0"/>
              <a:t> implies that every unit of data in the data warehouse is accurate as of some one moment in time. In some cases, a record is time stamped. In other cases, a record has a date of transaction. But in every case, there is some form of time marking to show the moment in time during which the record is accurate. A 60-to-90-day time horizon is normal for operational systems; a 5-to-10-year time horizon is normal for the data warehouse. As a result of this difference in time horizons, the data warehouse contains </a:t>
            </a:r>
            <a:r>
              <a:rPr lang="en-US" sz="1800" i="1" dirty="0"/>
              <a:t>much</a:t>
            </a:r>
            <a:r>
              <a:rPr lang="en-US" sz="1800" dirty="0"/>
              <a:t> more history than any other environment. </a:t>
            </a:r>
          </a:p>
        </p:txBody>
      </p:sp>
    </p:spTree>
    <p:extLst>
      <p:ext uri="{BB962C8B-B14F-4D97-AF65-F5344CB8AC3E}">
        <p14:creationId xmlns:p14="http://schemas.microsoft.com/office/powerpoint/2010/main" val="2250468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goals of a Data Warehouse</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25</a:t>
            </a:fld>
            <a:endParaRPr lang="en-US"/>
          </a:p>
        </p:txBody>
      </p:sp>
      <p:sp>
        <p:nvSpPr>
          <p:cNvPr id="4" name="Content Placeholder 3"/>
          <p:cNvSpPr>
            <a:spLocks noGrp="1"/>
          </p:cNvSpPr>
          <p:nvPr>
            <p:ph sz="quarter" idx="1"/>
          </p:nvPr>
        </p:nvSpPr>
        <p:spPr/>
        <p:txBody>
          <a:bodyPr>
            <a:normAutofit fontScale="85000" lnSpcReduction="20000"/>
          </a:bodyPr>
          <a:lstStyle/>
          <a:p>
            <a:r>
              <a:rPr lang="en-US" dirty="0" smtClean="0"/>
              <a:t>The data warehouse must make an organization's information easily accessible.</a:t>
            </a:r>
          </a:p>
          <a:p>
            <a:r>
              <a:rPr lang="en-US" dirty="0" smtClean="0"/>
              <a:t>The data warehouse must present the organization's information consistently.</a:t>
            </a:r>
          </a:p>
          <a:p>
            <a:r>
              <a:rPr lang="en-US" dirty="0" smtClean="0"/>
              <a:t>The data warehouse must be adaptive and resilient to change.</a:t>
            </a:r>
          </a:p>
          <a:p>
            <a:r>
              <a:rPr lang="en-US" dirty="0" smtClean="0"/>
              <a:t> The data warehouse must be a secure bastion that protects our information assets.</a:t>
            </a:r>
          </a:p>
          <a:p>
            <a:r>
              <a:rPr lang="en-US" dirty="0" smtClean="0"/>
              <a:t>The data warehouse must serve as the foundation for improved decision making. </a:t>
            </a:r>
          </a:p>
          <a:p>
            <a:r>
              <a:rPr lang="en-US" dirty="0" smtClean="0"/>
              <a:t>The business community must accept the data warehouse if it is to be deemed successful.</a:t>
            </a:r>
            <a:endParaRPr lang="en-US" dirty="0"/>
          </a:p>
        </p:txBody>
      </p:sp>
    </p:spTree>
    <p:extLst>
      <p:ext uri="{BB962C8B-B14F-4D97-AF65-F5344CB8AC3E}">
        <p14:creationId xmlns:p14="http://schemas.microsoft.com/office/powerpoint/2010/main" val="1753062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Warehouse Usage</a:t>
            </a:r>
            <a:endParaRPr lang="en-US" dirty="0"/>
          </a:p>
        </p:txBody>
      </p:sp>
      <p:sp>
        <p:nvSpPr>
          <p:cNvPr id="3" name="Slide Number Placeholder 2"/>
          <p:cNvSpPr>
            <a:spLocks noGrp="1"/>
          </p:cNvSpPr>
          <p:nvPr>
            <p:ph type="sldNum" sz="quarter" idx="12"/>
          </p:nvPr>
        </p:nvSpPr>
        <p:spPr/>
        <p:txBody>
          <a:bodyPr/>
          <a:lstStyle/>
          <a:p>
            <a:pPr>
              <a:defRPr/>
            </a:pPr>
            <a:fld id="{BC1A7C20-27D3-4DC5-BC9A-FFB8C75C691D}" type="slidenum">
              <a:rPr lang="en-US" smtClean="0"/>
              <a:pPr>
                <a:defRPr/>
              </a:pPr>
              <a:t>26</a:t>
            </a:fld>
            <a:endParaRPr lang="en-US"/>
          </a:p>
        </p:txBody>
      </p:sp>
      <p:sp>
        <p:nvSpPr>
          <p:cNvPr id="4" name="Content Placeholder 3"/>
          <p:cNvSpPr>
            <a:spLocks noGrp="1"/>
          </p:cNvSpPr>
          <p:nvPr>
            <p:ph sz="quarter" idx="1"/>
          </p:nvPr>
        </p:nvSpPr>
        <p:spPr/>
        <p:txBody>
          <a:bodyPr>
            <a:normAutofit fontScale="85000" lnSpcReduction="10000"/>
          </a:bodyPr>
          <a:lstStyle/>
          <a:p>
            <a:r>
              <a:rPr lang="en-US" dirty="0" smtClean="0"/>
              <a:t>Three kinds of data warehouse applications</a:t>
            </a:r>
          </a:p>
          <a:p>
            <a:pPr lvl="1"/>
            <a:r>
              <a:rPr lang="en-US" dirty="0" smtClean="0"/>
              <a:t>Information processing</a:t>
            </a:r>
          </a:p>
          <a:p>
            <a:pPr lvl="2">
              <a:buNone/>
            </a:pPr>
            <a:r>
              <a:rPr lang="en-US" dirty="0" smtClean="0"/>
              <a:t>• supports querying, basic statistical analysis, and reporting using</a:t>
            </a:r>
          </a:p>
          <a:p>
            <a:pPr lvl="2">
              <a:buNone/>
            </a:pPr>
            <a:r>
              <a:rPr lang="en-US" dirty="0" smtClean="0"/>
              <a:t>crosstabs, tables, charts and graphs</a:t>
            </a:r>
          </a:p>
          <a:p>
            <a:pPr lvl="1"/>
            <a:r>
              <a:rPr lang="en-US" dirty="0" smtClean="0"/>
              <a:t>Analytical processing</a:t>
            </a:r>
          </a:p>
          <a:p>
            <a:pPr lvl="2">
              <a:buNone/>
            </a:pPr>
            <a:r>
              <a:rPr lang="en-US" dirty="0" smtClean="0"/>
              <a:t>• multidimensional analysis of data warehouse data</a:t>
            </a:r>
          </a:p>
          <a:p>
            <a:pPr lvl="2">
              <a:buNone/>
            </a:pPr>
            <a:r>
              <a:rPr lang="en-US" dirty="0" smtClean="0"/>
              <a:t>• supports basic OLAP operations (slice-dice, drilling, pivoting, </a:t>
            </a:r>
            <a:r>
              <a:rPr lang="en-US" dirty="0" err="1" smtClean="0"/>
              <a:t>etc</a:t>
            </a:r>
            <a:r>
              <a:rPr lang="en-US" dirty="0" smtClean="0"/>
              <a:t>)</a:t>
            </a:r>
          </a:p>
          <a:p>
            <a:pPr lvl="1"/>
            <a:r>
              <a:rPr lang="en-US" dirty="0" smtClean="0"/>
              <a:t>Data mining</a:t>
            </a:r>
          </a:p>
          <a:p>
            <a:pPr lvl="2">
              <a:buNone/>
            </a:pPr>
            <a:r>
              <a:rPr lang="en-US" dirty="0" smtClean="0"/>
              <a:t>• knowledge discovery from hidden patterns</a:t>
            </a:r>
          </a:p>
          <a:p>
            <a:pPr lvl="2">
              <a:buNone/>
            </a:pPr>
            <a:r>
              <a:rPr lang="en-US" dirty="0" smtClean="0"/>
              <a:t>• supports associations, constructing analytical models, performing</a:t>
            </a:r>
          </a:p>
          <a:p>
            <a:pPr lvl="2">
              <a:buNone/>
            </a:pPr>
            <a:r>
              <a:rPr lang="en-US" dirty="0" smtClean="0"/>
              <a:t>classification and prediction, and presenting the mining results using</a:t>
            </a:r>
          </a:p>
          <a:p>
            <a:pPr lvl="2">
              <a:buNone/>
            </a:pPr>
            <a:r>
              <a:rPr lang="en-US" dirty="0" smtClean="0"/>
              <a:t>visualization tools</a:t>
            </a:r>
            <a:endParaRPr lang="en-US" dirty="0"/>
          </a:p>
        </p:txBody>
      </p:sp>
    </p:spTree>
    <p:extLst>
      <p:ext uri="{BB962C8B-B14F-4D97-AF65-F5344CB8AC3E}">
        <p14:creationId xmlns:p14="http://schemas.microsoft.com/office/powerpoint/2010/main" val="721320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dirty="0">
                <a:solidFill>
                  <a:srgbClr val="0033CC"/>
                </a:solidFill>
                <a:sym typeface="Webdings" pitchFamily="18" charset="2"/>
              </a:rPr>
              <a:t></a:t>
            </a:r>
            <a:r>
              <a:rPr lang="fi-FI" dirty="0">
                <a:solidFill>
                  <a:srgbClr val="0033CC"/>
                </a:solidFill>
              </a:rPr>
              <a:t> </a:t>
            </a:r>
            <a:r>
              <a:rPr lang="fi-FI" dirty="0" smtClean="0">
                <a:solidFill>
                  <a:srgbClr val="0033CC"/>
                </a:solidFill>
              </a:rPr>
              <a:t>Problems with Data Warehousing</a:t>
            </a:r>
            <a:endParaRPr lang="en-US" dirty="0">
              <a:solidFill>
                <a:srgbClr val="0033CC"/>
              </a:solidFill>
            </a:endParaRPr>
          </a:p>
        </p:txBody>
      </p:sp>
      <p:sp>
        <p:nvSpPr>
          <p:cNvPr id="72707" name="Rectangle 3"/>
          <p:cNvSpPr>
            <a:spLocks noGrp="1" noChangeArrowheads="1"/>
          </p:cNvSpPr>
          <p:nvPr>
            <p:ph type="body" idx="1"/>
          </p:nvPr>
        </p:nvSpPr>
        <p:spPr>
          <a:xfrm>
            <a:off x="685800" y="1600200"/>
            <a:ext cx="7772400" cy="4114800"/>
          </a:xfrm>
        </p:spPr>
        <p:txBody>
          <a:bodyPr/>
          <a:lstStyle/>
          <a:p>
            <a:pPr>
              <a:lnSpc>
                <a:spcPct val="90000"/>
              </a:lnSpc>
            </a:pPr>
            <a:r>
              <a:rPr lang="fi-FI" sz="2400" dirty="0"/>
              <a:t>Underestimation of resources for data loading</a:t>
            </a:r>
          </a:p>
          <a:p>
            <a:pPr>
              <a:lnSpc>
                <a:spcPct val="90000"/>
              </a:lnSpc>
            </a:pPr>
            <a:r>
              <a:rPr lang="fi-FI" sz="2400" dirty="0"/>
              <a:t>Hidden problems with source systems</a:t>
            </a:r>
          </a:p>
          <a:p>
            <a:pPr>
              <a:lnSpc>
                <a:spcPct val="90000"/>
              </a:lnSpc>
            </a:pPr>
            <a:r>
              <a:rPr lang="fi-FI" sz="2400" dirty="0"/>
              <a:t>Required data not captured</a:t>
            </a:r>
          </a:p>
          <a:p>
            <a:pPr>
              <a:lnSpc>
                <a:spcPct val="90000"/>
              </a:lnSpc>
            </a:pPr>
            <a:r>
              <a:rPr lang="fi-FI" sz="2400" dirty="0"/>
              <a:t>Increased end-user demands</a:t>
            </a:r>
          </a:p>
          <a:p>
            <a:pPr>
              <a:lnSpc>
                <a:spcPct val="90000"/>
              </a:lnSpc>
            </a:pPr>
            <a:r>
              <a:rPr lang="fi-FI" sz="2400" dirty="0"/>
              <a:t>Data homogenization</a:t>
            </a:r>
          </a:p>
          <a:p>
            <a:pPr>
              <a:lnSpc>
                <a:spcPct val="90000"/>
              </a:lnSpc>
            </a:pPr>
            <a:r>
              <a:rPr lang="fi-FI" sz="2400" dirty="0"/>
              <a:t>High demand for resources</a:t>
            </a:r>
          </a:p>
          <a:p>
            <a:pPr>
              <a:lnSpc>
                <a:spcPct val="90000"/>
              </a:lnSpc>
            </a:pPr>
            <a:r>
              <a:rPr lang="fi-FI" sz="2400" dirty="0"/>
              <a:t>Data ownership</a:t>
            </a:r>
          </a:p>
          <a:p>
            <a:pPr>
              <a:lnSpc>
                <a:spcPct val="90000"/>
              </a:lnSpc>
            </a:pPr>
            <a:r>
              <a:rPr lang="fi-FI" sz="2400" dirty="0"/>
              <a:t>High maintenance</a:t>
            </a:r>
          </a:p>
          <a:p>
            <a:pPr>
              <a:lnSpc>
                <a:spcPct val="90000"/>
              </a:lnSpc>
            </a:pPr>
            <a:r>
              <a:rPr lang="fi-FI" sz="2400" dirty="0"/>
              <a:t>Long-duration projects</a:t>
            </a:r>
          </a:p>
          <a:p>
            <a:pPr>
              <a:lnSpc>
                <a:spcPct val="90000"/>
              </a:lnSpc>
            </a:pPr>
            <a:r>
              <a:rPr lang="fi-FI" sz="2400" dirty="0"/>
              <a:t>Complexity of integration</a:t>
            </a:r>
            <a:endParaRPr lang="en-US" sz="2400" dirty="0"/>
          </a:p>
        </p:txBody>
      </p:sp>
    </p:spTree>
    <p:extLst>
      <p:ext uri="{BB962C8B-B14F-4D97-AF65-F5344CB8AC3E}">
        <p14:creationId xmlns:p14="http://schemas.microsoft.com/office/powerpoint/2010/main" val="42868229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Loading the Data Warehouse</a:t>
            </a:r>
          </a:p>
        </p:txBody>
      </p:sp>
      <p:sp>
        <p:nvSpPr>
          <p:cNvPr id="16388" name="AutoShape 4"/>
          <p:cNvSpPr>
            <a:spLocks noChangeArrowheads="1"/>
          </p:cNvSpPr>
          <p:nvPr/>
        </p:nvSpPr>
        <p:spPr bwMode="auto">
          <a:xfrm>
            <a:off x="800100" y="18129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89" name="AutoShape 5"/>
          <p:cNvSpPr>
            <a:spLocks noChangeArrowheads="1"/>
          </p:cNvSpPr>
          <p:nvPr/>
        </p:nvSpPr>
        <p:spPr bwMode="auto">
          <a:xfrm>
            <a:off x="800100" y="32607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90" name="AutoShape 6"/>
          <p:cNvSpPr>
            <a:spLocks noChangeArrowheads="1"/>
          </p:cNvSpPr>
          <p:nvPr/>
        </p:nvSpPr>
        <p:spPr bwMode="auto">
          <a:xfrm>
            <a:off x="800100" y="47085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91" name="AutoShape 7"/>
          <p:cNvSpPr>
            <a:spLocks noChangeArrowheads="1"/>
          </p:cNvSpPr>
          <p:nvPr/>
        </p:nvSpPr>
        <p:spPr bwMode="auto">
          <a:xfrm rot="1258364">
            <a:off x="2209800" y="2422525"/>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2" name="AutoShape 8"/>
          <p:cNvSpPr>
            <a:spLocks noChangeArrowheads="1"/>
          </p:cNvSpPr>
          <p:nvPr/>
        </p:nvSpPr>
        <p:spPr bwMode="auto">
          <a:xfrm>
            <a:off x="2095500" y="3565525"/>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3" name="AutoShape 9"/>
          <p:cNvSpPr>
            <a:spLocks noChangeArrowheads="1"/>
          </p:cNvSpPr>
          <p:nvPr/>
        </p:nvSpPr>
        <p:spPr bwMode="auto">
          <a:xfrm rot="-1790057">
            <a:off x="2057400" y="4708525"/>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4" name="AutoShape 10"/>
          <p:cNvSpPr>
            <a:spLocks noChangeArrowheads="1"/>
          </p:cNvSpPr>
          <p:nvPr/>
        </p:nvSpPr>
        <p:spPr bwMode="auto">
          <a:xfrm>
            <a:off x="4876800" y="3657600"/>
            <a:ext cx="1219200" cy="457200"/>
          </a:xfrm>
          <a:prstGeom prst="rightArrow">
            <a:avLst>
              <a:gd name="adj1" fmla="val 50000"/>
              <a:gd name="adj2" fmla="val 66667"/>
            </a:avLst>
          </a:prstGeom>
          <a:noFill/>
          <a:ln w="9525">
            <a:solidFill>
              <a:schemeClr val="tx1"/>
            </a:solidFill>
            <a:miter lim="800000"/>
            <a:headEnd/>
            <a:tailEnd/>
          </a:ln>
          <a:effectLst/>
        </p:spPr>
        <p:txBody>
          <a:bodyPr wrap="none" anchor="ctr"/>
          <a:lstStyle/>
          <a:p>
            <a:endParaRPr lang="en-US"/>
          </a:p>
        </p:txBody>
      </p:sp>
      <p:sp>
        <p:nvSpPr>
          <p:cNvPr id="16396" name="AutoShape 12"/>
          <p:cNvSpPr>
            <a:spLocks noChangeArrowheads="1"/>
          </p:cNvSpPr>
          <p:nvPr/>
        </p:nvSpPr>
        <p:spPr bwMode="auto">
          <a:xfrm>
            <a:off x="3657600" y="3336925"/>
            <a:ext cx="990600" cy="1066800"/>
          </a:xfrm>
          <a:prstGeom prst="can">
            <a:avLst>
              <a:gd name="adj" fmla="val 26923"/>
            </a:avLst>
          </a:prstGeom>
          <a:solidFill>
            <a:schemeClr val="accent1"/>
          </a:solidFill>
          <a:ln w="9525">
            <a:solidFill>
              <a:schemeClr val="tx1"/>
            </a:solidFill>
            <a:round/>
            <a:headEnd/>
            <a:tailEnd/>
          </a:ln>
          <a:effectLst/>
        </p:spPr>
        <p:txBody>
          <a:bodyPr wrap="none" anchor="ctr"/>
          <a:lstStyle/>
          <a:p>
            <a:endParaRPr lang="en-US"/>
          </a:p>
        </p:txBody>
      </p:sp>
      <p:sp>
        <p:nvSpPr>
          <p:cNvPr id="16397" name="AutoShape 13"/>
          <p:cNvSpPr>
            <a:spLocks noChangeArrowheads="1"/>
          </p:cNvSpPr>
          <p:nvPr/>
        </p:nvSpPr>
        <p:spPr bwMode="auto">
          <a:xfrm>
            <a:off x="6248400" y="3352800"/>
            <a:ext cx="990600" cy="1066800"/>
          </a:xfrm>
          <a:prstGeom prst="can">
            <a:avLst>
              <a:gd name="adj" fmla="val 26923"/>
            </a:avLst>
          </a:prstGeom>
          <a:solidFill>
            <a:schemeClr val="folHlink"/>
          </a:solidFill>
          <a:ln w="9525">
            <a:solidFill>
              <a:schemeClr val="tx1"/>
            </a:solidFill>
            <a:round/>
            <a:headEnd/>
            <a:tailEnd/>
          </a:ln>
          <a:effectLst/>
        </p:spPr>
        <p:txBody>
          <a:bodyPr wrap="none" anchor="ctr"/>
          <a:lstStyle/>
          <a:p>
            <a:endParaRPr lang="en-US"/>
          </a:p>
        </p:txBody>
      </p:sp>
      <p:sp>
        <p:nvSpPr>
          <p:cNvPr id="16398" name="Text Box 14"/>
          <p:cNvSpPr txBox="1">
            <a:spLocks noChangeArrowheads="1"/>
          </p:cNvSpPr>
          <p:nvPr/>
        </p:nvSpPr>
        <p:spPr bwMode="auto">
          <a:xfrm>
            <a:off x="441325" y="6015038"/>
            <a:ext cx="2032000" cy="396875"/>
          </a:xfrm>
          <a:prstGeom prst="rect">
            <a:avLst/>
          </a:prstGeom>
          <a:noFill/>
          <a:ln w="9525">
            <a:noFill/>
            <a:miter lim="800000"/>
            <a:headEnd/>
            <a:tailEnd/>
          </a:ln>
          <a:effectLst/>
        </p:spPr>
        <p:txBody>
          <a:bodyPr wrap="none">
            <a:spAutoFit/>
          </a:bodyPr>
          <a:lstStyle/>
          <a:p>
            <a:r>
              <a:rPr lang="en-US" sz="2000"/>
              <a:t>Source Systems</a:t>
            </a:r>
          </a:p>
        </p:txBody>
      </p:sp>
      <p:sp>
        <p:nvSpPr>
          <p:cNvPr id="16399" name="Text Box 15"/>
          <p:cNvSpPr txBox="1">
            <a:spLocks noChangeArrowheads="1"/>
          </p:cNvSpPr>
          <p:nvPr/>
        </p:nvSpPr>
        <p:spPr bwMode="auto">
          <a:xfrm>
            <a:off x="2895600" y="5978525"/>
            <a:ext cx="2259013" cy="396875"/>
          </a:xfrm>
          <a:prstGeom prst="rect">
            <a:avLst/>
          </a:prstGeom>
          <a:noFill/>
          <a:ln w="9525">
            <a:noFill/>
            <a:miter lim="800000"/>
            <a:headEnd/>
            <a:tailEnd/>
          </a:ln>
          <a:effectLst/>
        </p:spPr>
        <p:txBody>
          <a:bodyPr wrap="none">
            <a:spAutoFit/>
          </a:bodyPr>
          <a:lstStyle/>
          <a:p>
            <a:r>
              <a:rPr lang="en-US" sz="2000"/>
              <a:t>Data Staging Area</a:t>
            </a:r>
          </a:p>
        </p:txBody>
      </p:sp>
      <p:sp>
        <p:nvSpPr>
          <p:cNvPr id="16400" name="Text Box 16"/>
          <p:cNvSpPr txBox="1">
            <a:spLocks noChangeArrowheads="1"/>
          </p:cNvSpPr>
          <p:nvPr/>
        </p:nvSpPr>
        <p:spPr bwMode="auto">
          <a:xfrm>
            <a:off x="5791200" y="5978525"/>
            <a:ext cx="2089150" cy="396875"/>
          </a:xfrm>
          <a:prstGeom prst="rect">
            <a:avLst/>
          </a:prstGeom>
          <a:noFill/>
          <a:ln w="9525">
            <a:noFill/>
            <a:miter lim="800000"/>
            <a:headEnd/>
            <a:tailEnd/>
          </a:ln>
          <a:effectLst/>
        </p:spPr>
        <p:txBody>
          <a:bodyPr wrap="none">
            <a:spAutoFit/>
          </a:bodyPr>
          <a:lstStyle/>
          <a:p>
            <a:r>
              <a:rPr lang="en-US" sz="2000"/>
              <a:t>Data Warehouse</a:t>
            </a:r>
          </a:p>
        </p:txBody>
      </p:sp>
      <p:sp>
        <p:nvSpPr>
          <p:cNvPr id="16401" name="Text Box 17"/>
          <p:cNvSpPr txBox="1">
            <a:spLocks noChangeArrowheads="1"/>
          </p:cNvSpPr>
          <p:nvPr/>
        </p:nvSpPr>
        <p:spPr bwMode="auto">
          <a:xfrm>
            <a:off x="838200" y="6384925"/>
            <a:ext cx="1016000" cy="396875"/>
          </a:xfrm>
          <a:prstGeom prst="rect">
            <a:avLst/>
          </a:prstGeom>
          <a:noFill/>
          <a:ln w="9525">
            <a:noFill/>
            <a:miter lim="800000"/>
            <a:headEnd/>
            <a:tailEnd/>
          </a:ln>
          <a:effectLst/>
        </p:spPr>
        <p:txBody>
          <a:bodyPr wrap="none">
            <a:spAutoFit/>
          </a:bodyPr>
          <a:lstStyle/>
          <a:p>
            <a:r>
              <a:rPr lang="en-US" sz="2000"/>
              <a:t>(OLTP)</a:t>
            </a:r>
          </a:p>
        </p:txBody>
      </p:sp>
      <p:sp>
        <p:nvSpPr>
          <p:cNvPr id="16402" name="AutoShape 18"/>
          <p:cNvSpPr>
            <a:spLocks noChangeArrowheads="1"/>
          </p:cNvSpPr>
          <p:nvPr/>
        </p:nvSpPr>
        <p:spPr bwMode="auto">
          <a:xfrm>
            <a:off x="2667000" y="1371600"/>
            <a:ext cx="2667000" cy="838200"/>
          </a:xfrm>
          <a:prstGeom prst="wedgeRectCallout">
            <a:avLst>
              <a:gd name="adj1" fmla="val -38690"/>
              <a:gd name="adj2" fmla="val 79356"/>
            </a:avLst>
          </a:prstGeom>
          <a:noFill/>
          <a:ln w="9525">
            <a:solidFill>
              <a:schemeClr val="tx1"/>
            </a:solidFill>
            <a:miter lim="800000"/>
            <a:headEnd/>
            <a:tailEnd/>
          </a:ln>
          <a:effectLst/>
        </p:spPr>
        <p:txBody>
          <a:bodyPr/>
          <a:lstStyle/>
          <a:p>
            <a:pPr algn="ctr"/>
            <a:r>
              <a:rPr lang="en-US" sz="2000"/>
              <a:t>Data is periodically extracted</a:t>
            </a:r>
          </a:p>
        </p:txBody>
      </p:sp>
      <p:sp>
        <p:nvSpPr>
          <p:cNvPr id="16403" name="AutoShape 19"/>
          <p:cNvSpPr>
            <a:spLocks noChangeArrowheads="1"/>
          </p:cNvSpPr>
          <p:nvPr/>
        </p:nvSpPr>
        <p:spPr bwMode="auto">
          <a:xfrm>
            <a:off x="4267200" y="2286000"/>
            <a:ext cx="2819400" cy="838200"/>
          </a:xfrm>
          <a:prstGeom prst="wedgeRectCallout">
            <a:avLst>
              <a:gd name="adj1" fmla="val -35361"/>
              <a:gd name="adj2" fmla="val 92426"/>
            </a:avLst>
          </a:prstGeom>
          <a:noFill/>
          <a:ln w="9525">
            <a:solidFill>
              <a:schemeClr val="tx1"/>
            </a:solidFill>
            <a:miter lim="800000"/>
            <a:headEnd/>
            <a:tailEnd/>
          </a:ln>
          <a:effectLst/>
        </p:spPr>
        <p:txBody>
          <a:bodyPr/>
          <a:lstStyle/>
          <a:p>
            <a:pPr algn="ctr"/>
            <a:r>
              <a:rPr lang="en-US" sz="2000"/>
              <a:t>Data is cleansed and transformed</a:t>
            </a:r>
          </a:p>
        </p:txBody>
      </p:sp>
      <p:sp>
        <p:nvSpPr>
          <p:cNvPr id="16404" name="AutoShape 20"/>
          <p:cNvSpPr>
            <a:spLocks noChangeArrowheads="1"/>
          </p:cNvSpPr>
          <p:nvPr/>
        </p:nvSpPr>
        <p:spPr bwMode="auto">
          <a:xfrm>
            <a:off x="5410200" y="4953000"/>
            <a:ext cx="2819400" cy="838200"/>
          </a:xfrm>
          <a:prstGeom prst="wedgeRectCallout">
            <a:avLst>
              <a:gd name="adj1" fmla="val -3153"/>
              <a:gd name="adj2" fmla="val -100949"/>
            </a:avLst>
          </a:prstGeom>
          <a:noFill/>
          <a:ln w="9525">
            <a:solidFill>
              <a:schemeClr val="tx1"/>
            </a:solidFill>
            <a:miter lim="800000"/>
            <a:headEnd/>
            <a:tailEnd/>
          </a:ln>
          <a:effectLst/>
        </p:spPr>
        <p:txBody>
          <a:bodyPr/>
          <a:lstStyle/>
          <a:p>
            <a:pPr algn="ctr"/>
            <a:r>
              <a:rPr lang="en-US" sz="2000"/>
              <a:t>Users query the data warehouse</a:t>
            </a:r>
          </a:p>
        </p:txBody>
      </p:sp>
    </p:spTree>
    <p:extLst>
      <p:ext uri="{BB962C8B-B14F-4D97-AF65-F5344CB8AC3E}">
        <p14:creationId xmlns:p14="http://schemas.microsoft.com/office/powerpoint/2010/main" val="8687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2" grpId="0" animBg="1"/>
      <p:bldP spid="16403" grpId="0" animBg="1"/>
      <p:bldP spid="1640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2"/>
          <p:cNvSpPr>
            <a:spLocks noChangeShapeType="1"/>
          </p:cNvSpPr>
          <p:nvPr/>
        </p:nvSpPr>
        <p:spPr bwMode="auto">
          <a:xfrm flipV="1">
            <a:off x="6172200" y="3352800"/>
            <a:ext cx="381000" cy="17526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14359" name="Rectangle 23"/>
          <p:cNvSpPr>
            <a:spLocks noChangeArrowheads="1"/>
          </p:cNvSpPr>
          <p:nvPr/>
        </p:nvSpPr>
        <p:spPr bwMode="auto">
          <a:xfrm>
            <a:off x="190500" y="224394"/>
            <a:ext cx="7772400" cy="1143000"/>
          </a:xfrm>
          <a:prstGeom prst="rect">
            <a:avLst/>
          </a:prstGeom>
          <a:noFill/>
          <a:ln w="9525">
            <a:noFill/>
            <a:miter lim="800000"/>
            <a:headEnd/>
            <a:tailEnd/>
          </a:ln>
        </p:spPr>
        <p:txBody>
          <a:bodyPr anchor="b"/>
          <a:lstStyle/>
          <a:p>
            <a:pPr>
              <a:defRPr/>
            </a:pPr>
            <a:r>
              <a:rPr lang="en-US" sz="4400" dirty="0">
                <a:solidFill>
                  <a:srgbClr val="000000"/>
                </a:solidFill>
                <a:effectLst>
                  <a:outerShdw blurRad="38100" dist="38100" dir="2700000" algn="tl">
                    <a:srgbClr val="FFFFFF"/>
                  </a:outerShdw>
                </a:effectLst>
                <a:latin typeface="Tahoma" pitchFamily="34" charset="0"/>
              </a:rPr>
              <a:t>Data Warehousing Architecture</a:t>
            </a:r>
          </a:p>
        </p:txBody>
      </p:sp>
      <p:sp>
        <p:nvSpPr>
          <p:cNvPr id="26629" name="AutoShape 24"/>
          <p:cNvSpPr>
            <a:spLocks noChangeArrowheads="1"/>
          </p:cNvSpPr>
          <p:nvPr/>
        </p:nvSpPr>
        <p:spPr bwMode="auto">
          <a:xfrm>
            <a:off x="1752600" y="3581400"/>
            <a:ext cx="762000" cy="914400"/>
          </a:xfrm>
          <a:prstGeom prst="flowChartMagneticDisk">
            <a:avLst/>
          </a:prstGeom>
          <a:noFill/>
          <a:ln w="9525">
            <a:noFill/>
            <a:round/>
            <a:headEnd/>
            <a:tailEnd/>
          </a:ln>
        </p:spPr>
        <p:txBody>
          <a:bodyPr wrap="none" anchor="ctr"/>
          <a:lstStyle/>
          <a:p>
            <a:endParaRPr lang="en-US"/>
          </a:p>
        </p:txBody>
      </p:sp>
      <p:sp>
        <p:nvSpPr>
          <p:cNvPr id="26630" name="AutoShape 25"/>
          <p:cNvSpPr>
            <a:spLocks noChangeArrowheads="1"/>
          </p:cNvSpPr>
          <p:nvPr/>
        </p:nvSpPr>
        <p:spPr bwMode="auto">
          <a:xfrm>
            <a:off x="2057400" y="4572000"/>
            <a:ext cx="990600" cy="838200"/>
          </a:xfrm>
          <a:prstGeom prst="flowChartMagneticDisk">
            <a:avLst/>
          </a:prstGeom>
          <a:noFill/>
          <a:ln w="9525">
            <a:noFill/>
            <a:round/>
            <a:headEnd/>
            <a:tailEnd/>
          </a:ln>
        </p:spPr>
        <p:txBody>
          <a:bodyPr wrap="none" anchor="ctr"/>
          <a:lstStyle/>
          <a:p>
            <a:endParaRPr lang="en-US"/>
          </a:p>
        </p:txBody>
      </p:sp>
      <p:sp>
        <p:nvSpPr>
          <p:cNvPr id="26631" name="AutoShape 26"/>
          <p:cNvSpPr>
            <a:spLocks noChangeArrowheads="1"/>
          </p:cNvSpPr>
          <p:nvPr/>
        </p:nvSpPr>
        <p:spPr bwMode="auto">
          <a:xfrm>
            <a:off x="2819400" y="4038600"/>
            <a:ext cx="1905000" cy="762000"/>
          </a:xfrm>
          <a:prstGeom prst="rightArrow">
            <a:avLst>
              <a:gd name="adj1" fmla="val 50000"/>
              <a:gd name="adj2" fmla="val 62500"/>
            </a:avLst>
          </a:prstGeom>
          <a:noFill/>
          <a:ln w="9525">
            <a:noFill/>
            <a:miter lim="800000"/>
            <a:headEnd/>
            <a:tailEnd/>
          </a:ln>
        </p:spPr>
        <p:txBody>
          <a:bodyPr wrap="none" anchor="ctr"/>
          <a:lstStyle/>
          <a:p>
            <a:endParaRPr lang="en-US"/>
          </a:p>
        </p:txBody>
      </p:sp>
      <p:sp>
        <p:nvSpPr>
          <p:cNvPr id="26632" name="AutoShape 27"/>
          <p:cNvSpPr>
            <a:spLocks noChangeArrowheads="1"/>
          </p:cNvSpPr>
          <p:nvPr/>
        </p:nvSpPr>
        <p:spPr bwMode="auto">
          <a:xfrm>
            <a:off x="2743200" y="3200400"/>
            <a:ext cx="1524000" cy="2209800"/>
          </a:xfrm>
          <a:prstGeom prst="rightArrow">
            <a:avLst>
              <a:gd name="adj1" fmla="val 50000"/>
              <a:gd name="adj2" fmla="val 25000"/>
            </a:avLst>
          </a:prstGeom>
          <a:noFill/>
          <a:ln w="9525">
            <a:solidFill>
              <a:srgbClr val="0000FF"/>
            </a:solidFill>
            <a:miter lim="800000"/>
            <a:headEnd/>
            <a:tailEnd/>
          </a:ln>
        </p:spPr>
        <p:txBody>
          <a:bodyPr wrap="none" anchor="ctr"/>
          <a:lstStyle/>
          <a:p>
            <a:endParaRPr lang="en-US"/>
          </a:p>
        </p:txBody>
      </p:sp>
      <p:sp>
        <p:nvSpPr>
          <p:cNvPr id="26633" name="AutoShape 28"/>
          <p:cNvSpPr>
            <a:spLocks noChangeArrowheads="1"/>
          </p:cNvSpPr>
          <p:nvPr/>
        </p:nvSpPr>
        <p:spPr bwMode="auto">
          <a:xfrm>
            <a:off x="5867400" y="3810000"/>
            <a:ext cx="1447800" cy="1295400"/>
          </a:xfrm>
          <a:prstGeom prst="rightArrow">
            <a:avLst>
              <a:gd name="adj1" fmla="val 50000"/>
              <a:gd name="adj2" fmla="val 27941"/>
            </a:avLst>
          </a:prstGeom>
          <a:solidFill>
            <a:schemeClr val="accent1"/>
          </a:solidFill>
          <a:ln w="9525">
            <a:solidFill>
              <a:srgbClr val="0000FF"/>
            </a:solidFill>
            <a:miter lim="800000"/>
            <a:headEnd/>
            <a:tailEnd/>
          </a:ln>
        </p:spPr>
        <p:txBody>
          <a:bodyPr wrap="none" anchor="ctr"/>
          <a:lstStyle/>
          <a:p>
            <a:endParaRPr lang="en-US"/>
          </a:p>
        </p:txBody>
      </p:sp>
      <p:sp>
        <p:nvSpPr>
          <p:cNvPr id="26634" name="AutoShape 29"/>
          <p:cNvSpPr>
            <a:spLocks noChangeArrowheads="1"/>
          </p:cNvSpPr>
          <p:nvPr/>
        </p:nvSpPr>
        <p:spPr bwMode="auto">
          <a:xfrm>
            <a:off x="4343400" y="3352800"/>
            <a:ext cx="1066800" cy="1066800"/>
          </a:xfrm>
          <a:prstGeom prst="flowChartMagneticDisk">
            <a:avLst/>
          </a:prstGeom>
          <a:solidFill>
            <a:schemeClr val="accent1"/>
          </a:solidFill>
          <a:ln w="9525">
            <a:solidFill>
              <a:srgbClr val="0000FF"/>
            </a:solidFill>
            <a:round/>
            <a:headEnd/>
            <a:tailEnd/>
          </a:ln>
        </p:spPr>
        <p:txBody>
          <a:bodyPr wrap="none" anchor="ctr"/>
          <a:lstStyle/>
          <a:p>
            <a:endParaRPr lang="en-US"/>
          </a:p>
        </p:txBody>
      </p:sp>
      <p:sp>
        <p:nvSpPr>
          <p:cNvPr id="26635" name="AutoShape 30"/>
          <p:cNvSpPr>
            <a:spLocks noChangeArrowheads="1"/>
          </p:cNvSpPr>
          <p:nvPr/>
        </p:nvSpPr>
        <p:spPr bwMode="auto">
          <a:xfrm>
            <a:off x="4572000" y="3810000"/>
            <a:ext cx="1066800" cy="1066800"/>
          </a:xfrm>
          <a:prstGeom prst="flowChartMagneticDisk">
            <a:avLst/>
          </a:prstGeom>
          <a:solidFill>
            <a:schemeClr val="accent1"/>
          </a:solidFill>
          <a:ln w="9525">
            <a:solidFill>
              <a:srgbClr val="0000FF"/>
            </a:solidFill>
            <a:round/>
            <a:headEnd/>
            <a:tailEnd/>
          </a:ln>
        </p:spPr>
        <p:txBody>
          <a:bodyPr wrap="none" anchor="ctr"/>
          <a:lstStyle/>
          <a:p>
            <a:endParaRPr lang="en-US"/>
          </a:p>
        </p:txBody>
      </p:sp>
      <p:sp>
        <p:nvSpPr>
          <p:cNvPr id="26636" name="AutoShape 31"/>
          <p:cNvSpPr>
            <a:spLocks noChangeArrowheads="1"/>
          </p:cNvSpPr>
          <p:nvPr/>
        </p:nvSpPr>
        <p:spPr bwMode="auto">
          <a:xfrm>
            <a:off x="5867400" y="5334000"/>
            <a:ext cx="1066800" cy="1066800"/>
          </a:xfrm>
          <a:prstGeom prst="flowChartMagneticDisk">
            <a:avLst/>
          </a:prstGeom>
          <a:solidFill>
            <a:schemeClr val="accent2"/>
          </a:solidFill>
          <a:ln w="9525">
            <a:solidFill>
              <a:srgbClr val="0000FF"/>
            </a:solidFill>
            <a:round/>
            <a:headEnd/>
            <a:tailEnd/>
          </a:ln>
        </p:spPr>
        <p:txBody>
          <a:bodyPr wrap="none" anchor="ctr"/>
          <a:lstStyle/>
          <a:p>
            <a:endParaRPr lang="en-US"/>
          </a:p>
        </p:txBody>
      </p:sp>
      <p:sp>
        <p:nvSpPr>
          <p:cNvPr id="26637" name="AutoShape 32"/>
          <p:cNvSpPr>
            <a:spLocks noChangeArrowheads="1"/>
          </p:cNvSpPr>
          <p:nvPr/>
        </p:nvSpPr>
        <p:spPr bwMode="auto">
          <a:xfrm>
            <a:off x="4495800" y="5334000"/>
            <a:ext cx="1066800" cy="1066800"/>
          </a:xfrm>
          <a:prstGeom prst="flowChartMagneticDisk">
            <a:avLst/>
          </a:prstGeom>
          <a:solidFill>
            <a:schemeClr val="accent2"/>
          </a:solidFill>
          <a:ln w="9525">
            <a:solidFill>
              <a:srgbClr val="0000FF"/>
            </a:solidFill>
            <a:round/>
            <a:headEnd/>
            <a:tailEnd/>
          </a:ln>
        </p:spPr>
        <p:txBody>
          <a:bodyPr wrap="none" anchor="ctr"/>
          <a:lstStyle/>
          <a:p>
            <a:endParaRPr lang="en-US"/>
          </a:p>
        </p:txBody>
      </p:sp>
      <p:sp>
        <p:nvSpPr>
          <p:cNvPr id="26638" name="AutoShape 33"/>
          <p:cNvSpPr>
            <a:spLocks noChangeArrowheads="1"/>
          </p:cNvSpPr>
          <p:nvPr/>
        </p:nvSpPr>
        <p:spPr bwMode="auto">
          <a:xfrm>
            <a:off x="3200400" y="5334000"/>
            <a:ext cx="1066800" cy="1066800"/>
          </a:xfrm>
          <a:prstGeom prst="flowChartMagneticDisk">
            <a:avLst/>
          </a:prstGeom>
          <a:solidFill>
            <a:schemeClr val="accent2"/>
          </a:solidFill>
          <a:ln w="9525">
            <a:solidFill>
              <a:srgbClr val="0000FF"/>
            </a:solidFill>
            <a:round/>
            <a:headEnd/>
            <a:tailEnd/>
          </a:ln>
        </p:spPr>
        <p:txBody>
          <a:bodyPr wrap="none" anchor="ctr"/>
          <a:lstStyle/>
          <a:p>
            <a:endParaRPr lang="en-US"/>
          </a:p>
        </p:txBody>
      </p:sp>
      <p:sp>
        <p:nvSpPr>
          <p:cNvPr id="26639" name="Oval 34"/>
          <p:cNvSpPr>
            <a:spLocks noChangeArrowheads="1"/>
          </p:cNvSpPr>
          <p:nvPr/>
        </p:nvSpPr>
        <p:spPr bwMode="auto">
          <a:xfrm>
            <a:off x="7391400" y="2514600"/>
            <a:ext cx="1600200" cy="3657600"/>
          </a:xfrm>
          <a:prstGeom prst="ellipse">
            <a:avLst/>
          </a:prstGeom>
          <a:solidFill>
            <a:schemeClr val="tx1"/>
          </a:solidFill>
          <a:ln w="9525">
            <a:solidFill>
              <a:schemeClr val="bg2"/>
            </a:solidFill>
            <a:round/>
            <a:headEnd/>
            <a:tailEnd/>
          </a:ln>
        </p:spPr>
        <p:txBody>
          <a:bodyPr wrap="none" anchor="ctr"/>
          <a:lstStyle/>
          <a:p>
            <a:endParaRPr lang="en-US"/>
          </a:p>
        </p:txBody>
      </p:sp>
      <p:sp>
        <p:nvSpPr>
          <p:cNvPr id="26640" name="Oval 35"/>
          <p:cNvSpPr>
            <a:spLocks noChangeArrowheads="1"/>
          </p:cNvSpPr>
          <p:nvPr/>
        </p:nvSpPr>
        <p:spPr bwMode="auto">
          <a:xfrm>
            <a:off x="899592" y="3124200"/>
            <a:ext cx="1066800" cy="457200"/>
          </a:xfrm>
          <a:prstGeom prst="ellipse">
            <a:avLst/>
          </a:prstGeom>
          <a:solidFill>
            <a:schemeClr val="tx1"/>
          </a:solidFill>
          <a:ln w="9525">
            <a:noFill/>
            <a:round/>
            <a:headEnd/>
            <a:tailEnd/>
          </a:ln>
        </p:spPr>
        <p:txBody>
          <a:bodyPr wrap="none" anchor="ctr"/>
          <a:lstStyle/>
          <a:p>
            <a:endParaRPr lang="en-US"/>
          </a:p>
        </p:txBody>
      </p:sp>
      <p:sp>
        <p:nvSpPr>
          <p:cNvPr id="26641" name="Oval 36"/>
          <p:cNvSpPr>
            <a:spLocks noChangeArrowheads="1"/>
          </p:cNvSpPr>
          <p:nvPr/>
        </p:nvSpPr>
        <p:spPr bwMode="auto">
          <a:xfrm>
            <a:off x="975792" y="3276600"/>
            <a:ext cx="1066800" cy="457200"/>
          </a:xfrm>
          <a:prstGeom prst="ellipse">
            <a:avLst/>
          </a:prstGeom>
          <a:solidFill>
            <a:schemeClr val="tx1"/>
          </a:solidFill>
          <a:ln w="9525">
            <a:solidFill>
              <a:schemeClr val="bg2"/>
            </a:solidFill>
            <a:round/>
            <a:headEnd/>
            <a:tailEnd/>
          </a:ln>
        </p:spPr>
        <p:txBody>
          <a:bodyPr wrap="none" anchor="ctr"/>
          <a:lstStyle/>
          <a:p>
            <a:endParaRPr lang="en-US"/>
          </a:p>
        </p:txBody>
      </p:sp>
      <p:sp>
        <p:nvSpPr>
          <p:cNvPr id="26642" name="Rectangle 37"/>
          <p:cNvSpPr>
            <a:spLocks noChangeArrowheads="1"/>
          </p:cNvSpPr>
          <p:nvPr/>
        </p:nvSpPr>
        <p:spPr bwMode="auto">
          <a:xfrm>
            <a:off x="1524000" y="2362200"/>
            <a:ext cx="1447800" cy="381000"/>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6643" name="Rectangle 38"/>
          <p:cNvSpPr>
            <a:spLocks noChangeArrowheads="1"/>
          </p:cNvSpPr>
          <p:nvPr/>
        </p:nvSpPr>
        <p:spPr bwMode="auto">
          <a:xfrm>
            <a:off x="3352800" y="2362200"/>
            <a:ext cx="1447800" cy="381000"/>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6644" name="AutoShape 39"/>
          <p:cNvSpPr>
            <a:spLocks noChangeArrowheads="1"/>
          </p:cNvSpPr>
          <p:nvPr/>
        </p:nvSpPr>
        <p:spPr bwMode="auto">
          <a:xfrm>
            <a:off x="2133600" y="2895600"/>
            <a:ext cx="1066800" cy="533400"/>
          </a:xfrm>
          <a:prstGeom prst="flowChartMagneticDisk">
            <a:avLst/>
          </a:prstGeom>
          <a:solidFill>
            <a:schemeClr val="tx1"/>
          </a:solidFill>
          <a:ln w="9525">
            <a:solidFill>
              <a:schemeClr val="bg2"/>
            </a:solidFill>
            <a:round/>
            <a:headEnd/>
            <a:tailEnd/>
          </a:ln>
        </p:spPr>
        <p:txBody>
          <a:bodyPr wrap="none" anchor="ctr"/>
          <a:lstStyle/>
          <a:p>
            <a:endParaRPr lang="en-US"/>
          </a:p>
        </p:txBody>
      </p:sp>
      <p:sp>
        <p:nvSpPr>
          <p:cNvPr id="14376" name="Text Box 40"/>
          <p:cNvSpPr txBox="1">
            <a:spLocks noChangeArrowheads="1"/>
          </p:cNvSpPr>
          <p:nvPr/>
        </p:nvSpPr>
        <p:spPr bwMode="auto">
          <a:xfrm>
            <a:off x="1447800" y="1988840"/>
            <a:ext cx="3276600" cy="39687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000" dirty="0">
                <a:effectLst>
                  <a:outerShdw blurRad="38100" dist="38100" dir="2700000" algn="tl">
                    <a:srgbClr val="FFFFFF"/>
                  </a:outerShdw>
                </a:effectLst>
                <a:latin typeface="Impact" pitchFamily="34" charset="0"/>
              </a:rPr>
              <a:t>Monitoring &amp; Administration</a:t>
            </a:r>
          </a:p>
        </p:txBody>
      </p:sp>
      <p:sp>
        <p:nvSpPr>
          <p:cNvPr id="14377" name="Text Box 41"/>
          <p:cNvSpPr txBox="1">
            <a:spLocks noChangeArrowheads="1"/>
          </p:cNvSpPr>
          <p:nvPr/>
        </p:nvSpPr>
        <p:spPr bwMode="auto">
          <a:xfrm>
            <a:off x="3276600" y="2895600"/>
            <a:ext cx="1295400" cy="51752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1400">
                <a:effectLst>
                  <a:outerShdw blurRad="38100" dist="38100" dir="2700000" algn="tl">
                    <a:srgbClr val="FFFFFF"/>
                  </a:outerShdw>
                </a:effectLst>
                <a:latin typeface="Impact" pitchFamily="34" charset="0"/>
              </a:rPr>
              <a:t>Metadata Repository</a:t>
            </a:r>
          </a:p>
        </p:txBody>
      </p:sp>
      <p:sp>
        <p:nvSpPr>
          <p:cNvPr id="14378" name="Text Box 42"/>
          <p:cNvSpPr txBox="1">
            <a:spLocks noChangeArrowheads="1"/>
          </p:cNvSpPr>
          <p:nvPr/>
        </p:nvSpPr>
        <p:spPr bwMode="auto">
          <a:xfrm>
            <a:off x="2819400" y="3733800"/>
            <a:ext cx="1524000" cy="1069975"/>
          </a:xfrm>
          <a:prstGeom prst="rect">
            <a:avLst/>
          </a:prstGeom>
          <a:noFill/>
          <a:ln w="9525">
            <a:noFill/>
            <a:miter lim="800000"/>
            <a:headEnd/>
            <a:tailEnd/>
          </a:ln>
          <a:effectLst/>
        </p:spPr>
        <p:txBody>
          <a:bodyPr>
            <a:spAutoFit/>
          </a:bodyPr>
          <a:lstStyle/>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Extract</a:t>
            </a:r>
          </a:p>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Transform</a:t>
            </a:r>
          </a:p>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Load</a:t>
            </a:r>
          </a:p>
          <a:p>
            <a:pPr eaLnBrk="0" hangingPunct="0">
              <a:buClr>
                <a:schemeClr val="accent1"/>
              </a:buClr>
              <a:buSzPct val="75000"/>
              <a:buFont typeface="Monotype Sorts" pitchFamily="2" charset="2"/>
              <a:buNone/>
              <a:defRPr/>
            </a:pPr>
            <a:r>
              <a:rPr kumimoji="1" lang="en-US" sz="1600">
                <a:effectLst>
                  <a:outerShdw blurRad="38100" dist="38100" dir="2700000" algn="tl">
                    <a:srgbClr val="FFFFFF"/>
                  </a:outerShdw>
                </a:effectLst>
                <a:latin typeface="Impact" pitchFamily="34" charset="0"/>
              </a:rPr>
              <a:t>Refresh</a:t>
            </a:r>
          </a:p>
        </p:txBody>
      </p:sp>
      <p:sp>
        <p:nvSpPr>
          <p:cNvPr id="26648" name="Line 43"/>
          <p:cNvSpPr>
            <a:spLocks noChangeShapeType="1"/>
          </p:cNvSpPr>
          <p:nvPr/>
        </p:nvSpPr>
        <p:spPr bwMode="auto">
          <a:xfrm flipV="1">
            <a:off x="5791200" y="3276600"/>
            <a:ext cx="457200" cy="38100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6649" name="AutoShape 44"/>
          <p:cNvSpPr>
            <a:spLocks noChangeArrowheads="1"/>
          </p:cNvSpPr>
          <p:nvPr/>
        </p:nvSpPr>
        <p:spPr bwMode="auto">
          <a:xfrm>
            <a:off x="6324600" y="2590800"/>
            <a:ext cx="762000" cy="685800"/>
          </a:xfrm>
          <a:prstGeom prst="cube">
            <a:avLst>
              <a:gd name="adj" fmla="val 25000"/>
            </a:avLst>
          </a:prstGeom>
          <a:solidFill>
            <a:schemeClr val="accent2"/>
          </a:solidFill>
          <a:ln w="9525">
            <a:solidFill>
              <a:srgbClr val="0000FF"/>
            </a:solidFill>
            <a:miter lim="800000"/>
            <a:headEnd/>
            <a:tailEnd/>
          </a:ln>
        </p:spPr>
        <p:txBody>
          <a:bodyPr wrap="none" anchor="ctr"/>
          <a:lstStyle/>
          <a:p>
            <a:endParaRPr lang="en-US"/>
          </a:p>
        </p:txBody>
      </p:sp>
      <p:sp>
        <p:nvSpPr>
          <p:cNvPr id="14381" name="Text Box 45"/>
          <p:cNvSpPr txBox="1">
            <a:spLocks noChangeArrowheads="1"/>
          </p:cNvSpPr>
          <p:nvPr/>
        </p:nvSpPr>
        <p:spPr bwMode="auto">
          <a:xfrm>
            <a:off x="4267200" y="6324600"/>
            <a:ext cx="1981200" cy="519113"/>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800">
                <a:effectLst>
                  <a:outerShdw blurRad="38100" dist="38100" dir="2700000" algn="tl">
                    <a:srgbClr val="FFFFFF"/>
                  </a:outerShdw>
                </a:effectLst>
                <a:latin typeface="Impact" pitchFamily="34" charset="0"/>
              </a:rPr>
              <a:t>Data Marts</a:t>
            </a:r>
          </a:p>
        </p:txBody>
      </p:sp>
      <p:sp>
        <p:nvSpPr>
          <p:cNvPr id="26651" name="AutoShape 46"/>
          <p:cNvSpPr>
            <a:spLocks noChangeArrowheads="1"/>
          </p:cNvSpPr>
          <p:nvPr/>
        </p:nvSpPr>
        <p:spPr bwMode="auto">
          <a:xfrm>
            <a:off x="4876800" y="4953000"/>
            <a:ext cx="381000" cy="304800"/>
          </a:xfrm>
          <a:prstGeom prst="downArrow">
            <a:avLst>
              <a:gd name="adj1" fmla="val 50000"/>
              <a:gd name="adj2" fmla="val 25000"/>
            </a:avLst>
          </a:prstGeom>
          <a:solidFill>
            <a:schemeClr val="folHlink"/>
          </a:solidFill>
          <a:ln w="9525">
            <a:solidFill>
              <a:schemeClr val="bg2"/>
            </a:solidFill>
            <a:miter lim="800000"/>
            <a:headEnd/>
            <a:tailEnd/>
          </a:ln>
        </p:spPr>
        <p:txBody>
          <a:bodyPr wrap="none" anchor="ctr"/>
          <a:lstStyle/>
          <a:p>
            <a:endParaRPr lang="en-US"/>
          </a:p>
        </p:txBody>
      </p:sp>
      <p:sp>
        <p:nvSpPr>
          <p:cNvPr id="26652" name="AutoShape 47"/>
          <p:cNvSpPr>
            <a:spLocks noChangeArrowheads="1"/>
          </p:cNvSpPr>
          <p:nvPr/>
        </p:nvSpPr>
        <p:spPr bwMode="auto">
          <a:xfrm rot="1847624">
            <a:off x="4038600" y="4953000"/>
            <a:ext cx="381000" cy="304800"/>
          </a:xfrm>
          <a:prstGeom prst="downArrow">
            <a:avLst>
              <a:gd name="adj1" fmla="val 50000"/>
              <a:gd name="adj2" fmla="val 25000"/>
            </a:avLst>
          </a:prstGeom>
          <a:solidFill>
            <a:schemeClr val="folHlink"/>
          </a:solidFill>
          <a:ln w="9525">
            <a:solidFill>
              <a:schemeClr val="bg2"/>
            </a:solidFill>
            <a:miter lim="800000"/>
            <a:headEnd/>
            <a:tailEnd/>
          </a:ln>
        </p:spPr>
        <p:txBody>
          <a:bodyPr wrap="none" anchor="ctr"/>
          <a:lstStyle/>
          <a:p>
            <a:endParaRPr lang="en-US"/>
          </a:p>
        </p:txBody>
      </p:sp>
      <p:sp>
        <p:nvSpPr>
          <p:cNvPr id="26653" name="AutoShape 48"/>
          <p:cNvSpPr>
            <a:spLocks noChangeArrowheads="1"/>
          </p:cNvSpPr>
          <p:nvPr/>
        </p:nvSpPr>
        <p:spPr bwMode="auto">
          <a:xfrm rot="-2453459">
            <a:off x="5562600" y="4953000"/>
            <a:ext cx="381000" cy="304800"/>
          </a:xfrm>
          <a:prstGeom prst="downArrow">
            <a:avLst>
              <a:gd name="adj1" fmla="val 50000"/>
              <a:gd name="adj2" fmla="val 25000"/>
            </a:avLst>
          </a:prstGeom>
          <a:solidFill>
            <a:schemeClr val="folHlink"/>
          </a:solidFill>
          <a:ln w="9525">
            <a:solidFill>
              <a:schemeClr val="bg2"/>
            </a:solidFill>
            <a:miter lim="800000"/>
            <a:headEnd/>
            <a:tailEnd/>
          </a:ln>
        </p:spPr>
        <p:txBody>
          <a:bodyPr wrap="none" anchor="ctr"/>
          <a:lstStyle/>
          <a:p>
            <a:endParaRPr lang="en-US"/>
          </a:p>
        </p:txBody>
      </p:sp>
      <p:sp>
        <p:nvSpPr>
          <p:cNvPr id="14385" name="Text Box 49"/>
          <p:cNvSpPr txBox="1">
            <a:spLocks noChangeArrowheads="1"/>
          </p:cNvSpPr>
          <p:nvPr/>
        </p:nvSpPr>
        <p:spPr bwMode="auto">
          <a:xfrm>
            <a:off x="971600" y="3810000"/>
            <a:ext cx="1447800" cy="641350"/>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1800" dirty="0">
                <a:effectLst>
                  <a:outerShdw blurRad="38100" dist="38100" dir="2700000" algn="tl">
                    <a:srgbClr val="FFFFFF"/>
                  </a:outerShdw>
                </a:effectLst>
                <a:latin typeface="Impact" pitchFamily="34" charset="0"/>
              </a:rPr>
              <a:t>External Sources</a:t>
            </a:r>
          </a:p>
        </p:txBody>
      </p:sp>
      <p:sp>
        <p:nvSpPr>
          <p:cNvPr id="26655" name="AutoShape 50"/>
          <p:cNvSpPr>
            <a:spLocks noChangeArrowheads="1"/>
          </p:cNvSpPr>
          <p:nvPr/>
        </p:nvSpPr>
        <p:spPr bwMode="auto">
          <a:xfrm>
            <a:off x="1219200" y="5181600"/>
            <a:ext cx="533400" cy="609600"/>
          </a:xfrm>
          <a:prstGeom prst="flowChartMagneticDisk">
            <a:avLst/>
          </a:prstGeom>
          <a:solidFill>
            <a:schemeClr val="folHlink"/>
          </a:solidFill>
          <a:ln w="9525">
            <a:solidFill>
              <a:schemeClr val="bg2"/>
            </a:solidFill>
            <a:round/>
            <a:headEnd/>
            <a:tailEnd/>
          </a:ln>
        </p:spPr>
        <p:txBody>
          <a:bodyPr wrap="none" anchor="ctr"/>
          <a:lstStyle/>
          <a:p>
            <a:endParaRPr lang="en-US"/>
          </a:p>
        </p:txBody>
      </p:sp>
      <p:sp>
        <p:nvSpPr>
          <p:cNvPr id="14387" name="Text Box 51"/>
          <p:cNvSpPr txBox="1">
            <a:spLocks noChangeArrowheads="1"/>
          </p:cNvSpPr>
          <p:nvPr/>
        </p:nvSpPr>
        <p:spPr bwMode="auto">
          <a:xfrm>
            <a:off x="1143000" y="4572000"/>
            <a:ext cx="1447800" cy="641350"/>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1800">
                <a:effectLst>
                  <a:outerShdw blurRad="38100" dist="38100" dir="2700000" algn="tl">
                    <a:srgbClr val="FFFFFF"/>
                  </a:outerShdw>
                </a:effectLst>
                <a:latin typeface="Impact" pitchFamily="34" charset="0"/>
              </a:rPr>
              <a:t>Operational dbs</a:t>
            </a:r>
          </a:p>
        </p:txBody>
      </p:sp>
      <p:sp>
        <p:nvSpPr>
          <p:cNvPr id="26657" name="AutoShape 52"/>
          <p:cNvSpPr>
            <a:spLocks noChangeArrowheads="1"/>
          </p:cNvSpPr>
          <p:nvPr/>
        </p:nvSpPr>
        <p:spPr bwMode="auto">
          <a:xfrm>
            <a:off x="1371600" y="5257800"/>
            <a:ext cx="533400" cy="609600"/>
          </a:xfrm>
          <a:prstGeom prst="flowChartMagneticDisk">
            <a:avLst/>
          </a:prstGeom>
          <a:solidFill>
            <a:schemeClr val="folHlink"/>
          </a:solidFill>
          <a:ln w="9525">
            <a:solidFill>
              <a:schemeClr val="bg2"/>
            </a:solidFill>
            <a:round/>
            <a:headEnd/>
            <a:tailEnd/>
          </a:ln>
        </p:spPr>
        <p:txBody>
          <a:bodyPr wrap="none" anchor="ctr"/>
          <a:lstStyle/>
          <a:p>
            <a:endParaRPr lang="en-US"/>
          </a:p>
        </p:txBody>
      </p:sp>
      <p:sp>
        <p:nvSpPr>
          <p:cNvPr id="26658" name="AutoShape 53"/>
          <p:cNvSpPr>
            <a:spLocks noChangeArrowheads="1"/>
          </p:cNvSpPr>
          <p:nvPr/>
        </p:nvSpPr>
        <p:spPr bwMode="auto">
          <a:xfrm>
            <a:off x="1524000" y="5334000"/>
            <a:ext cx="533400" cy="609600"/>
          </a:xfrm>
          <a:prstGeom prst="flowChartMagneticDisk">
            <a:avLst/>
          </a:prstGeom>
          <a:solidFill>
            <a:schemeClr val="folHlink"/>
          </a:solidFill>
          <a:ln w="9525">
            <a:solidFill>
              <a:schemeClr val="bg2"/>
            </a:solidFill>
            <a:round/>
            <a:headEnd/>
            <a:tailEnd/>
          </a:ln>
        </p:spPr>
        <p:txBody>
          <a:bodyPr wrap="none" anchor="ctr"/>
          <a:lstStyle/>
          <a:p>
            <a:endParaRPr lang="en-US"/>
          </a:p>
        </p:txBody>
      </p:sp>
      <p:sp>
        <p:nvSpPr>
          <p:cNvPr id="14390" name="Text Box 54"/>
          <p:cNvSpPr txBox="1">
            <a:spLocks noChangeArrowheads="1"/>
          </p:cNvSpPr>
          <p:nvPr/>
        </p:nvSpPr>
        <p:spPr bwMode="auto">
          <a:xfrm>
            <a:off x="6096000" y="4267200"/>
            <a:ext cx="838200" cy="39687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000">
                <a:effectLst>
                  <a:outerShdw blurRad="38100" dist="38100" dir="2700000" algn="tl">
                    <a:srgbClr val="FFFFFF"/>
                  </a:outerShdw>
                </a:effectLst>
                <a:latin typeface="Impact" pitchFamily="34" charset="0"/>
              </a:rPr>
              <a:t>Serve</a:t>
            </a:r>
          </a:p>
        </p:txBody>
      </p:sp>
      <p:sp>
        <p:nvSpPr>
          <p:cNvPr id="14391" name="Text Box 55"/>
          <p:cNvSpPr txBox="1">
            <a:spLocks noChangeArrowheads="1"/>
          </p:cNvSpPr>
          <p:nvPr/>
        </p:nvSpPr>
        <p:spPr bwMode="auto">
          <a:xfrm>
            <a:off x="6019800" y="2209800"/>
            <a:ext cx="1600200" cy="39687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sz="2000">
                <a:effectLst>
                  <a:outerShdw blurRad="38100" dist="38100" dir="2700000" algn="tl">
                    <a:srgbClr val="FFFFFF"/>
                  </a:outerShdw>
                </a:effectLst>
                <a:latin typeface="Impact" pitchFamily="34" charset="0"/>
              </a:rPr>
              <a:t>OLAP servers</a:t>
            </a:r>
          </a:p>
        </p:txBody>
      </p:sp>
      <p:sp>
        <p:nvSpPr>
          <p:cNvPr id="14392" name="Text Box 56"/>
          <p:cNvSpPr txBox="1">
            <a:spLocks noChangeArrowheads="1"/>
          </p:cNvSpPr>
          <p:nvPr/>
        </p:nvSpPr>
        <p:spPr bwMode="auto">
          <a:xfrm>
            <a:off x="7543800" y="2971800"/>
            <a:ext cx="1600200" cy="2282825"/>
          </a:xfrm>
          <a:prstGeom prst="rect">
            <a:avLst/>
          </a:prstGeom>
          <a:noFill/>
          <a:ln w="9525">
            <a:noFill/>
            <a:miter lim="800000"/>
            <a:headEnd/>
            <a:tailEnd/>
          </a:ln>
          <a:effectLst/>
        </p:spPr>
        <p:txBody>
          <a:bodyPr>
            <a:spAutoFit/>
          </a:bodyPr>
          <a:lstStyle/>
          <a:p>
            <a:pPr eaLnBrk="0" hangingPunct="0">
              <a:spcBef>
                <a:spcPct val="50000"/>
              </a:spcBef>
              <a:buClr>
                <a:schemeClr val="accent1"/>
              </a:buClr>
              <a:buSzPct val="75000"/>
              <a:buFont typeface="Monotype Sorts" pitchFamily="2" charset="2"/>
              <a:buNone/>
              <a:defRPr/>
            </a:pPr>
            <a:r>
              <a:rPr kumimoji="1" lang="en-US">
                <a:solidFill>
                  <a:schemeClr val="bg2"/>
                </a:solidFill>
                <a:effectLst>
                  <a:outerShdw blurRad="38100" dist="38100" dir="2700000" algn="tl">
                    <a:srgbClr val="000000"/>
                  </a:outerShdw>
                </a:effectLst>
                <a:latin typeface="Impact" pitchFamily="34" charset="0"/>
              </a:rPr>
              <a:t>Analysis</a:t>
            </a:r>
          </a:p>
          <a:p>
            <a:pPr eaLnBrk="0" hangingPunct="0">
              <a:spcBef>
                <a:spcPct val="50000"/>
              </a:spcBef>
              <a:buClr>
                <a:schemeClr val="accent1"/>
              </a:buClr>
              <a:buSzPct val="75000"/>
              <a:buFont typeface="Monotype Sorts" pitchFamily="2" charset="2"/>
              <a:buNone/>
              <a:defRPr/>
            </a:pPr>
            <a:r>
              <a:rPr kumimoji="1" lang="en-US">
                <a:solidFill>
                  <a:schemeClr val="bg2"/>
                </a:solidFill>
                <a:effectLst>
                  <a:outerShdw blurRad="38100" dist="38100" dir="2700000" algn="tl">
                    <a:srgbClr val="000000"/>
                  </a:outerShdw>
                </a:effectLst>
                <a:latin typeface="Impact" pitchFamily="34" charset="0"/>
              </a:rPr>
              <a:t>Query/ Reporting</a:t>
            </a:r>
          </a:p>
          <a:p>
            <a:pPr eaLnBrk="0" hangingPunct="0">
              <a:spcBef>
                <a:spcPct val="50000"/>
              </a:spcBef>
              <a:buClr>
                <a:schemeClr val="accent1"/>
              </a:buClr>
              <a:buSzPct val="75000"/>
              <a:buFont typeface="Monotype Sorts" pitchFamily="2" charset="2"/>
              <a:buNone/>
              <a:defRPr/>
            </a:pPr>
            <a:r>
              <a:rPr kumimoji="1" lang="en-US">
                <a:solidFill>
                  <a:schemeClr val="bg2"/>
                </a:solidFill>
                <a:effectLst>
                  <a:outerShdw blurRad="38100" dist="38100" dir="2700000" algn="tl">
                    <a:srgbClr val="000000"/>
                  </a:outerShdw>
                </a:effectLst>
                <a:latin typeface="Impact" pitchFamily="34" charset="0"/>
              </a:rPr>
              <a:t>Data Mining</a:t>
            </a:r>
          </a:p>
        </p:txBody>
      </p:sp>
      <p:sp>
        <p:nvSpPr>
          <p:cNvPr id="26662" name="WordArt 57"/>
          <p:cNvSpPr>
            <a:spLocks noChangeArrowheads="1" noChangeShapeType="1" noTextEdit="1"/>
          </p:cNvSpPr>
          <p:nvPr/>
        </p:nvSpPr>
        <p:spPr bwMode="auto">
          <a:xfrm>
            <a:off x="4495800" y="3429000"/>
            <a:ext cx="990600" cy="1066800"/>
          </a:xfrm>
          <a:prstGeom prst="rect">
            <a:avLst/>
          </a:prstGeom>
        </p:spPr>
        <p:txBody>
          <a:bodyPr wrap="none" fromWordArt="1">
            <a:prstTxWarp prst="textPlain">
              <a:avLst>
                <a:gd name="adj" fmla="val 50000"/>
              </a:avLst>
            </a:prstTxWarp>
          </a:bodyPr>
          <a:lstStyle/>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Data </a:t>
            </a:r>
          </a:p>
          <a:p>
            <a:pPr algn="ctr"/>
            <a:r>
              <a:rPr lang="en-US"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Warehouse</a:t>
            </a:r>
          </a:p>
        </p:txBody>
      </p:sp>
      <p:sp>
        <p:nvSpPr>
          <p:cNvPr id="39" name="Slide Number Placeholder 38"/>
          <p:cNvSpPr>
            <a:spLocks noGrp="1"/>
          </p:cNvSpPr>
          <p:nvPr>
            <p:ph type="sldNum" sz="quarter" idx="12"/>
          </p:nvPr>
        </p:nvSpPr>
        <p:spPr/>
        <p:txBody>
          <a:bodyPr/>
          <a:lstStyle/>
          <a:p>
            <a:pPr>
              <a:defRPr/>
            </a:pPr>
            <a:fld id="{BC1A7C20-27D3-4DC5-BC9A-FFB8C75C691D}" type="slidenum">
              <a:rPr lang="en-US" smtClean="0"/>
              <a:pPr>
                <a:defRPr/>
              </a:pPr>
              <a:t>29</a:t>
            </a:fld>
            <a:endParaRPr lang="en-US"/>
          </a:p>
        </p:txBody>
      </p:sp>
    </p:spTree>
    <p:extLst>
      <p:ext uri="{BB962C8B-B14F-4D97-AF65-F5344CB8AC3E}">
        <p14:creationId xmlns:p14="http://schemas.microsoft.com/office/powerpoint/2010/main" val="1617776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a:xfrm>
            <a:off x="609600" y="533400"/>
            <a:ext cx="7772400" cy="838200"/>
          </a:xfrm>
        </p:spPr>
        <p:txBody>
          <a:bodyPr>
            <a:normAutofit/>
          </a:bodyPr>
          <a:lstStyle/>
          <a:p>
            <a:pPr eaLnBrk="1" hangingPunct="1"/>
            <a:r>
              <a:rPr lang="en-US" sz="4200" dirty="0" smtClean="0">
                <a:solidFill>
                  <a:srgbClr val="000000"/>
                </a:solidFill>
              </a:rPr>
              <a:t>Benefits of Data Warehousing</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3</a:t>
            </a:fld>
            <a:endParaRPr lang="en-US"/>
          </a:p>
        </p:txBody>
      </p:sp>
      <p:sp>
        <p:nvSpPr>
          <p:cNvPr id="13316" name="Rectangle 1027"/>
          <p:cNvSpPr>
            <a:spLocks noGrp="1" noChangeArrowheads="1"/>
          </p:cNvSpPr>
          <p:nvPr>
            <p:ph sz="quarter" idx="1"/>
          </p:nvPr>
        </p:nvSpPr>
        <p:spPr/>
        <p:txBody>
          <a:bodyPr/>
          <a:lstStyle/>
          <a:p>
            <a:pPr eaLnBrk="1" hangingPunct="1">
              <a:lnSpc>
                <a:spcPct val="90000"/>
              </a:lnSpc>
              <a:buFont typeface="Wingdings" pitchFamily="2" charset="2"/>
              <a:buNone/>
            </a:pPr>
            <a:endParaRPr lang="en-US" sz="2800" dirty="0" smtClean="0">
              <a:solidFill>
                <a:schemeClr val="tx2"/>
              </a:solidFill>
            </a:endParaRPr>
          </a:p>
          <a:p>
            <a:pPr eaLnBrk="1" hangingPunct="1">
              <a:lnSpc>
                <a:spcPct val="90000"/>
              </a:lnSpc>
            </a:pPr>
            <a:r>
              <a:rPr lang="en-US" sz="2800" dirty="0" smtClean="0"/>
              <a:t>Allows “efficient” analysis of data</a:t>
            </a:r>
          </a:p>
          <a:p>
            <a:pPr eaLnBrk="1" hangingPunct="1">
              <a:lnSpc>
                <a:spcPct val="90000"/>
              </a:lnSpc>
            </a:pPr>
            <a:r>
              <a:rPr lang="en-US" sz="2800" dirty="0" smtClean="0"/>
              <a:t>Competitive Advantage</a:t>
            </a:r>
          </a:p>
          <a:p>
            <a:pPr eaLnBrk="1" hangingPunct="1">
              <a:lnSpc>
                <a:spcPct val="90000"/>
              </a:lnSpc>
            </a:pPr>
            <a:r>
              <a:rPr lang="en-US" sz="2800" dirty="0" smtClean="0"/>
              <a:t>Analysis aids strategic decision making</a:t>
            </a:r>
          </a:p>
          <a:p>
            <a:pPr eaLnBrk="1" hangingPunct="1">
              <a:lnSpc>
                <a:spcPct val="90000"/>
              </a:lnSpc>
            </a:pPr>
            <a:r>
              <a:rPr lang="en-US" sz="2800" dirty="0" smtClean="0"/>
              <a:t>Increased productivity of decision makers</a:t>
            </a:r>
          </a:p>
          <a:p>
            <a:pPr eaLnBrk="1" hangingPunct="1">
              <a:lnSpc>
                <a:spcPct val="90000"/>
              </a:lnSpc>
            </a:pPr>
            <a:r>
              <a:rPr lang="en-US" sz="2800" dirty="0" smtClean="0"/>
              <a:t>Potential high ROI</a:t>
            </a:r>
          </a:p>
          <a:p>
            <a:pPr eaLnBrk="1" hangingPunct="1">
              <a:lnSpc>
                <a:spcPct val="90000"/>
              </a:lnSpc>
            </a:pPr>
            <a:r>
              <a:rPr lang="en-US" sz="2800" dirty="0" smtClean="0"/>
              <a:t>Classic example: Diaper and Beer </a:t>
            </a:r>
          </a:p>
          <a:p>
            <a:pPr eaLnBrk="1" hangingPunct="1">
              <a:lnSpc>
                <a:spcPct val="90000"/>
              </a:lnSpc>
              <a:buFont typeface="Wingdings" pitchFamily="2" charset="2"/>
              <a:buNone/>
            </a:pPr>
            <a:endParaRPr lang="en-US" sz="2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33400" y="77450"/>
            <a:ext cx="8162925" cy="1446550"/>
          </a:xfrm>
        </p:spPr>
        <p:txBody>
          <a:bodyPr/>
          <a:lstStyle/>
          <a:p>
            <a:pPr eaLnBrk="1" hangingPunct="1"/>
            <a:r>
              <a:rPr lang="en-US" smtClean="0"/>
              <a:t>Data Warehousing Architecture</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30</a:t>
            </a:fld>
            <a:endParaRPr lang="en-US"/>
          </a:p>
        </p:txBody>
      </p:sp>
      <p:pic>
        <p:nvPicPr>
          <p:cNvPr id="27652" name="Picture 3"/>
          <p:cNvPicPr>
            <a:picLocks noGrp="1" noChangeAspect="1" noChangeArrowheads="1"/>
          </p:cNvPicPr>
          <p:nvPr>
            <p:ph sz="quarter" idx="1"/>
          </p:nvPr>
        </p:nvPicPr>
        <p:blipFill>
          <a:blip r:embed="rId2" cstate="print"/>
          <a:stretch>
            <a:fillRect/>
          </a:stretch>
        </p:blipFill>
        <p:spPr>
          <a:xfrm>
            <a:off x="0" y="1268760"/>
            <a:ext cx="9077352" cy="4896544"/>
          </a:xfrm>
          <a:noFill/>
        </p:spPr>
      </p:pic>
    </p:spTree>
    <p:extLst>
      <p:ext uri="{BB962C8B-B14F-4D97-AF65-F5344CB8AC3E}">
        <p14:creationId xmlns:p14="http://schemas.microsoft.com/office/powerpoint/2010/main" val="35694579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251520" y="228601"/>
            <a:ext cx="8892480" cy="1040160"/>
          </a:xfrm>
        </p:spPr>
        <p:txBody>
          <a:bodyPr>
            <a:normAutofit fontScale="90000"/>
          </a:bodyPr>
          <a:lstStyle/>
          <a:p>
            <a:pPr eaLnBrk="1" hangingPunct="1"/>
            <a:r>
              <a:rPr lang="en-US" sz="4000" dirty="0" smtClean="0">
                <a:solidFill>
                  <a:srgbClr val="000000"/>
                </a:solidFill>
              </a:rPr>
              <a:t>Decision Support Systems, </a:t>
            </a:r>
            <a:br>
              <a:rPr lang="en-US" sz="4000" dirty="0" smtClean="0">
                <a:solidFill>
                  <a:srgbClr val="000000"/>
                </a:solidFill>
              </a:rPr>
            </a:br>
            <a:r>
              <a:rPr lang="en-US" sz="4000" dirty="0" smtClean="0">
                <a:solidFill>
                  <a:srgbClr val="000000"/>
                </a:solidFill>
              </a:rPr>
              <a:t>DW, &amp; OLAP</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4</a:t>
            </a:fld>
            <a:endParaRPr lang="en-US"/>
          </a:p>
        </p:txBody>
      </p:sp>
      <p:sp>
        <p:nvSpPr>
          <p:cNvPr id="14340" name="Rectangle 3"/>
          <p:cNvSpPr>
            <a:spLocks noGrp="1" noChangeArrowheads="1"/>
          </p:cNvSpPr>
          <p:nvPr>
            <p:ph sz="quarter" idx="1"/>
          </p:nvPr>
        </p:nvSpPr>
        <p:spPr>
          <a:xfrm>
            <a:off x="685800" y="1752600"/>
            <a:ext cx="8110538" cy="4191000"/>
          </a:xfrm>
        </p:spPr>
        <p:txBody>
          <a:bodyPr>
            <a:normAutofit/>
          </a:bodyPr>
          <a:lstStyle/>
          <a:p>
            <a:pPr algn="just" eaLnBrk="1" hangingPunct="1">
              <a:lnSpc>
                <a:spcPct val="90000"/>
              </a:lnSpc>
            </a:pPr>
            <a:r>
              <a:rPr lang="en-US" sz="2400" dirty="0" smtClean="0"/>
              <a:t>Information technology to help the knowledge worker (executive, manager, analyst) make faster and better decisions.</a:t>
            </a:r>
          </a:p>
          <a:p>
            <a:pPr algn="just" eaLnBrk="1" hangingPunct="1">
              <a:lnSpc>
                <a:spcPct val="90000"/>
              </a:lnSpc>
            </a:pPr>
            <a:r>
              <a:rPr lang="en-US" sz="2400" dirty="0" smtClean="0"/>
              <a:t>Data Warehouse is a DSS</a:t>
            </a:r>
          </a:p>
          <a:p>
            <a:pPr eaLnBrk="1" hangingPunct="1">
              <a:lnSpc>
                <a:spcPct val="90000"/>
              </a:lnSpc>
            </a:pPr>
            <a:r>
              <a:rPr lang="en-IE" sz="2400" dirty="0" smtClean="0"/>
              <a:t>A data warehouse is an architectural construct of an information system that provides users with current and historical decision support information that is hard to access or present in traditional operational systems.</a:t>
            </a:r>
          </a:p>
          <a:p>
            <a:pPr algn="just" eaLnBrk="1" hangingPunct="1">
              <a:lnSpc>
                <a:spcPct val="90000"/>
              </a:lnSpc>
            </a:pPr>
            <a:r>
              <a:rPr lang="en-US" sz="2400" dirty="0" smtClean="0"/>
              <a:t>Data Warehouse is not an Intelligent system</a:t>
            </a:r>
          </a:p>
          <a:p>
            <a:pPr eaLnBrk="1" hangingPunct="1">
              <a:lnSpc>
                <a:spcPct val="90000"/>
              </a:lnSpc>
            </a:pPr>
            <a:r>
              <a:rPr lang="en-US" sz="2400" dirty="0" smtClean="0"/>
              <a:t>On-Line Analytical Processing (OLAP) is an element of DSS</a:t>
            </a: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678359"/>
            <a:ext cx="7772400" cy="769441"/>
          </a:xfrm>
        </p:spPr>
        <p:txBody>
          <a:bodyPr/>
          <a:lstStyle/>
          <a:p>
            <a:pPr eaLnBrk="1" hangingPunct="1"/>
            <a:r>
              <a:rPr lang="en-US" smtClean="0">
                <a:solidFill>
                  <a:srgbClr val="000000"/>
                </a:solidFill>
              </a:rPr>
              <a:t>DW: Interesting Statistics </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5</a:t>
            </a:fld>
            <a:endParaRPr lang="en-US"/>
          </a:p>
        </p:txBody>
      </p:sp>
      <p:pic>
        <p:nvPicPr>
          <p:cNvPr id="2" name="Picture 1"/>
          <p:cNvPicPr>
            <a:picLocks noChangeAspect="1"/>
          </p:cNvPicPr>
          <p:nvPr/>
        </p:nvPicPr>
        <p:blipFill>
          <a:blip r:embed="rId2"/>
          <a:stretch>
            <a:fillRect/>
          </a:stretch>
        </p:blipFill>
        <p:spPr>
          <a:xfrm>
            <a:off x="351224" y="211148"/>
            <a:ext cx="8441551" cy="643570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D16999A-0E03-4DCB-BAC0-3FBC1BCC7164}" type="slidenum">
              <a:rPr lang="en-US" smtClean="0"/>
              <a:pPr>
                <a:defRPr/>
              </a:pPr>
              <a:t>6</a:t>
            </a:fld>
            <a:endParaRPr lang="en-US"/>
          </a:p>
        </p:txBody>
      </p:sp>
      <p:pic>
        <p:nvPicPr>
          <p:cNvPr id="6146" name="Picture 2" descr="https://apandre.files.wordpress.com/2013/12/bitoolsinus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64704"/>
            <a:ext cx="6200775" cy="5334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76200"/>
            <a:ext cx="7772400" cy="1371600"/>
          </a:xfrm>
        </p:spPr>
        <p:txBody>
          <a:bodyPr>
            <a:normAutofit/>
          </a:bodyPr>
          <a:lstStyle/>
          <a:p>
            <a:pPr eaLnBrk="1" hangingPunct="1"/>
            <a:r>
              <a:rPr lang="en-US" sz="4200" smtClean="0">
                <a:solidFill>
                  <a:srgbClr val="000000"/>
                </a:solidFill>
              </a:rPr>
              <a:t>Data Warehouse:</a:t>
            </a:r>
            <a:br>
              <a:rPr lang="en-US" sz="4200" smtClean="0">
                <a:solidFill>
                  <a:srgbClr val="000000"/>
                </a:solidFill>
              </a:rPr>
            </a:br>
            <a:r>
              <a:rPr lang="en-US" sz="4200" smtClean="0">
                <a:solidFill>
                  <a:srgbClr val="000000"/>
                </a:solidFill>
              </a:rPr>
              <a:t>Major Players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7</a:t>
            </a:fld>
            <a:endParaRPr lang="en-US"/>
          </a:p>
        </p:txBody>
      </p:sp>
      <p:pic>
        <p:nvPicPr>
          <p:cNvPr id="5122" name="Picture 2" descr="BI Vendor Products - OLAP (2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340768"/>
            <a:ext cx="6840760" cy="50156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FD16999A-0E03-4DCB-BAC0-3FBC1BCC7164}" type="slidenum">
              <a:rPr lang="en-US" smtClean="0"/>
              <a:pPr>
                <a:defRPr/>
              </a:pPr>
              <a:t>8</a:t>
            </a:fld>
            <a:endParaRPr lang="en-US"/>
          </a:p>
        </p:txBody>
      </p:sp>
      <p:pic>
        <p:nvPicPr>
          <p:cNvPr id="7170" name="Picture 2" descr="http://image.slidesharecdn.com/etl-market-webcast4264/95/etl-market-webcast-13-728.jpg?cb=11829667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723651"/>
            <a:ext cx="8280920" cy="5632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1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57200" y="76200"/>
            <a:ext cx="7772400" cy="1371600"/>
          </a:xfrm>
        </p:spPr>
        <p:txBody>
          <a:bodyPr/>
          <a:lstStyle/>
          <a:p>
            <a:pPr eaLnBrk="1" hangingPunct="1"/>
            <a:r>
              <a:rPr lang="en-US" sz="4200" smtClean="0">
                <a:solidFill>
                  <a:srgbClr val="000000"/>
                </a:solidFill>
              </a:rPr>
              <a:t>Data Warehouse: Characteristics</a:t>
            </a:r>
          </a:p>
        </p:txBody>
      </p:sp>
      <p:sp>
        <p:nvSpPr>
          <p:cNvPr id="5" name="Slide Number Placeholder 4"/>
          <p:cNvSpPr>
            <a:spLocks noGrp="1"/>
          </p:cNvSpPr>
          <p:nvPr>
            <p:ph type="sldNum" sz="quarter" idx="12"/>
          </p:nvPr>
        </p:nvSpPr>
        <p:spPr/>
        <p:txBody>
          <a:bodyPr/>
          <a:lstStyle/>
          <a:p>
            <a:pPr>
              <a:defRPr/>
            </a:pPr>
            <a:fld id="{BC1A7C20-27D3-4DC5-BC9A-FFB8C75C691D}" type="slidenum">
              <a:rPr lang="en-US" smtClean="0"/>
              <a:pPr>
                <a:defRPr/>
              </a:pPr>
              <a:t>9</a:t>
            </a:fld>
            <a:endParaRPr lang="en-US"/>
          </a:p>
        </p:txBody>
      </p:sp>
      <p:sp>
        <p:nvSpPr>
          <p:cNvPr id="19460" name="Rectangle 3"/>
          <p:cNvSpPr>
            <a:spLocks noGrp="1" noChangeArrowheads="1"/>
          </p:cNvSpPr>
          <p:nvPr>
            <p:ph sz="quarter" idx="1"/>
          </p:nvPr>
        </p:nvSpPr>
        <p:spPr/>
        <p:txBody>
          <a:bodyPr/>
          <a:lstStyle/>
          <a:p>
            <a:pPr eaLnBrk="1" hangingPunct="1"/>
            <a:r>
              <a:rPr lang="en-US" sz="3000" smtClean="0"/>
              <a:t>Analysis driven</a:t>
            </a:r>
          </a:p>
          <a:p>
            <a:pPr eaLnBrk="1" hangingPunct="1"/>
            <a:r>
              <a:rPr lang="en-US" sz="3000" smtClean="0"/>
              <a:t>Ad-hoc queries</a:t>
            </a:r>
          </a:p>
          <a:p>
            <a:pPr eaLnBrk="1" hangingPunct="1"/>
            <a:r>
              <a:rPr lang="en-US" sz="3000" smtClean="0"/>
              <a:t>Complex queries</a:t>
            </a:r>
          </a:p>
          <a:p>
            <a:pPr eaLnBrk="1" hangingPunct="1"/>
            <a:r>
              <a:rPr lang="en-US" sz="3000" smtClean="0"/>
              <a:t>Used by top managers</a:t>
            </a:r>
          </a:p>
          <a:p>
            <a:pPr eaLnBrk="1" hangingPunct="1"/>
            <a:r>
              <a:rPr lang="en-US" sz="3000" smtClean="0"/>
              <a:t>Based on Dimensional Modeling</a:t>
            </a:r>
          </a:p>
          <a:p>
            <a:pPr eaLnBrk="1" hangingPunct="1"/>
            <a:r>
              <a:rPr lang="en-US" sz="3000" smtClean="0"/>
              <a:t>Denormalized structures</a:t>
            </a:r>
          </a:p>
          <a:p>
            <a:pPr eaLnBrk="1" hangingPunct="1">
              <a:buFont typeface="Wingdings" pitchFamily="2" charset="2"/>
              <a:buNone/>
            </a:pPr>
            <a:endParaRPr lang="en-US" sz="3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1307</Words>
  <Application>Microsoft Office PowerPoint</Application>
  <PresentationFormat>On-screen Show (4:3)</PresentationFormat>
  <Paragraphs>212</Paragraphs>
  <Slides>30</Slides>
  <Notes>5</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SS ZG515 - Data Warehousing</vt:lpstr>
      <vt:lpstr>Need for Data Warehousing</vt:lpstr>
      <vt:lpstr>Benefits of Data Warehousing</vt:lpstr>
      <vt:lpstr>Decision Support Systems,  DW, &amp; OLAP</vt:lpstr>
      <vt:lpstr>DW: Interesting Statistics </vt:lpstr>
      <vt:lpstr>PowerPoint Presentation</vt:lpstr>
      <vt:lpstr>Data Warehouse: Major Players</vt:lpstr>
      <vt:lpstr>PowerPoint Presentation</vt:lpstr>
      <vt:lpstr>Data Warehouse: Characteristics</vt:lpstr>
      <vt:lpstr>Data Warehouse</vt:lpstr>
      <vt:lpstr>R. Kimball’s definition of a DW</vt:lpstr>
      <vt:lpstr>Subject-Oriented Data Collections</vt:lpstr>
      <vt:lpstr>Data Warehouse — Subject-Oriented</vt:lpstr>
      <vt:lpstr>Subject Oriented</vt:lpstr>
      <vt:lpstr>Subject Oriented</vt:lpstr>
      <vt:lpstr>Integrated Data Collections</vt:lpstr>
      <vt:lpstr>Data Warehouse — Integrated</vt:lpstr>
      <vt:lpstr>Integrated</vt:lpstr>
      <vt:lpstr>Data Warehouse — Non-Volatile</vt:lpstr>
      <vt:lpstr>Non-Volatile (Read-Mostly)</vt:lpstr>
      <vt:lpstr>Non-volatile Data Collections</vt:lpstr>
      <vt:lpstr>Data Warehouse — Time Variant</vt:lpstr>
      <vt:lpstr>Time Variant</vt:lpstr>
      <vt:lpstr>Time-variant Data Collections</vt:lpstr>
      <vt:lpstr>The goals of a Data Warehouse</vt:lpstr>
      <vt:lpstr>Data Warehouse Usage</vt:lpstr>
      <vt:lpstr> Problems with Data Warehousing</vt:lpstr>
      <vt:lpstr>Loading the Data Warehouse</vt:lpstr>
      <vt:lpstr>PowerPoint Presentation</vt:lpstr>
      <vt:lpstr>Data Warehousing Architecture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Ashish Jain</cp:lastModifiedBy>
  <cp:revision>33</cp:revision>
  <dcterms:created xsi:type="dcterms:W3CDTF">2012-01-02T05:05:52Z</dcterms:created>
  <dcterms:modified xsi:type="dcterms:W3CDTF">2017-10-13T05:56:48Z</dcterms:modified>
</cp:coreProperties>
</file>