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279" r:id="rId2"/>
    <p:sldId id="368" r:id="rId3"/>
    <p:sldId id="369" r:id="rId4"/>
    <p:sldId id="370" r:id="rId5"/>
    <p:sldId id="371" r:id="rId6"/>
    <p:sldId id="355" r:id="rId7"/>
    <p:sldId id="356" r:id="rId8"/>
    <p:sldId id="372" r:id="rId9"/>
    <p:sldId id="373" r:id="rId10"/>
    <p:sldId id="374" r:id="rId11"/>
    <p:sldId id="375" r:id="rId12"/>
    <p:sldId id="376" r:id="rId13"/>
    <p:sldId id="377" r:id="rId14"/>
    <p:sldId id="378" r:id="rId15"/>
    <p:sldId id="379" r:id="rId16"/>
    <p:sldId id="380" r:id="rId17"/>
    <p:sldId id="381" r:id="rId18"/>
    <p:sldId id="382" r:id="rId19"/>
    <p:sldId id="383" r:id="rId20"/>
    <p:sldId id="384" r:id="rId21"/>
    <p:sldId id="385" r:id="rId22"/>
    <p:sldId id="386" r:id="rId23"/>
    <p:sldId id="387" r:id="rId24"/>
    <p:sldId id="388" r:id="rId25"/>
    <p:sldId id="389" r:id="rId26"/>
    <p:sldId id="390" r:id="rId27"/>
    <p:sldId id="391" r:id="rId28"/>
    <p:sldId id="392" r:id="rId29"/>
    <p:sldId id="393" r:id="rId30"/>
    <p:sldId id="39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82D831-27D1-4804-BBE6-E7E773617FD4}" type="datetimeFigureOut">
              <a:rPr lang="en-IN" smtClean="0"/>
              <a:pPr/>
              <a:t>06-10-2017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BC9D2F-5FCE-4B4F-80E6-E39EED6BD8E1}" type="slidenum">
              <a:rPr lang="en-IN" smtClean="0"/>
              <a:pPr/>
              <a:t>‹#›</a:t>
            </a:fld>
            <a:endParaRPr lang="en-IN"/>
          </a:p>
        </p:txBody>
      </p:sp>
    </p:spTree>
    <p:extLst>
      <p:ext uri="{BB962C8B-B14F-4D97-AF65-F5344CB8AC3E}">
        <p14:creationId xmlns:p14="http://schemas.microsoft.com/office/powerpoint/2010/main" val="157872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712D67-E168-4E4E-B150-B4EDB68921B3}" type="slidenum">
              <a:rPr lang="en-US"/>
              <a:pPr/>
              <a:t>8</a:t>
            </a:fld>
            <a:endParaRPr 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89181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4845798-CD96-4C83-9538-87A64F4792B0}" type="datetime5">
              <a:rPr lang="en-US" smtClean="0"/>
              <a:pPr/>
              <a:t>6-Oct-17</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7E9D188-57E5-457C-BC94-98140A945905}" type="datetime5">
              <a:rPr lang="en-US" smtClean="0"/>
              <a:pPr/>
              <a:t>6-Oct-17</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8D356A1-0DD6-4BB8-93B1-EC91EEA03628}" type="datetime5">
              <a:rPr lang="en-US" smtClean="0"/>
              <a:pPr/>
              <a:t>6-Oct-17</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2514600" y="3810000"/>
            <a:ext cx="6019800" cy="1524000"/>
          </a:xfrm>
          <a:prstGeom prst="rect">
            <a:avLst/>
          </a:prstGeo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5" name="TextBox 14"/>
          <p:cNvSpPr txBox="1"/>
          <p:nvPr userDrawn="1"/>
        </p:nvSpPr>
        <p:spPr>
          <a:xfrm>
            <a:off x="152400" y="5666601"/>
            <a:ext cx="1905000" cy="276999"/>
          </a:xfrm>
          <a:prstGeom prst="rect">
            <a:avLst/>
          </a:prstGeom>
          <a:noFill/>
        </p:spPr>
        <p:txBody>
          <a:bodyPr wrap="square" rtlCol="0">
            <a:spAutoFit/>
          </a:bodyPr>
          <a:lstStyle/>
          <a:p>
            <a:r>
              <a:rPr lang="en-US" sz="1200" dirty="0">
                <a:solidFill>
                  <a:srgbClr val="FFFFFF"/>
                </a:solidFill>
                <a:latin typeface="Arial"/>
                <a:cs typeface="Arial"/>
              </a:rPr>
              <a:t>Pilani Campus</a:t>
            </a:r>
          </a:p>
        </p:txBody>
      </p:sp>
    </p:spTree>
    <p:extLst>
      <p:ext uri="{BB962C8B-B14F-4D97-AF65-F5344CB8AC3E}">
        <p14:creationId xmlns:p14="http://schemas.microsoft.com/office/powerpoint/2010/main" val="113624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endParaRPr lang="en-US" dirty="0">
              <a:solidFill>
                <a:prstClr val="white"/>
              </a:solidFill>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31" name="TextBox 30"/>
          <p:cNvSpPr txBox="1"/>
          <p:nvPr userDrawn="1"/>
        </p:nvSpPr>
        <p:spPr>
          <a:xfrm>
            <a:off x="152400" y="5666601"/>
            <a:ext cx="1905000" cy="276999"/>
          </a:xfrm>
          <a:prstGeom prst="rect">
            <a:avLst/>
          </a:prstGeom>
          <a:noFill/>
        </p:spPr>
        <p:txBody>
          <a:bodyPr wrap="square" rtlCol="0">
            <a:spAutoFit/>
          </a:bodyPr>
          <a:lstStyle/>
          <a:p>
            <a:r>
              <a:rPr lang="en-US" sz="1200" dirty="0">
                <a:solidFill>
                  <a:srgbClr val="FFFFFF"/>
                </a:solidFill>
                <a:latin typeface="Arial"/>
                <a:cs typeface="Arial"/>
              </a:rPr>
              <a:t>Pilani Campus</a:t>
            </a:r>
          </a:p>
        </p:txBody>
      </p:sp>
      <p:sp>
        <p:nvSpPr>
          <p:cNvPr id="11" name="Title 1"/>
          <p:cNvSpPr>
            <a:spLocks noGrp="1"/>
          </p:cNvSpPr>
          <p:nvPr userDrawn="1">
            <p:ph type="title" hasCustomPrompt="1"/>
          </p:nvPr>
        </p:nvSpPr>
        <p:spPr>
          <a:xfrm>
            <a:off x="2514600" y="3810000"/>
            <a:ext cx="6019800" cy="1524000"/>
          </a:xfrm>
          <a:prstGeom prst="rect">
            <a:avLst/>
          </a:prstGeo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TextBox 11"/>
          <p:cNvSpPr txBox="1"/>
          <p:nvPr userDrawn="1"/>
        </p:nvSpPr>
        <p:spPr>
          <a:xfrm>
            <a:off x="6858000" y="762000"/>
            <a:ext cx="2209800" cy="553998"/>
          </a:xfrm>
          <a:prstGeom prst="rect">
            <a:avLst/>
          </a:prstGeom>
          <a:noFill/>
        </p:spPr>
        <p:txBody>
          <a:bodyPr wrap="square" rtlCol="0">
            <a:spAutoFit/>
          </a:bodyPr>
          <a:lstStyle/>
          <a:p>
            <a:pPr algn="ct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3" name="TextBox 12"/>
          <p:cNvSpPr txBox="1"/>
          <p:nvPr userDrawn="1"/>
        </p:nvSpPr>
        <p:spPr>
          <a:xfrm>
            <a:off x="7086600" y="1170801"/>
            <a:ext cx="1905000" cy="276999"/>
          </a:xfrm>
          <a:prstGeom prst="rect">
            <a:avLst/>
          </a:prstGeom>
          <a:noFill/>
        </p:spPr>
        <p:txBody>
          <a:bodyPr wrap="square" rtlCol="0">
            <a:spAutoFit/>
          </a:bodyPr>
          <a:lstStyle/>
          <a:p>
            <a:r>
              <a:rPr lang="en-US" sz="1200" dirty="0">
                <a:solidFill>
                  <a:srgbClr val="FFFFFF"/>
                </a:solidFill>
                <a:latin typeface="Arial"/>
                <a:cs typeface="Arial"/>
              </a:rPr>
              <a:t>Pilani Campus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4"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34" name="TextBox 33"/>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7"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3"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0" name="TextBox 1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nchor="ctr"/>
          <a:lstStyle>
            <a:lvl1pPr algn="l">
              <a:defRPr sz="3200"/>
            </a:lvl1p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1"/>
          </p:nvPr>
        </p:nvSpPr>
        <p:spPr>
          <a:xfrm>
            <a:off x="2195736" y="6237312"/>
            <a:ext cx="4392488" cy="365125"/>
          </a:xfrm>
          <a:prstGeom prst="rect">
            <a:avLst/>
          </a:prstGeom>
        </p:spPr>
        <p:txBody>
          <a:bodyPr/>
          <a:lstStyle>
            <a:lvl1pPr>
              <a:defRPr sz="1200" b="1"/>
            </a:lvl1pPr>
          </a:lstStyle>
          <a:p>
            <a:pPr algn="ctr"/>
            <a:endParaRPr lang="en-IN" dirty="0"/>
          </a:p>
        </p:txBody>
      </p:sp>
      <p:sp>
        <p:nvSpPr>
          <p:cNvPr id="6" name="Slide Number Placeholder 5"/>
          <p:cNvSpPr>
            <a:spLocks noGrp="1"/>
          </p:cNvSpPr>
          <p:nvPr>
            <p:ph type="sldNum" sz="quarter" idx="12"/>
          </p:nvPr>
        </p:nvSpPr>
        <p:spPr>
          <a:xfrm>
            <a:off x="8532440" y="6237312"/>
            <a:ext cx="611560" cy="293117"/>
          </a:xfrm>
          <a:prstGeom prst="rect">
            <a:avLst/>
          </a:prstGeom>
        </p:spPr>
        <p:txBody>
          <a:bodyPr/>
          <a:lstStyle>
            <a:lvl1pPr>
              <a:defRPr sz="1600" b="1"/>
            </a:lvl1pPr>
          </a:lstStyle>
          <a:p>
            <a:fld id="{67F776DB-C4B4-46F1-926D-41EFCFC3A86A}" type="slidenum">
              <a:rPr lang="en-IN" smtClean="0"/>
              <a:pPr/>
              <a:t>‹#›</a:t>
            </a:fld>
            <a:endParaRPr lang="en-I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a:prstGeom prst="rect">
            <a:avLst/>
          </a:prstGeom>
        </p:spPr>
        <p:txBody>
          <a:bodyPr anchor="b">
            <a:normAutofit/>
          </a:bodyPr>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10"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7" name="TextBox 1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4"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1" name="TextBox 30"/>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D98A0BA-6585-4CC6-ABDB-7C05C9F26B77}" type="datetime5">
              <a:rPr lang="en-US" smtClean="0"/>
              <a:pPr/>
              <a:t>6-Oct-17</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666DF63-AE5F-4263-AEA9-159C63840855}" type="datetime5">
              <a:rPr lang="en-US" smtClean="0"/>
              <a:pPr/>
              <a:t>6-Oct-17</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3B7855A2-CC0F-4AAB-9F0A-54AEC49C72DD}" type="datetime5">
              <a:rPr lang="en-US" smtClean="0"/>
              <a:pPr/>
              <a:t>6-Oct-17</a:t>
            </a:fld>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IN"/>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79FB8C28-98A9-401F-B74B-B18EE2F795A9}" type="datetime5">
              <a:rPr lang="en-US" smtClean="0"/>
              <a:pPr/>
              <a:t>6-Oct-17</a:t>
            </a:fld>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IN"/>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02BC831-7CBE-4D76-835B-94545CED2E88}" type="datetime5">
              <a:rPr lang="en-US" smtClean="0"/>
              <a:pPr/>
              <a:t>6-Oct-17</a:t>
            </a:fld>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IN"/>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24B3DDD-3195-415D-99F5-D5615E11702E}" type="datetime5">
              <a:rPr lang="en-US" smtClean="0"/>
              <a:pPr/>
              <a:t>6-Oct-17</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ADA3999-1B98-4FD1-A9EF-462C8E7AD7C2}" type="datetime5">
              <a:rPr lang="en-US" smtClean="0"/>
              <a:pPr/>
              <a:t>6-Oct-17</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pic>
        <p:nvPicPr>
          <p:cNvPr id="8" name="Picture 7" descr="Picture 7.png"/>
          <p:cNvPicPr>
            <a:picLocks noChangeAspect="1"/>
          </p:cNvPicPr>
          <p:nvPr userDrawn="1"/>
        </p:nvPicPr>
        <p:blipFill>
          <a:blip r:embed="rId24" cstate="print"/>
          <a:srcRect l="1923" b="5336"/>
          <a:stretch>
            <a:fillRect/>
          </a:stretch>
        </p:blipFill>
        <p:spPr>
          <a:xfrm>
            <a:off x="6629400" y="-1"/>
            <a:ext cx="2193193" cy="692697"/>
          </a:xfrm>
          <a:prstGeom prst="rect">
            <a:avLst/>
          </a:prstGeom>
        </p:spPr>
      </p:pic>
      <p:grpSp>
        <p:nvGrpSpPr>
          <p:cNvPr id="9" name="Group 8"/>
          <p:cNvGrpSpPr/>
          <p:nvPr userDrawn="1"/>
        </p:nvGrpSpPr>
        <p:grpSpPr>
          <a:xfrm>
            <a:off x="2133600" y="65532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 name="Group 12"/>
          <p:cNvGrpSpPr/>
          <p:nvPr userDrawn="1"/>
        </p:nvGrpSpPr>
        <p:grpSpPr>
          <a:xfrm>
            <a:off x="0" y="1295400"/>
            <a:ext cx="7010400" cy="45719"/>
            <a:chOff x="1905000" y="6553200"/>
            <a:chExt cx="7010400" cy="45719"/>
          </a:xfrm>
        </p:grpSpPr>
        <p:sp>
          <p:nvSpPr>
            <p:cNvPr id="14" name="Rectangle 1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6" r:id="rId12"/>
    <p:sldLayoutId id="2147483661"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datawarehousing.com/" TargetMode="External"/><Relationship Id="rId7" Type="http://schemas.openxmlformats.org/officeDocument/2006/relationships/hyperlink" Target="http://www.daniel-lemire.com/OLAP/index.html" TargetMode="External"/><Relationship Id="rId2" Type="http://schemas.openxmlformats.org/officeDocument/2006/relationships/hyperlink" Target="http://www.datawarehousing.org/" TargetMode="External"/><Relationship Id="rId1" Type="http://schemas.openxmlformats.org/officeDocument/2006/relationships/slideLayout" Target="../slideLayouts/slideLayout2.xml"/><Relationship Id="rId6" Type="http://schemas.openxmlformats.org/officeDocument/2006/relationships/hyperlink" Target="http://www.cio.com/" TargetMode="External"/><Relationship Id="rId5" Type="http://schemas.openxmlformats.org/officeDocument/2006/relationships/hyperlink" Target="http://www.dmreview.com/" TargetMode="External"/><Relationship Id="rId4" Type="http://schemas.openxmlformats.org/officeDocument/2006/relationships/hyperlink" Target="http://www.intelligententerprise.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books24x7.com/book/id_11237/viewer.asp?bookid=11237&amp;chunkid=600234278&amp;previd=IMG_4"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a:xfrm>
            <a:off x="2267744" y="5410200"/>
            <a:ext cx="6266656" cy="533400"/>
          </a:xfrm>
        </p:spPr>
        <p:txBody>
          <a:bodyPr/>
          <a:lstStyle/>
          <a:p>
            <a:r>
              <a:rPr lang="en-US" dirty="0" smtClean="0"/>
              <a:t>Dr. </a:t>
            </a:r>
            <a:r>
              <a:rPr lang="en-US" dirty="0" err="1" smtClean="0"/>
              <a:t>Yashvardhan</a:t>
            </a:r>
            <a:r>
              <a:rPr lang="en-US" dirty="0" smtClean="0"/>
              <a:t> Sharma</a:t>
            </a:r>
          </a:p>
          <a:p>
            <a:r>
              <a:rPr lang="en-US" dirty="0" smtClean="0"/>
              <a:t>CSIS Dept., BITS-Pilani</a:t>
            </a:r>
            <a:endParaRPr lang="en-US" dirty="0"/>
          </a:p>
        </p:txBody>
      </p:sp>
      <p:sp>
        <p:nvSpPr>
          <p:cNvPr id="5" name="Title 4"/>
          <p:cNvSpPr>
            <a:spLocks noGrp="1"/>
          </p:cNvSpPr>
          <p:nvPr>
            <p:ph type="title"/>
          </p:nvPr>
        </p:nvSpPr>
        <p:spPr/>
        <p:txBody>
          <a:bodyPr/>
          <a:lstStyle/>
          <a:p>
            <a:r>
              <a:rPr lang="en-US" b="1" dirty="0" smtClean="0"/>
              <a:t>SS ZG515 - Data Warehousing</a:t>
            </a:r>
            <a:endParaRPr lang="en-US" dirty="0"/>
          </a:p>
        </p:txBody>
      </p:sp>
    </p:spTree>
    <p:extLst>
      <p:ext uri="{BB962C8B-B14F-4D97-AF65-F5344CB8AC3E}">
        <p14:creationId xmlns:p14="http://schemas.microsoft.com/office/powerpoint/2010/main" val="144564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Warehouse COMPONENTS</a:t>
            </a:r>
            <a:endParaRPr lang="en-US" dirty="0"/>
          </a:p>
        </p:txBody>
      </p:sp>
      <p:sp>
        <p:nvSpPr>
          <p:cNvPr id="3" name="Slide Number Placeholder 2"/>
          <p:cNvSpPr>
            <a:spLocks noGrp="1"/>
          </p:cNvSpPr>
          <p:nvPr>
            <p:ph type="sldNum" sz="quarter" idx="12"/>
          </p:nvPr>
        </p:nvSpPr>
        <p:spPr/>
        <p:txBody>
          <a:bodyPr/>
          <a:lstStyle/>
          <a:p>
            <a:pPr>
              <a:defRPr/>
            </a:pPr>
            <a:fld id="{BC1A7C20-27D3-4DC5-BC9A-FFB8C75C691D}" type="slidenum">
              <a:rPr lang="en-US" smtClean="0"/>
              <a:pPr>
                <a:defRPr/>
              </a:pPr>
              <a:t>10</a:t>
            </a:fld>
            <a:endParaRPr lang="en-US"/>
          </a:p>
        </p:txBody>
      </p:sp>
      <p:sp>
        <p:nvSpPr>
          <p:cNvPr id="4" name="Content Placeholder 3"/>
          <p:cNvSpPr>
            <a:spLocks noGrp="1"/>
          </p:cNvSpPr>
          <p:nvPr>
            <p:ph sz="quarter" idx="1"/>
          </p:nvPr>
        </p:nvSpPr>
        <p:spPr/>
        <p:txBody>
          <a:bodyPr>
            <a:normAutofit lnSpcReduction="10000"/>
          </a:bodyPr>
          <a:lstStyle/>
          <a:p>
            <a:r>
              <a:rPr lang="en-US" b="1" dirty="0" smtClean="0"/>
              <a:t>Source Data Component</a:t>
            </a:r>
          </a:p>
          <a:p>
            <a:pPr lvl="1"/>
            <a:r>
              <a:rPr lang="en-US" dirty="0" smtClean="0"/>
              <a:t> </a:t>
            </a:r>
            <a:r>
              <a:rPr lang="en-US" b="1" i="1" dirty="0" smtClean="0"/>
              <a:t>Production Data.</a:t>
            </a:r>
          </a:p>
          <a:p>
            <a:pPr lvl="1"/>
            <a:r>
              <a:rPr lang="en-US" dirty="0" smtClean="0"/>
              <a:t> </a:t>
            </a:r>
            <a:r>
              <a:rPr lang="en-US" b="1" i="1" dirty="0" smtClean="0"/>
              <a:t>Internal Data.</a:t>
            </a:r>
          </a:p>
          <a:p>
            <a:pPr lvl="1"/>
            <a:r>
              <a:rPr lang="en-US" b="1" i="1" dirty="0" smtClean="0"/>
              <a:t> Archived Data.</a:t>
            </a:r>
          </a:p>
          <a:p>
            <a:pPr lvl="1"/>
            <a:r>
              <a:rPr lang="en-US" dirty="0" smtClean="0"/>
              <a:t> </a:t>
            </a:r>
            <a:r>
              <a:rPr lang="en-US" b="1" i="1" dirty="0" smtClean="0"/>
              <a:t>External Data.</a:t>
            </a:r>
          </a:p>
          <a:p>
            <a:r>
              <a:rPr lang="en-US" dirty="0" smtClean="0"/>
              <a:t> </a:t>
            </a:r>
            <a:r>
              <a:rPr lang="en-US" b="1" dirty="0" smtClean="0"/>
              <a:t>Data Staging Component</a:t>
            </a:r>
          </a:p>
          <a:p>
            <a:pPr lvl="1"/>
            <a:r>
              <a:rPr lang="en-US" dirty="0" smtClean="0"/>
              <a:t> </a:t>
            </a:r>
            <a:r>
              <a:rPr lang="en-US" b="1" i="1" dirty="0" smtClean="0"/>
              <a:t>Data Extraction</a:t>
            </a:r>
          </a:p>
          <a:p>
            <a:pPr lvl="1"/>
            <a:r>
              <a:rPr lang="en-US" dirty="0" smtClean="0"/>
              <a:t> </a:t>
            </a:r>
            <a:r>
              <a:rPr lang="en-US" b="1" i="1" dirty="0" smtClean="0"/>
              <a:t>Data Transformation.</a:t>
            </a:r>
          </a:p>
          <a:p>
            <a:pPr lvl="1"/>
            <a:r>
              <a:rPr lang="en-US" dirty="0" smtClean="0"/>
              <a:t> </a:t>
            </a:r>
            <a:r>
              <a:rPr lang="en-US" b="1" i="1" dirty="0" smtClean="0"/>
              <a:t>Data Loading.</a:t>
            </a:r>
            <a:endParaRPr lang="en-US" dirty="0"/>
          </a:p>
        </p:txBody>
      </p:sp>
    </p:spTree>
    <p:extLst>
      <p:ext uri="{BB962C8B-B14F-4D97-AF65-F5344CB8AC3E}">
        <p14:creationId xmlns:p14="http://schemas.microsoft.com/office/powerpoint/2010/main" val="3040182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772400" cy="731838"/>
          </a:xfrm>
        </p:spPr>
        <p:txBody>
          <a:bodyPr>
            <a:normAutofit/>
          </a:bodyPr>
          <a:lstStyle/>
          <a:p>
            <a:r>
              <a:rPr lang="en-US" b="1" dirty="0" smtClean="0"/>
              <a:t>Data Loading</a:t>
            </a:r>
            <a:endParaRPr lang="en-US" dirty="0"/>
          </a:p>
        </p:txBody>
      </p:sp>
      <p:sp>
        <p:nvSpPr>
          <p:cNvPr id="3" name="Slide Number Placeholder 2"/>
          <p:cNvSpPr>
            <a:spLocks noGrp="1"/>
          </p:cNvSpPr>
          <p:nvPr>
            <p:ph type="sldNum" sz="quarter" idx="12"/>
          </p:nvPr>
        </p:nvSpPr>
        <p:spPr/>
        <p:txBody>
          <a:bodyPr/>
          <a:lstStyle/>
          <a:p>
            <a:pPr>
              <a:defRPr/>
            </a:pPr>
            <a:fld id="{BC1A7C20-27D3-4DC5-BC9A-FFB8C75C691D}" type="slidenum">
              <a:rPr lang="en-US" smtClean="0"/>
              <a:pPr>
                <a:defRPr/>
              </a:pPr>
              <a:t>11</a:t>
            </a:fld>
            <a:endParaRPr lang="en-US"/>
          </a:p>
        </p:txBody>
      </p:sp>
      <p:pic>
        <p:nvPicPr>
          <p:cNvPr id="4099" name="Picture 3"/>
          <p:cNvPicPr>
            <a:picLocks noGrp="1" noChangeAspect="1" noChangeArrowheads="1"/>
          </p:cNvPicPr>
          <p:nvPr>
            <p:ph sz="quarter" idx="1"/>
          </p:nvPr>
        </p:nvPicPr>
        <p:blipFill>
          <a:blip r:embed="rId2" cstate="print"/>
          <a:srcRect/>
          <a:stretch>
            <a:fillRect/>
          </a:stretch>
        </p:blipFill>
        <p:spPr bwMode="auto">
          <a:xfrm>
            <a:off x="381000" y="1164266"/>
            <a:ext cx="8613647" cy="5236534"/>
          </a:xfrm>
          <a:prstGeom prst="rect">
            <a:avLst/>
          </a:prstGeom>
          <a:noFill/>
          <a:ln w="9525">
            <a:noFill/>
            <a:miter lim="800000"/>
            <a:headEnd/>
            <a:tailEnd/>
          </a:ln>
        </p:spPr>
      </p:pic>
    </p:spTree>
    <p:extLst>
      <p:ext uri="{BB962C8B-B14F-4D97-AF65-F5344CB8AC3E}">
        <p14:creationId xmlns:p14="http://schemas.microsoft.com/office/powerpoint/2010/main" val="552105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Storage Component</a:t>
            </a:r>
            <a:endParaRPr lang="en-US" dirty="0"/>
          </a:p>
        </p:txBody>
      </p:sp>
      <p:sp>
        <p:nvSpPr>
          <p:cNvPr id="3" name="Slide Number Placeholder 2"/>
          <p:cNvSpPr>
            <a:spLocks noGrp="1"/>
          </p:cNvSpPr>
          <p:nvPr>
            <p:ph type="sldNum" sz="quarter" idx="12"/>
          </p:nvPr>
        </p:nvSpPr>
        <p:spPr/>
        <p:txBody>
          <a:bodyPr/>
          <a:lstStyle/>
          <a:p>
            <a:pPr>
              <a:defRPr/>
            </a:pPr>
            <a:fld id="{BC1A7C20-27D3-4DC5-BC9A-FFB8C75C691D}" type="slidenum">
              <a:rPr lang="en-US" smtClean="0"/>
              <a:pPr>
                <a:defRPr/>
              </a:pPr>
              <a:t>12</a:t>
            </a:fld>
            <a:endParaRPr lang="en-US"/>
          </a:p>
        </p:txBody>
      </p:sp>
      <p:sp>
        <p:nvSpPr>
          <p:cNvPr id="4" name="Content Placeholder 3"/>
          <p:cNvSpPr>
            <a:spLocks noGrp="1"/>
          </p:cNvSpPr>
          <p:nvPr>
            <p:ph sz="quarter" idx="1"/>
          </p:nvPr>
        </p:nvSpPr>
        <p:spPr/>
        <p:txBody>
          <a:bodyPr/>
          <a:lstStyle/>
          <a:p>
            <a:r>
              <a:rPr lang="en-US" dirty="0" smtClean="0"/>
              <a:t>Many of the data warehouses also employ multidimensional database management systems. Data extracted from the data</a:t>
            </a:r>
          </a:p>
          <a:p>
            <a:pPr>
              <a:buNone/>
            </a:pPr>
            <a:r>
              <a:rPr lang="en-US" dirty="0" smtClean="0"/>
              <a:t>    warehouse storage is aggregated in many ways and the summary data is kept in the multidimensional databases (MDDBs). Such multidimensional database systems are usually proprietary products.</a:t>
            </a:r>
            <a:endParaRPr lang="en-US" dirty="0"/>
          </a:p>
        </p:txBody>
      </p:sp>
    </p:spTree>
    <p:extLst>
      <p:ext uri="{BB962C8B-B14F-4D97-AF65-F5344CB8AC3E}">
        <p14:creationId xmlns:p14="http://schemas.microsoft.com/office/powerpoint/2010/main" val="268099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772400" cy="655638"/>
          </a:xfrm>
        </p:spPr>
        <p:txBody>
          <a:bodyPr>
            <a:normAutofit/>
          </a:bodyPr>
          <a:lstStyle/>
          <a:p>
            <a:r>
              <a:rPr lang="en-US" b="1" dirty="0" smtClean="0"/>
              <a:t>Information Delivery Component</a:t>
            </a:r>
            <a:endParaRPr lang="en-US" dirty="0"/>
          </a:p>
        </p:txBody>
      </p:sp>
      <p:sp>
        <p:nvSpPr>
          <p:cNvPr id="3" name="Slide Number Placeholder 2"/>
          <p:cNvSpPr>
            <a:spLocks noGrp="1"/>
          </p:cNvSpPr>
          <p:nvPr>
            <p:ph type="sldNum" sz="quarter" idx="12"/>
          </p:nvPr>
        </p:nvSpPr>
        <p:spPr/>
        <p:txBody>
          <a:bodyPr/>
          <a:lstStyle/>
          <a:p>
            <a:pPr>
              <a:defRPr/>
            </a:pPr>
            <a:fld id="{BC1A7C20-27D3-4DC5-BC9A-FFB8C75C691D}" type="slidenum">
              <a:rPr lang="en-US" smtClean="0"/>
              <a:pPr>
                <a:defRPr/>
              </a:pPr>
              <a:t>13</a:t>
            </a:fld>
            <a:endParaRPr lang="en-US"/>
          </a:p>
        </p:txBody>
      </p:sp>
      <p:pic>
        <p:nvPicPr>
          <p:cNvPr id="5122" name="Picture 2"/>
          <p:cNvPicPr>
            <a:picLocks noGrp="1" noChangeAspect="1" noChangeArrowheads="1"/>
          </p:cNvPicPr>
          <p:nvPr>
            <p:ph sz="quarter" idx="1"/>
          </p:nvPr>
        </p:nvPicPr>
        <p:blipFill>
          <a:blip r:embed="rId2" cstate="print"/>
          <a:srcRect/>
          <a:stretch>
            <a:fillRect/>
          </a:stretch>
        </p:blipFill>
        <p:spPr bwMode="auto">
          <a:xfrm>
            <a:off x="457200" y="1143000"/>
            <a:ext cx="8303731" cy="5329653"/>
          </a:xfrm>
          <a:prstGeom prst="rect">
            <a:avLst/>
          </a:prstGeom>
          <a:noFill/>
          <a:ln w="9525">
            <a:noFill/>
            <a:miter lim="800000"/>
            <a:headEnd/>
            <a:tailEnd/>
          </a:ln>
        </p:spPr>
      </p:pic>
    </p:spTree>
    <p:extLst>
      <p:ext uri="{BB962C8B-B14F-4D97-AF65-F5344CB8AC3E}">
        <p14:creationId xmlns:p14="http://schemas.microsoft.com/office/powerpoint/2010/main" val="4060697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Metadata Component</a:t>
            </a:r>
            <a:endParaRPr lang="en-US" dirty="0"/>
          </a:p>
        </p:txBody>
      </p:sp>
      <p:sp>
        <p:nvSpPr>
          <p:cNvPr id="3" name="Slide Number Placeholder 2"/>
          <p:cNvSpPr>
            <a:spLocks noGrp="1"/>
          </p:cNvSpPr>
          <p:nvPr>
            <p:ph type="sldNum" sz="quarter" idx="12"/>
          </p:nvPr>
        </p:nvSpPr>
        <p:spPr/>
        <p:txBody>
          <a:bodyPr/>
          <a:lstStyle/>
          <a:p>
            <a:pPr>
              <a:defRPr/>
            </a:pPr>
            <a:fld id="{BC1A7C20-27D3-4DC5-BC9A-FFB8C75C691D}" type="slidenum">
              <a:rPr lang="en-US" smtClean="0"/>
              <a:pPr>
                <a:defRPr/>
              </a:pPr>
              <a:t>14</a:t>
            </a:fld>
            <a:endParaRPr lang="en-US"/>
          </a:p>
        </p:txBody>
      </p:sp>
      <p:sp>
        <p:nvSpPr>
          <p:cNvPr id="4" name="Content Placeholder 3"/>
          <p:cNvSpPr>
            <a:spLocks noGrp="1"/>
          </p:cNvSpPr>
          <p:nvPr>
            <p:ph sz="quarter" idx="1"/>
          </p:nvPr>
        </p:nvSpPr>
        <p:spPr/>
        <p:txBody>
          <a:bodyPr/>
          <a:lstStyle/>
          <a:p>
            <a:r>
              <a:rPr lang="en-US" dirty="0" smtClean="0"/>
              <a:t>Metadata in a data warehouse is similar to a data dictionary, but much more than a data dictionary.</a:t>
            </a:r>
          </a:p>
          <a:p>
            <a:r>
              <a:rPr lang="en-US" b="1" dirty="0" smtClean="0"/>
              <a:t>Types of Metadata</a:t>
            </a:r>
          </a:p>
          <a:p>
            <a:pPr lvl="1"/>
            <a:r>
              <a:rPr lang="en-US" dirty="0" smtClean="0"/>
              <a:t>Operational Metadata</a:t>
            </a:r>
          </a:p>
          <a:p>
            <a:pPr lvl="1"/>
            <a:r>
              <a:rPr lang="en-US" dirty="0" smtClean="0"/>
              <a:t> Extraction and Transformation Metadata</a:t>
            </a:r>
          </a:p>
          <a:p>
            <a:pPr lvl="1"/>
            <a:r>
              <a:rPr lang="en-US" dirty="0" smtClean="0"/>
              <a:t> End-User Metadata</a:t>
            </a:r>
          </a:p>
          <a:p>
            <a:r>
              <a:rPr lang="en-US" dirty="0" smtClean="0"/>
              <a:t> More Details in Chapter 9.</a:t>
            </a:r>
            <a:endParaRPr lang="en-US" dirty="0"/>
          </a:p>
        </p:txBody>
      </p:sp>
    </p:spTree>
    <p:extLst>
      <p:ext uri="{BB962C8B-B14F-4D97-AF65-F5344CB8AC3E}">
        <p14:creationId xmlns:p14="http://schemas.microsoft.com/office/powerpoint/2010/main" val="1560356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Why Meta Data: Special Significance</a:t>
            </a:r>
            <a:endParaRPr lang="en-US" dirty="0"/>
          </a:p>
        </p:txBody>
      </p:sp>
      <p:sp>
        <p:nvSpPr>
          <p:cNvPr id="3" name="Slide Number Placeholder 2"/>
          <p:cNvSpPr>
            <a:spLocks noGrp="1"/>
          </p:cNvSpPr>
          <p:nvPr>
            <p:ph type="sldNum" sz="quarter" idx="12"/>
          </p:nvPr>
        </p:nvSpPr>
        <p:spPr/>
        <p:txBody>
          <a:bodyPr/>
          <a:lstStyle/>
          <a:p>
            <a:pPr>
              <a:defRPr/>
            </a:pPr>
            <a:fld id="{BC1A7C20-27D3-4DC5-BC9A-FFB8C75C691D}" type="slidenum">
              <a:rPr lang="en-US" smtClean="0"/>
              <a:pPr>
                <a:defRPr/>
              </a:pPr>
              <a:t>15</a:t>
            </a:fld>
            <a:endParaRPr lang="en-US"/>
          </a:p>
        </p:txBody>
      </p:sp>
      <p:sp>
        <p:nvSpPr>
          <p:cNvPr id="4" name="Content Placeholder 3"/>
          <p:cNvSpPr>
            <a:spLocks noGrp="1"/>
          </p:cNvSpPr>
          <p:nvPr>
            <p:ph sz="quarter" idx="1"/>
          </p:nvPr>
        </p:nvSpPr>
        <p:spPr/>
        <p:txBody>
          <a:bodyPr/>
          <a:lstStyle/>
          <a:p>
            <a:r>
              <a:rPr lang="en-US" dirty="0" smtClean="0"/>
              <a:t> First, it acts as the glue that connects all parts of the data warehouse.</a:t>
            </a:r>
          </a:p>
          <a:p>
            <a:r>
              <a:rPr lang="en-US" dirty="0" smtClean="0"/>
              <a:t>Next, it provides information about the contents and structures to the developers.</a:t>
            </a:r>
          </a:p>
          <a:p>
            <a:r>
              <a:rPr lang="en-US" dirty="0" smtClean="0"/>
              <a:t> Finally, it opens the door to the end-users and makes the contents recognizable in their own terms.</a:t>
            </a:r>
            <a:endParaRPr lang="en-US" dirty="0"/>
          </a:p>
        </p:txBody>
      </p:sp>
    </p:spTree>
    <p:extLst>
      <p:ext uri="{BB962C8B-B14F-4D97-AF65-F5344CB8AC3E}">
        <p14:creationId xmlns:p14="http://schemas.microsoft.com/office/powerpoint/2010/main" val="2842138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17" name="AutoShape 133"/>
          <p:cNvSpPr>
            <a:spLocks noChangeArrowheads="1"/>
          </p:cNvSpPr>
          <p:nvPr/>
        </p:nvSpPr>
        <p:spPr bwMode="auto">
          <a:xfrm>
            <a:off x="685800" y="1676400"/>
            <a:ext cx="533400" cy="608013"/>
          </a:xfrm>
          <a:prstGeom prst="can">
            <a:avLst>
              <a:gd name="adj" fmla="val 28497"/>
            </a:avLst>
          </a:prstGeom>
          <a:solidFill>
            <a:srgbClr val="FFCC00"/>
          </a:solidFill>
          <a:ln w="9525">
            <a:solidFill>
              <a:schemeClr val="tx1"/>
            </a:solidFill>
            <a:round/>
            <a:headEnd/>
            <a:tailEnd/>
          </a:ln>
          <a:effectLst/>
        </p:spPr>
        <p:txBody>
          <a:bodyPr wrap="none" anchor="ctr"/>
          <a:lstStyle/>
          <a:p>
            <a:pPr algn="ctr">
              <a:buFontTx/>
              <a:buNone/>
            </a:pPr>
            <a:r>
              <a:rPr lang="fi-FI" sz="800" dirty="0"/>
              <a:t>Operational </a:t>
            </a:r>
          </a:p>
          <a:p>
            <a:pPr algn="ctr">
              <a:buFontTx/>
              <a:buNone/>
            </a:pPr>
            <a:r>
              <a:rPr lang="fi-FI" sz="800" dirty="0"/>
              <a:t>data source1</a:t>
            </a:r>
            <a:endParaRPr lang="en-US" sz="800" dirty="0"/>
          </a:p>
        </p:txBody>
      </p:sp>
      <p:sp>
        <p:nvSpPr>
          <p:cNvPr id="16386" name="Rectangle 2"/>
          <p:cNvSpPr>
            <a:spLocks noGrp="1" noChangeArrowheads="1"/>
          </p:cNvSpPr>
          <p:nvPr>
            <p:ph type="title"/>
          </p:nvPr>
        </p:nvSpPr>
        <p:spPr/>
        <p:txBody>
          <a:bodyPr/>
          <a:lstStyle/>
          <a:p>
            <a:r>
              <a:rPr lang="en-US">
                <a:solidFill>
                  <a:srgbClr val="0033CC"/>
                </a:solidFill>
                <a:sym typeface="Webdings" pitchFamily="18" charset="2"/>
              </a:rPr>
              <a:t></a:t>
            </a:r>
            <a:r>
              <a:rPr lang="fi-FI">
                <a:solidFill>
                  <a:srgbClr val="0033CC"/>
                </a:solidFill>
                <a:sym typeface="Webdings" pitchFamily="18" charset="2"/>
              </a:rPr>
              <a:t> </a:t>
            </a:r>
            <a:r>
              <a:rPr lang="fi-FI">
                <a:solidFill>
                  <a:srgbClr val="0033CC"/>
                </a:solidFill>
              </a:rPr>
              <a:t>The architecture </a:t>
            </a:r>
            <a:endParaRPr lang="en-US">
              <a:solidFill>
                <a:srgbClr val="0033CC"/>
              </a:solidFill>
            </a:endParaRPr>
          </a:p>
        </p:txBody>
      </p:sp>
      <p:pic>
        <p:nvPicPr>
          <p:cNvPr id="16394" name="Picture 10" descr="C:\Program Files\Common Files\Microsoft Shared\Clipart\cagcat50\BS00580_.wmf"/>
          <p:cNvPicPr>
            <a:picLocks noChangeAspect="1" noChangeArrowheads="1"/>
          </p:cNvPicPr>
          <p:nvPr/>
        </p:nvPicPr>
        <p:blipFill>
          <a:blip r:embed="rId2" cstate="print">
            <a:grayscl/>
          </a:blip>
          <a:srcRect/>
          <a:stretch>
            <a:fillRect/>
          </a:stretch>
        </p:blipFill>
        <p:spPr bwMode="auto">
          <a:xfrm>
            <a:off x="7543800" y="1143000"/>
            <a:ext cx="823913" cy="693738"/>
          </a:xfrm>
          <a:prstGeom prst="rect">
            <a:avLst/>
          </a:prstGeom>
          <a:noFill/>
        </p:spPr>
      </p:pic>
      <p:pic>
        <p:nvPicPr>
          <p:cNvPr id="16395" name="Picture 11" descr="C:\Program Files\Common Files\Microsoft Shared\Clipart\cagcat50\BS00580_.wmf"/>
          <p:cNvPicPr>
            <a:picLocks noGrp="1" noChangeAspect="1" noChangeArrowheads="1"/>
          </p:cNvPicPr>
          <p:nvPr>
            <p:ph type="body" idx="4294967295"/>
          </p:nvPr>
        </p:nvPicPr>
        <p:blipFill>
          <a:blip r:embed="rId2" cstate="print">
            <a:grayscl/>
          </a:blip>
          <a:srcRect/>
          <a:stretch>
            <a:fillRect/>
          </a:stretch>
        </p:blipFill>
        <p:spPr>
          <a:xfrm>
            <a:off x="7696200" y="2895600"/>
            <a:ext cx="820738" cy="690563"/>
          </a:xfrm>
          <a:noFill/>
          <a:ln/>
        </p:spPr>
      </p:pic>
      <p:pic>
        <p:nvPicPr>
          <p:cNvPr id="16396" name="Picture 12" descr="C:\Program Files\Common Files\Microsoft Shared\Clipart\cagcat50\BS00580_.wmf"/>
          <p:cNvPicPr>
            <a:picLocks noChangeAspect="1" noChangeArrowheads="1"/>
          </p:cNvPicPr>
          <p:nvPr/>
        </p:nvPicPr>
        <p:blipFill>
          <a:blip r:embed="rId2" cstate="print">
            <a:grayscl/>
          </a:blip>
          <a:srcRect/>
          <a:stretch>
            <a:fillRect/>
          </a:stretch>
        </p:blipFill>
        <p:spPr bwMode="auto">
          <a:xfrm>
            <a:off x="7620000" y="4495800"/>
            <a:ext cx="823913" cy="693738"/>
          </a:xfrm>
          <a:prstGeom prst="rect">
            <a:avLst/>
          </a:prstGeom>
          <a:noFill/>
        </p:spPr>
      </p:pic>
      <p:sp>
        <p:nvSpPr>
          <p:cNvPr id="16521" name="Oval 137"/>
          <p:cNvSpPr>
            <a:spLocks noChangeArrowheads="1"/>
          </p:cNvSpPr>
          <p:nvPr/>
        </p:nvSpPr>
        <p:spPr bwMode="auto">
          <a:xfrm>
            <a:off x="1828800" y="1600200"/>
            <a:ext cx="5486400" cy="3124200"/>
          </a:xfrm>
          <a:prstGeom prst="ellipse">
            <a:avLst/>
          </a:prstGeom>
          <a:noFill/>
          <a:ln w="9525">
            <a:solidFill>
              <a:schemeClr val="tx1"/>
            </a:solidFill>
            <a:round/>
            <a:headEnd/>
            <a:tailEnd/>
          </a:ln>
          <a:effectLst/>
        </p:spPr>
        <p:txBody>
          <a:bodyPr wrap="none" anchor="ctr"/>
          <a:lstStyle/>
          <a:p>
            <a:pPr algn="ctr">
              <a:buFontTx/>
              <a:buNone/>
            </a:pPr>
            <a:r>
              <a:rPr lang="fi-FI" sz="4400" dirty="0"/>
              <a:t>                           </a:t>
            </a:r>
          </a:p>
          <a:p>
            <a:pPr algn="ctr">
              <a:buFontTx/>
              <a:buNone/>
            </a:pPr>
            <a:r>
              <a:rPr lang="fi-FI" sz="4400" dirty="0"/>
              <a:t>                              </a:t>
            </a:r>
            <a:endParaRPr lang="fi-FI" sz="4400" dirty="0" smtClean="0"/>
          </a:p>
          <a:p>
            <a:pPr algn="ctr">
              <a:buFontTx/>
              <a:buNone/>
            </a:pPr>
            <a:r>
              <a:rPr lang="fi-FI" sz="4400" dirty="0" smtClean="0"/>
              <a:t>                     </a:t>
            </a:r>
            <a:r>
              <a:rPr lang="fi-FI" sz="4400" dirty="0"/>
              <a:t>	</a:t>
            </a:r>
            <a:r>
              <a:rPr lang="fi-FI" sz="1200" b="1" dirty="0"/>
              <a:t>Query Manage</a:t>
            </a:r>
          </a:p>
          <a:p>
            <a:pPr algn="ctr"/>
            <a:endParaRPr lang="fi-FI" sz="1000" dirty="0"/>
          </a:p>
          <a:p>
            <a:pPr algn="ctr"/>
            <a:endParaRPr lang="fi-FI" sz="1000" dirty="0"/>
          </a:p>
          <a:p>
            <a:pPr algn="ctr">
              <a:buFontTx/>
              <a:buNone/>
            </a:pPr>
            <a:endParaRPr lang="fi-FI" sz="1000" dirty="0"/>
          </a:p>
          <a:p>
            <a:pPr algn="ctr">
              <a:buFontTx/>
              <a:buNone/>
            </a:pPr>
            <a:endParaRPr lang="fi-FI" sz="1000" dirty="0"/>
          </a:p>
          <a:p>
            <a:pPr algn="ctr">
              <a:buFontTx/>
              <a:buNone/>
            </a:pPr>
            <a:endParaRPr lang="fi-FI" sz="1000" dirty="0"/>
          </a:p>
          <a:p>
            <a:pPr algn="ctr">
              <a:buFontTx/>
              <a:buNone/>
            </a:pPr>
            <a:endParaRPr lang="fi-FI" sz="1000" dirty="0"/>
          </a:p>
          <a:p>
            <a:pPr algn="ctr">
              <a:buFontTx/>
              <a:buNone/>
            </a:pPr>
            <a:endParaRPr lang="fi-FI" sz="1000" dirty="0"/>
          </a:p>
          <a:p>
            <a:pPr algn="ctr"/>
            <a:endParaRPr lang="fi-FI" sz="1000" b="1" dirty="0" smtClean="0"/>
          </a:p>
          <a:p>
            <a:pPr algn="ctr"/>
            <a:endParaRPr lang="fi-FI" sz="1000" b="1" dirty="0" smtClean="0"/>
          </a:p>
          <a:p>
            <a:pPr algn="ctr"/>
            <a:endParaRPr lang="fi-FI" sz="1000" b="1" dirty="0" smtClean="0"/>
          </a:p>
          <a:p>
            <a:pPr algn="ctr"/>
            <a:endParaRPr lang="fi-FI" sz="1000" b="1" dirty="0" smtClean="0"/>
          </a:p>
          <a:p>
            <a:pPr algn="ctr"/>
            <a:endParaRPr lang="fi-FI" sz="1000" b="1" dirty="0" smtClean="0"/>
          </a:p>
          <a:p>
            <a:pPr algn="ctr"/>
            <a:r>
              <a:rPr lang="fi-FI" sz="1000" b="1" dirty="0" smtClean="0"/>
              <a:t>Warehouse Manager</a:t>
            </a:r>
          </a:p>
          <a:p>
            <a:pPr algn="ctr">
              <a:buFontTx/>
              <a:buNone/>
            </a:pPr>
            <a:endParaRPr lang="fi-FI" sz="1000" dirty="0"/>
          </a:p>
          <a:p>
            <a:pPr algn="ctr">
              <a:buFontTx/>
              <a:buNone/>
            </a:pPr>
            <a:endParaRPr lang="en-US" b="1" dirty="0"/>
          </a:p>
        </p:txBody>
      </p:sp>
      <p:sp>
        <p:nvSpPr>
          <p:cNvPr id="16522" name="Rectangle 138"/>
          <p:cNvSpPr>
            <a:spLocks noChangeArrowheads="1"/>
          </p:cNvSpPr>
          <p:nvPr/>
        </p:nvSpPr>
        <p:spPr bwMode="auto">
          <a:xfrm>
            <a:off x="2819400" y="1981200"/>
            <a:ext cx="3505200" cy="2362200"/>
          </a:xfrm>
          <a:prstGeom prst="rect">
            <a:avLst/>
          </a:prstGeom>
          <a:noFill/>
          <a:ln w="9525">
            <a:solidFill>
              <a:schemeClr val="tx1"/>
            </a:solidFill>
            <a:miter lim="800000"/>
            <a:headEnd/>
            <a:tailEnd/>
          </a:ln>
          <a:effectLst/>
        </p:spPr>
        <p:txBody>
          <a:bodyPr wrap="none" anchor="ctr"/>
          <a:lstStyle/>
          <a:p>
            <a:pPr algn="ctr"/>
            <a:endParaRPr lang="fi-FI" sz="4400" dirty="0"/>
          </a:p>
          <a:p>
            <a:pPr algn="ctr"/>
            <a:endParaRPr lang="fi-FI" sz="4400" dirty="0"/>
          </a:p>
          <a:p>
            <a:pPr algn="ctr">
              <a:buFontTx/>
              <a:buNone/>
            </a:pPr>
            <a:r>
              <a:rPr lang="fi-FI" sz="2000" dirty="0"/>
              <a:t>			</a:t>
            </a:r>
            <a:r>
              <a:rPr lang="fi-FI" sz="1200" dirty="0"/>
              <a:t>DBMS</a:t>
            </a:r>
          </a:p>
          <a:p>
            <a:pPr algn="ctr">
              <a:buFontTx/>
              <a:buNone/>
            </a:pPr>
            <a:endParaRPr lang="en-US" sz="2000" dirty="0"/>
          </a:p>
        </p:txBody>
      </p:sp>
      <p:sp>
        <p:nvSpPr>
          <p:cNvPr id="16523" name="AutoShape 139"/>
          <p:cNvSpPr>
            <a:spLocks noChangeArrowheads="1"/>
          </p:cNvSpPr>
          <p:nvPr/>
        </p:nvSpPr>
        <p:spPr bwMode="auto">
          <a:xfrm>
            <a:off x="685800" y="2514600"/>
            <a:ext cx="533400" cy="608013"/>
          </a:xfrm>
          <a:prstGeom prst="can">
            <a:avLst>
              <a:gd name="adj" fmla="val 28497"/>
            </a:avLst>
          </a:prstGeom>
          <a:solidFill>
            <a:srgbClr val="FFCC00"/>
          </a:solidFill>
          <a:ln w="9525">
            <a:solidFill>
              <a:schemeClr val="tx1"/>
            </a:solidFill>
            <a:round/>
            <a:headEnd/>
            <a:tailEnd/>
          </a:ln>
          <a:effectLst/>
        </p:spPr>
        <p:txBody>
          <a:bodyPr wrap="none" anchor="ctr"/>
          <a:lstStyle/>
          <a:p>
            <a:pPr algn="ctr">
              <a:buFontTx/>
              <a:buNone/>
            </a:pPr>
            <a:r>
              <a:rPr lang="fi-FI" sz="1000"/>
              <a:t>Operational</a:t>
            </a:r>
          </a:p>
          <a:p>
            <a:pPr algn="ctr">
              <a:buFontTx/>
              <a:buNone/>
            </a:pPr>
            <a:r>
              <a:rPr lang="fi-FI" sz="1000"/>
              <a:t>data source 2</a:t>
            </a:r>
            <a:endParaRPr lang="en-US" sz="1000"/>
          </a:p>
        </p:txBody>
      </p:sp>
      <p:sp>
        <p:nvSpPr>
          <p:cNvPr id="16524" name="AutoShape 140"/>
          <p:cNvSpPr>
            <a:spLocks noChangeArrowheads="1"/>
          </p:cNvSpPr>
          <p:nvPr/>
        </p:nvSpPr>
        <p:spPr bwMode="auto">
          <a:xfrm>
            <a:off x="3124200" y="2209800"/>
            <a:ext cx="533400" cy="608013"/>
          </a:xfrm>
          <a:prstGeom prst="can">
            <a:avLst>
              <a:gd name="adj" fmla="val 28497"/>
            </a:avLst>
          </a:prstGeom>
          <a:solidFill>
            <a:srgbClr val="FFCC00"/>
          </a:solidFill>
          <a:ln w="9525">
            <a:solidFill>
              <a:schemeClr val="tx1"/>
            </a:solidFill>
            <a:round/>
            <a:headEnd/>
            <a:tailEnd/>
          </a:ln>
          <a:effectLst/>
        </p:spPr>
        <p:txBody>
          <a:bodyPr wrap="none" anchor="ctr"/>
          <a:lstStyle/>
          <a:p>
            <a:pPr algn="ctr">
              <a:buFontTx/>
              <a:buNone/>
            </a:pPr>
            <a:r>
              <a:rPr lang="fi-FI" sz="1000"/>
              <a:t>Meta-data</a:t>
            </a:r>
            <a:endParaRPr lang="en-US" sz="1000"/>
          </a:p>
        </p:txBody>
      </p:sp>
      <p:sp>
        <p:nvSpPr>
          <p:cNvPr id="16525" name="AutoShape 141"/>
          <p:cNvSpPr>
            <a:spLocks noChangeArrowheads="1"/>
          </p:cNvSpPr>
          <p:nvPr/>
        </p:nvSpPr>
        <p:spPr bwMode="auto">
          <a:xfrm>
            <a:off x="5486400" y="2133600"/>
            <a:ext cx="533400" cy="608013"/>
          </a:xfrm>
          <a:prstGeom prst="can">
            <a:avLst>
              <a:gd name="adj" fmla="val 28497"/>
            </a:avLst>
          </a:prstGeom>
          <a:solidFill>
            <a:srgbClr val="FFCC00"/>
          </a:solidFill>
          <a:ln w="9525">
            <a:solidFill>
              <a:schemeClr val="tx1"/>
            </a:solidFill>
            <a:round/>
            <a:headEnd/>
            <a:tailEnd/>
          </a:ln>
          <a:effectLst/>
        </p:spPr>
        <p:txBody>
          <a:bodyPr wrap="none" anchor="ctr"/>
          <a:lstStyle/>
          <a:p>
            <a:pPr algn="ctr">
              <a:buFontTx/>
              <a:buNone/>
            </a:pPr>
            <a:r>
              <a:rPr lang="fi-FI" sz="1000"/>
              <a:t>High </a:t>
            </a:r>
          </a:p>
          <a:p>
            <a:pPr algn="ctr">
              <a:buFontTx/>
              <a:buNone/>
            </a:pPr>
            <a:r>
              <a:rPr lang="fi-FI" sz="1000"/>
              <a:t>summarized data</a:t>
            </a:r>
            <a:endParaRPr lang="en-US" sz="1000"/>
          </a:p>
        </p:txBody>
      </p:sp>
      <p:sp>
        <p:nvSpPr>
          <p:cNvPr id="16526" name="AutoShape 142"/>
          <p:cNvSpPr>
            <a:spLocks noChangeArrowheads="1"/>
          </p:cNvSpPr>
          <p:nvPr/>
        </p:nvSpPr>
        <p:spPr bwMode="auto">
          <a:xfrm>
            <a:off x="3200400" y="3429000"/>
            <a:ext cx="533400" cy="608013"/>
          </a:xfrm>
          <a:prstGeom prst="can">
            <a:avLst>
              <a:gd name="adj" fmla="val 28497"/>
            </a:avLst>
          </a:prstGeom>
          <a:solidFill>
            <a:srgbClr val="FFCC00"/>
          </a:solidFill>
          <a:ln w="9525">
            <a:solidFill>
              <a:schemeClr val="tx1"/>
            </a:solidFill>
            <a:round/>
            <a:headEnd/>
            <a:tailEnd/>
          </a:ln>
          <a:effectLst/>
        </p:spPr>
        <p:txBody>
          <a:bodyPr wrap="none" anchor="ctr"/>
          <a:lstStyle/>
          <a:p>
            <a:pPr algn="ctr">
              <a:buFontTx/>
              <a:buNone/>
            </a:pPr>
            <a:r>
              <a:rPr lang="fi-FI" sz="1000"/>
              <a:t>Detailed data</a:t>
            </a:r>
            <a:endParaRPr lang="en-US" sz="1000"/>
          </a:p>
        </p:txBody>
      </p:sp>
      <p:sp>
        <p:nvSpPr>
          <p:cNvPr id="16527" name="AutoShape 143"/>
          <p:cNvSpPr>
            <a:spLocks noChangeArrowheads="1"/>
          </p:cNvSpPr>
          <p:nvPr/>
        </p:nvSpPr>
        <p:spPr bwMode="auto">
          <a:xfrm>
            <a:off x="4267200" y="2743200"/>
            <a:ext cx="533400" cy="608013"/>
          </a:xfrm>
          <a:prstGeom prst="can">
            <a:avLst>
              <a:gd name="adj" fmla="val 28497"/>
            </a:avLst>
          </a:prstGeom>
          <a:solidFill>
            <a:srgbClr val="FFCC00"/>
          </a:solidFill>
          <a:ln w="9525">
            <a:solidFill>
              <a:schemeClr val="tx1"/>
            </a:solidFill>
            <a:round/>
            <a:headEnd/>
            <a:tailEnd/>
          </a:ln>
          <a:effectLst/>
        </p:spPr>
        <p:txBody>
          <a:bodyPr wrap="none" anchor="ctr"/>
          <a:lstStyle/>
          <a:p>
            <a:pPr algn="ctr">
              <a:buFontTx/>
              <a:buNone/>
            </a:pPr>
            <a:r>
              <a:rPr lang="fi-FI" sz="1000"/>
              <a:t>Lightly </a:t>
            </a:r>
          </a:p>
          <a:p>
            <a:pPr algn="ctr">
              <a:buFontTx/>
              <a:buNone/>
            </a:pPr>
            <a:r>
              <a:rPr lang="fi-FI" sz="1000"/>
              <a:t>summarized</a:t>
            </a:r>
          </a:p>
          <a:p>
            <a:pPr algn="ctr">
              <a:buFontTx/>
              <a:buNone/>
            </a:pPr>
            <a:r>
              <a:rPr lang="fi-FI" sz="1000"/>
              <a:t>data</a:t>
            </a:r>
            <a:endParaRPr lang="en-US" sz="1000"/>
          </a:p>
        </p:txBody>
      </p:sp>
      <p:sp>
        <p:nvSpPr>
          <p:cNvPr id="16528" name="AutoShape 144"/>
          <p:cNvSpPr>
            <a:spLocks noChangeArrowheads="1"/>
          </p:cNvSpPr>
          <p:nvPr/>
        </p:nvSpPr>
        <p:spPr bwMode="auto">
          <a:xfrm>
            <a:off x="685800" y="4191000"/>
            <a:ext cx="533400" cy="608013"/>
          </a:xfrm>
          <a:prstGeom prst="can">
            <a:avLst>
              <a:gd name="adj" fmla="val 28497"/>
            </a:avLst>
          </a:prstGeom>
          <a:solidFill>
            <a:srgbClr val="FFCC00"/>
          </a:solidFill>
          <a:ln w="9525">
            <a:solidFill>
              <a:schemeClr val="tx1"/>
            </a:solidFill>
            <a:round/>
            <a:headEnd/>
            <a:tailEnd/>
          </a:ln>
          <a:effectLst/>
        </p:spPr>
        <p:txBody>
          <a:bodyPr wrap="none" anchor="ctr"/>
          <a:lstStyle/>
          <a:p>
            <a:pPr algn="ctr">
              <a:buFontTx/>
              <a:buNone/>
            </a:pPr>
            <a:r>
              <a:rPr lang="fi-FI" sz="1000"/>
              <a:t>Operational </a:t>
            </a:r>
          </a:p>
          <a:p>
            <a:pPr algn="ctr">
              <a:buFontTx/>
              <a:buNone/>
            </a:pPr>
            <a:r>
              <a:rPr lang="fi-FI" sz="1000"/>
              <a:t>data store (ods)</a:t>
            </a:r>
            <a:endParaRPr lang="en-US" sz="1000"/>
          </a:p>
        </p:txBody>
      </p:sp>
      <p:sp>
        <p:nvSpPr>
          <p:cNvPr id="16529" name="AutoShape 145"/>
          <p:cNvSpPr>
            <a:spLocks noChangeArrowheads="1"/>
          </p:cNvSpPr>
          <p:nvPr/>
        </p:nvSpPr>
        <p:spPr bwMode="auto">
          <a:xfrm>
            <a:off x="685800" y="3352800"/>
            <a:ext cx="533400" cy="608013"/>
          </a:xfrm>
          <a:prstGeom prst="can">
            <a:avLst>
              <a:gd name="adj" fmla="val 28497"/>
            </a:avLst>
          </a:prstGeom>
          <a:solidFill>
            <a:srgbClr val="FFCC00"/>
          </a:solidFill>
          <a:ln w="9525">
            <a:solidFill>
              <a:schemeClr val="tx1"/>
            </a:solidFill>
            <a:round/>
            <a:headEnd/>
            <a:tailEnd/>
          </a:ln>
          <a:effectLst/>
        </p:spPr>
        <p:txBody>
          <a:bodyPr wrap="none" anchor="ctr"/>
          <a:lstStyle/>
          <a:p>
            <a:pPr algn="ctr">
              <a:buFontTx/>
              <a:buNone/>
            </a:pPr>
            <a:r>
              <a:rPr lang="fi-FI" sz="1000"/>
              <a:t>Operational </a:t>
            </a:r>
          </a:p>
          <a:p>
            <a:pPr algn="ctr">
              <a:buFontTx/>
              <a:buNone/>
            </a:pPr>
            <a:r>
              <a:rPr lang="fi-FI" sz="1000"/>
              <a:t>data source n</a:t>
            </a:r>
            <a:endParaRPr lang="en-US" sz="1000"/>
          </a:p>
        </p:txBody>
      </p:sp>
      <p:sp>
        <p:nvSpPr>
          <p:cNvPr id="16530" name="AutoShape 146"/>
          <p:cNvSpPr>
            <a:spLocks noChangeArrowheads="1"/>
          </p:cNvSpPr>
          <p:nvPr/>
        </p:nvSpPr>
        <p:spPr bwMode="auto">
          <a:xfrm>
            <a:off x="4038600" y="5334000"/>
            <a:ext cx="533400" cy="608013"/>
          </a:xfrm>
          <a:prstGeom prst="can">
            <a:avLst>
              <a:gd name="adj" fmla="val 28497"/>
            </a:avLst>
          </a:prstGeom>
          <a:solidFill>
            <a:srgbClr val="FFCC00"/>
          </a:solidFill>
          <a:ln w="9525">
            <a:solidFill>
              <a:schemeClr val="tx1"/>
            </a:solidFill>
            <a:round/>
            <a:headEnd/>
            <a:tailEnd/>
          </a:ln>
          <a:effectLst/>
        </p:spPr>
        <p:txBody>
          <a:bodyPr wrap="none" anchor="ctr"/>
          <a:lstStyle/>
          <a:p>
            <a:pPr algn="ctr">
              <a:buFontTx/>
              <a:buNone/>
            </a:pPr>
            <a:r>
              <a:rPr lang="fi-FI" sz="1200" dirty="0"/>
              <a:t>Archive/backup </a:t>
            </a:r>
          </a:p>
          <a:p>
            <a:pPr algn="ctr">
              <a:buFontTx/>
              <a:buNone/>
            </a:pPr>
            <a:r>
              <a:rPr lang="fi-FI" sz="1200" dirty="0"/>
              <a:t>data</a:t>
            </a:r>
            <a:endParaRPr lang="en-US" sz="1200" dirty="0"/>
          </a:p>
        </p:txBody>
      </p:sp>
      <p:sp>
        <p:nvSpPr>
          <p:cNvPr id="16531" name="Line 147"/>
          <p:cNvSpPr>
            <a:spLocks noChangeShapeType="1"/>
          </p:cNvSpPr>
          <p:nvPr/>
        </p:nvSpPr>
        <p:spPr bwMode="auto">
          <a:xfrm>
            <a:off x="1219200" y="1981200"/>
            <a:ext cx="1066800" cy="304800"/>
          </a:xfrm>
          <a:prstGeom prst="line">
            <a:avLst/>
          </a:prstGeom>
          <a:noFill/>
          <a:ln w="9525">
            <a:solidFill>
              <a:schemeClr val="tx1"/>
            </a:solidFill>
            <a:round/>
            <a:headEnd/>
            <a:tailEnd type="triangle" w="med" len="med"/>
          </a:ln>
          <a:effectLst/>
        </p:spPr>
        <p:txBody>
          <a:bodyPr wrap="none"/>
          <a:lstStyle/>
          <a:p>
            <a:endParaRPr lang="en-US"/>
          </a:p>
        </p:txBody>
      </p:sp>
      <p:sp>
        <p:nvSpPr>
          <p:cNvPr id="16532" name="Line 148"/>
          <p:cNvSpPr>
            <a:spLocks noChangeShapeType="1"/>
          </p:cNvSpPr>
          <p:nvPr/>
        </p:nvSpPr>
        <p:spPr bwMode="auto">
          <a:xfrm>
            <a:off x="1219200" y="2895600"/>
            <a:ext cx="609600" cy="0"/>
          </a:xfrm>
          <a:prstGeom prst="line">
            <a:avLst/>
          </a:prstGeom>
          <a:noFill/>
          <a:ln w="9525">
            <a:solidFill>
              <a:schemeClr val="tx1"/>
            </a:solidFill>
            <a:round/>
            <a:headEnd/>
            <a:tailEnd type="triangle" w="med" len="med"/>
          </a:ln>
          <a:effectLst/>
        </p:spPr>
        <p:txBody>
          <a:bodyPr wrap="none"/>
          <a:lstStyle/>
          <a:p>
            <a:endParaRPr lang="en-US"/>
          </a:p>
        </p:txBody>
      </p:sp>
      <p:sp>
        <p:nvSpPr>
          <p:cNvPr id="16533" name="Line 149"/>
          <p:cNvSpPr>
            <a:spLocks noChangeShapeType="1"/>
          </p:cNvSpPr>
          <p:nvPr/>
        </p:nvSpPr>
        <p:spPr bwMode="auto">
          <a:xfrm flipV="1">
            <a:off x="1219200" y="3352800"/>
            <a:ext cx="609600" cy="381000"/>
          </a:xfrm>
          <a:prstGeom prst="line">
            <a:avLst/>
          </a:prstGeom>
          <a:noFill/>
          <a:ln w="9525">
            <a:solidFill>
              <a:schemeClr val="tx1"/>
            </a:solidFill>
            <a:round/>
            <a:headEnd/>
            <a:tailEnd type="triangle" w="med" len="med"/>
          </a:ln>
          <a:effectLst/>
        </p:spPr>
        <p:txBody>
          <a:bodyPr wrap="none"/>
          <a:lstStyle/>
          <a:p>
            <a:endParaRPr lang="en-US"/>
          </a:p>
        </p:txBody>
      </p:sp>
      <p:sp>
        <p:nvSpPr>
          <p:cNvPr id="16534" name="Line 150"/>
          <p:cNvSpPr>
            <a:spLocks noChangeShapeType="1"/>
          </p:cNvSpPr>
          <p:nvPr/>
        </p:nvSpPr>
        <p:spPr bwMode="auto">
          <a:xfrm flipV="1">
            <a:off x="1143000" y="3886200"/>
            <a:ext cx="990600" cy="685800"/>
          </a:xfrm>
          <a:prstGeom prst="line">
            <a:avLst/>
          </a:prstGeom>
          <a:noFill/>
          <a:ln w="9525">
            <a:solidFill>
              <a:schemeClr val="tx1"/>
            </a:solidFill>
            <a:round/>
            <a:headEnd/>
            <a:tailEnd type="triangle" w="med" len="med"/>
          </a:ln>
          <a:effectLst/>
        </p:spPr>
        <p:txBody>
          <a:bodyPr wrap="none"/>
          <a:lstStyle/>
          <a:p>
            <a:endParaRPr lang="en-US"/>
          </a:p>
        </p:txBody>
      </p:sp>
      <p:sp>
        <p:nvSpPr>
          <p:cNvPr id="16535" name="Line 151"/>
          <p:cNvSpPr>
            <a:spLocks noChangeShapeType="1"/>
          </p:cNvSpPr>
          <p:nvPr/>
        </p:nvSpPr>
        <p:spPr bwMode="auto">
          <a:xfrm flipH="1">
            <a:off x="228600" y="1981200"/>
            <a:ext cx="457200" cy="0"/>
          </a:xfrm>
          <a:prstGeom prst="line">
            <a:avLst/>
          </a:prstGeom>
          <a:noFill/>
          <a:ln w="9525">
            <a:solidFill>
              <a:schemeClr val="tx1"/>
            </a:solidFill>
            <a:round/>
            <a:headEnd/>
            <a:tailEnd type="triangle" w="med" len="med"/>
          </a:ln>
          <a:effectLst/>
        </p:spPr>
        <p:txBody>
          <a:bodyPr wrap="none"/>
          <a:lstStyle/>
          <a:p>
            <a:endParaRPr lang="en-US"/>
          </a:p>
        </p:txBody>
      </p:sp>
      <p:sp>
        <p:nvSpPr>
          <p:cNvPr id="16537" name="Line 153"/>
          <p:cNvSpPr>
            <a:spLocks noChangeShapeType="1"/>
          </p:cNvSpPr>
          <p:nvPr/>
        </p:nvSpPr>
        <p:spPr bwMode="auto">
          <a:xfrm>
            <a:off x="228600" y="1981200"/>
            <a:ext cx="0" cy="2667000"/>
          </a:xfrm>
          <a:prstGeom prst="line">
            <a:avLst/>
          </a:prstGeom>
          <a:noFill/>
          <a:ln w="9525">
            <a:solidFill>
              <a:schemeClr val="tx1"/>
            </a:solidFill>
            <a:round/>
            <a:headEnd/>
            <a:tailEnd/>
          </a:ln>
          <a:effectLst/>
        </p:spPr>
        <p:txBody>
          <a:bodyPr wrap="none"/>
          <a:lstStyle/>
          <a:p>
            <a:endParaRPr lang="en-US"/>
          </a:p>
        </p:txBody>
      </p:sp>
      <p:sp>
        <p:nvSpPr>
          <p:cNvPr id="16538" name="Line 154"/>
          <p:cNvSpPr>
            <a:spLocks noChangeShapeType="1"/>
          </p:cNvSpPr>
          <p:nvPr/>
        </p:nvSpPr>
        <p:spPr bwMode="auto">
          <a:xfrm>
            <a:off x="228600" y="4648200"/>
            <a:ext cx="457200" cy="0"/>
          </a:xfrm>
          <a:prstGeom prst="line">
            <a:avLst/>
          </a:prstGeom>
          <a:noFill/>
          <a:ln w="9525">
            <a:solidFill>
              <a:schemeClr val="tx1"/>
            </a:solidFill>
            <a:round/>
            <a:headEnd/>
            <a:tailEnd type="triangle" w="med" len="med"/>
          </a:ln>
          <a:effectLst/>
        </p:spPr>
        <p:txBody>
          <a:bodyPr wrap="none"/>
          <a:lstStyle/>
          <a:p>
            <a:endParaRPr lang="en-US"/>
          </a:p>
        </p:txBody>
      </p:sp>
      <p:sp>
        <p:nvSpPr>
          <p:cNvPr id="16541" name="Line 157"/>
          <p:cNvSpPr>
            <a:spLocks noChangeShapeType="1"/>
          </p:cNvSpPr>
          <p:nvPr/>
        </p:nvSpPr>
        <p:spPr bwMode="auto">
          <a:xfrm>
            <a:off x="4343400" y="4724400"/>
            <a:ext cx="0" cy="609600"/>
          </a:xfrm>
          <a:prstGeom prst="line">
            <a:avLst/>
          </a:prstGeom>
          <a:noFill/>
          <a:ln w="9525">
            <a:solidFill>
              <a:schemeClr val="tx1"/>
            </a:solidFill>
            <a:round/>
            <a:headEnd type="triangle" w="med" len="med"/>
            <a:tailEnd type="triangle" w="med" len="med"/>
          </a:ln>
          <a:effectLst/>
        </p:spPr>
        <p:txBody>
          <a:bodyPr wrap="none"/>
          <a:lstStyle/>
          <a:p>
            <a:endParaRPr lang="en-US"/>
          </a:p>
        </p:txBody>
      </p:sp>
      <p:sp>
        <p:nvSpPr>
          <p:cNvPr id="16662" name="Text Box 278"/>
          <p:cNvSpPr txBox="1">
            <a:spLocks noChangeArrowheads="1"/>
          </p:cNvSpPr>
          <p:nvPr/>
        </p:nvSpPr>
        <p:spPr bwMode="auto">
          <a:xfrm>
            <a:off x="1965325" y="2932113"/>
            <a:ext cx="1273105" cy="276999"/>
          </a:xfrm>
          <a:prstGeom prst="rect">
            <a:avLst/>
          </a:prstGeom>
          <a:noFill/>
          <a:ln w="9525">
            <a:noFill/>
            <a:miter lim="800000"/>
            <a:headEnd/>
            <a:tailEnd/>
          </a:ln>
          <a:effectLst/>
        </p:spPr>
        <p:txBody>
          <a:bodyPr wrap="none">
            <a:spAutoFit/>
          </a:bodyPr>
          <a:lstStyle/>
          <a:p>
            <a:pPr>
              <a:buFontTx/>
              <a:buNone/>
            </a:pPr>
            <a:r>
              <a:rPr lang="fi-FI" sz="1200" dirty="0"/>
              <a:t>Load Manager</a:t>
            </a:r>
            <a:endParaRPr lang="en-US" sz="1200" dirty="0"/>
          </a:p>
        </p:txBody>
      </p:sp>
      <p:sp>
        <p:nvSpPr>
          <p:cNvPr id="16665" name="Text Box 281"/>
          <p:cNvSpPr txBox="1">
            <a:spLocks noChangeArrowheads="1"/>
          </p:cNvSpPr>
          <p:nvPr/>
        </p:nvSpPr>
        <p:spPr bwMode="auto">
          <a:xfrm>
            <a:off x="7908925" y="4913313"/>
            <a:ext cx="222250" cy="274637"/>
          </a:xfrm>
          <a:prstGeom prst="rect">
            <a:avLst/>
          </a:prstGeom>
          <a:noFill/>
          <a:ln w="9525">
            <a:noFill/>
            <a:miter lim="800000"/>
            <a:headEnd/>
            <a:tailEnd/>
          </a:ln>
          <a:effectLst/>
        </p:spPr>
        <p:txBody>
          <a:bodyPr wrap="none">
            <a:spAutoFit/>
          </a:bodyPr>
          <a:lstStyle/>
          <a:p>
            <a:pPr>
              <a:buFontTx/>
              <a:buNone/>
            </a:pPr>
            <a:r>
              <a:rPr lang="fi-FI"/>
              <a:t> </a:t>
            </a:r>
            <a:endParaRPr lang="en-US"/>
          </a:p>
        </p:txBody>
      </p:sp>
      <p:sp>
        <p:nvSpPr>
          <p:cNvPr id="16666" name="Text Box 282"/>
          <p:cNvSpPr txBox="1">
            <a:spLocks noChangeArrowheads="1"/>
          </p:cNvSpPr>
          <p:nvPr/>
        </p:nvSpPr>
        <p:spPr bwMode="auto">
          <a:xfrm>
            <a:off x="7467600" y="5181600"/>
            <a:ext cx="1554163" cy="244475"/>
          </a:xfrm>
          <a:prstGeom prst="rect">
            <a:avLst/>
          </a:prstGeom>
          <a:noFill/>
          <a:ln w="9525">
            <a:noFill/>
            <a:miter lim="800000"/>
            <a:headEnd/>
            <a:tailEnd/>
          </a:ln>
          <a:effectLst/>
        </p:spPr>
        <p:txBody>
          <a:bodyPr>
            <a:spAutoFit/>
          </a:bodyPr>
          <a:lstStyle/>
          <a:p>
            <a:pPr>
              <a:buFontTx/>
              <a:buNone/>
            </a:pPr>
            <a:r>
              <a:rPr lang="fi-FI" sz="1000" b="1"/>
              <a:t>Data mining</a:t>
            </a:r>
            <a:endParaRPr lang="en-US" sz="1000" b="1"/>
          </a:p>
        </p:txBody>
      </p:sp>
      <p:sp>
        <p:nvSpPr>
          <p:cNvPr id="16667" name="Text Box 283"/>
          <p:cNvSpPr txBox="1">
            <a:spLocks noChangeArrowheads="1"/>
          </p:cNvSpPr>
          <p:nvPr/>
        </p:nvSpPr>
        <p:spPr bwMode="auto">
          <a:xfrm>
            <a:off x="7315200" y="3657600"/>
            <a:ext cx="1524000" cy="396875"/>
          </a:xfrm>
          <a:prstGeom prst="rect">
            <a:avLst/>
          </a:prstGeom>
          <a:noFill/>
          <a:ln w="9525">
            <a:noFill/>
            <a:miter lim="800000"/>
            <a:headEnd/>
            <a:tailEnd/>
          </a:ln>
          <a:effectLst/>
        </p:spPr>
        <p:txBody>
          <a:bodyPr wrap="square">
            <a:spAutoFit/>
          </a:bodyPr>
          <a:lstStyle/>
          <a:p>
            <a:pPr>
              <a:buFontTx/>
              <a:buNone/>
            </a:pPr>
            <a:r>
              <a:rPr lang="fi-FI" sz="1000" b="1" dirty="0" smtClean="0"/>
              <a:t>OLAP(online </a:t>
            </a:r>
            <a:r>
              <a:rPr lang="fi-FI" sz="1000" b="1" dirty="0"/>
              <a:t>analytical processing) tools</a:t>
            </a:r>
            <a:endParaRPr lang="en-US" sz="1000" b="1" dirty="0"/>
          </a:p>
        </p:txBody>
      </p:sp>
      <p:sp>
        <p:nvSpPr>
          <p:cNvPr id="16668" name="Text Box 284"/>
          <p:cNvSpPr txBox="1">
            <a:spLocks noChangeArrowheads="1"/>
          </p:cNvSpPr>
          <p:nvPr/>
        </p:nvSpPr>
        <p:spPr bwMode="auto">
          <a:xfrm>
            <a:off x="7162800" y="1828800"/>
            <a:ext cx="1828800" cy="707886"/>
          </a:xfrm>
          <a:prstGeom prst="rect">
            <a:avLst/>
          </a:prstGeom>
          <a:noFill/>
          <a:ln w="9525">
            <a:noFill/>
            <a:miter lim="800000"/>
            <a:headEnd/>
            <a:tailEnd/>
          </a:ln>
          <a:effectLst/>
        </p:spPr>
        <p:txBody>
          <a:bodyPr>
            <a:spAutoFit/>
          </a:bodyPr>
          <a:lstStyle/>
          <a:p>
            <a:pPr>
              <a:buFontTx/>
              <a:buNone/>
            </a:pPr>
            <a:r>
              <a:rPr lang="fi-FI" sz="1000" b="1" dirty="0"/>
              <a:t>Reporting, query,</a:t>
            </a:r>
          </a:p>
          <a:p>
            <a:pPr>
              <a:buFontTx/>
              <a:buNone/>
            </a:pPr>
            <a:r>
              <a:rPr lang="fi-FI" sz="1000" b="1" dirty="0"/>
              <a:t>application development, </a:t>
            </a:r>
          </a:p>
          <a:p>
            <a:pPr>
              <a:buFontTx/>
              <a:buNone/>
            </a:pPr>
            <a:r>
              <a:rPr lang="fi-FI" sz="1000" b="1" dirty="0"/>
              <a:t>and </a:t>
            </a:r>
            <a:r>
              <a:rPr lang="fi-FI" sz="1000" b="1" dirty="0" smtClean="0"/>
              <a:t>EIS (</a:t>
            </a:r>
            <a:r>
              <a:rPr lang="fi-FI" sz="1000" b="1" dirty="0"/>
              <a:t>executive information system) tools</a:t>
            </a:r>
            <a:endParaRPr lang="en-US" sz="1000" b="1" dirty="0"/>
          </a:p>
        </p:txBody>
      </p:sp>
      <p:sp>
        <p:nvSpPr>
          <p:cNvPr id="16669" name="Text Box 285"/>
          <p:cNvSpPr txBox="1">
            <a:spLocks noChangeArrowheads="1"/>
          </p:cNvSpPr>
          <p:nvPr/>
        </p:nvSpPr>
        <p:spPr bwMode="auto">
          <a:xfrm>
            <a:off x="7467600" y="5638800"/>
            <a:ext cx="1231427" cy="461665"/>
          </a:xfrm>
          <a:prstGeom prst="rect">
            <a:avLst/>
          </a:prstGeom>
          <a:noFill/>
          <a:ln w="9525">
            <a:noFill/>
            <a:miter lim="800000"/>
            <a:headEnd/>
            <a:tailEnd/>
          </a:ln>
          <a:effectLst/>
        </p:spPr>
        <p:txBody>
          <a:bodyPr wrap="none">
            <a:spAutoFit/>
          </a:bodyPr>
          <a:lstStyle/>
          <a:p>
            <a:pPr>
              <a:buFontTx/>
              <a:buNone/>
            </a:pPr>
            <a:r>
              <a:rPr lang="fi-FI" sz="1200" b="1" dirty="0"/>
              <a:t>End-user</a:t>
            </a:r>
          </a:p>
          <a:p>
            <a:pPr>
              <a:buFontTx/>
              <a:buNone/>
            </a:pPr>
            <a:r>
              <a:rPr lang="fi-FI" sz="1200" b="1" dirty="0"/>
              <a:t>access tools</a:t>
            </a:r>
            <a:endParaRPr lang="en-US" sz="1200" b="1" dirty="0"/>
          </a:p>
        </p:txBody>
      </p:sp>
      <p:sp>
        <p:nvSpPr>
          <p:cNvPr id="16670" name="Text Box 286"/>
          <p:cNvSpPr txBox="1">
            <a:spLocks noChangeArrowheads="1"/>
          </p:cNvSpPr>
          <p:nvPr/>
        </p:nvSpPr>
        <p:spPr bwMode="auto">
          <a:xfrm>
            <a:off x="2438400" y="6146800"/>
            <a:ext cx="3290888" cy="304800"/>
          </a:xfrm>
          <a:prstGeom prst="rect">
            <a:avLst/>
          </a:prstGeom>
          <a:noFill/>
          <a:ln w="9525">
            <a:noFill/>
            <a:miter lim="800000"/>
            <a:headEnd/>
            <a:tailEnd/>
          </a:ln>
          <a:effectLst/>
        </p:spPr>
        <p:txBody>
          <a:bodyPr wrap="none">
            <a:spAutoFit/>
          </a:bodyPr>
          <a:lstStyle/>
          <a:p>
            <a:pPr>
              <a:buFontTx/>
              <a:buNone/>
            </a:pPr>
            <a:r>
              <a:rPr lang="fi-FI" sz="1400" b="1"/>
              <a:t>Typical architecture of a data warehouse</a:t>
            </a:r>
            <a:endParaRPr lang="en-US" sz="1400" b="1"/>
          </a:p>
        </p:txBody>
      </p:sp>
      <p:sp>
        <p:nvSpPr>
          <p:cNvPr id="16671" name="Line 287"/>
          <p:cNvSpPr>
            <a:spLocks noChangeShapeType="1"/>
          </p:cNvSpPr>
          <p:nvPr/>
        </p:nvSpPr>
        <p:spPr bwMode="auto">
          <a:xfrm flipV="1">
            <a:off x="6553200" y="1447800"/>
            <a:ext cx="990600" cy="609600"/>
          </a:xfrm>
          <a:prstGeom prst="line">
            <a:avLst/>
          </a:prstGeom>
          <a:noFill/>
          <a:ln w="9525">
            <a:solidFill>
              <a:schemeClr val="tx1"/>
            </a:solidFill>
            <a:round/>
            <a:headEnd type="triangle" w="med" len="med"/>
            <a:tailEnd type="triangle" w="med" len="med"/>
          </a:ln>
          <a:effectLst/>
        </p:spPr>
        <p:txBody>
          <a:bodyPr wrap="none"/>
          <a:lstStyle/>
          <a:p>
            <a:endParaRPr lang="en-US"/>
          </a:p>
        </p:txBody>
      </p:sp>
      <p:sp>
        <p:nvSpPr>
          <p:cNvPr id="16672" name="Line 288"/>
          <p:cNvSpPr>
            <a:spLocks noChangeShapeType="1"/>
          </p:cNvSpPr>
          <p:nvPr/>
        </p:nvSpPr>
        <p:spPr bwMode="auto">
          <a:xfrm>
            <a:off x="7315200" y="3200400"/>
            <a:ext cx="381000" cy="0"/>
          </a:xfrm>
          <a:prstGeom prst="line">
            <a:avLst/>
          </a:prstGeom>
          <a:noFill/>
          <a:ln w="9525">
            <a:solidFill>
              <a:schemeClr val="tx1"/>
            </a:solidFill>
            <a:round/>
            <a:headEnd type="triangle" w="med" len="med"/>
            <a:tailEnd type="triangle" w="med" len="med"/>
          </a:ln>
          <a:effectLst/>
        </p:spPr>
        <p:txBody>
          <a:bodyPr wrap="none"/>
          <a:lstStyle/>
          <a:p>
            <a:endParaRPr lang="en-US"/>
          </a:p>
        </p:txBody>
      </p:sp>
      <p:sp>
        <p:nvSpPr>
          <p:cNvPr id="16673" name="Line 289"/>
          <p:cNvSpPr>
            <a:spLocks noChangeShapeType="1"/>
          </p:cNvSpPr>
          <p:nvPr/>
        </p:nvSpPr>
        <p:spPr bwMode="auto">
          <a:xfrm>
            <a:off x="6629400" y="4191000"/>
            <a:ext cx="1066800" cy="533400"/>
          </a:xfrm>
          <a:prstGeom prst="line">
            <a:avLst/>
          </a:prstGeom>
          <a:noFill/>
          <a:ln w="9525">
            <a:solidFill>
              <a:schemeClr val="tx1"/>
            </a:solidFill>
            <a:round/>
            <a:headEnd type="triangle" w="med" len="med"/>
            <a:tailEnd type="triangle" w="med" len="med"/>
          </a:ln>
          <a:effectLst/>
        </p:spPr>
        <p:txBody>
          <a:bodyPr wrap="none"/>
          <a:lstStyle/>
          <a:p>
            <a:endParaRPr lang="en-US"/>
          </a:p>
        </p:txBody>
      </p:sp>
      <p:sp>
        <p:nvSpPr>
          <p:cNvPr id="16674" name="Line 290"/>
          <p:cNvSpPr>
            <a:spLocks noChangeShapeType="1"/>
          </p:cNvSpPr>
          <p:nvPr/>
        </p:nvSpPr>
        <p:spPr bwMode="auto">
          <a:xfrm flipH="1">
            <a:off x="228600" y="2819400"/>
            <a:ext cx="457200" cy="0"/>
          </a:xfrm>
          <a:prstGeom prst="line">
            <a:avLst/>
          </a:prstGeom>
          <a:noFill/>
          <a:ln w="9525">
            <a:solidFill>
              <a:schemeClr val="tx1"/>
            </a:solidFill>
            <a:round/>
            <a:headEnd/>
            <a:tailEnd type="triangle" w="med" len="med"/>
          </a:ln>
          <a:effectLst/>
        </p:spPr>
        <p:txBody>
          <a:bodyPr wrap="none"/>
          <a:lstStyle/>
          <a:p>
            <a:endParaRPr lang="en-US"/>
          </a:p>
        </p:txBody>
      </p:sp>
      <p:sp>
        <p:nvSpPr>
          <p:cNvPr id="16676" name="Line 292"/>
          <p:cNvSpPr>
            <a:spLocks noChangeShapeType="1"/>
          </p:cNvSpPr>
          <p:nvPr/>
        </p:nvSpPr>
        <p:spPr bwMode="auto">
          <a:xfrm flipH="1">
            <a:off x="228600" y="3657600"/>
            <a:ext cx="457200" cy="0"/>
          </a:xfrm>
          <a:prstGeom prst="line">
            <a:avLst/>
          </a:prstGeom>
          <a:noFill/>
          <a:ln w="9525">
            <a:solidFill>
              <a:schemeClr val="tx1"/>
            </a:solidFill>
            <a:round/>
            <a:headEnd/>
            <a:tailEnd type="triangle" w="med" len="med"/>
          </a:ln>
          <a:effectLst/>
        </p:spPr>
        <p:txBody>
          <a:bodyPr wrap="none"/>
          <a:lstStyle/>
          <a:p>
            <a:endParaRPr lang="en-US"/>
          </a:p>
        </p:txBody>
      </p:sp>
      <p:sp>
        <p:nvSpPr>
          <p:cNvPr id="16677" name="Text Box 293"/>
          <p:cNvSpPr txBox="1">
            <a:spLocks noChangeArrowheads="1"/>
          </p:cNvSpPr>
          <p:nvPr/>
        </p:nvSpPr>
        <p:spPr bwMode="auto">
          <a:xfrm>
            <a:off x="441325" y="4913313"/>
            <a:ext cx="2723823" cy="276999"/>
          </a:xfrm>
          <a:prstGeom prst="rect">
            <a:avLst/>
          </a:prstGeom>
          <a:noFill/>
          <a:ln w="9525">
            <a:noFill/>
            <a:miter lim="800000"/>
            <a:headEnd/>
            <a:tailEnd/>
          </a:ln>
          <a:effectLst/>
        </p:spPr>
        <p:txBody>
          <a:bodyPr wrap="none">
            <a:spAutoFit/>
          </a:bodyPr>
          <a:lstStyle/>
          <a:p>
            <a:pPr>
              <a:buFontTx/>
              <a:buNone/>
            </a:pPr>
            <a:r>
              <a:rPr lang="fi-FI" sz="1200" b="1" dirty="0"/>
              <a:t>Operational data store (ODS)</a:t>
            </a:r>
            <a:endParaRPr lang="en-US" sz="1200" b="1" dirty="0"/>
          </a:p>
        </p:txBody>
      </p:sp>
    </p:spTree>
    <p:extLst>
      <p:ext uri="{BB962C8B-B14F-4D97-AF65-F5344CB8AC3E}">
        <p14:creationId xmlns:p14="http://schemas.microsoft.com/office/powerpoint/2010/main" val="266667049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solidFill>
                  <a:srgbClr val="0033CC"/>
                </a:solidFill>
                <a:sym typeface="Webdings" pitchFamily="18" charset="2"/>
              </a:rPr>
              <a:t></a:t>
            </a:r>
            <a:r>
              <a:rPr lang="fi-FI">
                <a:solidFill>
                  <a:srgbClr val="0033CC"/>
                </a:solidFill>
                <a:sym typeface="Webdings" pitchFamily="18" charset="2"/>
              </a:rPr>
              <a:t> </a:t>
            </a:r>
            <a:r>
              <a:rPr lang="fi-FI">
                <a:solidFill>
                  <a:srgbClr val="0033CC"/>
                </a:solidFill>
              </a:rPr>
              <a:t>The main components </a:t>
            </a:r>
            <a:endParaRPr lang="en-US">
              <a:solidFill>
                <a:srgbClr val="0033CC"/>
              </a:solidFill>
            </a:endParaRPr>
          </a:p>
        </p:txBody>
      </p:sp>
      <p:sp>
        <p:nvSpPr>
          <p:cNvPr id="17411" name="Rectangle 3"/>
          <p:cNvSpPr>
            <a:spLocks noGrp="1" noChangeArrowheads="1"/>
          </p:cNvSpPr>
          <p:nvPr>
            <p:ph type="body" idx="1"/>
          </p:nvPr>
        </p:nvSpPr>
        <p:spPr/>
        <p:txBody>
          <a:bodyPr/>
          <a:lstStyle/>
          <a:p>
            <a:r>
              <a:rPr lang="fi-FI" sz="2800" dirty="0"/>
              <a:t>Operational data </a:t>
            </a:r>
            <a:r>
              <a:rPr lang="fi-FI" sz="2800" dirty="0" smtClean="0"/>
              <a:t>sources </a:t>
            </a:r>
            <a:r>
              <a:rPr lang="fi-FI" sz="2400" dirty="0" smtClean="0">
                <a:sym typeface="Wingdings" pitchFamily="2" charset="2"/>
              </a:rPr>
              <a:t> </a:t>
            </a:r>
            <a:r>
              <a:rPr lang="fi-FI" sz="2000" dirty="0" smtClean="0">
                <a:sym typeface="Wingdings" pitchFamily="2" charset="2"/>
              </a:rPr>
              <a:t>for </a:t>
            </a:r>
            <a:r>
              <a:rPr lang="fi-FI" sz="2000" dirty="0">
                <a:sym typeface="Wingdings" pitchFamily="2" charset="2"/>
              </a:rPr>
              <a:t>the DW is supplied from mainframe operational data held in first generation hierarchical and network databases, departmental data held in proprietary file systems, private data held on workstaions and private serves and external systems such as the Internet, commercially available DB, or DB assoicated with and organization’s suppliers or customers</a:t>
            </a:r>
            <a:endParaRPr lang="fi-FI" sz="2400" dirty="0"/>
          </a:p>
          <a:p>
            <a:r>
              <a:rPr lang="fi-FI" sz="2800" dirty="0"/>
              <a:t>Operational </a:t>
            </a:r>
            <a:r>
              <a:rPr lang="fi-FI" sz="2800" dirty="0" smtClean="0"/>
              <a:t>datastore (</a:t>
            </a:r>
            <a:r>
              <a:rPr lang="fi-FI" sz="2800" dirty="0"/>
              <a:t>ODS</a:t>
            </a:r>
            <a:r>
              <a:rPr lang="fi-FI" sz="2800" dirty="0" smtClean="0"/>
              <a:t>) </a:t>
            </a:r>
            <a:r>
              <a:rPr lang="fi-FI" sz="2800" dirty="0" smtClean="0">
                <a:sym typeface="Wingdings" pitchFamily="2" charset="2"/>
              </a:rPr>
              <a:t> </a:t>
            </a:r>
            <a:r>
              <a:rPr lang="fi-FI" sz="2000" dirty="0" smtClean="0">
                <a:sym typeface="Wingdings" pitchFamily="2" charset="2"/>
              </a:rPr>
              <a:t>is </a:t>
            </a:r>
            <a:r>
              <a:rPr lang="fi-FI" sz="2000" dirty="0">
                <a:sym typeface="Wingdings" pitchFamily="2" charset="2"/>
              </a:rPr>
              <a:t>a repository of current and integrated operational data used for analysis. It is often structured and supplied with data in the same way as the data warehouse, but may in fact simply act as a staging area for data to be moved into the warehouse</a:t>
            </a:r>
            <a:endParaRPr lang="fi-FI" sz="2000" dirty="0"/>
          </a:p>
        </p:txBody>
      </p:sp>
    </p:spTree>
    <p:extLst>
      <p:ext uri="{BB962C8B-B14F-4D97-AF65-F5344CB8AC3E}">
        <p14:creationId xmlns:p14="http://schemas.microsoft.com/office/powerpoint/2010/main" val="121455696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US">
                <a:solidFill>
                  <a:srgbClr val="0033CC"/>
                </a:solidFill>
                <a:sym typeface="Webdings" pitchFamily="18" charset="2"/>
              </a:rPr>
              <a:t></a:t>
            </a:r>
            <a:r>
              <a:rPr lang="fi-FI">
                <a:solidFill>
                  <a:srgbClr val="0033CC"/>
                </a:solidFill>
                <a:sym typeface="Webdings" pitchFamily="18" charset="2"/>
              </a:rPr>
              <a:t> </a:t>
            </a:r>
            <a:r>
              <a:rPr lang="fi-FI">
                <a:solidFill>
                  <a:srgbClr val="0033CC"/>
                </a:solidFill>
              </a:rPr>
              <a:t>The main components </a:t>
            </a:r>
            <a:endParaRPr lang="en-US">
              <a:solidFill>
                <a:srgbClr val="0033CC"/>
              </a:solidFill>
            </a:endParaRPr>
          </a:p>
        </p:txBody>
      </p:sp>
      <p:sp>
        <p:nvSpPr>
          <p:cNvPr id="89093" name="Rectangle 5"/>
          <p:cNvSpPr>
            <a:spLocks noGrp="1" noChangeArrowheads="1"/>
          </p:cNvSpPr>
          <p:nvPr>
            <p:ph type="body" idx="1"/>
          </p:nvPr>
        </p:nvSpPr>
        <p:spPr/>
        <p:txBody>
          <a:bodyPr/>
          <a:lstStyle/>
          <a:p>
            <a:r>
              <a:rPr lang="fi-FI" sz="2400" dirty="0"/>
              <a:t>load </a:t>
            </a:r>
            <a:r>
              <a:rPr lang="fi-FI" sz="2400" dirty="0" smtClean="0"/>
              <a:t>manager </a:t>
            </a:r>
            <a:r>
              <a:rPr lang="fi-FI" sz="2400" dirty="0" smtClean="0">
                <a:sym typeface="Wingdings" pitchFamily="2" charset="2"/>
              </a:rPr>
              <a:t> </a:t>
            </a:r>
            <a:r>
              <a:rPr lang="fi-FI" sz="2000" dirty="0" smtClean="0">
                <a:sym typeface="Wingdings" pitchFamily="2" charset="2"/>
              </a:rPr>
              <a:t>also </a:t>
            </a:r>
            <a:r>
              <a:rPr lang="fi-FI" sz="2000" dirty="0">
                <a:sym typeface="Wingdings" pitchFamily="2" charset="2"/>
              </a:rPr>
              <a:t>called the </a:t>
            </a:r>
            <a:r>
              <a:rPr lang="fi-FI" sz="2000" i="1" dirty="0">
                <a:sym typeface="Wingdings" pitchFamily="2" charset="2"/>
              </a:rPr>
              <a:t>frontend</a:t>
            </a:r>
            <a:r>
              <a:rPr lang="fi-FI" sz="2000" dirty="0">
                <a:sym typeface="Wingdings" pitchFamily="2" charset="2"/>
              </a:rPr>
              <a:t> component, it performance all the operations associated with the extraction and loading of data into the warehouse. These operations include simple transformations of the data to prepare the data for entry into the warehouse</a:t>
            </a:r>
            <a:endParaRPr lang="fi-FI" sz="2400" dirty="0"/>
          </a:p>
          <a:p>
            <a:r>
              <a:rPr lang="fi-FI" sz="2400" dirty="0"/>
              <a:t>warehouse </a:t>
            </a:r>
            <a:r>
              <a:rPr lang="fi-FI" sz="2400" dirty="0" smtClean="0"/>
              <a:t>manager </a:t>
            </a:r>
            <a:r>
              <a:rPr lang="fi-FI" sz="2000" dirty="0" smtClean="0">
                <a:sym typeface="Wingdings" pitchFamily="2" charset="2"/>
              </a:rPr>
              <a:t> performs </a:t>
            </a:r>
            <a:r>
              <a:rPr lang="fi-FI" sz="2000" dirty="0">
                <a:sym typeface="Wingdings" pitchFamily="2" charset="2"/>
              </a:rPr>
              <a:t>all the operations associated with the management of the data in the warehouse. The operations performed by this component include analysis of data to ensure consistency, transformation and merging of source data, creation of indexes and views, generation of denormalizations and aggregations, and archiving and backing-up data</a:t>
            </a:r>
            <a:endParaRPr lang="fi-FI" sz="2000" dirty="0"/>
          </a:p>
          <a:p>
            <a:endParaRPr lang="en-US" sz="2000" dirty="0"/>
          </a:p>
        </p:txBody>
      </p:sp>
    </p:spTree>
    <p:extLst>
      <p:ext uri="{BB962C8B-B14F-4D97-AF65-F5344CB8AC3E}">
        <p14:creationId xmlns:p14="http://schemas.microsoft.com/office/powerpoint/2010/main" val="106802921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p:txBody>
          <a:bodyPr/>
          <a:lstStyle/>
          <a:p>
            <a:r>
              <a:rPr lang="en-US">
                <a:solidFill>
                  <a:srgbClr val="0033CC"/>
                </a:solidFill>
                <a:sym typeface="Webdings" pitchFamily="18" charset="2"/>
              </a:rPr>
              <a:t></a:t>
            </a:r>
            <a:r>
              <a:rPr lang="fi-FI">
                <a:solidFill>
                  <a:srgbClr val="0033CC"/>
                </a:solidFill>
                <a:sym typeface="Webdings" pitchFamily="18" charset="2"/>
              </a:rPr>
              <a:t> </a:t>
            </a:r>
            <a:r>
              <a:rPr lang="fi-FI">
                <a:solidFill>
                  <a:srgbClr val="0033CC"/>
                </a:solidFill>
              </a:rPr>
              <a:t>The main components </a:t>
            </a:r>
            <a:endParaRPr lang="en-US">
              <a:solidFill>
                <a:srgbClr val="0033CC"/>
              </a:solidFill>
            </a:endParaRPr>
          </a:p>
        </p:txBody>
      </p:sp>
      <p:sp>
        <p:nvSpPr>
          <p:cNvPr id="90117" name="Rectangle 5"/>
          <p:cNvSpPr>
            <a:spLocks noGrp="1" noChangeArrowheads="1"/>
          </p:cNvSpPr>
          <p:nvPr>
            <p:ph type="body" idx="1"/>
          </p:nvPr>
        </p:nvSpPr>
        <p:spPr/>
        <p:txBody>
          <a:bodyPr/>
          <a:lstStyle/>
          <a:p>
            <a:r>
              <a:rPr lang="fi-FI" sz="2400" dirty="0"/>
              <a:t>query </a:t>
            </a:r>
            <a:r>
              <a:rPr lang="fi-FI" sz="2400" dirty="0" smtClean="0"/>
              <a:t>manager </a:t>
            </a:r>
            <a:r>
              <a:rPr lang="fi-FI" sz="2400" dirty="0" smtClean="0">
                <a:sym typeface="Wingdings" pitchFamily="2" charset="2"/>
              </a:rPr>
              <a:t> </a:t>
            </a:r>
            <a:r>
              <a:rPr lang="fi-FI" sz="2000" dirty="0" smtClean="0">
                <a:sym typeface="Wingdings" pitchFamily="2" charset="2"/>
              </a:rPr>
              <a:t>also </a:t>
            </a:r>
            <a:r>
              <a:rPr lang="fi-FI" sz="2000" dirty="0">
                <a:sym typeface="Wingdings" pitchFamily="2" charset="2"/>
              </a:rPr>
              <a:t>called backend component, it performs all the operations associated with the management of user queries. The operations performed by this component include directing queries to the appropriate tables and scheduling the execution of queries</a:t>
            </a:r>
            <a:endParaRPr lang="fi-FI" sz="2400" dirty="0"/>
          </a:p>
          <a:p>
            <a:r>
              <a:rPr lang="fi-FI" sz="2400" dirty="0"/>
              <a:t>detailed, lightly and lightly summarized data</a:t>
            </a:r>
            <a:r>
              <a:rPr lang="fi-FI" sz="2400" dirty="0" smtClean="0"/>
              <a:t>, archive/backup </a:t>
            </a:r>
            <a:r>
              <a:rPr lang="fi-FI" sz="2400" dirty="0"/>
              <a:t>data</a:t>
            </a:r>
          </a:p>
          <a:p>
            <a:r>
              <a:rPr lang="fi-FI" sz="2400" dirty="0"/>
              <a:t>meta-data</a:t>
            </a:r>
          </a:p>
          <a:p>
            <a:r>
              <a:rPr lang="fi-FI" sz="2400" dirty="0"/>
              <a:t>end-user access </a:t>
            </a:r>
            <a:r>
              <a:rPr lang="fi-FI" sz="2400" dirty="0" smtClean="0"/>
              <a:t>tools </a:t>
            </a:r>
            <a:r>
              <a:rPr lang="fi-FI" sz="2400" dirty="0" smtClean="0">
                <a:sym typeface="Wingdings" pitchFamily="2" charset="2"/>
              </a:rPr>
              <a:t> </a:t>
            </a:r>
            <a:r>
              <a:rPr lang="fi-FI" sz="2000" dirty="0" smtClean="0">
                <a:sym typeface="Wingdings" pitchFamily="2" charset="2"/>
              </a:rPr>
              <a:t>can </a:t>
            </a:r>
            <a:r>
              <a:rPr lang="fi-FI" sz="2000" dirty="0">
                <a:sym typeface="Wingdings" pitchFamily="2" charset="2"/>
              </a:rPr>
              <a:t>be categorized into five main groups: data reporting and query tools, application development tools, executive information system (EIS) tools, online analytical processing (OLAP) tools, and data mining tools</a:t>
            </a:r>
            <a:endParaRPr lang="fi-FI" sz="2400" dirty="0"/>
          </a:p>
          <a:p>
            <a:endParaRPr lang="en-US" sz="2400" dirty="0"/>
          </a:p>
          <a:p>
            <a:endParaRPr lang="en-US" sz="2400" dirty="0"/>
          </a:p>
        </p:txBody>
      </p:sp>
    </p:spTree>
    <p:extLst>
      <p:ext uri="{BB962C8B-B14F-4D97-AF65-F5344CB8AC3E}">
        <p14:creationId xmlns:p14="http://schemas.microsoft.com/office/powerpoint/2010/main" val="423466282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goals of a Data Warehouse</a:t>
            </a:r>
            <a:endParaRPr lang="en-US" dirty="0"/>
          </a:p>
        </p:txBody>
      </p:sp>
      <p:sp>
        <p:nvSpPr>
          <p:cNvPr id="3" name="Slide Number Placeholder 2"/>
          <p:cNvSpPr>
            <a:spLocks noGrp="1"/>
          </p:cNvSpPr>
          <p:nvPr>
            <p:ph type="sldNum" sz="quarter" idx="12"/>
          </p:nvPr>
        </p:nvSpPr>
        <p:spPr/>
        <p:txBody>
          <a:bodyPr/>
          <a:lstStyle/>
          <a:p>
            <a:pPr>
              <a:defRPr/>
            </a:pPr>
            <a:fld id="{BC1A7C20-27D3-4DC5-BC9A-FFB8C75C691D}" type="slidenum">
              <a:rPr lang="en-US" smtClean="0"/>
              <a:pPr>
                <a:defRPr/>
              </a:pPr>
              <a:t>2</a:t>
            </a:fld>
            <a:endParaRPr lang="en-US"/>
          </a:p>
        </p:txBody>
      </p:sp>
      <p:sp>
        <p:nvSpPr>
          <p:cNvPr id="4" name="Content Placeholder 3"/>
          <p:cNvSpPr>
            <a:spLocks noGrp="1"/>
          </p:cNvSpPr>
          <p:nvPr>
            <p:ph sz="quarter" idx="1"/>
          </p:nvPr>
        </p:nvSpPr>
        <p:spPr/>
        <p:txBody>
          <a:bodyPr>
            <a:normAutofit fontScale="85000" lnSpcReduction="20000"/>
          </a:bodyPr>
          <a:lstStyle/>
          <a:p>
            <a:r>
              <a:rPr lang="en-US" dirty="0" smtClean="0"/>
              <a:t>The data warehouse must make an organization's information easily accessible.</a:t>
            </a:r>
          </a:p>
          <a:p>
            <a:r>
              <a:rPr lang="en-US" dirty="0" smtClean="0"/>
              <a:t>The data warehouse must present the organization's information consistently.</a:t>
            </a:r>
          </a:p>
          <a:p>
            <a:r>
              <a:rPr lang="en-US" dirty="0" smtClean="0"/>
              <a:t>The data warehouse must be adaptive and resilient to change.</a:t>
            </a:r>
          </a:p>
          <a:p>
            <a:r>
              <a:rPr lang="en-US" dirty="0" smtClean="0"/>
              <a:t> The data warehouse must be a secure bastion that protects our information assets.</a:t>
            </a:r>
          </a:p>
          <a:p>
            <a:r>
              <a:rPr lang="en-US" dirty="0" smtClean="0"/>
              <a:t>The data warehouse must serve as the foundation for improved decision making. </a:t>
            </a:r>
          </a:p>
          <a:p>
            <a:r>
              <a:rPr lang="en-US" dirty="0" smtClean="0"/>
              <a:t>The business community must accept the data warehouse if it is to be deemed successful.</a:t>
            </a:r>
            <a:endParaRPr lang="en-US" dirty="0"/>
          </a:p>
        </p:txBody>
      </p:sp>
    </p:spTree>
    <p:extLst>
      <p:ext uri="{BB962C8B-B14F-4D97-AF65-F5344CB8AC3E}">
        <p14:creationId xmlns:p14="http://schemas.microsoft.com/office/powerpoint/2010/main" val="1753062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solidFill>
                  <a:srgbClr val="0033CC"/>
                </a:solidFill>
                <a:sym typeface="Webdings" pitchFamily="18" charset="2"/>
              </a:rPr>
              <a:t></a:t>
            </a:r>
            <a:r>
              <a:rPr lang="fi-FI">
                <a:solidFill>
                  <a:srgbClr val="0033CC"/>
                </a:solidFill>
                <a:sym typeface="Webdings" pitchFamily="18" charset="2"/>
              </a:rPr>
              <a:t> </a:t>
            </a:r>
            <a:r>
              <a:rPr lang="fi-FI">
                <a:solidFill>
                  <a:srgbClr val="0033CC"/>
                </a:solidFill>
              </a:rPr>
              <a:t>Data flows </a:t>
            </a:r>
            <a:endParaRPr lang="en-US">
              <a:solidFill>
                <a:srgbClr val="0033CC"/>
              </a:solidFill>
            </a:endParaRPr>
          </a:p>
        </p:txBody>
      </p:sp>
      <p:sp>
        <p:nvSpPr>
          <p:cNvPr id="18435" name="Rectangle 3"/>
          <p:cNvSpPr>
            <a:spLocks noGrp="1" noChangeArrowheads="1"/>
          </p:cNvSpPr>
          <p:nvPr>
            <p:ph type="body" idx="1"/>
          </p:nvPr>
        </p:nvSpPr>
        <p:spPr>
          <a:xfrm>
            <a:off x="500034" y="1428736"/>
            <a:ext cx="8077200" cy="4876800"/>
          </a:xfrm>
        </p:spPr>
        <p:txBody>
          <a:bodyPr>
            <a:normAutofit fontScale="92500" lnSpcReduction="10000"/>
          </a:bodyPr>
          <a:lstStyle/>
          <a:p>
            <a:r>
              <a:rPr lang="fi-FI" dirty="0"/>
              <a:t>Inflow- </a:t>
            </a:r>
            <a:r>
              <a:rPr lang="fi-FI" sz="2400" dirty="0"/>
              <a:t>The processes associated with the extraction, cleansing, and loading of the data from the source systems into the data warehouse. </a:t>
            </a:r>
          </a:p>
          <a:p>
            <a:r>
              <a:rPr lang="fi-FI" dirty="0" smtClean="0"/>
              <a:t>upflow- </a:t>
            </a:r>
            <a:r>
              <a:rPr lang="fi-FI" sz="2400" dirty="0"/>
              <a:t>The process associated with adding value to the data in the warehouse through summarizing, </a:t>
            </a:r>
            <a:r>
              <a:rPr lang="fi-FI" sz="2400" dirty="0" smtClean="0"/>
              <a:t>packaging, </a:t>
            </a:r>
            <a:r>
              <a:rPr lang="fi-FI" sz="2400" dirty="0"/>
              <a:t>packaging, and distribution of the data</a:t>
            </a:r>
          </a:p>
          <a:p>
            <a:r>
              <a:rPr lang="fi-FI" dirty="0"/>
              <a:t>downflow-</a:t>
            </a:r>
            <a:r>
              <a:rPr lang="fi-FI" sz="1600" dirty="0"/>
              <a:t> </a:t>
            </a:r>
            <a:r>
              <a:rPr lang="fi-FI" sz="2400" dirty="0"/>
              <a:t>The processes associated with archiving and backing-up of data in the warehouse</a:t>
            </a:r>
          </a:p>
          <a:p>
            <a:r>
              <a:rPr lang="fi-FI" dirty="0"/>
              <a:t>outflow- </a:t>
            </a:r>
            <a:r>
              <a:rPr lang="fi-FI" sz="2400" dirty="0"/>
              <a:t>The process associated with making the data availabe to the end-users</a:t>
            </a:r>
          </a:p>
          <a:p>
            <a:r>
              <a:rPr lang="fi-FI" dirty="0"/>
              <a:t>Meta-flow-</a:t>
            </a:r>
            <a:r>
              <a:rPr lang="fi-FI" sz="1600" dirty="0"/>
              <a:t> </a:t>
            </a:r>
            <a:r>
              <a:rPr lang="fi-FI" sz="2400" dirty="0"/>
              <a:t>The processes associated with the management of the meta-data</a:t>
            </a:r>
          </a:p>
          <a:p>
            <a:endParaRPr lang="en-US" dirty="0"/>
          </a:p>
        </p:txBody>
      </p:sp>
    </p:spTree>
    <p:extLst>
      <p:ext uri="{BB962C8B-B14F-4D97-AF65-F5344CB8AC3E}">
        <p14:creationId xmlns:p14="http://schemas.microsoft.com/office/powerpoint/2010/main" val="290418032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4" name="AutoShape 8"/>
          <p:cNvSpPr>
            <a:spLocks noChangeArrowheads="1"/>
          </p:cNvSpPr>
          <p:nvPr/>
        </p:nvSpPr>
        <p:spPr bwMode="auto">
          <a:xfrm>
            <a:off x="685800" y="1676400"/>
            <a:ext cx="533400" cy="608013"/>
          </a:xfrm>
          <a:prstGeom prst="can">
            <a:avLst>
              <a:gd name="adj" fmla="val 28497"/>
            </a:avLst>
          </a:prstGeom>
          <a:solidFill>
            <a:srgbClr val="FFCC00"/>
          </a:solidFill>
          <a:ln w="9525">
            <a:solidFill>
              <a:schemeClr val="tx1"/>
            </a:solidFill>
            <a:round/>
            <a:headEnd/>
            <a:tailEnd/>
          </a:ln>
          <a:effectLst/>
        </p:spPr>
        <p:txBody>
          <a:bodyPr wrap="none" anchor="ctr"/>
          <a:lstStyle/>
          <a:p>
            <a:pPr algn="ctr">
              <a:buFontTx/>
              <a:buNone/>
            </a:pPr>
            <a:r>
              <a:rPr lang="fi-FI" sz="800"/>
              <a:t>Operational </a:t>
            </a:r>
          </a:p>
          <a:p>
            <a:pPr algn="ctr">
              <a:buFontTx/>
              <a:buNone/>
            </a:pPr>
            <a:r>
              <a:rPr lang="fi-FI" sz="800"/>
              <a:t>data source1</a:t>
            </a:r>
            <a:endParaRPr lang="en-US" sz="800"/>
          </a:p>
        </p:txBody>
      </p:sp>
      <p:pic>
        <p:nvPicPr>
          <p:cNvPr id="80907" name="Picture 11" descr="C:\Program Files\Common Files\Microsoft Shared\Clipart\cagcat50\BS00580_.wmf"/>
          <p:cNvPicPr>
            <a:picLocks noChangeAspect="1" noChangeArrowheads="1"/>
          </p:cNvPicPr>
          <p:nvPr/>
        </p:nvPicPr>
        <p:blipFill>
          <a:blip r:embed="rId2" cstate="print">
            <a:grayscl/>
          </a:blip>
          <a:srcRect/>
          <a:stretch>
            <a:fillRect/>
          </a:stretch>
        </p:blipFill>
        <p:spPr bwMode="auto">
          <a:xfrm>
            <a:off x="7467600" y="914400"/>
            <a:ext cx="823913" cy="693738"/>
          </a:xfrm>
          <a:prstGeom prst="rect">
            <a:avLst/>
          </a:prstGeom>
          <a:noFill/>
        </p:spPr>
      </p:pic>
      <p:pic>
        <p:nvPicPr>
          <p:cNvPr id="80908" name="Picture 12" descr="C:\Program Files\Common Files\Microsoft Shared\Clipart\cagcat50\BS00580_.wmf"/>
          <p:cNvPicPr>
            <a:picLocks noChangeAspect="1" noChangeArrowheads="1"/>
          </p:cNvPicPr>
          <p:nvPr/>
        </p:nvPicPr>
        <p:blipFill>
          <a:blip r:embed="rId2" cstate="print">
            <a:grayscl/>
          </a:blip>
          <a:srcRect/>
          <a:stretch>
            <a:fillRect/>
          </a:stretch>
        </p:blipFill>
        <p:spPr bwMode="auto">
          <a:xfrm>
            <a:off x="7620000" y="2286000"/>
            <a:ext cx="820738" cy="690563"/>
          </a:xfrm>
          <a:prstGeom prst="rect">
            <a:avLst/>
          </a:prstGeom>
          <a:noFill/>
          <a:ln w="9525">
            <a:noFill/>
            <a:miter lim="800000"/>
            <a:headEnd/>
            <a:tailEnd/>
          </a:ln>
        </p:spPr>
      </p:pic>
      <p:pic>
        <p:nvPicPr>
          <p:cNvPr id="80909" name="Picture 13" descr="C:\Program Files\Common Files\Microsoft Shared\Clipart\cagcat50\BS00580_.wmf"/>
          <p:cNvPicPr>
            <a:picLocks noChangeAspect="1" noChangeArrowheads="1"/>
          </p:cNvPicPr>
          <p:nvPr/>
        </p:nvPicPr>
        <p:blipFill>
          <a:blip r:embed="rId2" cstate="print">
            <a:grayscl/>
          </a:blip>
          <a:srcRect/>
          <a:stretch>
            <a:fillRect/>
          </a:stretch>
        </p:blipFill>
        <p:spPr bwMode="auto">
          <a:xfrm>
            <a:off x="7620000" y="3886200"/>
            <a:ext cx="823913" cy="693738"/>
          </a:xfrm>
          <a:prstGeom prst="rect">
            <a:avLst/>
          </a:prstGeom>
          <a:noFill/>
        </p:spPr>
      </p:pic>
      <p:sp>
        <p:nvSpPr>
          <p:cNvPr id="80910" name="Oval 14"/>
          <p:cNvSpPr>
            <a:spLocks noChangeArrowheads="1"/>
          </p:cNvSpPr>
          <p:nvPr/>
        </p:nvSpPr>
        <p:spPr bwMode="auto">
          <a:xfrm>
            <a:off x="1828800" y="1600200"/>
            <a:ext cx="5486400" cy="3124200"/>
          </a:xfrm>
          <a:prstGeom prst="ellipse">
            <a:avLst/>
          </a:prstGeom>
          <a:noFill/>
          <a:ln w="9525">
            <a:solidFill>
              <a:schemeClr val="tx1"/>
            </a:solidFill>
            <a:round/>
            <a:headEnd/>
            <a:tailEnd/>
          </a:ln>
          <a:effectLst/>
        </p:spPr>
        <p:txBody>
          <a:bodyPr wrap="none" anchor="ctr"/>
          <a:lstStyle/>
          <a:p>
            <a:pPr algn="ctr">
              <a:buFontTx/>
              <a:buNone/>
            </a:pPr>
            <a:r>
              <a:rPr lang="fi-FI" sz="1200"/>
              <a:t>                           </a:t>
            </a:r>
          </a:p>
          <a:p>
            <a:pPr algn="ctr">
              <a:buFontTx/>
              <a:buNone/>
            </a:pPr>
            <a:r>
              <a:rPr lang="fi-FI" sz="1200"/>
              <a:t>                              	</a:t>
            </a:r>
            <a:endParaRPr lang="fi-FI" sz="1200" b="1"/>
          </a:p>
          <a:p>
            <a:pPr algn="ctr"/>
            <a:endParaRPr lang="fi-FI" sz="1200"/>
          </a:p>
          <a:p>
            <a:pPr algn="ctr"/>
            <a:endParaRPr lang="fi-FI" sz="1200"/>
          </a:p>
          <a:p>
            <a:pPr algn="ctr">
              <a:buFontTx/>
              <a:buNone/>
            </a:pPr>
            <a:endParaRPr lang="fi-FI" sz="1200"/>
          </a:p>
          <a:p>
            <a:pPr algn="ctr">
              <a:buFontTx/>
              <a:buNone/>
            </a:pPr>
            <a:endParaRPr lang="fi-FI" sz="1200"/>
          </a:p>
          <a:p>
            <a:pPr algn="ctr">
              <a:buFontTx/>
              <a:buNone/>
            </a:pPr>
            <a:endParaRPr lang="fi-FI" sz="1200"/>
          </a:p>
          <a:p>
            <a:pPr algn="ctr">
              <a:buFontTx/>
              <a:buNone/>
            </a:pPr>
            <a:endParaRPr lang="fi-FI" sz="1200"/>
          </a:p>
          <a:p>
            <a:pPr algn="ctr">
              <a:buFontTx/>
              <a:buNone/>
            </a:pPr>
            <a:endParaRPr lang="fi-FI" sz="1200"/>
          </a:p>
          <a:p>
            <a:pPr algn="ctr">
              <a:buFontTx/>
              <a:buNone/>
            </a:pPr>
            <a:endParaRPr lang="fi-FI" sz="1200"/>
          </a:p>
          <a:p>
            <a:pPr algn="ctr">
              <a:buFontTx/>
              <a:buNone/>
            </a:pPr>
            <a:r>
              <a:rPr lang="fi-FI" sz="1200" b="1"/>
              <a:t>Warehouse Manager</a:t>
            </a:r>
          </a:p>
          <a:p>
            <a:pPr algn="ctr">
              <a:buFontTx/>
              <a:buNone/>
            </a:pPr>
            <a:endParaRPr lang="en-US" sz="1200" b="1"/>
          </a:p>
        </p:txBody>
      </p:sp>
      <p:sp>
        <p:nvSpPr>
          <p:cNvPr id="80911" name="Rectangle 15"/>
          <p:cNvSpPr>
            <a:spLocks noChangeArrowheads="1"/>
          </p:cNvSpPr>
          <p:nvPr/>
        </p:nvSpPr>
        <p:spPr bwMode="auto">
          <a:xfrm>
            <a:off x="2819400" y="1981200"/>
            <a:ext cx="3505200" cy="2362200"/>
          </a:xfrm>
          <a:prstGeom prst="rect">
            <a:avLst/>
          </a:prstGeom>
          <a:noFill/>
          <a:ln w="9525">
            <a:solidFill>
              <a:schemeClr val="tx1"/>
            </a:solidFill>
            <a:miter lim="800000"/>
            <a:headEnd/>
            <a:tailEnd/>
          </a:ln>
          <a:effectLst/>
        </p:spPr>
        <p:txBody>
          <a:bodyPr wrap="none" anchor="ctr"/>
          <a:lstStyle/>
          <a:p>
            <a:pPr algn="ctr"/>
            <a:endParaRPr lang="fi-FI" sz="4400" dirty="0"/>
          </a:p>
          <a:p>
            <a:pPr algn="ctr">
              <a:buFontTx/>
              <a:buNone/>
            </a:pPr>
            <a:endParaRPr lang="fi-FI" sz="4400" dirty="0"/>
          </a:p>
          <a:p>
            <a:pPr algn="ctr">
              <a:buFontTx/>
              <a:buNone/>
            </a:pPr>
            <a:r>
              <a:rPr lang="fi-FI" sz="2000" dirty="0"/>
              <a:t>			</a:t>
            </a:r>
            <a:r>
              <a:rPr lang="fi-FI" sz="1400" dirty="0"/>
              <a:t>DBMS</a:t>
            </a:r>
          </a:p>
          <a:p>
            <a:pPr algn="ctr">
              <a:buFontTx/>
              <a:buNone/>
            </a:pPr>
            <a:endParaRPr lang="en-US" sz="2000" dirty="0"/>
          </a:p>
        </p:txBody>
      </p:sp>
      <p:sp>
        <p:nvSpPr>
          <p:cNvPr id="80912" name="AutoShape 16"/>
          <p:cNvSpPr>
            <a:spLocks noChangeArrowheads="1"/>
          </p:cNvSpPr>
          <p:nvPr/>
        </p:nvSpPr>
        <p:spPr bwMode="auto">
          <a:xfrm>
            <a:off x="3124200" y="2057400"/>
            <a:ext cx="533400" cy="608013"/>
          </a:xfrm>
          <a:prstGeom prst="can">
            <a:avLst>
              <a:gd name="adj" fmla="val 28497"/>
            </a:avLst>
          </a:prstGeom>
          <a:solidFill>
            <a:srgbClr val="FFCC00"/>
          </a:solidFill>
          <a:ln w="9525">
            <a:solidFill>
              <a:schemeClr val="tx1"/>
            </a:solidFill>
            <a:round/>
            <a:headEnd/>
            <a:tailEnd/>
          </a:ln>
          <a:effectLst/>
        </p:spPr>
        <p:txBody>
          <a:bodyPr wrap="none" anchor="ctr"/>
          <a:lstStyle/>
          <a:p>
            <a:pPr algn="ctr">
              <a:buFontTx/>
              <a:buNone/>
            </a:pPr>
            <a:r>
              <a:rPr lang="fi-FI" sz="1000"/>
              <a:t>Meta-data</a:t>
            </a:r>
            <a:endParaRPr lang="en-US" sz="1000"/>
          </a:p>
        </p:txBody>
      </p:sp>
      <p:sp>
        <p:nvSpPr>
          <p:cNvPr id="80913" name="AutoShape 17"/>
          <p:cNvSpPr>
            <a:spLocks noChangeArrowheads="1"/>
          </p:cNvSpPr>
          <p:nvPr/>
        </p:nvSpPr>
        <p:spPr bwMode="auto">
          <a:xfrm>
            <a:off x="5486400" y="2133600"/>
            <a:ext cx="533400" cy="608013"/>
          </a:xfrm>
          <a:prstGeom prst="can">
            <a:avLst>
              <a:gd name="adj" fmla="val 28497"/>
            </a:avLst>
          </a:prstGeom>
          <a:solidFill>
            <a:srgbClr val="FFCC00"/>
          </a:solidFill>
          <a:ln w="9525">
            <a:solidFill>
              <a:schemeClr val="tx1"/>
            </a:solidFill>
            <a:round/>
            <a:headEnd/>
            <a:tailEnd/>
          </a:ln>
          <a:effectLst/>
        </p:spPr>
        <p:txBody>
          <a:bodyPr wrap="none" anchor="ctr"/>
          <a:lstStyle/>
          <a:p>
            <a:pPr algn="ctr">
              <a:buFontTx/>
              <a:buNone/>
            </a:pPr>
            <a:r>
              <a:rPr lang="fi-FI" sz="1000"/>
              <a:t>High </a:t>
            </a:r>
          </a:p>
          <a:p>
            <a:pPr algn="ctr">
              <a:buFontTx/>
              <a:buNone/>
            </a:pPr>
            <a:r>
              <a:rPr lang="fi-FI" sz="1000"/>
              <a:t>summarized data</a:t>
            </a:r>
            <a:endParaRPr lang="en-US" sz="1000"/>
          </a:p>
        </p:txBody>
      </p:sp>
      <p:sp>
        <p:nvSpPr>
          <p:cNvPr id="80914" name="AutoShape 18"/>
          <p:cNvSpPr>
            <a:spLocks noChangeArrowheads="1"/>
          </p:cNvSpPr>
          <p:nvPr/>
        </p:nvSpPr>
        <p:spPr bwMode="auto">
          <a:xfrm>
            <a:off x="3200400" y="3429000"/>
            <a:ext cx="533400" cy="608013"/>
          </a:xfrm>
          <a:prstGeom prst="can">
            <a:avLst>
              <a:gd name="adj" fmla="val 28497"/>
            </a:avLst>
          </a:prstGeom>
          <a:solidFill>
            <a:srgbClr val="FFCC00"/>
          </a:solidFill>
          <a:ln w="9525">
            <a:solidFill>
              <a:schemeClr val="tx1"/>
            </a:solidFill>
            <a:round/>
            <a:headEnd/>
            <a:tailEnd/>
          </a:ln>
          <a:effectLst/>
        </p:spPr>
        <p:txBody>
          <a:bodyPr wrap="none" anchor="ctr"/>
          <a:lstStyle/>
          <a:p>
            <a:pPr algn="ctr">
              <a:buFontTx/>
              <a:buNone/>
            </a:pPr>
            <a:r>
              <a:rPr lang="fi-FI" sz="1000"/>
              <a:t>Detailed data</a:t>
            </a:r>
            <a:endParaRPr lang="en-US" sz="1000"/>
          </a:p>
        </p:txBody>
      </p:sp>
      <p:sp>
        <p:nvSpPr>
          <p:cNvPr id="80915" name="AutoShape 19"/>
          <p:cNvSpPr>
            <a:spLocks noChangeArrowheads="1"/>
          </p:cNvSpPr>
          <p:nvPr/>
        </p:nvSpPr>
        <p:spPr bwMode="auto">
          <a:xfrm>
            <a:off x="4267200" y="2743200"/>
            <a:ext cx="533400" cy="608013"/>
          </a:xfrm>
          <a:prstGeom prst="can">
            <a:avLst>
              <a:gd name="adj" fmla="val 28497"/>
            </a:avLst>
          </a:prstGeom>
          <a:solidFill>
            <a:srgbClr val="FFCC00"/>
          </a:solidFill>
          <a:ln w="9525">
            <a:solidFill>
              <a:schemeClr val="tx1"/>
            </a:solidFill>
            <a:round/>
            <a:headEnd/>
            <a:tailEnd/>
          </a:ln>
          <a:effectLst/>
        </p:spPr>
        <p:txBody>
          <a:bodyPr wrap="none" anchor="ctr"/>
          <a:lstStyle/>
          <a:p>
            <a:pPr algn="ctr">
              <a:buFontTx/>
              <a:buNone/>
            </a:pPr>
            <a:r>
              <a:rPr lang="fi-FI" sz="1000" dirty="0"/>
              <a:t>Lightly </a:t>
            </a:r>
          </a:p>
          <a:p>
            <a:pPr algn="ctr">
              <a:buFontTx/>
              <a:buNone/>
            </a:pPr>
            <a:r>
              <a:rPr lang="fi-FI" sz="1000" dirty="0"/>
              <a:t>summarized</a:t>
            </a:r>
          </a:p>
          <a:p>
            <a:pPr algn="ctr">
              <a:buFontTx/>
              <a:buNone/>
            </a:pPr>
            <a:r>
              <a:rPr lang="fi-FI" sz="1000" dirty="0"/>
              <a:t>data</a:t>
            </a:r>
            <a:endParaRPr lang="en-US" sz="1000" dirty="0"/>
          </a:p>
        </p:txBody>
      </p:sp>
      <p:sp>
        <p:nvSpPr>
          <p:cNvPr id="80916" name="AutoShape 20"/>
          <p:cNvSpPr>
            <a:spLocks noChangeArrowheads="1"/>
          </p:cNvSpPr>
          <p:nvPr/>
        </p:nvSpPr>
        <p:spPr bwMode="auto">
          <a:xfrm>
            <a:off x="685800" y="4191000"/>
            <a:ext cx="533400" cy="608013"/>
          </a:xfrm>
          <a:prstGeom prst="can">
            <a:avLst>
              <a:gd name="adj" fmla="val 28497"/>
            </a:avLst>
          </a:prstGeom>
          <a:solidFill>
            <a:srgbClr val="FFCC00"/>
          </a:solidFill>
          <a:ln w="9525">
            <a:solidFill>
              <a:schemeClr val="tx1"/>
            </a:solidFill>
            <a:round/>
            <a:headEnd/>
            <a:tailEnd/>
          </a:ln>
          <a:effectLst/>
        </p:spPr>
        <p:txBody>
          <a:bodyPr wrap="none" anchor="ctr"/>
          <a:lstStyle/>
          <a:p>
            <a:pPr algn="ctr">
              <a:buFontTx/>
              <a:buNone/>
            </a:pPr>
            <a:r>
              <a:rPr lang="fi-FI" sz="1000"/>
              <a:t>Operational </a:t>
            </a:r>
          </a:p>
          <a:p>
            <a:pPr algn="ctr">
              <a:buFontTx/>
              <a:buNone/>
            </a:pPr>
            <a:r>
              <a:rPr lang="fi-FI" sz="1000"/>
              <a:t>data store (ods)</a:t>
            </a:r>
            <a:endParaRPr lang="en-US" sz="1000"/>
          </a:p>
        </p:txBody>
      </p:sp>
      <p:sp>
        <p:nvSpPr>
          <p:cNvPr id="80917" name="AutoShape 21"/>
          <p:cNvSpPr>
            <a:spLocks noChangeArrowheads="1"/>
          </p:cNvSpPr>
          <p:nvPr/>
        </p:nvSpPr>
        <p:spPr bwMode="auto">
          <a:xfrm>
            <a:off x="685800" y="3352800"/>
            <a:ext cx="533400" cy="608013"/>
          </a:xfrm>
          <a:prstGeom prst="can">
            <a:avLst>
              <a:gd name="adj" fmla="val 28497"/>
            </a:avLst>
          </a:prstGeom>
          <a:solidFill>
            <a:srgbClr val="FFCC00"/>
          </a:solidFill>
          <a:ln w="9525">
            <a:solidFill>
              <a:schemeClr val="tx1"/>
            </a:solidFill>
            <a:round/>
            <a:headEnd/>
            <a:tailEnd/>
          </a:ln>
          <a:effectLst/>
        </p:spPr>
        <p:txBody>
          <a:bodyPr wrap="none" anchor="ctr"/>
          <a:lstStyle/>
          <a:p>
            <a:pPr algn="ctr">
              <a:buFontTx/>
              <a:buNone/>
            </a:pPr>
            <a:r>
              <a:rPr lang="fi-FI" sz="1000"/>
              <a:t>Operational </a:t>
            </a:r>
          </a:p>
          <a:p>
            <a:pPr algn="ctr">
              <a:buFontTx/>
              <a:buNone/>
            </a:pPr>
            <a:r>
              <a:rPr lang="fi-FI" sz="1000"/>
              <a:t>data source n</a:t>
            </a:r>
            <a:endParaRPr lang="en-US" sz="1000"/>
          </a:p>
        </p:txBody>
      </p:sp>
      <p:sp>
        <p:nvSpPr>
          <p:cNvPr id="80918" name="AutoShape 22"/>
          <p:cNvSpPr>
            <a:spLocks noChangeArrowheads="1"/>
          </p:cNvSpPr>
          <p:nvPr/>
        </p:nvSpPr>
        <p:spPr bwMode="auto">
          <a:xfrm>
            <a:off x="4038600" y="5334000"/>
            <a:ext cx="533400" cy="608013"/>
          </a:xfrm>
          <a:prstGeom prst="can">
            <a:avLst>
              <a:gd name="adj" fmla="val 28497"/>
            </a:avLst>
          </a:prstGeom>
          <a:solidFill>
            <a:srgbClr val="FFCC00"/>
          </a:solidFill>
          <a:ln w="9525">
            <a:solidFill>
              <a:schemeClr val="tx1"/>
            </a:solidFill>
            <a:round/>
            <a:headEnd/>
            <a:tailEnd/>
          </a:ln>
          <a:effectLst/>
        </p:spPr>
        <p:txBody>
          <a:bodyPr wrap="none" anchor="ctr"/>
          <a:lstStyle/>
          <a:p>
            <a:pPr algn="ctr">
              <a:buFontTx/>
              <a:buNone/>
            </a:pPr>
            <a:r>
              <a:rPr lang="fi-FI" sz="1200"/>
              <a:t>Archive/backup </a:t>
            </a:r>
          </a:p>
          <a:p>
            <a:pPr algn="ctr">
              <a:buFontTx/>
              <a:buNone/>
            </a:pPr>
            <a:r>
              <a:rPr lang="fi-FI" sz="1200"/>
              <a:t>data</a:t>
            </a:r>
            <a:endParaRPr lang="en-US" sz="1200"/>
          </a:p>
        </p:txBody>
      </p:sp>
      <p:sp>
        <p:nvSpPr>
          <p:cNvPr id="80919" name="Line 23"/>
          <p:cNvSpPr>
            <a:spLocks noChangeShapeType="1"/>
          </p:cNvSpPr>
          <p:nvPr/>
        </p:nvSpPr>
        <p:spPr bwMode="auto">
          <a:xfrm>
            <a:off x="1219200" y="1981200"/>
            <a:ext cx="1066800" cy="304800"/>
          </a:xfrm>
          <a:prstGeom prst="line">
            <a:avLst/>
          </a:prstGeom>
          <a:noFill/>
          <a:ln w="9525">
            <a:solidFill>
              <a:schemeClr val="tx1"/>
            </a:solidFill>
            <a:round/>
            <a:headEnd/>
            <a:tailEnd type="triangle" w="med" len="med"/>
          </a:ln>
          <a:effectLst/>
        </p:spPr>
        <p:txBody>
          <a:bodyPr wrap="none"/>
          <a:lstStyle/>
          <a:p>
            <a:endParaRPr lang="en-US"/>
          </a:p>
        </p:txBody>
      </p:sp>
      <p:sp>
        <p:nvSpPr>
          <p:cNvPr id="80920" name="Line 24"/>
          <p:cNvSpPr>
            <a:spLocks noChangeShapeType="1"/>
          </p:cNvSpPr>
          <p:nvPr/>
        </p:nvSpPr>
        <p:spPr bwMode="auto">
          <a:xfrm>
            <a:off x="228600" y="2895600"/>
            <a:ext cx="2057400" cy="0"/>
          </a:xfrm>
          <a:prstGeom prst="line">
            <a:avLst/>
          </a:prstGeom>
          <a:noFill/>
          <a:ln w="9525">
            <a:solidFill>
              <a:schemeClr val="tx1"/>
            </a:solidFill>
            <a:round/>
            <a:headEnd/>
            <a:tailEnd type="triangle" w="med" len="med"/>
          </a:ln>
          <a:effectLst/>
        </p:spPr>
        <p:txBody>
          <a:bodyPr wrap="none"/>
          <a:lstStyle/>
          <a:p>
            <a:endParaRPr lang="en-US"/>
          </a:p>
        </p:txBody>
      </p:sp>
      <p:sp>
        <p:nvSpPr>
          <p:cNvPr id="80921" name="Line 25"/>
          <p:cNvSpPr>
            <a:spLocks noChangeShapeType="1"/>
          </p:cNvSpPr>
          <p:nvPr/>
        </p:nvSpPr>
        <p:spPr bwMode="auto">
          <a:xfrm flipV="1">
            <a:off x="1219200" y="3352800"/>
            <a:ext cx="609600" cy="381000"/>
          </a:xfrm>
          <a:prstGeom prst="line">
            <a:avLst/>
          </a:prstGeom>
          <a:noFill/>
          <a:ln w="9525">
            <a:solidFill>
              <a:schemeClr val="tx1"/>
            </a:solidFill>
            <a:round/>
            <a:headEnd/>
            <a:tailEnd type="triangle" w="med" len="med"/>
          </a:ln>
          <a:effectLst/>
        </p:spPr>
        <p:txBody>
          <a:bodyPr wrap="none"/>
          <a:lstStyle/>
          <a:p>
            <a:endParaRPr lang="en-US"/>
          </a:p>
        </p:txBody>
      </p:sp>
      <p:sp>
        <p:nvSpPr>
          <p:cNvPr id="80922" name="Line 26"/>
          <p:cNvSpPr>
            <a:spLocks noChangeShapeType="1"/>
          </p:cNvSpPr>
          <p:nvPr/>
        </p:nvSpPr>
        <p:spPr bwMode="auto">
          <a:xfrm flipV="1">
            <a:off x="1143000" y="3886200"/>
            <a:ext cx="990600" cy="685800"/>
          </a:xfrm>
          <a:prstGeom prst="line">
            <a:avLst/>
          </a:prstGeom>
          <a:noFill/>
          <a:ln w="9525">
            <a:solidFill>
              <a:schemeClr val="tx1"/>
            </a:solidFill>
            <a:round/>
            <a:headEnd/>
            <a:tailEnd type="triangle" w="med" len="med"/>
          </a:ln>
          <a:effectLst/>
        </p:spPr>
        <p:txBody>
          <a:bodyPr wrap="none"/>
          <a:lstStyle/>
          <a:p>
            <a:endParaRPr lang="en-US"/>
          </a:p>
        </p:txBody>
      </p:sp>
      <p:sp>
        <p:nvSpPr>
          <p:cNvPr id="80923" name="Line 27"/>
          <p:cNvSpPr>
            <a:spLocks noChangeShapeType="1"/>
          </p:cNvSpPr>
          <p:nvPr/>
        </p:nvSpPr>
        <p:spPr bwMode="auto">
          <a:xfrm flipH="1">
            <a:off x="228600" y="1981200"/>
            <a:ext cx="457200" cy="0"/>
          </a:xfrm>
          <a:prstGeom prst="line">
            <a:avLst/>
          </a:prstGeom>
          <a:noFill/>
          <a:ln w="9525">
            <a:solidFill>
              <a:schemeClr val="tx1"/>
            </a:solidFill>
            <a:round/>
            <a:headEnd/>
            <a:tailEnd type="triangle" w="med" len="med"/>
          </a:ln>
          <a:effectLst/>
        </p:spPr>
        <p:txBody>
          <a:bodyPr wrap="none"/>
          <a:lstStyle/>
          <a:p>
            <a:endParaRPr lang="en-US"/>
          </a:p>
        </p:txBody>
      </p:sp>
      <p:sp>
        <p:nvSpPr>
          <p:cNvPr id="80924" name="Line 28"/>
          <p:cNvSpPr>
            <a:spLocks noChangeShapeType="1"/>
          </p:cNvSpPr>
          <p:nvPr/>
        </p:nvSpPr>
        <p:spPr bwMode="auto">
          <a:xfrm>
            <a:off x="228600" y="1981200"/>
            <a:ext cx="0" cy="2667000"/>
          </a:xfrm>
          <a:prstGeom prst="line">
            <a:avLst/>
          </a:prstGeom>
          <a:noFill/>
          <a:ln w="9525">
            <a:solidFill>
              <a:schemeClr val="tx1"/>
            </a:solidFill>
            <a:round/>
            <a:headEnd/>
            <a:tailEnd/>
          </a:ln>
          <a:effectLst/>
        </p:spPr>
        <p:txBody>
          <a:bodyPr wrap="none"/>
          <a:lstStyle/>
          <a:p>
            <a:endParaRPr lang="en-US"/>
          </a:p>
        </p:txBody>
      </p:sp>
      <p:sp>
        <p:nvSpPr>
          <p:cNvPr id="80925" name="Line 29"/>
          <p:cNvSpPr>
            <a:spLocks noChangeShapeType="1"/>
          </p:cNvSpPr>
          <p:nvPr/>
        </p:nvSpPr>
        <p:spPr bwMode="auto">
          <a:xfrm>
            <a:off x="228600" y="4648200"/>
            <a:ext cx="457200" cy="0"/>
          </a:xfrm>
          <a:prstGeom prst="line">
            <a:avLst/>
          </a:prstGeom>
          <a:noFill/>
          <a:ln w="9525">
            <a:solidFill>
              <a:schemeClr val="tx1"/>
            </a:solidFill>
            <a:round/>
            <a:headEnd/>
            <a:tailEnd type="triangle" w="med" len="med"/>
          </a:ln>
          <a:effectLst/>
        </p:spPr>
        <p:txBody>
          <a:bodyPr wrap="none"/>
          <a:lstStyle/>
          <a:p>
            <a:endParaRPr lang="en-US"/>
          </a:p>
        </p:txBody>
      </p:sp>
      <p:sp>
        <p:nvSpPr>
          <p:cNvPr id="80926" name="Line 30"/>
          <p:cNvSpPr>
            <a:spLocks noChangeShapeType="1"/>
          </p:cNvSpPr>
          <p:nvPr/>
        </p:nvSpPr>
        <p:spPr bwMode="auto">
          <a:xfrm>
            <a:off x="4343400" y="4724400"/>
            <a:ext cx="0" cy="609600"/>
          </a:xfrm>
          <a:prstGeom prst="line">
            <a:avLst/>
          </a:prstGeom>
          <a:noFill/>
          <a:ln w="9525">
            <a:solidFill>
              <a:schemeClr val="tx1"/>
            </a:solidFill>
            <a:round/>
            <a:headEnd type="triangle" w="med" len="med"/>
            <a:tailEnd type="triangle" w="med" len="med"/>
          </a:ln>
          <a:effectLst/>
        </p:spPr>
        <p:txBody>
          <a:bodyPr wrap="none"/>
          <a:lstStyle/>
          <a:p>
            <a:endParaRPr lang="en-US"/>
          </a:p>
        </p:txBody>
      </p:sp>
      <p:sp>
        <p:nvSpPr>
          <p:cNvPr id="80927" name="Text Box 31"/>
          <p:cNvSpPr txBox="1">
            <a:spLocks noChangeArrowheads="1"/>
          </p:cNvSpPr>
          <p:nvPr/>
        </p:nvSpPr>
        <p:spPr bwMode="auto">
          <a:xfrm>
            <a:off x="1965325" y="2932113"/>
            <a:ext cx="931665" cy="461665"/>
          </a:xfrm>
          <a:prstGeom prst="rect">
            <a:avLst/>
          </a:prstGeom>
          <a:noFill/>
          <a:ln w="9525">
            <a:noFill/>
            <a:miter lim="800000"/>
            <a:headEnd/>
            <a:tailEnd/>
          </a:ln>
          <a:effectLst/>
        </p:spPr>
        <p:txBody>
          <a:bodyPr wrap="none">
            <a:spAutoFit/>
          </a:bodyPr>
          <a:lstStyle/>
          <a:p>
            <a:pPr>
              <a:buFontTx/>
              <a:buNone/>
            </a:pPr>
            <a:r>
              <a:rPr lang="fi-FI" sz="1200" b="1"/>
              <a:t>Load </a:t>
            </a:r>
          </a:p>
          <a:p>
            <a:pPr>
              <a:buFontTx/>
              <a:buNone/>
            </a:pPr>
            <a:r>
              <a:rPr lang="fi-FI" sz="1200" b="1"/>
              <a:t>Manager</a:t>
            </a:r>
            <a:endParaRPr lang="en-US" sz="1200" b="1"/>
          </a:p>
        </p:txBody>
      </p:sp>
      <p:sp>
        <p:nvSpPr>
          <p:cNvPr id="80928" name="Text Box 32"/>
          <p:cNvSpPr txBox="1">
            <a:spLocks noChangeArrowheads="1"/>
          </p:cNvSpPr>
          <p:nvPr/>
        </p:nvSpPr>
        <p:spPr bwMode="auto">
          <a:xfrm>
            <a:off x="7908925" y="4913313"/>
            <a:ext cx="222250" cy="274637"/>
          </a:xfrm>
          <a:prstGeom prst="rect">
            <a:avLst/>
          </a:prstGeom>
          <a:noFill/>
          <a:ln w="9525">
            <a:noFill/>
            <a:miter lim="800000"/>
            <a:headEnd/>
            <a:tailEnd/>
          </a:ln>
          <a:effectLst/>
        </p:spPr>
        <p:txBody>
          <a:bodyPr wrap="none">
            <a:spAutoFit/>
          </a:bodyPr>
          <a:lstStyle/>
          <a:p>
            <a:pPr>
              <a:buFontTx/>
              <a:buNone/>
            </a:pPr>
            <a:r>
              <a:rPr lang="fi-FI"/>
              <a:t> </a:t>
            </a:r>
            <a:endParaRPr lang="en-US"/>
          </a:p>
        </p:txBody>
      </p:sp>
      <p:sp>
        <p:nvSpPr>
          <p:cNvPr id="80929" name="Text Box 33"/>
          <p:cNvSpPr txBox="1">
            <a:spLocks noChangeArrowheads="1"/>
          </p:cNvSpPr>
          <p:nvPr/>
        </p:nvSpPr>
        <p:spPr bwMode="auto">
          <a:xfrm>
            <a:off x="7467600" y="4572000"/>
            <a:ext cx="1477963" cy="461665"/>
          </a:xfrm>
          <a:prstGeom prst="rect">
            <a:avLst/>
          </a:prstGeom>
          <a:noFill/>
          <a:ln w="9525">
            <a:noFill/>
            <a:miter lim="800000"/>
            <a:headEnd/>
            <a:tailEnd/>
          </a:ln>
          <a:effectLst/>
        </p:spPr>
        <p:txBody>
          <a:bodyPr>
            <a:spAutoFit/>
          </a:bodyPr>
          <a:lstStyle/>
          <a:p>
            <a:pPr>
              <a:buFontTx/>
              <a:buNone/>
            </a:pPr>
            <a:r>
              <a:rPr lang="fi-FI" sz="1200" b="1"/>
              <a:t>Data mining tools</a:t>
            </a:r>
            <a:endParaRPr lang="en-US" sz="1200" b="1"/>
          </a:p>
        </p:txBody>
      </p:sp>
      <p:sp>
        <p:nvSpPr>
          <p:cNvPr id="80930" name="Text Box 34"/>
          <p:cNvSpPr txBox="1">
            <a:spLocks noChangeArrowheads="1"/>
          </p:cNvSpPr>
          <p:nvPr/>
        </p:nvSpPr>
        <p:spPr bwMode="auto">
          <a:xfrm>
            <a:off x="7315200" y="3048000"/>
            <a:ext cx="1676400" cy="646331"/>
          </a:xfrm>
          <a:prstGeom prst="rect">
            <a:avLst/>
          </a:prstGeom>
          <a:noFill/>
          <a:ln w="9525">
            <a:noFill/>
            <a:miter lim="800000"/>
            <a:headEnd/>
            <a:tailEnd/>
          </a:ln>
          <a:effectLst/>
        </p:spPr>
        <p:txBody>
          <a:bodyPr>
            <a:spAutoFit/>
          </a:bodyPr>
          <a:lstStyle/>
          <a:p>
            <a:pPr>
              <a:buFontTx/>
              <a:buNone/>
            </a:pPr>
            <a:r>
              <a:rPr lang="fi-FI" sz="1200" b="1"/>
              <a:t>OLAP (online analytical processing) tools</a:t>
            </a:r>
            <a:endParaRPr lang="en-US" sz="1200" b="1"/>
          </a:p>
        </p:txBody>
      </p:sp>
      <p:sp>
        <p:nvSpPr>
          <p:cNvPr id="80931" name="Text Box 35"/>
          <p:cNvSpPr txBox="1">
            <a:spLocks noChangeArrowheads="1"/>
          </p:cNvSpPr>
          <p:nvPr/>
        </p:nvSpPr>
        <p:spPr bwMode="auto">
          <a:xfrm>
            <a:off x="7467600" y="5257800"/>
            <a:ext cx="1231427" cy="461665"/>
          </a:xfrm>
          <a:prstGeom prst="rect">
            <a:avLst/>
          </a:prstGeom>
          <a:noFill/>
          <a:ln w="9525">
            <a:noFill/>
            <a:miter lim="800000"/>
            <a:headEnd/>
            <a:tailEnd/>
          </a:ln>
          <a:effectLst/>
        </p:spPr>
        <p:txBody>
          <a:bodyPr wrap="none">
            <a:spAutoFit/>
          </a:bodyPr>
          <a:lstStyle/>
          <a:p>
            <a:pPr>
              <a:buFontTx/>
              <a:buNone/>
            </a:pPr>
            <a:r>
              <a:rPr lang="fi-FI" sz="1200" b="1"/>
              <a:t>End-user</a:t>
            </a:r>
          </a:p>
          <a:p>
            <a:pPr>
              <a:buFontTx/>
              <a:buNone/>
            </a:pPr>
            <a:r>
              <a:rPr lang="fi-FI" sz="1200" b="1"/>
              <a:t>access tools</a:t>
            </a:r>
            <a:endParaRPr lang="en-US" sz="1200" b="1"/>
          </a:p>
        </p:txBody>
      </p:sp>
      <p:sp>
        <p:nvSpPr>
          <p:cNvPr id="80932" name="Text Box 36"/>
          <p:cNvSpPr txBox="1">
            <a:spLocks noChangeArrowheads="1"/>
          </p:cNvSpPr>
          <p:nvPr/>
        </p:nvSpPr>
        <p:spPr bwMode="auto">
          <a:xfrm>
            <a:off x="2438400" y="6146800"/>
            <a:ext cx="3111500" cy="304800"/>
          </a:xfrm>
          <a:prstGeom prst="rect">
            <a:avLst/>
          </a:prstGeom>
          <a:noFill/>
          <a:ln w="9525">
            <a:noFill/>
            <a:miter lim="800000"/>
            <a:headEnd/>
            <a:tailEnd/>
          </a:ln>
          <a:effectLst/>
        </p:spPr>
        <p:txBody>
          <a:bodyPr wrap="none">
            <a:spAutoFit/>
          </a:bodyPr>
          <a:lstStyle/>
          <a:p>
            <a:pPr>
              <a:buFontTx/>
              <a:buNone/>
            </a:pPr>
            <a:r>
              <a:rPr lang="fi-FI" sz="1400" b="1"/>
              <a:t>Information flows of a data warehouse</a:t>
            </a:r>
            <a:endParaRPr lang="en-US" sz="1400" b="1"/>
          </a:p>
        </p:txBody>
      </p:sp>
      <p:sp>
        <p:nvSpPr>
          <p:cNvPr id="80933" name="Text Box 37"/>
          <p:cNvSpPr txBox="1">
            <a:spLocks noChangeArrowheads="1"/>
          </p:cNvSpPr>
          <p:nvPr/>
        </p:nvSpPr>
        <p:spPr bwMode="auto">
          <a:xfrm>
            <a:off x="7086600" y="1600200"/>
            <a:ext cx="2057400" cy="579438"/>
          </a:xfrm>
          <a:prstGeom prst="rect">
            <a:avLst/>
          </a:prstGeom>
          <a:noFill/>
          <a:ln w="9525">
            <a:noFill/>
            <a:miter lim="800000"/>
            <a:headEnd/>
            <a:tailEnd/>
          </a:ln>
          <a:effectLst/>
        </p:spPr>
        <p:txBody>
          <a:bodyPr>
            <a:spAutoFit/>
          </a:bodyPr>
          <a:lstStyle/>
          <a:p>
            <a:pPr>
              <a:buFontTx/>
              <a:buNone/>
            </a:pPr>
            <a:r>
              <a:rPr lang="fi-FI" sz="1000" b="1"/>
              <a:t>Reporting, query,application</a:t>
            </a:r>
          </a:p>
          <a:p>
            <a:pPr>
              <a:buFontTx/>
              <a:buNone/>
            </a:pPr>
            <a:r>
              <a:rPr lang="fi-FI" sz="1000" b="1"/>
              <a:t>development, and EIS (executive information system) tools</a:t>
            </a:r>
            <a:endParaRPr lang="en-US" sz="1000" b="1"/>
          </a:p>
        </p:txBody>
      </p:sp>
      <p:sp>
        <p:nvSpPr>
          <p:cNvPr id="80934" name="Line 38"/>
          <p:cNvSpPr>
            <a:spLocks noChangeShapeType="1"/>
          </p:cNvSpPr>
          <p:nvPr/>
        </p:nvSpPr>
        <p:spPr bwMode="auto">
          <a:xfrm>
            <a:off x="5105400" y="4724400"/>
            <a:ext cx="0" cy="1066800"/>
          </a:xfrm>
          <a:prstGeom prst="line">
            <a:avLst/>
          </a:prstGeom>
          <a:noFill/>
          <a:ln w="9525">
            <a:solidFill>
              <a:schemeClr val="tx1"/>
            </a:solidFill>
            <a:round/>
            <a:headEnd/>
            <a:tailEnd type="triangle" w="med" len="med"/>
          </a:ln>
          <a:effectLst/>
        </p:spPr>
        <p:txBody>
          <a:bodyPr wrap="none"/>
          <a:lstStyle/>
          <a:p>
            <a:endParaRPr lang="en-US"/>
          </a:p>
        </p:txBody>
      </p:sp>
      <p:sp>
        <p:nvSpPr>
          <p:cNvPr id="80935" name="Text Box 39"/>
          <p:cNvSpPr txBox="1">
            <a:spLocks noChangeArrowheads="1"/>
          </p:cNvSpPr>
          <p:nvPr/>
        </p:nvSpPr>
        <p:spPr bwMode="auto">
          <a:xfrm>
            <a:off x="5165725" y="5065713"/>
            <a:ext cx="1053494" cy="276999"/>
          </a:xfrm>
          <a:prstGeom prst="rect">
            <a:avLst/>
          </a:prstGeom>
          <a:noFill/>
          <a:ln w="9525">
            <a:noFill/>
            <a:miter lim="800000"/>
            <a:headEnd/>
            <a:tailEnd/>
          </a:ln>
          <a:effectLst/>
        </p:spPr>
        <p:txBody>
          <a:bodyPr wrap="none">
            <a:spAutoFit/>
          </a:bodyPr>
          <a:lstStyle/>
          <a:p>
            <a:pPr>
              <a:buFontTx/>
              <a:buNone/>
            </a:pPr>
            <a:r>
              <a:rPr lang="fi-FI" sz="1200" b="1" i="1"/>
              <a:t>Downflow</a:t>
            </a:r>
            <a:endParaRPr lang="en-US" sz="1200" b="1" i="1"/>
          </a:p>
        </p:txBody>
      </p:sp>
      <p:sp>
        <p:nvSpPr>
          <p:cNvPr id="80936" name="Line 40"/>
          <p:cNvSpPr>
            <a:spLocks noChangeShapeType="1"/>
          </p:cNvSpPr>
          <p:nvPr/>
        </p:nvSpPr>
        <p:spPr bwMode="auto">
          <a:xfrm flipH="1">
            <a:off x="228600" y="3657600"/>
            <a:ext cx="457200" cy="0"/>
          </a:xfrm>
          <a:prstGeom prst="line">
            <a:avLst/>
          </a:prstGeom>
          <a:noFill/>
          <a:ln w="9525">
            <a:solidFill>
              <a:schemeClr val="tx1"/>
            </a:solidFill>
            <a:round/>
            <a:headEnd/>
            <a:tailEnd type="triangle" w="med" len="med"/>
          </a:ln>
          <a:effectLst/>
        </p:spPr>
        <p:txBody>
          <a:bodyPr wrap="none"/>
          <a:lstStyle/>
          <a:p>
            <a:endParaRPr lang="en-US"/>
          </a:p>
        </p:txBody>
      </p:sp>
      <p:sp>
        <p:nvSpPr>
          <p:cNvPr id="80937" name="Line 41"/>
          <p:cNvSpPr>
            <a:spLocks noChangeShapeType="1"/>
          </p:cNvSpPr>
          <p:nvPr/>
        </p:nvSpPr>
        <p:spPr bwMode="auto">
          <a:xfrm flipV="1">
            <a:off x="6096000" y="1371600"/>
            <a:ext cx="1371600" cy="457200"/>
          </a:xfrm>
          <a:prstGeom prst="line">
            <a:avLst/>
          </a:prstGeom>
          <a:noFill/>
          <a:ln w="9525">
            <a:solidFill>
              <a:schemeClr val="tx1"/>
            </a:solidFill>
            <a:round/>
            <a:headEnd type="triangle" w="med" len="med"/>
            <a:tailEnd type="triangle" w="med" len="med"/>
          </a:ln>
          <a:effectLst/>
        </p:spPr>
        <p:txBody>
          <a:bodyPr wrap="none"/>
          <a:lstStyle/>
          <a:p>
            <a:endParaRPr lang="en-US"/>
          </a:p>
        </p:txBody>
      </p:sp>
      <p:sp>
        <p:nvSpPr>
          <p:cNvPr id="80938" name="Line 42"/>
          <p:cNvSpPr>
            <a:spLocks noChangeShapeType="1"/>
          </p:cNvSpPr>
          <p:nvPr/>
        </p:nvSpPr>
        <p:spPr bwMode="auto">
          <a:xfrm>
            <a:off x="7162800" y="2590800"/>
            <a:ext cx="533400" cy="0"/>
          </a:xfrm>
          <a:prstGeom prst="line">
            <a:avLst/>
          </a:prstGeom>
          <a:noFill/>
          <a:ln w="9525">
            <a:solidFill>
              <a:schemeClr val="tx1"/>
            </a:solidFill>
            <a:round/>
            <a:headEnd type="triangle" w="med" len="med"/>
            <a:tailEnd type="triangle" w="med" len="med"/>
          </a:ln>
          <a:effectLst/>
        </p:spPr>
        <p:txBody>
          <a:bodyPr wrap="none"/>
          <a:lstStyle/>
          <a:p>
            <a:endParaRPr lang="en-US"/>
          </a:p>
        </p:txBody>
      </p:sp>
      <p:sp>
        <p:nvSpPr>
          <p:cNvPr id="80939" name="Line 43"/>
          <p:cNvSpPr>
            <a:spLocks noChangeShapeType="1"/>
          </p:cNvSpPr>
          <p:nvPr/>
        </p:nvSpPr>
        <p:spPr bwMode="auto">
          <a:xfrm>
            <a:off x="7010400" y="3886200"/>
            <a:ext cx="609600" cy="457200"/>
          </a:xfrm>
          <a:prstGeom prst="line">
            <a:avLst/>
          </a:prstGeom>
          <a:noFill/>
          <a:ln w="9525">
            <a:solidFill>
              <a:schemeClr val="tx1"/>
            </a:solidFill>
            <a:round/>
            <a:headEnd type="triangle" w="med" len="med"/>
            <a:tailEnd type="triangle" w="med" len="med"/>
          </a:ln>
          <a:effectLst/>
        </p:spPr>
        <p:txBody>
          <a:bodyPr wrap="none"/>
          <a:lstStyle/>
          <a:p>
            <a:endParaRPr lang="en-US"/>
          </a:p>
        </p:txBody>
      </p:sp>
      <p:sp>
        <p:nvSpPr>
          <p:cNvPr id="80940" name="Text Box 44"/>
          <p:cNvSpPr txBox="1">
            <a:spLocks noChangeArrowheads="1"/>
          </p:cNvSpPr>
          <p:nvPr/>
        </p:nvSpPr>
        <p:spPr bwMode="auto">
          <a:xfrm>
            <a:off x="517525" y="2627313"/>
            <a:ext cx="752129" cy="276999"/>
          </a:xfrm>
          <a:prstGeom prst="rect">
            <a:avLst/>
          </a:prstGeom>
          <a:noFill/>
          <a:ln w="9525">
            <a:noFill/>
            <a:miter lim="800000"/>
            <a:headEnd/>
            <a:tailEnd/>
          </a:ln>
          <a:effectLst/>
        </p:spPr>
        <p:txBody>
          <a:bodyPr wrap="none">
            <a:spAutoFit/>
          </a:bodyPr>
          <a:lstStyle/>
          <a:p>
            <a:pPr>
              <a:buFontTx/>
              <a:buNone/>
            </a:pPr>
            <a:r>
              <a:rPr lang="fi-FI" sz="1200" b="1" i="1" dirty="0"/>
              <a:t>Inflow</a:t>
            </a:r>
            <a:endParaRPr lang="en-US" sz="1200" b="1" i="1" dirty="0"/>
          </a:p>
        </p:txBody>
      </p:sp>
      <p:sp>
        <p:nvSpPr>
          <p:cNvPr id="80941" name="Line 45"/>
          <p:cNvSpPr>
            <a:spLocks noChangeShapeType="1"/>
          </p:cNvSpPr>
          <p:nvPr/>
        </p:nvSpPr>
        <p:spPr bwMode="auto">
          <a:xfrm flipV="1">
            <a:off x="3429000" y="2971800"/>
            <a:ext cx="838200" cy="533400"/>
          </a:xfrm>
          <a:prstGeom prst="line">
            <a:avLst/>
          </a:prstGeom>
          <a:noFill/>
          <a:ln w="9525">
            <a:solidFill>
              <a:schemeClr val="tx1"/>
            </a:solidFill>
            <a:round/>
            <a:headEnd/>
            <a:tailEnd type="triangle" w="med" len="med"/>
          </a:ln>
          <a:effectLst/>
        </p:spPr>
        <p:txBody>
          <a:bodyPr wrap="none"/>
          <a:lstStyle/>
          <a:p>
            <a:endParaRPr lang="en-US"/>
          </a:p>
        </p:txBody>
      </p:sp>
      <p:sp>
        <p:nvSpPr>
          <p:cNvPr id="80942" name="Line 46"/>
          <p:cNvSpPr>
            <a:spLocks noChangeShapeType="1"/>
          </p:cNvSpPr>
          <p:nvPr/>
        </p:nvSpPr>
        <p:spPr bwMode="auto">
          <a:xfrm flipV="1">
            <a:off x="4572000" y="2286000"/>
            <a:ext cx="914400" cy="457200"/>
          </a:xfrm>
          <a:prstGeom prst="line">
            <a:avLst/>
          </a:prstGeom>
          <a:noFill/>
          <a:ln w="9525">
            <a:solidFill>
              <a:schemeClr val="tx1"/>
            </a:solidFill>
            <a:round/>
            <a:headEnd/>
            <a:tailEnd type="triangle" w="med" len="med"/>
          </a:ln>
          <a:effectLst/>
        </p:spPr>
        <p:txBody>
          <a:bodyPr wrap="none"/>
          <a:lstStyle/>
          <a:p>
            <a:endParaRPr lang="en-US"/>
          </a:p>
        </p:txBody>
      </p:sp>
      <p:sp>
        <p:nvSpPr>
          <p:cNvPr id="80943" name="Line 47"/>
          <p:cNvSpPr>
            <a:spLocks noChangeShapeType="1"/>
          </p:cNvSpPr>
          <p:nvPr/>
        </p:nvSpPr>
        <p:spPr bwMode="auto">
          <a:xfrm>
            <a:off x="3657600" y="2286000"/>
            <a:ext cx="1143000" cy="0"/>
          </a:xfrm>
          <a:prstGeom prst="line">
            <a:avLst/>
          </a:prstGeom>
          <a:noFill/>
          <a:ln w="9525">
            <a:solidFill>
              <a:schemeClr val="tx1"/>
            </a:solidFill>
            <a:round/>
            <a:headEnd type="triangle" w="med" len="med"/>
            <a:tailEnd type="triangle" w="med" len="med"/>
          </a:ln>
          <a:effectLst/>
        </p:spPr>
        <p:txBody>
          <a:bodyPr wrap="none"/>
          <a:lstStyle/>
          <a:p>
            <a:endParaRPr lang="en-US"/>
          </a:p>
        </p:txBody>
      </p:sp>
      <p:sp>
        <p:nvSpPr>
          <p:cNvPr id="80944" name="Line 48"/>
          <p:cNvSpPr>
            <a:spLocks noChangeShapeType="1"/>
          </p:cNvSpPr>
          <p:nvPr/>
        </p:nvSpPr>
        <p:spPr bwMode="auto">
          <a:xfrm>
            <a:off x="2286000" y="2286000"/>
            <a:ext cx="838200" cy="0"/>
          </a:xfrm>
          <a:prstGeom prst="line">
            <a:avLst/>
          </a:prstGeom>
          <a:noFill/>
          <a:ln w="9525">
            <a:solidFill>
              <a:schemeClr val="tx1"/>
            </a:solidFill>
            <a:round/>
            <a:headEnd type="triangle" w="med" len="med"/>
            <a:tailEnd type="triangle" w="med" len="med"/>
          </a:ln>
          <a:effectLst/>
        </p:spPr>
        <p:txBody>
          <a:bodyPr wrap="none"/>
          <a:lstStyle/>
          <a:p>
            <a:endParaRPr lang="en-US"/>
          </a:p>
        </p:txBody>
      </p:sp>
      <p:sp>
        <p:nvSpPr>
          <p:cNvPr id="80945" name="Line 49"/>
          <p:cNvSpPr>
            <a:spLocks noChangeShapeType="1"/>
          </p:cNvSpPr>
          <p:nvPr/>
        </p:nvSpPr>
        <p:spPr bwMode="auto">
          <a:xfrm flipV="1">
            <a:off x="3429000" y="1752600"/>
            <a:ext cx="0" cy="381000"/>
          </a:xfrm>
          <a:prstGeom prst="line">
            <a:avLst/>
          </a:prstGeom>
          <a:noFill/>
          <a:ln w="9525">
            <a:solidFill>
              <a:schemeClr val="tx1"/>
            </a:solidFill>
            <a:round/>
            <a:headEnd type="triangle" w="med" len="med"/>
            <a:tailEnd type="triangle" w="med" len="med"/>
          </a:ln>
          <a:effectLst/>
        </p:spPr>
        <p:txBody>
          <a:bodyPr wrap="none"/>
          <a:lstStyle/>
          <a:p>
            <a:endParaRPr lang="en-US"/>
          </a:p>
        </p:txBody>
      </p:sp>
      <p:sp>
        <p:nvSpPr>
          <p:cNvPr id="80946" name="Line 50"/>
          <p:cNvSpPr>
            <a:spLocks noChangeShapeType="1"/>
          </p:cNvSpPr>
          <p:nvPr/>
        </p:nvSpPr>
        <p:spPr bwMode="auto">
          <a:xfrm>
            <a:off x="3429000" y="2514600"/>
            <a:ext cx="0" cy="609600"/>
          </a:xfrm>
          <a:prstGeom prst="line">
            <a:avLst/>
          </a:prstGeom>
          <a:noFill/>
          <a:ln w="9525">
            <a:solidFill>
              <a:schemeClr val="tx1"/>
            </a:solidFill>
            <a:round/>
            <a:headEnd type="triangle" w="med" len="med"/>
            <a:tailEnd type="triangle" w="med" len="med"/>
          </a:ln>
          <a:effectLst/>
        </p:spPr>
        <p:txBody>
          <a:bodyPr wrap="none"/>
          <a:lstStyle/>
          <a:p>
            <a:endParaRPr lang="en-US"/>
          </a:p>
        </p:txBody>
      </p:sp>
      <p:sp>
        <p:nvSpPr>
          <p:cNvPr id="80947" name="Line 51"/>
          <p:cNvSpPr>
            <a:spLocks noChangeShapeType="1"/>
          </p:cNvSpPr>
          <p:nvPr/>
        </p:nvSpPr>
        <p:spPr bwMode="auto">
          <a:xfrm flipV="1">
            <a:off x="3733800" y="2895600"/>
            <a:ext cx="1981200" cy="1371600"/>
          </a:xfrm>
          <a:prstGeom prst="line">
            <a:avLst/>
          </a:prstGeom>
          <a:noFill/>
          <a:ln w="9525">
            <a:solidFill>
              <a:schemeClr val="tx1"/>
            </a:solidFill>
            <a:round/>
            <a:headEnd/>
            <a:tailEnd type="triangle" w="med" len="med"/>
          </a:ln>
          <a:effectLst/>
        </p:spPr>
        <p:txBody>
          <a:bodyPr wrap="none"/>
          <a:lstStyle/>
          <a:p>
            <a:endParaRPr lang="en-US"/>
          </a:p>
        </p:txBody>
      </p:sp>
      <p:sp>
        <p:nvSpPr>
          <p:cNvPr id="80948" name="Line 52"/>
          <p:cNvSpPr>
            <a:spLocks noChangeShapeType="1"/>
          </p:cNvSpPr>
          <p:nvPr/>
        </p:nvSpPr>
        <p:spPr bwMode="auto">
          <a:xfrm>
            <a:off x="5791200" y="2895600"/>
            <a:ext cx="1447800" cy="0"/>
          </a:xfrm>
          <a:prstGeom prst="line">
            <a:avLst/>
          </a:prstGeom>
          <a:noFill/>
          <a:ln w="9525">
            <a:solidFill>
              <a:schemeClr val="tx1"/>
            </a:solidFill>
            <a:round/>
            <a:headEnd/>
            <a:tailEnd type="triangle" w="med" len="med"/>
          </a:ln>
          <a:effectLst/>
        </p:spPr>
        <p:txBody>
          <a:bodyPr wrap="none"/>
          <a:lstStyle/>
          <a:p>
            <a:endParaRPr lang="en-US"/>
          </a:p>
        </p:txBody>
      </p:sp>
      <p:sp>
        <p:nvSpPr>
          <p:cNvPr id="80949" name="Text Box 53"/>
          <p:cNvSpPr txBox="1">
            <a:spLocks noChangeArrowheads="1"/>
          </p:cNvSpPr>
          <p:nvPr/>
        </p:nvSpPr>
        <p:spPr bwMode="auto">
          <a:xfrm>
            <a:off x="3794125" y="2093913"/>
            <a:ext cx="1055097" cy="276999"/>
          </a:xfrm>
          <a:prstGeom prst="rect">
            <a:avLst/>
          </a:prstGeom>
          <a:noFill/>
          <a:ln w="9525">
            <a:noFill/>
            <a:miter lim="800000"/>
            <a:headEnd/>
            <a:tailEnd/>
          </a:ln>
          <a:effectLst/>
        </p:spPr>
        <p:txBody>
          <a:bodyPr wrap="none">
            <a:spAutoFit/>
          </a:bodyPr>
          <a:lstStyle/>
          <a:p>
            <a:pPr>
              <a:buFontTx/>
              <a:buNone/>
            </a:pPr>
            <a:r>
              <a:rPr lang="fi-FI" sz="1200" b="1" i="1"/>
              <a:t>Meta-flow</a:t>
            </a:r>
            <a:endParaRPr lang="en-US" sz="1200" b="1" i="1"/>
          </a:p>
        </p:txBody>
      </p:sp>
      <p:sp>
        <p:nvSpPr>
          <p:cNvPr id="80950" name="Text Box 54"/>
          <p:cNvSpPr txBox="1">
            <a:spLocks noChangeArrowheads="1"/>
          </p:cNvSpPr>
          <p:nvPr/>
        </p:nvSpPr>
        <p:spPr bwMode="auto">
          <a:xfrm>
            <a:off x="5013325" y="3236913"/>
            <a:ext cx="792205" cy="276999"/>
          </a:xfrm>
          <a:prstGeom prst="rect">
            <a:avLst/>
          </a:prstGeom>
          <a:noFill/>
          <a:ln w="9525">
            <a:noFill/>
            <a:miter lim="800000"/>
            <a:headEnd/>
            <a:tailEnd/>
          </a:ln>
          <a:effectLst/>
        </p:spPr>
        <p:txBody>
          <a:bodyPr wrap="none">
            <a:spAutoFit/>
          </a:bodyPr>
          <a:lstStyle/>
          <a:p>
            <a:pPr>
              <a:buFontTx/>
              <a:buNone/>
            </a:pPr>
            <a:r>
              <a:rPr lang="fi-FI" sz="1200" b="1" i="1"/>
              <a:t>Upflow</a:t>
            </a:r>
            <a:endParaRPr lang="en-US" sz="1200" b="1" i="1"/>
          </a:p>
        </p:txBody>
      </p:sp>
      <p:sp>
        <p:nvSpPr>
          <p:cNvPr id="80951" name="Text Box 55"/>
          <p:cNvSpPr txBox="1">
            <a:spLocks noChangeArrowheads="1"/>
          </p:cNvSpPr>
          <p:nvPr/>
        </p:nvSpPr>
        <p:spPr bwMode="auto">
          <a:xfrm>
            <a:off x="6248400" y="3124200"/>
            <a:ext cx="1447800" cy="646331"/>
          </a:xfrm>
          <a:prstGeom prst="rect">
            <a:avLst/>
          </a:prstGeom>
          <a:noFill/>
          <a:ln w="9525">
            <a:noFill/>
            <a:miter lim="800000"/>
            <a:headEnd/>
            <a:tailEnd/>
          </a:ln>
          <a:effectLst/>
        </p:spPr>
        <p:txBody>
          <a:bodyPr>
            <a:spAutoFit/>
          </a:bodyPr>
          <a:lstStyle/>
          <a:p>
            <a:pPr>
              <a:buFontTx/>
              <a:buNone/>
            </a:pPr>
            <a:r>
              <a:rPr lang="fi-FI" sz="1200" b="1" dirty="0" smtClean="0"/>
              <a:t>Query</a:t>
            </a:r>
            <a:r>
              <a:rPr lang="fi-FI" b="1" dirty="0" smtClean="0"/>
              <a:t> </a:t>
            </a:r>
            <a:r>
              <a:rPr lang="fi-FI" sz="1200" b="1" dirty="0"/>
              <a:t>Manage</a:t>
            </a:r>
            <a:endParaRPr lang="en-US" sz="1200" b="1" dirty="0"/>
          </a:p>
        </p:txBody>
      </p:sp>
      <p:sp>
        <p:nvSpPr>
          <p:cNvPr id="80952" name="Text Box 56"/>
          <p:cNvSpPr txBox="1">
            <a:spLocks noChangeArrowheads="1"/>
          </p:cNvSpPr>
          <p:nvPr/>
        </p:nvSpPr>
        <p:spPr bwMode="auto">
          <a:xfrm>
            <a:off x="6080125" y="2627313"/>
            <a:ext cx="870751" cy="276999"/>
          </a:xfrm>
          <a:prstGeom prst="rect">
            <a:avLst/>
          </a:prstGeom>
          <a:noFill/>
          <a:ln w="9525">
            <a:noFill/>
            <a:miter lim="800000"/>
            <a:headEnd/>
            <a:tailEnd/>
          </a:ln>
          <a:effectLst/>
        </p:spPr>
        <p:txBody>
          <a:bodyPr wrap="none">
            <a:spAutoFit/>
          </a:bodyPr>
          <a:lstStyle/>
          <a:p>
            <a:pPr>
              <a:buFontTx/>
              <a:buNone/>
            </a:pPr>
            <a:r>
              <a:rPr lang="fi-FI" sz="1200" b="1" i="1"/>
              <a:t>Outflow</a:t>
            </a:r>
            <a:endParaRPr lang="en-US" sz="1200" b="1" i="1"/>
          </a:p>
        </p:txBody>
      </p:sp>
      <p:sp>
        <p:nvSpPr>
          <p:cNvPr id="80953" name="Text Box 57"/>
          <p:cNvSpPr txBox="1">
            <a:spLocks noChangeArrowheads="1"/>
          </p:cNvSpPr>
          <p:nvPr/>
        </p:nvSpPr>
        <p:spPr bwMode="auto">
          <a:xfrm>
            <a:off x="3946525" y="1712913"/>
            <a:ext cx="1957587" cy="276999"/>
          </a:xfrm>
          <a:prstGeom prst="rect">
            <a:avLst/>
          </a:prstGeom>
          <a:noFill/>
          <a:ln w="9525">
            <a:noFill/>
            <a:miter lim="800000"/>
            <a:headEnd/>
            <a:tailEnd/>
          </a:ln>
          <a:effectLst/>
        </p:spPr>
        <p:txBody>
          <a:bodyPr wrap="none">
            <a:spAutoFit/>
          </a:bodyPr>
          <a:lstStyle/>
          <a:p>
            <a:pPr>
              <a:buFontTx/>
              <a:buNone/>
            </a:pPr>
            <a:r>
              <a:rPr lang="fi-FI" sz="1200" b="1"/>
              <a:t>Warehouse Manager</a:t>
            </a:r>
            <a:endParaRPr lang="en-US" sz="1200" b="1"/>
          </a:p>
        </p:txBody>
      </p:sp>
    </p:spTree>
    <p:extLst>
      <p:ext uri="{BB962C8B-B14F-4D97-AF65-F5344CB8AC3E}">
        <p14:creationId xmlns:p14="http://schemas.microsoft.com/office/powerpoint/2010/main" val="239617800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solidFill>
                  <a:srgbClr val="0033CC"/>
                </a:solidFill>
                <a:sym typeface="Webdings" pitchFamily="18" charset="2"/>
              </a:rPr>
              <a:t></a:t>
            </a:r>
            <a:r>
              <a:rPr lang="fi-FI">
                <a:solidFill>
                  <a:srgbClr val="0033CC"/>
                </a:solidFill>
                <a:sym typeface="Webdings" pitchFamily="18" charset="2"/>
              </a:rPr>
              <a:t> </a:t>
            </a:r>
            <a:r>
              <a:rPr lang="fi-FI">
                <a:solidFill>
                  <a:srgbClr val="0033CC"/>
                </a:solidFill>
              </a:rPr>
              <a:t>Tools and Technologies</a:t>
            </a:r>
            <a:endParaRPr lang="en-US">
              <a:solidFill>
                <a:srgbClr val="0033CC"/>
              </a:solidFill>
            </a:endParaRPr>
          </a:p>
        </p:txBody>
      </p:sp>
      <p:sp>
        <p:nvSpPr>
          <p:cNvPr id="19459" name="Rectangle 3"/>
          <p:cNvSpPr>
            <a:spLocks noGrp="1" noChangeArrowheads="1"/>
          </p:cNvSpPr>
          <p:nvPr>
            <p:ph type="body" idx="1"/>
          </p:nvPr>
        </p:nvSpPr>
        <p:spPr/>
        <p:txBody>
          <a:bodyPr/>
          <a:lstStyle/>
          <a:p>
            <a:pPr>
              <a:lnSpc>
                <a:spcPct val="90000"/>
              </a:lnSpc>
            </a:pPr>
            <a:r>
              <a:rPr lang="fi-FI" sz="2800"/>
              <a:t>The critical steps in the construction of a data warehouse:</a:t>
            </a:r>
          </a:p>
          <a:p>
            <a:pPr>
              <a:lnSpc>
                <a:spcPct val="90000"/>
              </a:lnSpc>
              <a:buFontTx/>
              <a:buNone/>
            </a:pPr>
            <a:r>
              <a:rPr lang="fi-FI" sz="2800"/>
              <a:t>    a. Extraction</a:t>
            </a:r>
          </a:p>
          <a:p>
            <a:pPr>
              <a:lnSpc>
                <a:spcPct val="90000"/>
              </a:lnSpc>
              <a:buFontTx/>
              <a:buNone/>
            </a:pPr>
            <a:r>
              <a:rPr lang="fi-FI" sz="2800"/>
              <a:t>	b. Cleansing </a:t>
            </a:r>
          </a:p>
          <a:p>
            <a:pPr>
              <a:lnSpc>
                <a:spcPct val="90000"/>
              </a:lnSpc>
              <a:buFontTx/>
              <a:buNone/>
            </a:pPr>
            <a:r>
              <a:rPr lang="fi-FI" sz="2800"/>
              <a:t>    c. Transformation</a:t>
            </a:r>
          </a:p>
          <a:p>
            <a:pPr>
              <a:lnSpc>
                <a:spcPct val="90000"/>
              </a:lnSpc>
            </a:pPr>
            <a:r>
              <a:rPr lang="fi-FI" sz="2800"/>
              <a:t>after the critical steps, loading  the results into target system can be carried out either by separate products, or by a single, categories:</a:t>
            </a:r>
          </a:p>
          <a:p>
            <a:pPr>
              <a:lnSpc>
                <a:spcPct val="90000"/>
              </a:lnSpc>
            </a:pPr>
            <a:r>
              <a:rPr lang="fi-FI" sz="2000"/>
              <a:t>code generators</a:t>
            </a:r>
          </a:p>
          <a:p>
            <a:pPr>
              <a:lnSpc>
                <a:spcPct val="90000"/>
              </a:lnSpc>
            </a:pPr>
            <a:r>
              <a:rPr lang="fi-FI" sz="2000"/>
              <a:t>database data replication tools</a:t>
            </a:r>
          </a:p>
          <a:p>
            <a:pPr>
              <a:lnSpc>
                <a:spcPct val="90000"/>
              </a:lnSpc>
            </a:pPr>
            <a:r>
              <a:rPr lang="fi-FI" sz="2000"/>
              <a:t>dynamic transformation engines</a:t>
            </a:r>
          </a:p>
          <a:p>
            <a:pPr>
              <a:lnSpc>
                <a:spcPct val="90000"/>
              </a:lnSpc>
              <a:buFontTx/>
              <a:buNone/>
            </a:pPr>
            <a:endParaRPr lang="fi-FI" sz="2800"/>
          </a:p>
          <a:p>
            <a:pPr>
              <a:lnSpc>
                <a:spcPct val="90000"/>
              </a:lnSpc>
              <a:buFontTx/>
              <a:buNone/>
            </a:pPr>
            <a:endParaRPr lang="fi-FI" sz="2800"/>
          </a:p>
          <a:p>
            <a:pPr>
              <a:lnSpc>
                <a:spcPct val="90000"/>
              </a:lnSpc>
            </a:pPr>
            <a:endParaRPr lang="fi-FI" sz="2800"/>
          </a:p>
          <a:p>
            <a:pPr>
              <a:lnSpc>
                <a:spcPct val="90000"/>
              </a:lnSpc>
              <a:buFontTx/>
              <a:buNone/>
            </a:pPr>
            <a:endParaRPr lang="en-US" sz="2800"/>
          </a:p>
        </p:txBody>
      </p:sp>
    </p:spTree>
    <p:extLst>
      <p:ext uri="{BB962C8B-B14F-4D97-AF65-F5344CB8AC3E}">
        <p14:creationId xmlns:p14="http://schemas.microsoft.com/office/powerpoint/2010/main" val="376921325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871538" y="800100"/>
            <a:ext cx="8162925" cy="823913"/>
          </a:xfrm>
        </p:spPr>
        <p:txBody>
          <a:bodyPr>
            <a:normAutofit/>
          </a:bodyPr>
          <a:lstStyle/>
          <a:p>
            <a:r>
              <a:rPr lang="en-US" sz="4800"/>
              <a:t>	</a:t>
            </a:r>
          </a:p>
        </p:txBody>
      </p:sp>
      <p:sp>
        <p:nvSpPr>
          <p:cNvPr id="49155" name="Rectangle 3"/>
          <p:cNvSpPr>
            <a:spLocks noGrp="1" noChangeArrowheads="1"/>
          </p:cNvSpPr>
          <p:nvPr>
            <p:ph type="body" idx="1"/>
          </p:nvPr>
        </p:nvSpPr>
        <p:spPr>
          <a:xfrm>
            <a:off x="381000" y="2133600"/>
            <a:ext cx="7772400" cy="4114800"/>
          </a:xfrm>
        </p:spPr>
        <p:txBody>
          <a:bodyPr/>
          <a:lstStyle/>
          <a:p>
            <a:pPr marL="609600" indent="-609600"/>
            <a:endParaRPr lang="en-US" sz="3000"/>
          </a:p>
          <a:p>
            <a:pPr marL="609600" indent="-609600">
              <a:buFont typeface="Wingdings" pitchFamily="2" charset="2"/>
              <a:buNone/>
            </a:pPr>
            <a:endParaRPr lang="en-US"/>
          </a:p>
        </p:txBody>
      </p:sp>
      <p:sp>
        <p:nvSpPr>
          <p:cNvPr id="49156" name="Rectangle 4"/>
          <p:cNvSpPr>
            <a:spLocks noChangeArrowheads="1"/>
          </p:cNvSpPr>
          <p:nvPr/>
        </p:nvSpPr>
        <p:spPr bwMode="auto">
          <a:xfrm>
            <a:off x="457200" y="609600"/>
            <a:ext cx="7772400" cy="762000"/>
          </a:xfrm>
          <a:prstGeom prst="rect">
            <a:avLst/>
          </a:prstGeom>
          <a:noFill/>
          <a:ln w="9525">
            <a:noFill/>
            <a:miter lim="800000"/>
            <a:headEnd/>
            <a:tailEnd/>
          </a:ln>
        </p:spPr>
        <p:txBody>
          <a:bodyPr anchor="b"/>
          <a:lstStyle/>
          <a:p>
            <a:r>
              <a:rPr lang="en-US" sz="4400" dirty="0">
                <a:solidFill>
                  <a:srgbClr val="000000"/>
                </a:solidFill>
                <a:latin typeface="Tahoma" pitchFamily="34" charset="0"/>
              </a:rPr>
              <a:t>Data Cleaning</a:t>
            </a:r>
          </a:p>
        </p:txBody>
      </p:sp>
      <p:sp>
        <p:nvSpPr>
          <p:cNvPr id="49157" name="Rectangle 5"/>
          <p:cNvSpPr>
            <a:spLocks noChangeArrowheads="1"/>
          </p:cNvSpPr>
          <p:nvPr/>
        </p:nvSpPr>
        <p:spPr bwMode="auto">
          <a:xfrm>
            <a:off x="762000" y="1752600"/>
            <a:ext cx="7772400" cy="4114800"/>
          </a:xfrm>
          <a:prstGeom prst="rect">
            <a:avLst/>
          </a:prstGeom>
          <a:noFill/>
          <a:ln w="9525">
            <a:noFill/>
            <a:miter lim="800000"/>
            <a:headEnd/>
            <a:tailEnd/>
          </a:ln>
        </p:spPr>
        <p:txBody>
          <a:bodyPr/>
          <a:lstStyle/>
          <a:p>
            <a:pPr marL="342900" indent="-342900">
              <a:lnSpc>
                <a:spcPct val="90000"/>
              </a:lnSpc>
              <a:spcBef>
                <a:spcPct val="20000"/>
              </a:spcBef>
              <a:buClr>
                <a:schemeClr val="folHlink"/>
              </a:buClr>
              <a:buFont typeface="Wingdings" pitchFamily="2" charset="2"/>
              <a:buChar char="n"/>
            </a:pPr>
            <a:r>
              <a:rPr lang="en-US" sz="2800" dirty="0">
                <a:solidFill>
                  <a:srgbClr val="000000"/>
                </a:solidFill>
                <a:latin typeface="Tahoma" pitchFamily="34" charset="0"/>
              </a:rPr>
              <a:t>Why?</a:t>
            </a:r>
          </a:p>
          <a:p>
            <a:pPr marL="742950" lvl="1" indent="-285750">
              <a:lnSpc>
                <a:spcPct val="90000"/>
              </a:lnSpc>
              <a:spcBef>
                <a:spcPct val="20000"/>
              </a:spcBef>
              <a:buClr>
                <a:schemeClr val="tx2"/>
              </a:buClr>
              <a:buSzPct val="80000"/>
              <a:buFont typeface="Wingdings" pitchFamily="2" charset="2"/>
              <a:buChar char="n"/>
            </a:pPr>
            <a:r>
              <a:rPr lang="en-US" dirty="0">
                <a:solidFill>
                  <a:srgbClr val="000000"/>
                </a:solidFill>
                <a:latin typeface="Tahoma" pitchFamily="34" charset="0"/>
              </a:rPr>
              <a:t>Data warehouse contains data that is analyzed for business decisions</a:t>
            </a:r>
          </a:p>
          <a:p>
            <a:pPr marL="742950" lvl="1" indent="-285750">
              <a:lnSpc>
                <a:spcPct val="90000"/>
              </a:lnSpc>
              <a:spcBef>
                <a:spcPct val="20000"/>
              </a:spcBef>
              <a:buClr>
                <a:schemeClr val="tx2"/>
              </a:buClr>
              <a:buSzPct val="80000"/>
              <a:buFont typeface="Wingdings" pitchFamily="2" charset="2"/>
              <a:buChar char="n"/>
            </a:pPr>
            <a:r>
              <a:rPr lang="en-US" dirty="0">
                <a:solidFill>
                  <a:srgbClr val="000000"/>
                </a:solidFill>
                <a:latin typeface="Tahoma" pitchFamily="34" charset="0"/>
              </a:rPr>
              <a:t>More data and multiple sources could mean more errors in the data and harder to trace such errors</a:t>
            </a:r>
          </a:p>
          <a:p>
            <a:pPr marL="742950" lvl="1" indent="-285750">
              <a:lnSpc>
                <a:spcPct val="90000"/>
              </a:lnSpc>
              <a:spcBef>
                <a:spcPct val="20000"/>
              </a:spcBef>
              <a:buClr>
                <a:schemeClr val="tx2"/>
              </a:buClr>
              <a:buSzPct val="80000"/>
              <a:buFont typeface="Wingdings" pitchFamily="2" charset="2"/>
              <a:buChar char="n"/>
            </a:pPr>
            <a:r>
              <a:rPr lang="en-US" dirty="0">
                <a:solidFill>
                  <a:srgbClr val="000000"/>
                </a:solidFill>
                <a:latin typeface="Tahoma" pitchFamily="34" charset="0"/>
              </a:rPr>
              <a:t>Results in incorrect analysis</a:t>
            </a:r>
          </a:p>
          <a:p>
            <a:pPr marL="342900" indent="-342900">
              <a:lnSpc>
                <a:spcPct val="90000"/>
              </a:lnSpc>
              <a:spcBef>
                <a:spcPct val="20000"/>
              </a:spcBef>
              <a:buClr>
                <a:schemeClr val="folHlink"/>
              </a:buClr>
              <a:buFont typeface="Wingdings" pitchFamily="2" charset="2"/>
              <a:buChar char="n"/>
            </a:pPr>
            <a:r>
              <a:rPr lang="en-US" sz="2800" dirty="0">
                <a:solidFill>
                  <a:srgbClr val="000000"/>
                </a:solidFill>
                <a:latin typeface="Tahoma" pitchFamily="34" charset="0"/>
              </a:rPr>
              <a:t>Detecting data anomalies and rectifying them early has huge payoffs</a:t>
            </a:r>
          </a:p>
          <a:p>
            <a:pPr marL="342900" indent="-342900">
              <a:lnSpc>
                <a:spcPct val="90000"/>
              </a:lnSpc>
              <a:spcBef>
                <a:spcPct val="20000"/>
              </a:spcBef>
              <a:buClr>
                <a:schemeClr val="folHlink"/>
              </a:buClr>
              <a:buFont typeface="Wingdings" pitchFamily="2" charset="2"/>
              <a:buChar char="n"/>
            </a:pPr>
            <a:r>
              <a:rPr lang="en-US" sz="2800" dirty="0">
                <a:solidFill>
                  <a:srgbClr val="000000"/>
                </a:solidFill>
                <a:latin typeface="Tahoma" pitchFamily="34" charset="0"/>
              </a:rPr>
              <a:t>Long Term Solution</a:t>
            </a:r>
          </a:p>
          <a:p>
            <a:pPr marL="742950" lvl="1" indent="-285750">
              <a:lnSpc>
                <a:spcPct val="90000"/>
              </a:lnSpc>
              <a:spcBef>
                <a:spcPct val="20000"/>
              </a:spcBef>
              <a:buClr>
                <a:schemeClr val="tx2"/>
              </a:buClr>
              <a:buSzPct val="80000"/>
              <a:buFont typeface="Wingdings" pitchFamily="2" charset="2"/>
              <a:buChar char="n"/>
            </a:pPr>
            <a:r>
              <a:rPr lang="en-US" dirty="0">
                <a:solidFill>
                  <a:srgbClr val="000000"/>
                </a:solidFill>
                <a:latin typeface="Tahoma" pitchFamily="34" charset="0"/>
              </a:rPr>
              <a:t>Change business practices and data entry tools</a:t>
            </a:r>
          </a:p>
          <a:p>
            <a:pPr marL="742950" lvl="1" indent="-285750">
              <a:lnSpc>
                <a:spcPct val="90000"/>
              </a:lnSpc>
              <a:spcBef>
                <a:spcPct val="20000"/>
              </a:spcBef>
              <a:buClr>
                <a:schemeClr val="tx2"/>
              </a:buClr>
              <a:buSzPct val="80000"/>
              <a:buFont typeface="Wingdings" pitchFamily="2" charset="2"/>
              <a:buChar char="n"/>
            </a:pPr>
            <a:r>
              <a:rPr lang="en-US" dirty="0">
                <a:solidFill>
                  <a:srgbClr val="000000"/>
                </a:solidFill>
                <a:latin typeface="Tahoma" pitchFamily="34" charset="0"/>
              </a:rPr>
              <a:t>Repository for meta-data</a:t>
            </a:r>
          </a:p>
        </p:txBody>
      </p:sp>
    </p:spTree>
    <p:extLst>
      <p:ext uri="{BB962C8B-B14F-4D97-AF65-F5344CB8AC3E}">
        <p14:creationId xmlns:p14="http://schemas.microsoft.com/office/powerpoint/2010/main" val="276679818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871538" y="800100"/>
            <a:ext cx="8162925" cy="823913"/>
          </a:xfrm>
        </p:spPr>
        <p:txBody>
          <a:bodyPr>
            <a:normAutofit/>
          </a:bodyPr>
          <a:lstStyle/>
          <a:p>
            <a:r>
              <a:rPr lang="en-US" sz="4800"/>
              <a:t>	</a:t>
            </a:r>
          </a:p>
        </p:txBody>
      </p:sp>
      <p:sp>
        <p:nvSpPr>
          <p:cNvPr id="50179" name="Rectangle 3"/>
          <p:cNvSpPr>
            <a:spLocks noGrp="1" noChangeArrowheads="1"/>
          </p:cNvSpPr>
          <p:nvPr>
            <p:ph type="body" idx="1"/>
          </p:nvPr>
        </p:nvSpPr>
        <p:spPr>
          <a:xfrm>
            <a:off x="381000" y="2133600"/>
            <a:ext cx="7772400" cy="4114800"/>
          </a:xfrm>
        </p:spPr>
        <p:txBody>
          <a:bodyPr/>
          <a:lstStyle/>
          <a:p>
            <a:pPr marL="609600" indent="-609600"/>
            <a:endParaRPr lang="en-US" sz="3000"/>
          </a:p>
          <a:p>
            <a:pPr marL="609600" indent="-609600">
              <a:buFont typeface="Wingdings" pitchFamily="2" charset="2"/>
              <a:buNone/>
            </a:pPr>
            <a:endParaRPr lang="en-US"/>
          </a:p>
        </p:txBody>
      </p:sp>
      <p:sp>
        <p:nvSpPr>
          <p:cNvPr id="50180" name="Rectangle 4"/>
          <p:cNvSpPr>
            <a:spLocks noChangeArrowheads="1"/>
          </p:cNvSpPr>
          <p:nvPr/>
        </p:nvSpPr>
        <p:spPr bwMode="auto">
          <a:xfrm>
            <a:off x="251520" y="188640"/>
            <a:ext cx="7632848" cy="854968"/>
          </a:xfrm>
          <a:prstGeom prst="rect">
            <a:avLst/>
          </a:prstGeom>
          <a:noFill/>
          <a:ln w="9525">
            <a:noFill/>
            <a:miter lim="800000"/>
            <a:headEnd/>
            <a:tailEnd/>
          </a:ln>
        </p:spPr>
        <p:txBody>
          <a:bodyPr anchor="b"/>
          <a:lstStyle/>
          <a:p>
            <a:r>
              <a:rPr lang="en-US" sz="4400" dirty="0" err="1">
                <a:solidFill>
                  <a:srgbClr val="000000"/>
                </a:solidFill>
                <a:latin typeface="Tahoma" pitchFamily="34" charset="0"/>
              </a:rPr>
              <a:t>Soundex</a:t>
            </a:r>
            <a:r>
              <a:rPr lang="en-US" sz="4400" dirty="0">
                <a:solidFill>
                  <a:srgbClr val="000000"/>
                </a:solidFill>
                <a:latin typeface="Tahoma" pitchFamily="34" charset="0"/>
              </a:rPr>
              <a:t> Algorithms</a:t>
            </a:r>
          </a:p>
        </p:txBody>
      </p:sp>
      <p:sp>
        <p:nvSpPr>
          <p:cNvPr id="50181" name="Rectangle 5"/>
          <p:cNvSpPr>
            <a:spLocks noChangeArrowheads="1"/>
          </p:cNvSpPr>
          <p:nvPr/>
        </p:nvSpPr>
        <p:spPr bwMode="auto">
          <a:xfrm>
            <a:off x="323528" y="1556792"/>
            <a:ext cx="8591872" cy="4767808"/>
          </a:xfrm>
          <a:prstGeom prst="rect">
            <a:avLst/>
          </a:prstGeom>
          <a:noFill/>
          <a:ln w="9525">
            <a:noFill/>
            <a:miter lim="800000"/>
            <a:headEnd/>
            <a:tailEnd/>
          </a:ln>
        </p:spPr>
        <p:txBody>
          <a:bodyPr/>
          <a:lstStyle/>
          <a:p>
            <a:pPr marL="342900" indent="-342900">
              <a:lnSpc>
                <a:spcPct val="90000"/>
              </a:lnSpc>
              <a:spcBef>
                <a:spcPct val="20000"/>
              </a:spcBef>
              <a:buClr>
                <a:schemeClr val="folHlink"/>
              </a:buClr>
              <a:buSzPct val="80000"/>
              <a:buFont typeface="Wingdings" pitchFamily="2" charset="2"/>
              <a:buChar char="n"/>
            </a:pPr>
            <a:r>
              <a:rPr lang="en-US" sz="3200" dirty="0">
                <a:solidFill>
                  <a:srgbClr val="000000"/>
                </a:solidFill>
                <a:latin typeface="Tahoma" pitchFamily="34" charset="0"/>
              </a:rPr>
              <a:t>Misspelled terms</a:t>
            </a:r>
          </a:p>
          <a:p>
            <a:pPr marL="342900" indent="-342900">
              <a:lnSpc>
                <a:spcPct val="90000"/>
              </a:lnSpc>
              <a:spcBef>
                <a:spcPct val="20000"/>
              </a:spcBef>
              <a:buClr>
                <a:schemeClr val="folHlink"/>
              </a:buClr>
              <a:buSzPct val="80000"/>
              <a:buFont typeface="Wingdings" pitchFamily="2" charset="2"/>
              <a:buChar char="n"/>
            </a:pPr>
            <a:r>
              <a:rPr lang="en-US" sz="3200" dirty="0">
                <a:solidFill>
                  <a:srgbClr val="000000"/>
                </a:solidFill>
                <a:latin typeface="Tahoma" pitchFamily="34" charset="0"/>
              </a:rPr>
              <a:t>For example NAMES</a:t>
            </a:r>
          </a:p>
          <a:p>
            <a:pPr marL="342900" indent="-342900">
              <a:lnSpc>
                <a:spcPct val="90000"/>
              </a:lnSpc>
              <a:spcBef>
                <a:spcPct val="20000"/>
              </a:spcBef>
              <a:buClr>
                <a:schemeClr val="folHlink"/>
              </a:buClr>
              <a:buSzPct val="80000"/>
              <a:buFont typeface="Wingdings" pitchFamily="2" charset="2"/>
              <a:buChar char="n"/>
            </a:pPr>
            <a:r>
              <a:rPr lang="en-US" sz="3200" dirty="0">
                <a:solidFill>
                  <a:srgbClr val="000000"/>
                </a:solidFill>
                <a:latin typeface="Tahoma" pitchFamily="34" charset="0"/>
              </a:rPr>
              <a:t>Phonetic algorithms – can find similar sounding names</a:t>
            </a:r>
          </a:p>
          <a:p>
            <a:pPr marL="342900" indent="-342900">
              <a:lnSpc>
                <a:spcPct val="90000"/>
              </a:lnSpc>
              <a:spcBef>
                <a:spcPct val="20000"/>
              </a:spcBef>
              <a:buClr>
                <a:schemeClr val="folHlink"/>
              </a:buClr>
              <a:buSzPct val="80000"/>
              <a:buFont typeface="Wingdings" pitchFamily="2" charset="2"/>
              <a:buChar char="n"/>
            </a:pPr>
            <a:r>
              <a:rPr lang="en-US" sz="3200" dirty="0">
                <a:solidFill>
                  <a:srgbClr val="000000"/>
                </a:solidFill>
                <a:latin typeface="Tahoma" pitchFamily="34" charset="0"/>
              </a:rPr>
              <a:t>Based on the six phonetic classifications of human speech sounds </a:t>
            </a:r>
          </a:p>
        </p:txBody>
      </p:sp>
    </p:spTree>
    <p:extLst>
      <p:ext uri="{BB962C8B-B14F-4D97-AF65-F5344CB8AC3E}">
        <p14:creationId xmlns:p14="http://schemas.microsoft.com/office/powerpoint/2010/main" val="121166232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4"/>
          <p:cNvSpPr>
            <a:spLocks noGrp="1"/>
          </p:cNvSpPr>
          <p:nvPr>
            <p:ph type="ftr" sz="quarter" idx="11"/>
          </p:nvPr>
        </p:nvSpPr>
        <p:spPr/>
        <p:txBody>
          <a:bodyPr/>
          <a:lstStyle/>
          <a:p>
            <a:r>
              <a:rPr lang="en-US" altLang="en-US"/>
              <a:t>© Prof. Navneet Goyal, BITS, Pilani</a:t>
            </a:r>
          </a:p>
        </p:txBody>
      </p:sp>
      <p:sp>
        <p:nvSpPr>
          <p:cNvPr id="54274" name="Rectangle 2"/>
          <p:cNvSpPr>
            <a:spLocks noGrp="1" noChangeArrowheads="1"/>
          </p:cNvSpPr>
          <p:nvPr>
            <p:ph type="title"/>
          </p:nvPr>
        </p:nvSpPr>
        <p:spPr>
          <a:xfrm>
            <a:off x="457200" y="811213"/>
            <a:ext cx="8229600" cy="606425"/>
          </a:xfrm>
        </p:spPr>
        <p:txBody>
          <a:bodyPr/>
          <a:lstStyle/>
          <a:p>
            <a:r>
              <a:rPr lang="en-US" b="1">
                <a:solidFill>
                  <a:schemeClr val="tx1"/>
                </a:solidFill>
              </a:rPr>
              <a:t>Data Warehouse Design</a:t>
            </a:r>
          </a:p>
        </p:txBody>
      </p:sp>
      <p:sp>
        <p:nvSpPr>
          <p:cNvPr id="54275" name="Rectangle 3"/>
          <p:cNvSpPr>
            <a:spLocks noGrp="1" noChangeArrowheads="1"/>
          </p:cNvSpPr>
          <p:nvPr>
            <p:ph type="body" idx="1"/>
          </p:nvPr>
        </p:nvSpPr>
        <p:spPr/>
        <p:txBody>
          <a:bodyPr/>
          <a:lstStyle/>
          <a:p>
            <a:r>
              <a:rPr lang="en-US" b="1"/>
              <a:t>OLTP Systems are Data Capture Systems</a:t>
            </a:r>
          </a:p>
          <a:p>
            <a:r>
              <a:rPr lang="en-US" b="1"/>
              <a:t>“DATA IN” systems</a:t>
            </a:r>
          </a:p>
          <a:p>
            <a:r>
              <a:rPr lang="en-US" b="1"/>
              <a:t>DW are “DATA OUT” systems	</a:t>
            </a:r>
          </a:p>
          <a:p>
            <a:endParaRPr lang="en-US" b="1"/>
          </a:p>
        </p:txBody>
      </p:sp>
      <p:sp>
        <p:nvSpPr>
          <p:cNvPr id="54276" name="AutoShape 4"/>
          <p:cNvSpPr>
            <a:spLocks noChangeArrowheads="1"/>
          </p:cNvSpPr>
          <p:nvPr/>
        </p:nvSpPr>
        <p:spPr bwMode="auto">
          <a:xfrm>
            <a:off x="1905000" y="5257800"/>
            <a:ext cx="914400" cy="990600"/>
          </a:xfrm>
          <a:prstGeom prst="flowChartMagneticDisk">
            <a:avLst/>
          </a:prstGeom>
          <a:solidFill>
            <a:srgbClr val="99CCFF"/>
          </a:solidFill>
          <a:ln w="9525">
            <a:solidFill>
              <a:srgbClr val="0000FF"/>
            </a:solidFill>
            <a:round/>
            <a:headEnd/>
            <a:tailEnd/>
          </a:ln>
          <a:effectLst/>
        </p:spPr>
        <p:txBody>
          <a:bodyPr wrap="none" anchor="ctr"/>
          <a:lstStyle/>
          <a:p>
            <a:pPr algn="ctr"/>
            <a:r>
              <a:rPr lang="en-US" sz="2000">
                <a:solidFill>
                  <a:srgbClr val="000000"/>
                </a:solidFill>
                <a:latin typeface="Tahoma" pitchFamily="34" charset="0"/>
              </a:rPr>
              <a:t>OLTP</a:t>
            </a:r>
          </a:p>
        </p:txBody>
      </p:sp>
      <p:sp>
        <p:nvSpPr>
          <p:cNvPr id="54277" name="AutoShape 5"/>
          <p:cNvSpPr>
            <a:spLocks noChangeArrowheads="1"/>
          </p:cNvSpPr>
          <p:nvPr/>
        </p:nvSpPr>
        <p:spPr bwMode="auto">
          <a:xfrm>
            <a:off x="5257800" y="5257800"/>
            <a:ext cx="838200" cy="990600"/>
          </a:xfrm>
          <a:prstGeom prst="flowChartMagneticDisk">
            <a:avLst/>
          </a:prstGeom>
          <a:solidFill>
            <a:srgbClr val="99CCFF"/>
          </a:solidFill>
          <a:ln w="9525">
            <a:solidFill>
              <a:srgbClr val="0000FF"/>
            </a:solidFill>
            <a:round/>
            <a:headEnd/>
            <a:tailEnd/>
          </a:ln>
          <a:effectLst/>
        </p:spPr>
        <p:txBody>
          <a:bodyPr wrap="none" anchor="ctr"/>
          <a:lstStyle/>
          <a:p>
            <a:pPr algn="ctr"/>
            <a:r>
              <a:rPr lang="en-US" sz="2000">
                <a:solidFill>
                  <a:srgbClr val="000000"/>
                </a:solidFill>
                <a:latin typeface="Tahoma" pitchFamily="34" charset="0"/>
              </a:rPr>
              <a:t>DW</a:t>
            </a:r>
          </a:p>
        </p:txBody>
      </p:sp>
      <p:sp>
        <p:nvSpPr>
          <p:cNvPr id="54278" name="Line 6"/>
          <p:cNvSpPr>
            <a:spLocks noChangeShapeType="1"/>
          </p:cNvSpPr>
          <p:nvPr/>
        </p:nvSpPr>
        <p:spPr bwMode="auto">
          <a:xfrm>
            <a:off x="2316163" y="4405313"/>
            <a:ext cx="0" cy="838200"/>
          </a:xfrm>
          <a:prstGeom prst="line">
            <a:avLst/>
          </a:prstGeom>
          <a:noFill/>
          <a:ln w="9525">
            <a:solidFill>
              <a:schemeClr val="tx1"/>
            </a:solidFill>
            <a:round/>
            <a:headEnd/>
            <a:tailEnd type="triangle" w="med" len="med"/>
          </a:ln>
          <a:effectLst/>
        </p:spPr>
        <p:txBody>
          <a:bodyPr wrap="none"/>
          <a:lstStyle/>
          <a:p>
            <a:endParaRPr lang="en-US"/>
          </a:p>
        </p:txBody>
      </p:sp>
      <p:sp>
        <p:nvSpPr>
          <p:cNvPr id="54279" name="Line 7"/>
          <p:cNvSpPr>
            <a:spLocks noChangeShapeType="1"/>
          </p:cNvSpPr>
          <p:nvPr/>
        </p:nvSpPr>
        <p:spPr bwMode="auto">
          <a:xfrm flipV="1">
            <a:off x="5683250" y="4418013"/>
            <a:ext cx="0" cy="838200"/>
          </a:xfrm>
          <a:prstGeom prst="line">
            <a:avLst/>
          </a:prstGeom>
          <a:noFill/>
          <a:ln w="9525">
            <a:solidFill>
              <a:schemeClr val="tx1"/>
            </a:solidFill>
            <a:round/>
            <a:headEnd/>
            <a:tailEnd type="triangle" w="med" len="med"/>
          </a:ln>
          <a:effectLst/>
        </p:spPr>
        <p:txBody>
          <a:bodyPr wrap="none"/>
          <a:lstStyle/>
          <a:p>
            <a:endParaRPr lang="en-US"/>
          </a:p>
        </p:txBody>
      </p:sp>
      <p:sp>
        <p:nvSpPr>
          <p:cNvPr id="54280" name="Line 8"/>
          <p:cNvSpPr>
            <a:spLocks noChangeShapeType="1"/>
          </p:cNvSpPr>
          <p:nvPr/>
        </p:nvSpPr>
        <p:spPr bwMode="auto">
          <a:xfrm>
            <a:off x="1981200" y="4572000"/>
            <a:ext cx="0" cy="838200"/>
          </a:xfrm>
          <a:prstGeom prst="line">
            <a:avLst/>
          </a:prstGeom>
          <a:noFill/>
          <a:ln w="9525">
            <a:solidFill>
              <a:schemeClr val="tx1"/>
            </a:solidFill>
            <a:round/>
            <a:headEnd/>
            <a:tailEnd type="triangle" w="med" len="med"/>
          </a:ln>
          <a:effectLst/>
        </p:spPr>
        <p:txBody>
          <a:bodyPr wrap="none"/>
          <a:lstStyle/>
          <a:p>
            <a:endParaRPr lang="en-US"/>
          </a:p>
        </p:txBody>
      </p:sp>
      <p:sp>
        <p:nvSpPr>
          <p:cNvPr id="54281" name="Line 9"/>
          <p:cNvSpPr>
            <a:spLocks noChangeShapeType="1"/>
          </p:cNvSpPr>
          <p:nvPr/>
        </p:nvSpPr>
        <p:spPr bwMode="auto">
          <a:xfrm>
            <a:off x="2695575" y="4514850"/>
            <a:ext cx="0" cy="838200"/>
          </a:xfrm>
          <a:prstGeom prst="line">
            <a:avLst/>
          </a:prstGeom>
          <a:noFill/>
          <a:ln w="9525">
            <a:solidFill>
              <a:schemeClr val="tx1"/>
            </a:solidFill>
            <a:round/>
            <a:headEnd/>
            <a:tailEnd type="triangle" w="med" len="med"/>
          </a:ln>
          <a:effectLst/>
        </p:spPr>
        <p:txBody>
          <a:bodyPr wrap="none"/>
          <a:lstStyle/>
          <a:p>
            <a:endParaRPr lang="en-US"/>
          </a:p>
        </p:txBody>
      </p:sp>
      <p:sp>
        <p:nvSpPr>
          <p:cNvPr id="54282" name="Line 10"/>
          <p:cNvSpPr>
            <a:spLocks noChangeShapeType="1"/>
          </p:cNvSpPr>
          <p:nvPr/>
        </p:nvSpPr>
        <p:spPr bwMode="auto">
          <a:xfrm flipV="1">
            <a:off x="5334000" y="4572000"/>
            <a:ext cx="0" cy="838200"/>
          </a:xfrm>
          <a:prstGeom prst="line">
            <a:avLst/>
          </a:prstGeom>
          <a:noFill/>
          <a:ln w="9525">
            <a:solidFill>
              <a:schemeClr val="tx1"/>
            </a:solidFill>
            <a:round/>
            <a:headEnd/>
            <a:tailEnd type="triangle" w="med" len="med"/>
          </a:ln>
          <a:effectLst/>
        </p:spPr>
        <p:txBody>
          <a:bodyPr wrap="none"/>
          <a:lstStyle/>
          <a:p>
            <a:endParaRPr lang="en-US"/>
          </a:p>
        </p:txBody>
      </p:sp>
      <p:sp>
        <p:nvSpPr>
          <p:cNvPr id="54283" name="Line 11"/>
          <p:cNvSpPr>
            <a:spLocks noChangeShapeType="1"/>
          </p:cNvSpPr>
          <p:nvPr/>
        </p:nvSpPr>
        <p:spPr bwMode="auto">
          <a:xfrm flipV="1">
            <a:off x="6037263" y="4513263"/>
            <a:ext cx="0" cy="838200"/>
          </a:xfrm>
          <a:prstGeom prst="line">
            <a:avLst/>
          </a:prstGeom>
          <a:noFill/>
          <a:ln w="9525">
            <a:solidFill>
              <a:schemeClr val="tx1"/>
            </a:solidFill>
            <a:round/>
            <a:headEnd/>
            <a:tailEnd type="triangle" w="med" len="med"/>
          </a:ln>
          <a:effectLst/>
        </p:spPr>
        <p:txBody>
          <a:bodyPr wrap="none"/>
          <a:lstStyle/>
          <a:p>
            <a:endParaRPr lang="en-US"/>
          </a:p>
        </p:txBody>
      </p:sp>
    </p:spTree>
    <p:extLst>
      <p:ext uri="{BB962C8B-B14F-4D97-AF65-F5344CB8AC3E}">
        <p14:creationId xmlns:p14="http://schemas.microsoft.com/office/powerpoint/2010/main" val="206632517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811213"/>
            <a:ext cx="8229600" cy="606425"/>
          </a:xfrm>
        </p:spPr>
        <p:txBody>
          <a:bodyPr/>
          <a:lstStyle/>
          <a:p>
            <a:r>
              <a:rPr lang="en-US" b="1">
                <a:solidFill>
                  <a:schemeClr val="tx1"/>
                </a:solidFill>
              </a:rPr>
              <a:t>Analyzing the DATA</a:t>
            </a:r>
            <a:r>
              <a:rPr lang="en-US"/>
              <a:t> </a:t>
            </a:r>
          </a:p>
        </p:txBody>
      </p:sp>
      <p:sp>
        <p:nvSpPr>
          <p:cNvPr id="55299" name="Rectangle 3"/>
          <p:cNvSpPr>
            <a:spLocks noGrp="1" noChangeArrowheads="1"/>
          </p:cNvSpPr>
          <p:nvPr>
            <p:ph type="body" idx="1"/>
          </p:nvPr>
        </p:nvSpPr>
        <p:spPr/>
        <p:txBody>
          <a:bodyPr/>
          <a:lstStyle/>
          <a:p>
            <a:r>
              <a:rPr lang="en-US" sz="2600" b="1"/>
              <a:t>Active Analysis – User Queries</a:t>
            </a:r>
          </a:p>
          <a:p>
            <a:pPr lvl="1"/>
            <a:r>
              <a:rPr lang="en-US" sz="2200" b="1"/>
              <a:t>User-guided data analysis</a:t>
            </a:r>
          </a:p>
          <a:p>
            <a:pPr lvl="1"/>
            <a:r>
              <a:rPr lang="en-US" sz="2200" b="1"/>
              <a:t>Show me how X varies with Y</a:t>
            </a:r>
          </a:p>
          <a:p>
            <a:pPr lvl="1"/>
            <a:r>
              <a:rPr lang="en-US" sz="2200" b="1"/>
              <a:t>OLAP </a:t>
            </a:r>
          </a:p>
          <a:p>
            <a:r>
              <a:rPr lang="en-US" sz="2600" b="1"/>
              <a:t>Automated Analysis – Data Mining</a:t>
            </a:r>
          </a:p>
          <a:p>
            <a:pPr lvl="1"/>
            <a:r>
              <a:rPr lang="en-US" sz="2200" b="1"/>
              <a:t>What’s in there?</a:t>
            </a:r>
          </a:p>
          <a:p>
            <a:pPr lvl="1"/>
            <a:r>
              <a:rPr lang="en-US" sz="2200" b="1"/>
              <a:t>Set the computer FREE on your data</a:t>
            </a:r>
          </a:p>
          <a:p>
            <a:pPr lvl="1"/>
            <a:r>
              <a:rPr lang="en-US" sz="2200" b="1"/>
              <a:t>Supervised Learning (classification)</a:t>
            </a:r>
          </a:p>
          <a:p>
            <a:pPr lvl="1"/>
            <a:r>
              <a:rPr lang="en-US" sz="2200" b="1"/>
              <a:t>Unsupervised Learning (clustering)</a:t>
            </a:r>
          </a:p>
          <a:p>
            <a:pPr>
              <a:buFont typeface="Wingdings" pitchFamily="2" charset="2"/>
              <a:buNone/>
            </a:pPr>
            <a:endParaRPr lang="en-US" sz="2600" b="1"/>
          </a:p>
        </p:txBody>
      </p:sp>
    </p:spTree>
    <p:extLst>
      <p:ext uri="{BB962C8B-B14F-4D97-AF65-F5344CB8AC3E}">
        <p14:creationId xmlns:p14="http://schemas.microsoft.com/office/powerpoint/2010/main" val="310418789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42844" y="428604"/>
            <a:ext cx="8162925" cy="762000"/>
          </a:xfrm>
        </p:spPr>
        <p:txBody>
          <a:bodyPr/>
          <a:lstStyle/>
          <a:p>
            <a:r>
              <a:rPr lang="en-US" dirty="0">
                <a:solidFill>
                  <a:schemeClr val="tx1"/>
                </a:solidFill>
              </a:rPr>
              <a:t>OLAP Queries</a:t>
            </a:r>
            <a:r>
              <a:rPr lang="en-US" dirty="0"/>
              <a:t> </a:t>
            </a:r>
          </a:p>
        </p:txBody>
      </p:sp>
      <p:sp>
        <p:nvSpPr>
          <p:cNvPr id="56323" name="Rectangle 3"/>
          <p:cNvSpPr>
            <a:spLocks noGrp="1" noChangeArrowheads="1"/>
          </p:cNvSpPr>
          <p:nvPr>
            <p:ph type="body" idx="1"/>
          </p:nvPr>
        </p:nvSpPr>
        <p:spPr>
          <a:xfrm>
            <a:off x="685800" y="1828800"/>
            <a:ext cx="7772400" cy="4191000"/>
          </a:xfrm>
        </p:spPr>
        <p:txBody>
          <a:bodyPr/>
          <a:lstStyle/>
          <a:p>
            <a:pPr>
              <a:lnSpc>
                <a:spcPct val="90000"/>
              </a:lnSpc>
            </a:pPr>
            <a:r>
              <a:rPr lang="en-US" dirty="0"/>
              <a:t>How much of product P1 was sold in </a:t>
            </a:r>
            <a:r>
              <a:rPr lang="en-US" dirty="0" smtClean="0"/>
              <a:t>2009 </a:t>
            </a:r>
            <a:r>
              <a:rPr lang="en-US" dirty="0"/>
              <a:t>state wise?</a:t>
            </a:r>
          </a:p>
          <a:p>
            <a:pPr>
              <a:lnSpc>
                <a:spcPct val="90000"/>
              </a:lnSpc>
            </a:pPr>
            <a:r>
              <a:rPr lang="en-US" dirty="0"/>
              <a:t>Top 5 selling products in </a:t>
            </a:r>
            <a:r>
              <a:rPr lang="en-US" dirty="0" smtClean="0"/>
              <a:t>2010</a:t>
            </a:r>
            <a:endParaRPr lang="en-US" dirty="0"/>
          </a:p>
          <a:p>
            <a:pPr>
              <a:lnSpc>
                <a:spcPct val="90000"/>
              </a:lnSpc>
            </a:pPr>
            <a:r>
              <a:rPr lang="en-US" dirty="0"/>
              <a:t>Total Sales in Q1 of FY </a:t>
            </a:r>
            <a:r>
              <a:rPr lang="en-US" dirty="0" smtClean="0"/>
              <a:t>2008-09?</a:t>
            </a:r>
            <a:endParaRPr lang="en-US" dirty="0"/>
          </a:p>
          <a:p>
            <a:pPr>
              <a:lnSpc>
                <a:spcPct val="90000"/>
              </a:lnSpc>
            </a:pPr>
            <a:r>
              <a:rPr lang="en-US" dirty="0"/>
              <a:t>Color wise sales figure of cars from </a:t>
            </a:r>
            <a:r>
              <a:rPr lang="en-US" dirty="0" smtClean="0"/>
              <a:t>2008 </a:t>
            </a:r>
            <a:r>
              <a:rPr lang="en-US" dirty="0"/>
              <a:t>to </a:t>
            </a:r>
            <a:r>
              <a:rPr lang="en-US" dirty="0" smtClean="0"/>
              <a:t>2010</a:t>
            </a:r>
            <a:endParaRPr lang="en-US" dirty="0"/>
          </a:p>
          <a:p>
            <a:pPr>
              <a:lnSpc>
                <a:spcPct val="90000"/>
              </a:lnSpc>
            </a:pPr>
            <a:r>
              <a:rPr lang="en-US" dirty="0"/>
              <a:t>Model wise sales of cars for the month of Jan from </a:t>
            </a:r>
            <a:r>
              <a:rPr lang="en-US" dirty="0" smtClean="0"/>
              <a:t>2006 </a:t>
            </a:r>
            <a:r>
              <a:rPr lang="en-US" dirty="0"/>
              <a:t>to </a:t>
            </a:r>
            <a:r>
              <a:rPr lang="en-US" dirty="0" smtClean="0"/>
              <a:t>2010</a:t>
            </a:r>
            <a:endParaRPr lang="en-US" dirty="0"/>
          </a:p>
          <a:p>
            <a:pPr>
              <a:lnSpc>
                <a:spcPct val="90000"/>
              </a:lnSpc>
            </a:pPr>
            <a:endParaRPr lang="en-US" dirty="0"/>
          </a:p>
          <a:p>
            <a:pPr>
              <a:lnSpc>
                <a:spcPct val="90000"/>
              </a:lnSpc>
              <a:buFont typeface="Wingdings" pitchFamily="2" charset="2"/>
              <a:buNone/>
            </a:pPr>
            <a:endParaRPr lang="en-US" dirty="0"/>
          </a:p>
        </p:txBody>
      </p:sp>
    </p:spTree>
    <p:extLst>
      <p:ext uri="{BB962C8B-B14F-4D97-AF65-F5344CB8AC3E}">
        <p14:creationId xmlns:p14="http://schemas.microsoft.com/office/powerpoint/2010/main" val="111960870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04800" y="642918"/>
            <a:ext cx="8839200" cy="762000"/>
          </a:xfrm>
        </p:spPr>
        <p:txBody>
          <a:bodyPr/>
          <a:lstStyle/>
          <a:p>
            <a:r>
              <a:rPr lang="en-US" b="1" dirty="0">
                <a:solidFill>
                  <a:schemeClr val="tx1"/>
                </a:solidFill>
              </a:rPr>
              <a:t>Data Mining Investigations </a:t>
            </a:r>
          </a:p>
        </p:txBody>
      </p:sp>
      <p:sp>
        <p:nvSpPr>
          <p:cNvPr id="57347" name="Rectangle 3"/>
          <p:cNvSpPr>
            <a:spLocks noGrp="1" noChangeArrowheads="1"/>
          </p:cNvSpPr>
          <p:nvPr>
            <p:ph type="body" idx="1"/>
          </p:nvPr>
        </p:nvSpPr>
        <p:spPr/>
        <p:txBody>
          <a:bodyPr/>
          <a:lstStyle/>
          <a:p>
            <a:pPr>
              <a:lnSpc>
                <a:spcPct val="90000"/>
              </a:lnSpc>
            </a:pPr>
            <a:r>
              <a:rPr lang="en-US" sz="2600" b="1" dirty="0"/>
              <a:t>Which type of customers are more likely to spend most with us in the coming year?</a:t>
            </a:r>
          </a:p>
          <a:p>
            <a:pPr>
              <a:lnSpc>
                <a:spcPct val="90000"/>
              </a:lnSpc>
            </a:pPr>
            <a:r>
              <a:rPr lang="en-US" sz="2600" b="1" dirty="0"/>
              <a:t>What additional products are most likely to be sold to customers who buy sportswear?</a:t>
            </a:r>
          </a:p>
          <a:p>
            <a:pPr>
              <a:lnSpc>
                <a:spcPct val="90000"/>
              </a:lnSpc>
            </a:pPr>
            <a:r>
              <a:rPr lang="en-US" sz="2600" b="1" dirty="0"/>
              <a:t>In which area should we open a new store in the next year?</a:t>
            </a:r>
          </a:p>
          <a:p>
            <a:pPr>
              <a:lnSpc>
                <a:spcPct val="90000"/>
              </a:lnSpc>
            </a:pPr>
            <a:r>
              <a:rPr lang="en-US" sz="2600" b="1" dirty="0"/>
              <a:t>What are the characteristics of customers most likely to default on their loans before the year is out?</a:t>
            </a:r>
          </a:p>
          <a:p>
            <a:pPr>
              <a:lnSpc>
                <a:spcPct val="90000"/>
              </a:lnSpc>
              <a:buFont typeface="Wingdings" pitchFamily="2" charset="2"/>
              <a:buNone/>
            </a:pPr>
            <a:endParaRPr lang="en-US" sz="2600" b="1" dirty="0"/>
          </a:p>
          <a:p>
            <a:pPr>
              <a:lnSpc>
                <a:spcPct val="90000"/>
              </a:lnSpc>
              <a:buFont typeface="Wingdings" pitchFamily="2" charset="2"/>
              <a:buNone/>
            </a:pPr>
            <a:endParaRPr lang="en-US" sz="2600" dirty="0"/>
          </a:p>
        </p:txBody>
      </p:sp>
    </p:spTree>
    <p:extLst>
      <p:ext uri="{BB962C8B-B14F-4D97-AF65-F5344CB8AC3E}">
        <p14:creationId xmlns:p14="http://schemas.microsoft.com/office/powerpoint/2010/main" val="117750455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Footer Placeholder 4"/>
          <p:cNvSpPr>
            <a:spLocks noGrp="1"/>
          </p:cNvSpPr>
          <p:nvPr>
            <p:ph type="ftr" sz="quarter" idx="11"/>
          </p:nvPr>
        </p:nvSpPr>
        <p:spPr/>
        <p:txBody>
          <a:bodyPr/>
          <a:lstStyle/>
          <a:p>
            <a:r>
              <a:rPr lang="en-US" altLang="en-US"/>
              <a:t>© Prof. Navneet Goyal, BITS, Pilani</a:t>
            </a:r>
          </a:p>
        </p:txBody>
      </p:sp>
      <p:sp>
        <p:nvSpPr>
          <p:cNvPr id="58370" name="Rectangle 2"/>
          <p:cNvSpPr>
            <a:spLocks noGrp="1" noChangeArrowheads="1"/>
          </p:cNvSpPr>
          <p:nvPr>
            <p:ph type="title"/>
          </p:nvPr>
        </p:nvSpPr>
        <p:spPr>
          <a:xfrm>
            <a:off x="228600" y="500845"/>
            <a:ext cx="8382000" cy="762000"/>
          </a:xfrm>
        </p:spPr>
        <p:txBody>
          <a:bodyPr/>
          <a:lstStyle/>
          <a:p>
            <a:r>
              <a:rPr lang="en-US" b="1" dirty="0">
                <a:solidFill>
                  <a:schemeClr val="tx1"/>
                </a:solidFill>
              </a:rPr>
              <a:t>Continuum of Analysis </a:t>
            </a:r>
          </a:p>
        </p:txBody>
      </p:sp>
      <p:sp>
        <p:nvSpPr>
          <p:cNvPr id="58371" name="Rectangle 3"/>
          <p:cNvSpPr>
            <a:spLocks noGrp="1" noChangeArrowheads="1"/>
          </p:cNvSpPr>
          <p:nvPr>
            <p:ph type="body" idx="1"/>
          </p:nvPr>
        </p:nvSpPr>
        <p:spPr>
          <a:xfrm>
            <a:off x="457200" y="3733800"/>
            <a:ext cx="1600200" cy="914400"/>
          </a:xfrm>
        </p:spPr>
        <p:txBody>
          <a:bodyPr>
            <a:normAutofit/>
          </a:bodyPr>
          <a:lstStyle/>
          <a:p>
            <a:pPr>
              <a:lnSpc>
                <a:spcPct val="90000"/>
              </a:lnSpc>
              <a:buFont typeface="Wingdings" pitchFamily="2" charset="2"/>
              <a:buNone/>
            </a:pPr>
            <a:r>
              <a:rPr lang="en-US" sz="3600" b="1" dirty="0" smtClean="0">
                <a:latin typeface="Tahoma" panose="020B0604030504040204" pitchFamily="34" charset="0"/>
                <a:ea typeface="Tahoma" panose="020B0604030504040204" pitchFamily="34" charset="0"/>
                <a:cs typeface="Tahoma" panose="020B0604030504040204" pitchFamily="34" charset="0"/>
              </a:rPr>
              <a:t>OLTP</a:t>
            </a:r>
            <a:endParaRPr lang="en-US" sz="2800" b="1" dirty="0">
              <a:latin typeface="Tahoma" panose="020B0604030504040204" pitchFamily="34" charset="0"/>
              <a:ea typeface="Tahoma" panose="020B0604030504040204" pitchFamily="34" charset="0"/>
              <a:cs typeface="Tahoma" panose="020B0604030504040204" pitchFamily="34" charset="0"/>
            </a:endParaRPr>
          </a:p>
        </p:txBody>
      </p:sp>
      <p:sp>
        <p:nvSpPr>
          <p:cNvPr id="58373" name="Rectangle 5"/>
          <p:cNvSpPr>
            <a:spLocks noChangeArrowheads="1"/>
          </p:cNvSpPr>
          <p:nvPr/>
        </p:nvSpPr>
        <p:spPr bwMode="auto">
          <a:xfrm>
            <a:off x="3429000" y="3276600"/>
            <a:ext cx="1600200" cy="1066800"/>
          </a:xfrm>
          <a:prstGeom prst="rect">
            <a:avLst/>
          </a:prstGeom>
          <a:noFill/>
          <a:ln w="9525">
            <a:noFill/>
            <a:miter lim="800000"/>
            <a:headEnd/>
            <a:tailEnd/>
          </a:ln>
        </p:spPr>
        <p:txBody>
          <a:bodyPr/>
          <a:lstStyle/>
          <a:p>
            <a:pPr marL="342900" indent="-342900">
              <a:lnSpc>
                <a:spcPct val="90000"/>
              </a:lnSpc>
              <a:spcBef>
                <a:spcPct val="20000"/>
              </a:spcBef>
              <a:buClr>
                <a:schemeClr val="accent1"/>
              </a:buClr>
              <a:buSzPct val="80000"/>
              <a:buFont typeface="Wingdings" pitchFamily="2" charset="2"/>
              <a:buNone/>
            </a:pPr>
            <a:endParaRPr lang="en-US" sz="2800" dirty="0">
              <a:solidFill>
                <a:schemeClr val="tx2"/>
              </a:solidFill>
              <a:latin typeface="Tahoma" pitchFamily="34" charset="0"/>
            </a:endParaRPr>
          </a:p>
          <a:p>
            <a:pPr marL="342900" indent="-342900">
              <a:lnSpc>
                <a:spcPct val="90000"/>
              </a:lnSpc>
              <a:spcBef>
                <a:spcPct val="20000"/>
              </a:spcBef>
              <a:buClr>
                <a:schemeClr val="accent1"/>
              </a:buClr>
              <a:buSzPct val="80000"/>
              <a:buFont typeface="Wingdings" pitchFamily="2" charset="2"/>
              <a:buNone/>
            </a:pPr>
            <a:r>
              <a:rPr lang="en-US" sz="3600" b="1" dirty="0">
                <a:latin typeface="Tahoma" pitchFamily="34" charset="0"/>
              </a:rPr>
              <a:t>OLAP</a:t>
            </a:r>
            <a:r>
              <a:rPr lang="en-US" sz="2800" dirty="0">
                <a:solidFill>
                  <a:schemeClr val="tx2"/>
                </a:solidFill>
                <a:latin typeface="Tahoma" pitchFamily="34" charset="0"/>
              </a:rPr>
              <a:t>	</a:t>
            </a:r>
          </a:p>
        </p:txBody>
      </p:sp>
      <p:sp>
        <p:nvSpPr>
          <p:cNvPr id="58374" name="Rectangle 6"/>
          <p:cNvSpPr>
            <a:spLocks noChangeArrowheads="1"/>
          </p:cNvSpPr>
          <p:nvPr/>
        </p:nvSpPr>
        <p:spPr bwMode="auto">
          <a:xfrm>
            <a:off x="6172200" y="3276600"/>
            <a:ext cx="3200400" cy="990600"/>
          </a:xfrm>
          <a:prstGeom prst="rect">
            <a:avLst/>
          </a:prstGeom>
          <a:noFill/>
          <a:ln w="9525">
            <a:noFill/>
            <a:miter lim="800000"/>
            <a:headEnd/>
            <a:tailEnd/>
          </a:ln>
        </p:spPr>
        <p:txBody>
          <a:bodyPr/>
          <a:lstStyle/>
          <a:p>
            <a:pPr marL="342900" indent="-342900">
              <a:lnSpc>
                <a:spcPct val="90000"/>
              </a:lnSpc>
              <a:spcBef>
                <a:spcPct val="20000"/>
              </a:spcBef>
              <a:buClr>
                <a:schemeClr val="accent1"/>
              </a:buClr>
              <a:buSzPct val="80000"/>
              <a:buFont typeface="Wingdings" pitchFamily="2" charset="2"/>
              <a:buNone/>
            </a:pPr>
            <a:endParaRPr lang="en-US" sz="2800" dirty="0">
              <a:solidFill>
                <a:schemeClr val="tx2"/>
              </a:solidFill>
              <a:latin typeface="Tahoma" pitchFamily="34" charset="0"/>
            </a:endParaRPr>
          </a:p>
          <a:p>
            <a:pPr marL="342900" indent="-342900">
              <a:lnSpc>
                <a:spcPct val="90000"/>
              </a:lnSpc>
              <a:spcBef>
                <a:spcPct val="20000"/>
              </a:spcBef>
              <a:buClr>
                <a:schemeClr val="accent1"/>
              </a:buClr>
              <a:buSzPct val="80000"/>
              <a:buFont typeface="Wingdings" pitchFamily="2" charset="2"/>
              <a:buNone/>
            </a:pPr>
            <a:r>
              <a:rPr lang="en-US" sz="3600" b="1" dirty="0">
                <a:latin typeface="Tahoma" pitchFamily="34" charset="0"/>
              </a:rPr>
              <a:t>Data Mining</a:t>
            </a:r>
            <a:r>
              <a:rPr lang="en-US" sz="2800" dirty="0">
                <a:solidFill>
                  <a:schemeClr val="tx2"/>
                </a:solidFill>
                <a:latin typeface="Tahoma" pitchFamily="34" charset="0"/>
              </a:rPr>
              <a:t> 			</a:t>
            </a:r>
          </a:p>
        </p:txBody>
      </p:sp>
      <p:sp>
        <p:nvSpPr>
          <p:cNvPr id="58372" name="Line 4"/>
          <p:cNvSpPr>
            <a:spLocks noChangeShapeType="1"/>
          </p:cNvSpPr>
          <p:nvPr/>
        </p:nvSpPr>
        <p:spPr bwMode="auto">
          <a:xfrm>
            <a:off x="2057400" y="4038600"/>
            <a:ext cx="1371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58375" name="Line 7"/>
          <p:cNvSpPr>
            <a:spLocks noChangeShapeType="1"/>
          </p:cNvSpPr>
          <p:nvPr/>
        </p:nvSpPr>
        <p:spPr bwMode="auto">
          <a:xfrm>
            <a:off x="4859338" y="4008438"/>
            <a:ext cx="1371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58376" name="Text Box 8"/>
          <p:cNvSpPr txBox="1">
            <a:spLocks noChangeArrowheads="1"/>
          </p:cNvSpPr>
          <p:nvPr/>
        </p:nvSpPr>
        <p:spPr bwMode="auto">
          <a:xfrm>
            <a:off x="533400" y="4648200"/>
            <a:ext cx="2133600" cy="1006475"/>
          </a:xfrm>
          <a:prstGeom prst="rect">
            <a:avLst/>
          </a:prstGeom>
          <a:noFill/>
          <a:ln w="9525">
            <a:noFill/>
            <a:miter lim="800000"/>
            <a:headEnd/>
            <a:tailEnd/>
          </a:ln>
          <a:effectLst/>
        </p:spPr>
        <p:txBody>
          <a:bodyPr>
            <a:spAutoFit/>
          </a:bodyPr>
          <a:lstStyle/>
          <a:p>
            <a:pPr>
              <a:spcBef>
                <a:spcPct val="50000"/>
              </a:spcBef>
            </a:pPr>
            <a:r>
              <a:rPr lang="en-US" sz="2000" b="1">
                <a:solidFill>
                  <a:schemeClr val="folHlink"/>
                </a:solidFill>
                <a:latin typeface="Verdana" pitchFamily="34" charset="0"/>
              </a:rPr>
              <a:t>Primitive &amp; Canned Analysis</a:t>
            </a:r>
          </a:p>
        </p:txBody>
      </p:sp>
      <p:sp>
        <p:nvSpPr>
          <p:cNvPr id="58377" name="Text Box 9"/>
          <p:cNvSpPr txBox="1">
            <a:spLocks noChangeArrowheads="1"/>
          </p:cNvSpPr>
          <p:nvPr/>
        </p:nvSpPr>
        <p:spPr bwMode="auto">
          <a:xfrm>
            <a:off x="3429000" y="4648200"/>
            <a:ext cx="1600200" cy="1006475"/>
          </a:xfrm>
          <a:prstGeom prst="rect">
            <a:avLst/>
          </a:prstGeom>
          <a:noFill/>
          <a:ln w="9525">
            <a:noFill/>
            <a:miter lim="800000"/>
            <a:headEnd/>
            <a:tailEnd/>
          </a:ln>
          <a:effectLst/>
        </p:spPr>
        <p:txBody>
          <a:bodyPr>
            <a:spAutoFit/>
          </a:bodyPr>
          <a:lstStyle/>
          <a:p>
            <a:pPr>
              <a:spcBef>
                <a:spcPct val="50000"/>
              </a:spcBef>
            </a:pPr>
            <a:r>
              <a:rPr lang="en-US" sz="2000" b="1">
                <a:solidFill>
                  <a:schemeClr val="folHlink"/>
                </a:solidFill>
                <a:latin typeface="Verdana" pitchFamily="34" charset="0"/>
              </a:rPr>
              <a:t>Complex Ad-hoc Analysis</a:t>
            </a:r>
          </a:p>
        </p:txBody>
      </p:sp>
      <p:sp>
        <p:nvSpPr>
          <p:cNvPr id="58378" name="Text Box 10"/>
          <p:cNvSpPr txBox="1">
            <a:spLocks noChangeArrowheads="1"/>
          </p:cNvSpPr>
          <p:nvPr/>
        </p:nvSpPr>
        <p:spPr bwMode="auto">
          <a:xfrm>
            <a:off x="6477000" y="4648200"/>
            <a:ext cx="1981200" cy="701675"/>
          </a:xfrm>
          <a:prstGeom prst="rect">
            <a:avLst/>
          </a:prstGeom>
          <a:noFill/>
          <a:ln w="9525">
            <a:noFill/>
            <a:miter lim="800000"/>
            <a:headEnd/>
            <a:tailEnd/>
          </a:ln>
          <a:effectLst/>
        </p:spPr>
        <p:txBody>
          <a:bodyPr>
            <a:spAutoFit/>
          </a:bodyPr>
          <a:lstStyle/>
          <a:p>
            <a:pPr>
              <a:spcBef>
                <a:spcPct val="50000"/>
              </a:spcBef>
            </a:pPr>
            <a:r>
              <a:rPr lang="en-US" sz="2000" b="1">
                <a:solidFill>
                  <a:schemeClr val="folHlink"/>
                </a:solidFill>
                <a:latin typeface="Verdana" pitchFamily="34" charset="0"/>
              </a:rPr>
              <a:t>Automated Analysis</a:t>
            </a:r>
          </a:p>
        </p:txBody>
      </p:sp>
      <p:sp>
        <p:nvSpPr>
          <p:cNvPr id="58383" name="AutoShape 15"/>
          <p:cNvSpPr>
            <a:spLocks/>
          </p:cNvSpPr>
          <p:nvPr/>
        </p:nvSpPr>
        <p:spPr bwMode="auto">
          <a:xfrm rot="5400000">
            <a:off x="2628900" y="1333500"/>
            <a:ext cx="76200" cy="4267200"/>
          </a:xfrm>
          <a:prstGeom prst="leftBrace">
            <a:avLst>
              <a:gd name="adj1" fmla="val 466667"/>
              <a:gd name="adj2" fmla="val 49995"/>
            </a:avLst>
          </a:prstGeom>
          <a:noFill/>
          <a:ln w="9525">
            <a:solidFill>
              <a:schemeClr val="tx1"/>
            </a:solidFill>
            <a:miter lim="800000"/>
            <a:headEnd/>
            <a:tailEnd/>
          </a:ln>
          <a:effectLst/>
        </p:spPr>
        <p:txBody>
          <a:bodyPr wrap="none" anchor="ctr"/>
          <a:lstStyle/>
          <a:p>
            <a:endParaRPr lang="en-US"/>
          </a:p>
        </p:txBody>
      </p:sp>
      <p:sp>
        <p:nvSpPr>
          <p:cNvPr id="58384" name="Text Box 16"/>
          <p:cNvSpPr txBox="1">
            <a:spLocks noChangeArrowheads="1"/>
          </p:cNvSpPr>
          <p:nvPr/>
        </p:nvSpPr>
        <p:spPr bwMode="auto">
          <a:xfrm>
            <a:off x="1600200" y="2819400"/>
            <a:ext cx="2057400" cy="457200"/>
          </a:xfrm>
          <a:prstGeom prst="rect">
            <a:avLst/>
          </a:prstGeom>
          <a:noFill/>
          <a:ln w="9525">
            <a:noFill/>
            <a:miter lim="800000"/>
            <a:headEnd/>
            <a:tailEnd/>
          </a:ln>
          <a:effectLst/>
        </p:spPr>
        <p:txBody>
          <a:bodyPr>
            <a:spAutoFit/>
          </a:bodyPr>
          <a:lstStyle/>
          <a:p>
            <a:pPr algn="ctr">
              <a:spcBef>
                <a:spcPct val="50000"/>
              </a:spcBef>
            </a:pPr>
            <a:r>
              <a:rPr lang="en-US" sz="2400" b="1">
                <a:solidFill>
                  <a:schemeClr val="hlink"/>
                </a:solidFill>
                <a:latin typeface="Verdana" pitchFamily="34" charset="0"/>
              </a:rPr>
              <a:t>SQL</a:t>
            </a:r>
          </a:p>
        </p:txBody>
      </p:sp>
      <p:sp>
        <p:nvSpPr>
          <p:cNvPr id="58385" name="AutoShape 17"/>
          <p:cNvSpPr>
            <a:spLocks/>
          </p:cNvSpPr>
          <p:nvPr/>
        </p:nvSpPr>
        <p:spPr bwMode="auto">
          <a:xfrm rot="5400000">
            <a:off x="7696200" y="2209800"/>
            <a:ext cx="76200" cy="2362200"/>
          </a:xfrm>
          <a:prstGeom prst="leftBrace">
            <a:avLst>
              <a:gd name="adj1" fmla="val 258333"/>
              <a:gd name="adj2" fmla="val 49995"/>
            </a:avLst>
          </a:prstGeom>
          <a:noFill/>
          <a:ln w="9525">
            <a:solidFill>
              <a:schemeClr val="tx1"/>
            </a:solidFill>
            <a:miter lim="800000"/>
            <a:headEnd/>
            <a:tailEnd/>
          </a:ln>
          <a:effectLst/>
        </p:spPr>
        <p:txBody>
          <a:bodyPr wrap="none" anchor="ctr"/>
          <a:lstStyle/>
          <a:p>
            <a:endParaRPr lang="en-US"/>
          </a:p>
        </p:txBody>
      </p:sp>
      <p:sp>
        <p:nvSpPr>
          <p:cNvPr id="58387" name="Text Box 19"/>
          <p:cNvSpPr txBox="1">
            <a:spLocks noChangeArrowheads="1"/>
          </p:cNvSpPr>
          <p:nvPr/>
        </p:nvSpPr>
        <p:spPr bwMode="auto">
          <a:xfrm>
            <a:off x="6629400" y="2362200"/>
            <a:ext cx="1981200" cy="701675"/>
          </a:xfrm>
          <a:prstGeom prst="rect">
            <a:avLst/>
          </a:prstGeom>
          <a:noFill/>
          <a:ln w="9525">
            <a:noFill/>
            <a:miter lim="800000"/>
            <a:headEnd/>
            <a:tailEnd/>
          </a:ln>
          <a:effectLst/>
        </p:spPr>
        <p:txBody>
          <a:bodyPr>
            <a:spAutoFit/>
          </a:bodyPr>
          <a:lstStyle/>
          <a:p>
            <a:r>
              <a:rPr lang="en-US" sz="2000" b="1" dirty="0">
                <a:solidFill>
                  <a:schemeClr val="hlink"/>
                </a:solidFill>
                <a:latin typeface="Verdana" pitchFamily="34" charset="0"/>
              </a:rPr>
              <a:t>Specialized Algorithms</a:t>
            </a:r>
          </a:p>
        </p:txBody>
      </p:sp>
    </p:spTree>
    <p:extLst>
      <p:ext uri="{BB962C8B-B14F-4D97-AF65-F5344CB8AC3E}">
        <p14:creationId xmlns:p14="http://schemas.microsoft.com/office/powerpoint/2010/main" val="181155000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Warehouse Usage</a:t>
            </a:r>
            <a:endParaRPr lang="en-US" dirty="0"/>
          </a:p>
        </p:txBody>
      </p:sp>
      <p:sp>
        <p:nvSpPr>
          <p:cNvPr id="3" name="Slide Number Placeholder 2"/>
          <p:cNvSpPr>
            <a:spLocks noGrp="1"/>
          </p:cNvSpPr>
          <p:nvPr>
            <p:ph type="sldNum" sz="quarter" idx="12"/>
          </p:nvPr>
        </p:nvSpPr>
        <p:spPr/>
        <p:txBody>
          <a:bodyPr/>
          <a:lstStyle/>
          <a:p>
            <a:pPr>
              <a:defRPr/>
            </a:pPr>
            <a:fld id="{BC1A7C20-27D3-4DC5-BC9A-FFB8C75C691D}" type="slidenum">
              <a:rPr lang="en-US" smtClean="0"/>
              <a:pPr>
                <a:defRPr/>
              </a:pPr>
              <a:t>3</a:t>
            </a:fld>
            <a:endParaRPr lang="en-US"/>
          </a:p>
        </p:txBody>
      </p:sp>
      <p:sp>
        <p:nvSpPr>
          <p:cNvPr id="4" name="Content Placeholder 3"/>
          <p:cNvSpPr>
            <a:spLocks noGrp="1"/>
          </p:cNvSpPr>
          <p:nvPr>
            <p:ph sz="quarter" idx="1"/>
          </p:nvPr>
        </p:nvSpPr>
        <p:spPr/>
        <p:txBody>
          <a:bodyPr>
            <a:normAutofit fontScale="85000" lnSpcReduction="10000"/>
          </a:bodyPr>
          <a:lstStyle/>
          <a:p>
            <a:r>
              <a:rPr lang="en-US" dirty="0" smtClean="0"/>
              <a:t>Three kinds of data warehouse applications</a:t>
            </a:r>
          </a:p>
          <a:p>
            <a:pPr lvl="1"/>
            <a:r>
              <a:rPr lang="en-US" dirty="0" smtClean="0"/>
              <a:t>Information processing</a:t>
            </a:r>
          </a:p>
          <a:p>
            <a:pPr lvl="2">
              <a:buNone/>
            </a:pPr>
            <a:r>
              <a:rPr lang="en-US" dirty="0" smtClean="0"/>
              <a:t>• supports querying, basic statistical analysis, and reporting using</a:t>
            </a:r>
          </a:p>
          <a:p>
            <a:pPr lvl="2">
              <a:buNone/>
            </a:pPr>
            <a:r>
              <a:rPr lang="en-US" dirty="0" smtClean="0"/>
              <a:t>crosstabs, tables, charts and graphs</a:t>
            </a:r>
          </a:p>
          <a:p>
            <a:pPr lvl="1"/>
            <a:r>
              <a:rPr lang="en-US" dirty="0" smtClean="0"/>
              <a:t>Analytical processing</a:t>
            </a:r>
          </a:p>
          <a:p>
            <a:pPr lvl="2">
              <a:buNone/>
            </a:pPr>
            <a:r>
              <a:rPr lang="en-US" dirty="0" smtClean="0"/>
              <a:t>• multidimensional analysis of data warehouse data</a:t>
            </a:r>
          </a:p>
          <a:p>
            <a:pPr lvl="2">
              <a:buNone/>
            </a:pPr>
            <a:r>
              <a:rPr lang="en-US" dirty="0" smtClean="0"/>
              <a:t>• supports basic OLAP operations, slice-dice, drilling, pivoting</a:t>
            </a:r>
          </a:p>
          <a:p>
            <a:pPr lvl="1"/>
            <a:r>
              <a:rPr lang="en-US" dirty="0" smtClean="0"/>
              <a:t>Data mining</a:t>
            </a:r>
          </a:p>
          <a:p>
            <a:pPr lvl="2">
              <a:buNone/>
            </a:pPr>
            <a:r>
              <a:rPr lang="en-US" dirty="0" smtClean="0"/>
              <a:t>• knowledge discovery from hidden patterns</a:t>
            </a:r>
          </a:p>
          <a:p>
            <a:pPr lvl="2">
              <a:buNone/>
            </a:pPr>
            <a:r>
              <a:rPr lang="en-US" dirty="0" smtClean="0"/>
              <a:t>• supports associations, constructing analytical models, performing</a:t>
            </a:r>
          </a:p>
          <a:p>
            <a:pPr lvl="2">
              <a:buNone/>
            </a:pPr>
            <a:r>
              <a:rPr lang="en-US" dirty="0" smtClean="0"/>
              <a:t>classification and prediction, and presenting the mining results using</a:t>
            </a:r>
          </a:p>
          <a:p>
            <a:pPr lvl="2">
              <a:buNone/>
            </a:pPr>
            <a:r>
              <a:rPr lang="en-US" dirty="0" smtClean="0"/>
              <a:t>visualization tools</a:t>
            </a:r>
            <a:endParaRPr lang="en-US" dirty="0"/>
          </a:p>
        </p:txBody>
      </p:sp>
    </p:spTree>
    <p:extLst>
      <p:ext uri="{BB962C8B-B14F-4D97-AF65-F5344CB8AC3E}">
        <p14:creationId xmlns:p14="http://schemas.microsoft.com/office/powerpoint/2010/main" val="7213202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381000" y="457200"/>
            <a:ext cx="8162925" cy="823913"/>
          </a:xfrm>
        </p:spPr>
        <p:txBody>
          <a:bodyPr>
            <a:normAutofit/>
          </a:bodyPr>
          <a:lstStyle/>
          <a:p>
            <a:pPr eaLnBrk="1" hangingPunct="1"/>
            <a:r>
              <a:rPr lang="en-US" sz="4800" dirty="0" smtClean="0">
                <a:solidFill>
                  <a:srgbClr val="000000"/>
                </a:solidFill>
              </a:rPr>
              <a:t>Net Resources</a:t>
            </a:r>
          </a:p>
        </p:txBody>
      </p:sp>
      <p:sp>
        <p:nvSpPr>
          <p:cNvPr id="5" name="Slide Number Placeholder 4"/>
          <p:cNvSpPr>
            <a:spLocks noGrp="1"/>
          </p:cNvSpPr>
          <p:nvPr>
            <p:ph type="sldNum" sz="quarter" idx="12"/>
          </p:nvPr>
        </p:nvSpPr>
        <p:spPr/>
        <p:txBody>
          <a:bodyPr/>
          <a:lstStyle/>
          <a:p>
            <a:pPr>
              <a:defRPr/>
            </a:pPr>
            <a:fld id="{BC1A7C20-27D3-4DC5-BC9A-FFB8C75C691D}" type="slidenum">
              <a:rPr lang="en-US" smtClean="0"/>
              <a:pPr>
                <a:defRPr/>
              </a:pPr>
              <a:t>30</a:t>
            </a:fld>
            <a:endParaRPr lang="en-US"/>
          </a:p>
        </p:txBody>
      </p:sp>
      <p:sp>
        <p:nvSpPr>
          <p:cNvPr id="6148" name="Rectangle 3"/>
          <p:cNvSpPr>
            <a:spLocks noGrp="1" noChangeArrowheads="1"/>
          </p:cNvSpPr>
          <p:nvPr>
            <p:ph sz="quarter" idx="1"/>
          </p:nvPr>
        </p:nvSpPr>
        <p:spPr/>
        <p:txBody>
          <a:bodyPr>
            <a:normAutofit fontScale="92500" lnSpcReduction="20000"/>
          </a:bodyPr>
          <a:lstStyle/>
          <a:p>
            <a:pPr eaLnBrk="1" hangingPunct="1">
              <a:lnSpc>
                <a:spcPct val="90000"/>
              </a:lnSpc>
            </a:pPr>
            <a:r>
              <a:rPr lang="en-US" sz="2800" dirty="0" smtClean="0">
                <a:solidFill>
                  <a:srgbClr val="000000"/>
                </a:solidFill>
              </a:rPr>
              <a:t>Online Resources</a:t>
            </a:r>
          </a:p>
          <a:p>
            <a:pPr lvl="1" eaLnBrk="1" hangingPunct="1">
              <a:lnSpc>
                <a:spcPct val="90000"/>
              </a:lnSpc>
            </a:pPr>
            <a:r>
              <a:rPr lang="en-US" dirty="0" smtClean="0">
                <a:solidFill>
                  <a:srgbClr val="000000"/>
                </a:solidFill>
              </a:rPr>
              <a:t>The Data Warehousing Institute</a:t>
            </a:r>
          </a:p>
          <a:p>
            <a:pPr lvl="1" eaLnBrk="1" hangingPunct="1">
              <a:lnSpc>
                <a:spcPct val="90000"/>
              </a:lnSpc>
              <a:buFont typeface="Wingdings" pitchFamily="2" charset="2"/>
              <a:buNone/>
            </a:pPr>
            <a:r>
              <a:rPr lang="en-US" dirty="0" smtClean="0">
                <a:solidFill>
                  <a:srgbClr val="000000"/>
                </a:solidFill>
              </a:rPr>
              <a:t>	www.tdwi.org</a:t>
            </a:r>
          </a:p>
          <a:p>
            <a:pPr lvl="1" eaLnBrk="1" hangingPunct="1">
              <a:lnSpc>
                <a:spcPct val="90000"/>
              </a:lnSpc>
            </a:pPr>
            <a:r>
              <a:rPr lang="en-US" dirty="0" smtClean="0">
                <a:solidFill>
                  <a:srgbClr val="000000"/>
                </a:solidFill>
              </a:rPr>
              <a:t>Data Warehousing on www</a:t>
            </a:r>
          </a:p>
          <a:p>
            <a:pPr lvl="1" eaLnBrk="1" hangingPunct="1">
              <a:lnSpc>
                <a:spcPct val="90000"/>
              </a:lnSpc>
              <a:buFont typeface="Wingdings" pitchFamily="2" charset="2"/>
              <a:buNone/>
            </a:pPr>
            <a:r>
              <a:rPr lang="en-US" dirty="0" smtClean="0">
                <a:solidFill>
                  <a:srgbClr val="000000"/>
                </a:solidFill>
              </a:rPr>
              <a:t>	</a:t>
            </a:r>
            <a:r>
              <a:rPr lang="en-US" dirty="0" smtClean="0">
                <a:solidFill>
                  <a:srgbClr val="000000"/>
                </a:solidFill>
                <a:hlinkClick r:id="rId2"/>
              </a:rPr>
              <a:t>www.datawarehousing.org</a:t>
            </a:r>
            <a:endParaRPr lang="en-US" dirty="0" smtClean="0">
              <a:solidFill>
                <a:srgbClr val="000000"/>
              </a:solidFill>
            </a:endParaRPr>
          </a:p>
          <a:p>
            <a:pPr lvl="1">
              <a:lnSpc>
                <a:spcPct val="90000"/>
              </a:lnSpc>
              <a:buNone/>
            </a:pPr>
            <a:r>
              <a:rPr lang="en-US" dirty="0" smtClean="0">
                <a:solidFill>
                  <a:srgbClr val="000000"/>
                </a:solidFill>
              </a:rPr>
              <a:t>    </a:t>
            </a:r>
            <a:r>
              <a:rPr lang="en-US" dirty="0" smtClean="0">
                <a:solidFill>
                  <a:srgbClr val="000000"/>
                </a:solidFill>
                <a:hlinkClick r:id="rId3"/>
              </a:rPr>
              <a:t>www.datawarehousing.com</a:t>
            </a:r>
            <a:endParaRPr lang="en-US" dirty="0" smtClean="0">
              <a:solidFill>
                <a:srgbClr val="000000"/>
              </a:solidFill>
            </a:endParaRPr>
          </a:p>
          <a:p>
            <a:pPr lvl="1">
              <a:lnSpc>
                <a:spcPct val="90000"/>
              </a:lnSpc>
              <a:buNone/>
            </a:pPr>
            <a:endParaRPr lang="en-US" dirty="0" smtClean="0">
              <a:solidFill>
                <a:srgbClr val="000000"/>
              </a:solidFill>
            </a:endParaRPr>
          </a:p>
          <a:p>
            <a:pPr eaLnBrk="1" hangingPunct="1">
              <a:lnSpc>
                <a:spcPct val="90000"/>
              </a:lnSpc>
            </a:pPr>
            <a:r>
              <a:rPr lang="en-US" sz="2800" dirty="0" smtClean="0">
                <a:solidFill>
                  <a:srgbClr val="000000"/>
                </a:solidFill>
              </a:rPr>
              <a:t>Online Magazines &amp; Periodicals</a:t>
            </a:r>
          </a:p>
          <a:p>
            <a:pPr lvl="1" eaLnBrk="1" hangingPunct="1">
              <a:lnSpc>
                <a:spcPct val="90000"/>
              </a:lnSpc>
            </a:pPr>
            <a:r>
              <a:rPr lang="en-US" dirty="0" smtClean="0">
                <a:solidFill>
                  <a:srgbClr val="000000"/>
                </a:solidFill>
                <a:hlinkClick r:id="rId4"/>
              </a:rPr>
              <a:t>www.intelligententerprise.com</a:t>
            </a:r>
            <a:endParaRPr lang="en-US" dirty="0" smtClean="0">
              <a:solidFill>
                <a:srgbClr val="000000"/>
              </a:solidFill>
            </a:endParaRPr>
          </a:p>
          <a:p>
            <a:pPr lvl="1" eaLnBrk="1" hangingPunct="1">
              <a:lnSpc>
                <a:spcPct val="90000"/>
              </a:lnSpc>
            </a:pPr>
            <a:r>
              <a:rPr lang="en-US" dirty="0" smtClean="0">
                <a:solidFill>
                  <a:srgbClr val="000000"/>
                </a:solidFill>
                <a:hlinkClick r:id="rId5"/>
              </a:rPr>
              <a:t>www.dmreview.com</a:t>
            </a:r>
            <a:endParaRPr lang="en-US" dirty="0" smtClean="0">
              <a:solidFill>
                <a:srgbClr val="000000"/>
              </a:solidFill>
            </a:endParaRPr>
          </a:p>
          <a:p>
            <a:pPr lvl="1" eaLnBrk="1" hangingPunct="1">
              <a:lnSpc>
                <a:spcPct val="90000"/>
              </a:lnSpc>
            </a:pPr>
            <a:r>
              <a:rPr lang="en-US" dirty="0" smtClean="0">
                <a:solidFill>
                  <a:srgbClr val="000000"/>
                </a:solidFill>
                <a:hlinkClick r:id="rId6"/>
              </a:rPr>
              <a:t>www.cio.com</a:t>
            </a:r>
            <a:endParaRPr lang="en-US" dirty="0" smtClean="0">
              <a:solidFill>
                <a:srgbClr val="000000"/>
              </a:solidFill>
            </a:endParaRPr>
          </a:p>
          <a:p>
            <a:pPr lvl="1">
              <a:lnSpc>
                <a:spcPct val="90000"/>
              </a:lnSpc>
            </a:pPr>
            <a:r>
              <a:rPr lang="en-US" dirty="0" smtClean="0">
                <a:hlinkClick r:id="rId7"/>
              </a:rPr>
              <a:t>www.daniel-lemire.com/OLAP/index.html</a:t>
            </a:r>
            <a:endParaRPr lang="en-US" dirty="0" smtClean="0">
              <a:solidFill>
                <a:srgbClr val="000000"/>
              </a:solidFill>
            </a:endParaRPr>
          </a:p>
          <a:p>
            <a:pPr eaLnBrk="1" hangingPunct="1">
              <a:lnSpc>
                <a:spcPct val="90000"/>
              </a:lnSpc>
            </a:pPr>
            <a:endParaRPr lang="en-US" sz="2400" dirty="0" smtClean="0">
              <a:solidFill>
                <a:srgbClr val="000000"/>
              </a:solidFill>
            </a:endParaRPr>
          </a:p>
          <a:p>
            <a:pPr eaLnBrk="1" hangingPunct="1">
              <a:lnSpc>
                <a:spcPct val="90000"/>
              </a:lnSpc>
              <a:buFont typeface="Wingdings" pitchFamily="2" charset="2"/>
              <a:buNone/>
            </a:pPr>
            <a:endParaRPr lang="en-US" sz="2400" dirty="0" smtClean="0">
              <a:solidFill>
                <a:schemeClr val="tx2"/>
              </a:solidFill>
            </a:endParaRPr>
          </a:p>
        </p:txBody>
      </p:sp>
    </p:spTree>
    <p:extLst>
      <p:ext uri="{BB962C8B-B14F-4D97-AF65-F5344CB8AC3E}">
        <p14:creationId xmlns:p14="http://schemas.microsoft.com/office/powerpoint/2010/main" val="41038418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fontScale="90000"/>
          </a:bodyPr>
          <a:lstStyle/>
          <a:p>
            <a:r>
              <a:rPr lang="en-US" dirty="0">
                <a:solidFill>
                  <a:srgbClr val="0033CC"/>
                </a:solidFill>
                <a:sym typeface="Webdings" pitchFamily="18" charset="2"/>
              </a:rPr>
              <a:t></a:t>
            </a:r>
            <a:r>
              <a:rPr lang="fi-FI" dirty="0">
                <a:solidFill>
                  <a:srgbClr val="0033CC"/>
                </a:solidFill>
              </a:rPr>
              <a:t> </a:t>
            </a:r>
            <a:r>
              <a:rPr lang="fi-FI" dirty="0" smtClean="0">
                <a:solidFill>
                  <a:srgbClr val="0033CC"/>
                </a:solidFill>
              </a:rPr>
              <a:t>Problems with Data Warehousing</a:t>
            </a:r>
            <a:endParaRPr lang="en-US" dirty="0">
              <a:solidFill>
                <a:srgbClr val="0033CC"/>
              </a:solidFill>
            </a:endParaRPr>
          </a:p>
        </p:txBody>
      </p:sp>
      <p:sp>
        <p:nvSpPr>
          <p:cNvPr id="72707" name="Rectangle 3"/>
          <p:cNvSpPr>
            <a:spLocks noGrp="1" noChangeArrowheads="1"/>
          </p:cNvSpPr>
          <p:nvPr>
            <p:ph type="body" idx="1"/>
          </p:nvPr>
        </p:nvSpPr>
        <p:spPr>
          <a:xfrm>
            <a:off x="685800" y="1600200"/>
            <a:ext cx="7772400" cy="4114800"/>
          </a:xfrm>
        </p:spPr>
        <p:txBody>
          <a:bodyPr/>
          <a:lstStyle/>
          <a:p>
            <a:pPr>
              <a:lnSpc>
                <a:spcPct val="90000"/>
              </a:lnSpc>
            </a:pPr>
            <a:r>
              <a:rPr lang="fi-FI" sz="2400" dirty="0"/>
              <a:t>Underestimation of resources for data loading</a:t>
            </a:r>
          </a:p>
          <a:p>
            <a:pPr>
              <a:lnSpc>
                <a:spcPct val="90000"/>
              </a:lnSpc>
            </a:pPr>
            <a:r>
              <a:rPr lang="fi-FI" sz="2400" dirty="0"/>
              <a:t>Hidden problems with source systems</a:t>
            </a:r>
          </a:p>
          <a:p>
            <a:pPr>
              <a:lnSpc>
                <a:spcPct val="90000"/>
              </a:lnSpc>
            </a:pPr>
            <a:r>
              <a:rPr lang="fi-FI" sz="2400" dirty="0"/>
              <a:t>Required data not captured</a:t>
            </a:r>
          </a:p>
          <a:p>
            <a:pPr>
              <a:lnSpc>
                <a:spcPct val="90000"/>
              </a:lnSpc>
            </a:pPr>
            <a:r>
              <a:rPr lang="fi-FI" sz="2400" dirty="0"/>
              <a:t>Increased end-user demands</a:t>
            </a:r>
          </a:p>
          <a:p>
            <a:pPr>
              <a:lnSpc>
                <a:spcPct val="90000"/>
              </a:lnSpc>
            </a:pPr>
            <a:r>
              <a:rPr lang="fi-FI" sz="2400" dirty="0"/>
              <a:t>Data homogenization</a:t>
            </a:r>
          </a:p>
          <a:p>
            <a:pPr>
              <a:lnSpc>
                <a:spcPct val="90000"/>
              </a:lnSpc>
            </a:pPr>
            <a:r>
              <a:rPr lang="fi-FI" sz="2400" dirty="0"/>
              <a:t>High demand for resources</a:t>
            </a:r>
          </a:p>
          <a:p>
            <a:pPr>
              <a:lnSpc>
                <a:spcPct val="90000"/>
              </a:lnSpc>
            </a:pPr>
            <a:r>
              <a:rPr lang="fi-FI" sz="2400" dirty="0"/>
              <a:t>Data ownership</a:t>
            </a:r>
          </a:p>
          <a:p>
            <a:pPr>
              <a:lnSpc>
                <a:spcPct val="90000"/>
              </a:lnSpc>
            </a:pPr>
            <a:r>
              <a:rPr lang="fi-FI" sz="2400" dirty="0"/>
              <a:t>High maintenance</a:t>
            </a:r>
          </a:p>
          <a:p>
            <a:pPr>
              <a:lnSpc>
                <a:spcPct val="90000"/>
              </a:lnSpc>
            </a:pPr>
            <a:r>
              <a:rPr lang="fi-FI" sz="2400" dirty="0"/>
              <a:t>Long-duration projects</a:t>
            </a:r>
          </a:p>
          <a:p>
            <a:pPr>
              <a:lnSpc>
                <a:spcPct val="90000"/>
              </a:lnSpc>
            </a:pPr>
            <a:r>
              <a:rPr lang="fi-FI" sz="2400" dirty="0"/>
              <a:t>Complexity of integration</a:t>
            </a:r>
            <a:endParaRPr lang="en-US" sz="2400" dirty="0"/>
          </a:p>
        </p:txBody>
      </p:sp>
    </p:spTree>
    <p:extLst>
      <p:ext uri="{BB962C8B-B14F-4D97-AF65-F5344CB8AC3E}">
        <p14:creationId xmlns:p14="http://schemas.microsoft.com/office/powerpoint/2010/main" val="428682296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Loading the Data Warehouse</a:t>
            </a:r>
          </a:p>
        </p:txBody>
      </p:sp>
      <p:sp>
        <p:nvSpPr>
          <p:cNvPr id="16388" name="AutoShape 4"/>
          <p:cNvSpPr>
            <a:spLocks noChangeArrowheads="1"/>
          </p:cNvSpPr>
          <p:nvPr/>
        </p:nvSpPr>
        <p:spPr bwMode="auto">
          <a:xfrm>
            <a:off x="800100" y="1812925"/>
            <a:ext cx="990600" cy="1066800"/>
          </a:xfrm>
          <a:prstGeom prst="can">
            <a:avLst>
              <a:gd name="adj" fmla="val 26923"/>
            </a:avLst>
          </a:prstGeom>
          <a:solidFill>
            <a:schemeClr val="accent1"/>
          </a:solidFill>
          <a:ln w="9525">
            <a:solidFill>
              <a:schemeClr val="tx1"/>
            </a:solidFill>
            <a:round/>
            <a:headEnd/>
            <a:tailEnd/>
          </a:ln>
          <a:effectLst/>
        </p:spPr>
        <p:txBody>
          <a:bodyPr wrap="none" anchor="ctr"/>
          <a:lstStyle/>
          <a:p>
            <a:endParaRPr lang="en-US"/>
          </a:p>
        </p:txBody>
      </p:sp>
      <p:sp>
        <p:nvSpPr>
          <p:cNvPr id="16389" name="AutoShape 5"/>
          <p:cNvSpPr>
            <a:spLocks noChangeArrowheads="1"/>
          </p:cNvSpPr>
          <p:nvPr/>
        </p:nvSpPr>
        <p:spPr bwMode="auto">
          <a:xfrm>
            <a:off x="800100" y="3260725"/>
            <a:ext cx="990600" cy="1066800"/>
          </a:xfrm>
          <a:prstGeom prst="can">
            <a:avLst>
              <a:gd name="adj" fmla="val 26923"/>
            </a:avLst>
          </a:prstGeom>
          <a:solidFill>
            <a:schemeClr val="accent1"/>
          </a:solidFill>
          <a:ln w="9525">
            <a:solidFill>
              <a:schemeClr val="tx1"/>
            </a:solidFill>
            <a:round/>
            <a:headEnd/>
            <a:tailEnd/>
          </a:ln>
          <a:effectLst/>
        </p:spPr>
        <p:txBody>
          <a:bodyPr wrap="none" anchor="ctr"/>
          <a:lstStyle/>
          <a:p>
            <a:endParaRPr lang="en-US"/>
          </a:p>
        </p:txBody>
      </p:sp>
      <p:sp>
        <p:nvSpPr>
          <p:cNvPr id="16390" name="AutoShape 6"/>
          <p:cNvSpPr>
            <a:spLocks noChangeArrowheads="1"/>
          </p:cNvSpPr>
          <p:nvPr/>
        </p:nvSpPr>
        <p:spPr bwMode="auto">
          <a:xfrm>
            <a:off x="800100" y="4708525"/>
            <a:ext cx="990600" cy="1066800"/>
          </a:xfrm>
          <a:prstGeom prst="can">
            <a:avLst>
              <a:gd name="adj" fmla="val 26923"/>
            </a:avLst>
          </a:prstGeom>
          <a:solidFill>
            <a:schemeClr val="accent1"/>
          </a:solidFill>
          <a:ln w="9525">
            <a:solidFill>
              <a:schemeClr val="tx1"/>
            </a:solidFill>
            <a:round/>
            <a:headEnd/>
            <a:tailEnd/>
          </a:ln>
          <a:effectLst/>
        </p:spPr>
        <p:txBody>
          <a:bodyPr wrap="none" anchor="ctr"/>
          <a:lstStyle/>
          <a:p>
            <a:endParaRPr lang="en-US"/>
          </a:p>
        </p:txBody>
      </p:sp>
      <p:sp>
        <p:nvSpPr>
          <p:cNvPr id="16391" name="AutoShape 7"/>
          <p:cNvSpPr>
            <a:spLocks noChangeArrowheads="1"/>
          </p:cNvSpPr>
          <p:nvPr/>
        </p:nvSpPr>
        <p:spPr bwMode="auto">
          <a:xfrm rot="1258364">
            <a:off x="2209800" y="2422525"/>
            <a:ext cx="1219200" cy="457200"/>
          </a:xfrm>
          <a:prstGeom prst="rightArrow">
            <a:avLst>
              <a:gd name="adj1" fmla="val 50000"/>
              <a:gd name="adj2" fmla="val 66667"/>
            </a:avLst>
          </a:prstGeom>
          <a:noFill/>
          <a:ln w="9525">
            <a:solidFill>
              <a:schemeClr val="tx1"/>
            </a:solidFill>
            <a:miter lim="800000"/>
            <a:headEnd/>
            <a:tailEnd/>
          </a:ln>
          <a:effectLst/>
        </p:spPr>
        <p:txBody>
          <a:bodyPr wrap="none" anchor="ctr"/>
          <a:lstStyle/>
          <a:p>
            <a:endParaRPr lang="en-US"/>
          </a:p>
        </p:txBody>
      </p:sp>
      <p:sp>
        <p:nvSpPr>
          <p:cNvPr id="16392" name="AutoShape 8"/>
          <p:cNvSpPr>
            <a:spLocks noChangeArrowheads="1"/>
          </p:cNvSpPr>
          <p:nvPr/>
        </p:nvSpPr>
        <p:spPr bwMode="auto">
          <a:xfrm>
            <a:off x="2095500" y="3565525"/>
            <a:ext cx="1219200" cy="457200"/>
          </a:xfrm>
          <a:prstGeom prst="rightArrow">
            <a:avLst>
              <a:gd name="adj1" fmla="val 50000"/>
              <a:gd name="adj2" fmla="val 66667"/>
            </a:avLst>
          </a:prstGeom>
          <a:noFill/>
          <a:ln w="9525">
            <a:solidFill>
              <a:schemeClr val="tx1"/>
            </a:solidFill>
            <a:miter lim="800000"/>
            <a:headEnd/>
            <a:tailEnd/>
          </a:ln>
          <a:effectLst/>
        </p:spPr>
        <p:txBody>
          <a:bodyPr wrap="none" anchor="ctr"/>
          <a:lstStyle/>
          <a:p>
            <a:endParaRPr lang="en-US"/>
          </a:p>
        </p:txBody>
      </p:sp>
      <p:sp>
        <p:nvSpPr>
          <p:cNvPr id="16393" name="AutoShape 9"/>
          <p:cNvSpPr>
            <a:spLocks noChangeArrowheads="1"/>
          </p:cNvSpPr>
          <p:nvPr/>
        </p:nvSpPr>
        <p:spPr bwMode="auto">
          <a:xfrm rot="-1790057">
            <a:off x="2057400" y="4708525"/>
            <a:ext cx="1219200" cy="457200"/>
          </a:xfrm>
          <a:prstGeom prst="rightArrow">
            <a:avLst>
              <a:gd name="adj1" fmla="val 50000"/>
              <a:gd name="adj2" fmla="val 66667"/>
            </a:avLst>
          </a:prstGeom>
          <a:noFill/>
          <a:ln w="9525">
            <a:solidFill>
              <a:schemeClr val="tx1"/>
            </a:solidFill>
            <a:miter lim="800000"/>
            <a:headEnd/>
            <a:tailEnd/>
          </a:ln>
          <a:effectLst/>
        </p:spPr>
        <p:txBody>
          <a:bodyPr wrap="none" anchor="ctr"/>
          <a:lstStyle/>
          <a:p>
            <a:endParaRPr lang="en-US"/>
          </a:p>
        </p:txBody>
      </p:sp>
      <p:sp>
        <p:nvSpPr>
          <p:cNvPr id="16394" name="AutoShape 10"/>
          <p:cNvSpPr>
            <a:spLocks noChangeArrowheads="1"/>
          </p:cNvSpPr>
          <p:nvPr/>
        </p:nvSpPr>
        <p:spPr bwMode="auto">
          <a:xfrm>
            <a:off x="4876800" y="3657600"/>
            <a:ext cx="1219200" cy="457200"/>
          </a:xfrm>
          <a:prstGeom prst="rightArrow">
            <a:avLst>
              <a:gd name="adj1" fmla="val 50000"/>
              <a:gd name="adj2" fmla="val 66667"/>
            </a:avLst>
          </a:prstGeom>
          <a:noFill/>
          <a:ln w="9525">
            <a:solidFill>
              <a:schemeClr val="tx1"/>
            </a:solidFill>
            <a:miter lim="800000"/>
            <a:headEnd/>
            <a:tailEnd/>
          </a:ln>
          <a:effectLst/>
        </p:spPr>
        <p:txBody>
          <a:bodyPr wrap="none" anchor="ctr"/>
          <a:lstStyle/>
          <a:p>
            <a:endParaRPr lang="en-US"/>
          </a:p>
        </p:txBody>
      </p:sp>
      <p:sp>
        <p:nvSpPr>
          <p:cNvPr id="16396" name="AutoShape 12"/>
          <p:cNvSpPr>
            <a:spLocks noChangeArrowheads="1"/>
          </p:cNvSpPr>
          <p:nvPr/>
        </p:nvSpPr>
        <p:spPr bwMode="auto">
          <a:xfrm>
            <a:off x="3657600" y="3336925"/>
            <a:ext cx="990600" cy="1066800"/>
          </a:xfrm>
          <a:prstGeom prst="can">
            <a:avLst>
              <a:gd name="adj" fmla="val 26923"/>
            </a:avLst>
          </a:prstGeom>
          <a:solidFill>
            <a:schemeClr val="accent1"/>
          </a:solidFill>
          <a:ln w="9525">
            <a:solidFill>
              <a:schemeClr val="tx1"/>
            </a:solidFill>
            <a:round/>
            <a:headEnd/>
            <a:tailEnd/>
          </a:ln>
          <a:effectLst/>
        </p:spPr>
        <p:txBody>
          <a:bodyPr wrap="none" anchor="ctr"/>
          <a:lstStyle/>
          <a:p>
            <a:endParaRPr lang="en-US"/>
          </a:p>
        </p:txBody>
      </p:sp>
      <p:sp>
        <p:nvSpPr>
          <p:cNvPr id="16397" name="AutoShape 13"/>
          <p:cNvSpPr>
            <a:spLocks noChangeArrowheads="1"/>
          </p:cNvSpPr>
          <p:nvPr/>
        </p:nvSpPr>
        <p:spPr bwMode="auto">
          <a:xfrm>
            <a:off x="6248400" y="3352800"/>
            <a:ext cx="990600" cy="1066800"/>
          </a:xfrm>
          <a:prstGeom prst="can">
            <a:avLst>
              <a:gd name="adj" fmla="val 26923"/>
            </a:avLst>
          </a:prstGeom>
          <a:solidFill>
            <a:schemeClr val="folHlink"/>
          </a:solidFill>
          <a:ln w="9525">
            <a:solidFill>
              <a:schemeClr val="tx1"/>
            </a:solidFill>
            <a:round/>
            <a:headEnd/>
            <a:tailEnd/>
          </a:ln>
          <a:effectLst/>
        </p:spPr>
        <p:txBody>
          <a:bodyPr wrap="none" anchor="ctr"/>
          <a:lstStyle/>
          <a:p>
            <a:endParaRPr lang="en-US"/>
          </a:p>
        </p:txBody>
      </p:sp>
      <p:sp>
        <p:nvSpPr>
          <p:cNvPr id="16398" name="Text Box 14"/>
          <p:cNvSpPr txBox="1">
            <a:spLocks noChangeArrowheads="1"/>
          </p:cNvSpPr>
          <p:nvPr/>
        </p:nvSpPr>
        <p:spPr bwMode="auto">
          <a:xfrm>
            <a:off x="441325" y="6015038"/>
            <a:ext cx="2032000" cy="396875"/>
          </a:xfrm>
          <a:prstGeom prst="rect">
            <a:avLst/>
          </a:prstGeom>
          <a:noFill/>
          <a:ln w="9525">
            <a:noFill/>
            <a:miter lim="800000"/>
            <a:headEnd/>
            <a:tailEnd/>
          </a:ln>
          <a:effectLst/>
        </p:spPr>
        <p:txBody>
          <a:bodyPr wrap="none">
            <a:spAutoFit/>
          </a:bodyPr>
          <a:lstStyle/>
          <a:p>
            <a:r>
              <a:rPr lang="en-US" sz="2000"/>
              <a:t>Source Systems</a:t>
            </a:r>
          </a:p>
        </p:txBody>
      </p:sp>
      <p:sp>
        <p:nvSpPr>
          <p:cNvPr id="16399" name="Text Box 15"/>
          <p:cNvSpPr txBox="1">
            <a:spLocks noChangeArrowheads="1"/>
          </p:cNvSpPr>
          <p:nvPr/>
        </p:nvSpPr>
        <p:spPr bwMode="auto">
          <a:xfrm>
            <a:off x="2895600" y="5978525"/>
            <a:ext cx="2259013" cy="396875"/>
          </a:xfrm>
          <a:prstGeom prst="rect">
            <a:avLst/>
          </a:prstGeom>
          <a:noFill/>
          <a:ln w="9525">
            <a:noFill/>
            <a:miter lim="800000"/>
            <a:headEnd/>
            <a:tailEnd/>
          </a:ln>
          <a:effectLst/>
        </p:spPr>
        <p:txBody>
          <a:bodyPr wrap="none">
            <a:spAutoFit/>
          </a:bodyPr>
          <a:lstStyle/>
          <a:p>
            <a:r>
              <a:rPr lang="en-US" sz="2000"/>
              <a:t>Data Staging Area</a:t>
            </a:r>
          </a:p>
        </p:txBody>
      </p:sp>
      <p:sp>
        <p:nvSpPr>
          <p:cNvPr id="16400" name="Text Box 16"/>
          <p:cNvSpPr txBox="1">
            <a:spLocks noChangeArrowheads="1"/>
          </p:cNvSpPr>
          <p:nvPr/>
        </p:nvSpPr>
        <p:spPr bwMode="auto">
          <a:xfrm>
            <a:off x="5791200" y="5978525"/>
            <a:ext cx="2089150" cy="396875"/>
          </a:xfrm>
          <a:prstGeom prst="rect">
            <a:avLst/>
          </a:prstGeom>
          <a:noFill/>
          <a:ln w="9525">
            <a:noFill/>
            <a:miter lim="800000"/>
            <a:headEnd/>
            <a:tailEnd/>
          </a:ln>
          <a:effectLst/>
        </p:spPr>
        <p:txBody>
          <a:bodyPr wrap="none">
            <a:spAutoFit/>
          </a:bodyPr>
          <a:lstStyle/>
          <a:p>
            <a:r>
              <a:rPr lang="en-US" sz="2000"/>
              <a:t>Data Warehouse</a:t>
            </a:r>
          </a:p>
        </p:txBody>
      </p:sp>
      <p:sp>
        <p:nvSpPr>
          <p:cNvPr id="16401" name="Text Box 17"/>
          <p:cNvSpPr txBox="1">
            <a:spLocks noChangeArrowheads="1"/>
          </p:cNvSpPr>
          <p:nvPr/>
        </p:nvSpPr>
        <p:spPr bwMode="auto">
          <a:xfrm>
            <a:off x="838200" y="6384925"/>
            <a:ext cx="1016000" cy="396875"/>
          </a:xfrm>
          <a:prstGeom prst="rect">
            <a:avLst/>
          </a:prstGeom>
          <a:noFill/>
          <a:ln w="9525">
            <a:noFill/>
            <a:miter lim="800000"/>
            <a:headEnd/>
            <a:tailEnd/>
          </a:ln>
          <a:effectLst/>
        </p:spPr>
        <p:txBody>
          <a:bodyPr wrap="none">
            <a:spAutoFit/>
          </a:bodyPr>
          <a:lstStyle/>
          <a:p>
            <a:r>
              <a:rPr lang="en-US" sz="2000"/>
              <a:t>(OLTP)</a:t>
            </a:r>
          </a:p>
        </p:txBody>
      </p:sp>
      <p:sp>
        <p:nvSpPr>
          <p:cNvPr id="16402" name="AutoShape 18"/>
          <p:cNvSpPr>
            <a:spLocks noChangeArrowheads="1"/>
          </p:cNvSpPr>
          <p:nvPr/>
        </p:nvSpPr>
        <p:spPr bwMode="auto">
          <a:xfrm>
            <a:off x="2667000" y="1371600"/>
            <a:ext cx="2667000" cy="838200"/>
          </a:xfrm>
          <a:prstGeom prst="wedgeRectCallout">
            <a:avLst>
              <a:gd name="adj1" fmla="val -38690"/>
              <a:gd name="adj2" fmla="val 79356"/>
            </a:avLst>
          </a:prstGeom>
          <a:noFill/>
          <a:ln w="9525">
            <a:solidFill>
              <a:schemeClr val="tx1"/>
            </a:solidFill>
            <a:miter lim="800000"/>
            <a:headEnd/>
            <a:tailEnd/>
          </a:ln>
          <a:effectLst/>
        </p:spPr>
        <p:txBody>
          <a:bodyPr/>
          <a:lstStyle/>
          <a:p>
            <a:pPr algn="ctr"/>
            <a:r>
              <a:rPr lang="en-US" sz="2000"/>
              <a:t>Data is periodically extracted</a:t>
            </a:r>
          </a:p>
        </p:txBody>
      </p:sp>
      <p:sp>
        <p:nvSpPr>
          <p:cNvPr id="16403" name="AutoShape 19"/>
          <p:cNvSpPr>
            <a:spLocks noChangeArrowheads="1"/>
          </p:cNvSpPr>
          <p:nvPr/>
        </p:nvSpPr>
        <p:spPr bwMode="auto">
          <a:xfrm>
            <a:off x="4267200" y="2286000"/>
            <a:ext cx="2819400" cy="838200"/>
          </a:xfrm>
          <a:prstGeom prst="wedgeRectCallout">
            <a:avLst>
              <a:gd name="adj1" fmla="val -35361"/>
              <a:gd name="adj2" fmla="val 92426"/>
            </a:avLst>
          </a:prstGeom>
          <a:noFill/>
          <a:ln w="9525">
            <a:solidFill>
              <a:schemeClr val="tx1"/>
            </a:solidFill>
            <a:miter lim="800000"/>
            <a:headEnd/>
            <a:tailEnd/>
          </a:ln>
          <a:effectLst/>
        </p:spPr>
        <p:txBody>
          <a:bodyPr/>
          <a:lstStyle/>
          <a:p>
            <a:pPr algn="ctr"/>
            <a:r>
              <a:rPr lang="en-US" sz="2000"/>
              <a:t>Data is cleansed and transformed</a:t>
            </a:r>
          </a:p>
        </p:txBody>
      </p:sp>
      <p:sp>
        <p:nvSpPr>
          <p:cNvPr id="16404" name="AutoShape 20"/>
          <p:cNvSpPr>
            <a:spLocks noChangeArrowheads="1"/>
          </p:cNvSpPr>
          <p:nvPr/>
        </p:nvSpPr>
        <p:spPr bwMode="auto">
          <a:xfrm>
            <a:off x="5410200" y="4953000"/>
            <a:ext cx="2819400" cy="838200"/>
          </a:xfrm>
          <a:prstGeom prst="wedgeRectCallout">
            <a:avLst>
              <a:gd name="adj1" fmla="val -3153"/>
              <a:gd name="adj2" fmla="val -100949"/>
            </a:avLst>
          </a:prstGeom>
          <a:noFill/>
          <a:ln w="9525">
            <a:solidFill>
              <a:schemeClr val="tx1"/>
            </a:solidFill>
            <a:miter lim="800000"/>
            <a:headEnd/>
            <a:tailEnd/>
          </a:ln>
          <a:effectLst/>
        </p:spPr>
        <p:txBody>
          <a:bodyPr/>
          <a:lstStyle/>
          <a:p>
            <a:pPr algn="ctr"/>
            <a:r>
              <a:rPr lang="en-US" sz="2000"/>
              <a:t>Users query the data warehouse</a:t>
            </a:r>
          </a:p>
        </p:txBody>
      </p:sp>
    </p:spTree>
    <p:extLst>
      <p:ext uri="{BB962C8B-B14F-4D97-AF65-F5344CB8AC3E}">
        <p14:creationId xmlns:p14="http://schemas.microsoft.com/office/powerpoint/2010/main" val="868785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4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4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2" grpId="0" animBg="1"/>
      <p:bldP spid="16403" grpId="0" animBg="1"/>
      <p:bldP spid="1640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Line 22"/>
          <p:cNvSpPr>
            <a:spLocks noChangeShapeType="1"/>
          </p:cNvSpPr>
          <p:nvPr/>
        </p:nvSpPr>
        <p:spPr bwMode="auto">
          <a:xfrm flipV="1">
            <a:off x="6172200" y="3352800"/>
            <a:ext cx="381000" cy="175260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14359" name="Rectangle 23"/>
          <p:cNvSpPr>
            <a:spLocks noChangeArrowheads="1"/>
          </p:cNvSpPr>
          <p:nvPr/>
        </p:nvSpPr>
        <p:spPr bwMode="auto">
          <a:xfrm>
            <a:off x="190500" y="224394"/>
            <a:ext cx="7772400" cy="1143000"/>
          </a:xfrm>
          <a:prstGeom prst="rect">
            <a:avLst/>
          </a:prstGeom>
          <a:noFill/>
          <a:ln w="9525">
            <a:noFill/>
            <a:miter lim="800000"/>
            <a:headEnd/>
            <a:tailEnd/>
          </a:ln>
        </p:spPr>
        <p:txBody>
          <a:bodyPr anchor="b"/>
          <a:lstStyle/>
          <a:p>
            <a:pPr>
              <a:defRPr/>
            </a:pPr>
            <a:r>
              <a:rPr lang="en-US" sz="4400" dirty="0">
                <a:solidFill>
                  <a:srgbClr val="000000"/>
                </a:solidFill>
                <a:effectLst>
                  <a:outerShdw blurRad="38100" dist="38100" dir="2700000" algn="tl">
                    <a:srgbClr val="FFFFFF"/>
                  </a:outerShdw>
                </a:effectLst>
                <a:latin typeface="Tahoma" pitchFamily="34" charset="0"/>
              </a:rPr>
              <a:t>Data Warehousing Architecture</a:t>
            </a:r>
          </a:p>
        </p:txBody>
      </p:sp>
      <p:sp>
        <p:nvSpPr>
          <p:cNvPr id="26629" name="AutoShape 24"/>
          <p:cNvSpPr>
            <a:spLocks noChangeArrowheads="1"/>
          </p:cNvSpPr>
          <p:nvPr/>
        </p:nvSpPr>
        <p:spPr bwMode="auto">
          <a:xfrm>
            <a:off x="1752600" y="3581400"/>
            <a:ext cx="762000" cy="914400"/>
          </a:xfrm>
          <a:prstGeom prst="flowChartMagneticDisk">
            <a:avLst/>
          </a:prstGeom>
          <a:noFill/>
          <a:ln w="9525">
            <a:noFill/>
            <a:round/>
            <a:headEnd/>
            <a:tailEnd/>
          </a:ln>
        </p:spPr>
        <p:txBody>
          <a:bodyPr wrap="none" anchor="ctr"/>
          <a:lstStyle/>
          <a:p>
            <a:endParaRPr lang="en-US"/>
          </a:p>
        </p:txBody>
      </p:sp>
      <p:sp>
        <p:nvSpPr>
          <p:cNvPr id="26630" name="AutoShape 25"/>
          <p:cNvSpPr>
            <a:spLocks noChangeArrowheads="1"/>
          </p:cNvSpPr>
          <p:nvPr/>
        </p:nvSpPr>
        <p:spPr bwMode="auto">
          <a:xfrm>
            <a:off x="2057400" y="4572000"/>
            <a:ext cx="990600" cy="838200"/>
          </a:xfrm>
          <a:prstGeom prst="flowChartMagneticDisk">
            <a:avLst/>
          </a:prstGeom>
          <a:noFill/>
          <a:ln w="9525">
            <a:noFill/>
            <a:round/>
            <a:headEnd/>
            <a:tailEnd/>
          </a:ln>
        </p:spPr>
        <p:txBody>
          <a:bodyPr wrap="none" anchor="ctr"/>
          <a:lstStyle/>
          <a:p>
            <a:endParaRPr lang="en-US"/>
          </a:p>
        </p:txBody>
      </p:sp>
      <p:sp>
        <p:nvSpPr>
          <p:cNvPr id="26631" name="AutoShape 26"/>
          <p:cNvSpPr>
            <a:spLocks noChangeArrowheads="1"/>
          </p:cNvSpPr>
          <p:nvPr/>
        </p:nvSpPr>
        <p:spPr bwMode="auto">
          <a:xfrm>
            <a:off x="2819400" y="4038600"/>
            <a:ext cx="1905000" cy="762000"/>
          </a:xfrm>
          <a:prstGeom prst="rightArrow">
            <a:avLst>
              <a:gd name="adj1" fmla="val 50000"/>
              <a:gd name="adj2" fmla="val 62500"/>
            </a:avLst>
          </a:prstGeom>
          <a:noFill/>
          <a:ln w="9525">
            <a:noFill/>
            <a:miter lim="800000"/>
            <a:headEnd/>
            <a:tailEnd/>
          </a:ln>
        </p:spPr>
        <p:txBody>
          <a:bodyPr wrap="none" anchor="ctr"/>
          <a:lstStyle/>
          <a:p>
            <a:endParaRPr lang="en-US"/>
          </a:p>
        </p:txBody>
      </p:sp>
      <p:sp>
        <p:nvSpPr>
          <p:cNvPr id="26632" name="AutoShape 27"/>
          <p:cNvSpPr>
            <a:spLocks noChangeArrowheads="1"/>
          </p:cNvSpPr>
          <p:nvPr/>
        </p:nvSpPr>
        <p:spPr bwMode="auto">
          <a:xfrm>
            <a:off x="2743200" y="3200400"/>
            <a:ext cx="1524000" cy="2209800"/>
          </a:xfrm>
          <a:prstGeom prst="rightArrow">
            <a:avLst>
              <a:gd name="adj1" fmla="val 50000"/>
              <a:gd name="adj2" fmla="val 25000"/>
            </a:avLst>
          </a:prstGeom>
          <a:noFill/>
          <a:ln w="9525">
            <a:solidFill>
              <a:srgbClr val="0000FF"/>
            </a:solidFill>
            <a:miter lim="800000"/>
            <a:headEnd/>
            <a:tailEnd/>
          </a:ln>
        </p:spPr>
        <p:txBody>
          <a:bodyPr wrap="none" anchor="ctr"/>
          <a:lstStyle/>
          <a:p>
            <a:endParaRPr lang="en-US"/>
          </a:p>
        </p:txBody>
      </p:sp>
      <p:sp>
        <p:nvSpPr>
          <p:cNvPr id="26633" name="AutoShape 28"/>
          <p:cNvSpPr>
            <a:spLocks noChangeArrowheads="1"/>
          </p:cNvSpPr>
          <p:nvPr/>
        </p:nvSpPr>
        <p:spPr bwMode="auto">
          <a:xfrm>
            <a:off x="5867400" y="3810000"/>
            <a:ext cx="1447800" cy="1295400"/>
          </a:xfrm>
          <a:prstGeom prst="rightArrow">
            <a:avLst>
              <a:gd name="adj1" fmla="val 50000"/>
              <a:gd name="adj2" fmla="val 27941"/>
            </a:avLst>
          </a:prstGeom>
          <a:solidFill>
            <a:schemeClr val="accent1"/>
          </a:solidFill>
          <a:ln w="9525">
            <a:solidFill>
              <a:srgbClr val="0000FF"/>
            </a:solidFill>
            <a:miter lim="800000"/>
            <a:headEnd/>
            <a:tailEnd/>
          </a:ln>
        </p:spPr>
        <p:txBody>
          <a:bodyPr wrap="none" anchor="ctr"/>
          <a:lstStyle/>
          <a:p>
            <a:endParaRPr lang="en-US"/>
          </a:p>
        </p:txBody>
      </p:sp>
      <p:sp>
        <p:nvSpPr>
          <p:cNvPr id="26634" name="AutoShape 29"/>
          <p:cNvSpPr>
            <a:spLocks noChangeArrowheads="1"/>
          </p:cNvSpPr>
          <p:nvPr/>
        </p:nvSpPr>
        <p:spPr bwMode="auto">
          <a:xfrm>
            <a:off x="4343400" y="3352800"/>
            <a:ext cx="1066800" cy="1066800"/>
          </a:xfrm>
          <a:prstGeom prst="flowChartMagneticDisk">
            <a:avLst/>
          </a:prstGeom>
          <a:solidFill>
            <a:schemeClr val="accent1"/>
          </a:solidFill>
          <a:ln w="9525">
            <a:solidFill>
              <a:srgbClr val="0000FF"/>
            </a:solidFill>
            <a:round/>
            <a:headEnd/>
            <a:tailEnd/>
          </a:ln>
        </p:spPr>
        <p:txBody>
          <a:bodyPr wrap="none" anchor="ctr"/>
          <a:lstStyle/>
          <a:p>
            <a:endParaRPr lang="en-US"/>
          </a:p>
        </p:txBody>
      </p:sp>
      <p:sp>
        <p:nvSpPr>
          <p:cNvPr id="26635" name="AutoShape 30"/>
          <p:cNvSpPr>
            <a:spLocks noChangeArrowheads="1"/>
          </p:cNvSpPr>
          <p:nvPr/>
        </p:nvSpPr>
        <p:spPr bwMode="auto">
          <a:xfrm>
            <a:off x="4572000" y="3810000"/>
            <a:ext cx="1066800" cy="1066800"/>
          </a:xfrm>
          <a:prstGeom prst="flowChartMagneticDisk">
            <a:avLst/>
          </a:prstGeom>
          <a:solidFill>
            <a:schemeClr val="accent1"/>
          </a:solidFill>
          <a:ln w="9525">
            <a:solidFill>
              <a:srgbClr val="0000FF"/>
            </a:solidFill>
            <a:round/>
            <a:headEnd/>
            <a:tailEnd/>
          </a:ln>
        </p:spPr>
        <p:txBody>
          <a:bodyPr wrap="none" anchor="ctr"/>
          <a:lstStyle/>
          <a:p>
            <a:endParaRPr lang="en-US"/>
          </a:p>
        </p:txBody>
      </p:sp>
      <p:sp>
        <p:nvSpPr>
          <p:cNvPr id="26636" name="AutoShape 31"/>
          <p:cNvSpPr>
            <a:spLocks noChangeArrowheads="1"/>
          </p:cNvSpPr>
          <p:nvPr/>
        </p:nvSpPr>
        <p:spPr bwMode="auto">
          <a:xfrm>
            <a:off x="5867400" y="5334000"/>
            <a:ext cx="1066800" cy="1066800"/>
          </a:xfrm>
          <a:prstGeom prst="flowChartMagneticDisk">
            <a:avLst/>
          </a:prstGeom>
          <a:solidFill>
            <a:schemeClr val="accent2"/>
          </a:solidFill>
          <a:ln w="9525">
            <a:solidFill>
              <a:srgbClr val="0000FF"/>
            </a:solidFill>
            <a:round/>
            <a:headEnd/>
            <a:tailEnd/>
          </a:ln>
        </p:spPr>
        <p:txBody>
          <a:bodyPr wrap="none" anchor="ctr"/>
          <a:lstStyle/>
          <a:p>
            <a:endParaRPr lang="en-US"/>
          </a:p>
        </p:txBody>
      </p:sp>
      <p:sp>
        <p:nvSpPr>
          <p:cNvPr id="26637" name="AutoShape 32"/>
          <p:cNvSpPr>
            <a:spLocks noChangeArrowheads="1"/>
          </p:cNvSpPr>
          <p:nvPr/>
        </p:nvSpPr>
        <p:spPr bwMode="auto">
          <a:xfrm>
            <a:off x="4495800" y="5334000"/>
            <a:ext cx="1066800" cy="1066800"/>
          </a:xfrm>
          <a:prstGeom prst="flowChartMagneticDisk">
            <a:avLst/>
          </a:prstGeom>
          <a:solidFill>
            <a:schemeClr val="accent2"/>
          </a:solidFill>
          <a:ln w="9525">
            <a:solidFill>
              <a:srgbClr val="0000FF"/>
            </a:solidFill>
            <a:round/>
            <a:headEnd/>
            <a:tailEnd/>
          </a:ln>
        </p:spPr>
        <p:txBody>
          <a:bodyPr wrap="none" anchor="ctr"/>
          <a:lstStyle/>
          <a:p>
            <a:endParaRPr lang="en-US"/>
          </a:p>
        </p:txBody>
      </p:sp>
      <p:sp>
        <p:nvSpPr>
          <p:cNvPr id="26638" name="AutoShape 33"/>
          <p:cNvSpPr>
            <a:spLocks noChangeArrowheads="1"/>
          </p:cNvSpPr>
          <p:nvPr/>
        </p:nvSpPr>
        <p:spPr bwMode="auto">
          <a:xfrm>
            <a:off x="3200400" y="5334000"/>
            <a:ext cx="1066800" cy="1066800"/>
          </a:xfrm>
          <a:prstGeom prst="flowChartMagneticDisk">
            <a:avLst/>
          </a:prstGeom>
          <a:solidFill>
            <a:schemeClr val="accent2"/>
          </a:solidFill>
          <a:ln w="9525">
            <a:solidFill>
              <a:srgbClr val="0000FF"/>
            </a:solidFill>
            <a:round/>
            <a:headEnd/>
            <a:tailEnd/>
          </a:ln>
        </p:spPr>
        <p:txBody>
          <a:bodyPr wrap="none" anchor="ctr"/>
          <a:lstStyle/>
          <a:p>
            <a:endParaRPr lang="en-US"/>
          </a:p>
        </p:txBody>
      </p:sp>
      <p:sp>
        <p:nvSpPr>
          <p:cNvPr id="26639" name="Oval 34"/>
          <p:cNvSpPr>
            <a:spLocks noChangeArrowheads="1"/>
          </p:cNvSpPr>
          <p:nvPr/>
        </p:nvSpPr>
        <p:spPr bwMode="auto">
          <a:xfrm>
            <a:off x="7391400" y="2514600"/>
            <a:ext cx="1600200" cy="3657600"/>
          </a:xfrm>
          <a:prstGeom prst="ellipse">
            <a:avLst/>
          </a:prstGeom>
          <a:solidFill>
            <a:schemeClr val="tx1"/>
          </a:solidFill>
          <a:ln w="9525">
            <a:solidFill>
              <a:schemeClr val="bg2"/>
            </a:solidFill>
            <a:round/>
            <a:headEnd/>
            <a:tailEnd/>
          </a:ln>
        </p:spPr>
        <p:txBody>
          <a:bodyPr wrap="none" anchor="ctr"/>
          <a:lstStyle/>
          <a:p>
            <a:endParaRPr lang="en-US"/>
          </a:p>
        </p:txBody>
      </p:sp>
      <p:sp>
        <p:nvSpPr>
          <p:cNvPr id="26640" name="Oval 35"/>
          <p:cNvSpPr>
            <a:spLocks noChangeArrowheads="1"/>
          </p:cNvSpPr>
          <p:nvPr/>
        </p:nvSpPr>
        <p:spPr bwMode="auto">
          <a:xfrm>
            <a:off x="990600" y="3124200"/>
            <a:ext cx="1066800" cy="457200"/>
          </a:xfrm>
          <a:prstGeom prst="ellipse">
            <a:avLst/>
          </a:prstGeom>
          <a:solidFill>
            <a:schemeClr val="tx1"/>
          </a:solidFill>
          <a:ln w="9525">
            <a:noFill/>
            <a:round/>
            <a:headEnd/>
            <a:tailEnd/>
          </a:ln>
        </p:spPr>
        <p:txBody>
          <a:bodyPr wrap="none" anchor="ctr"/>
          <a:lstStyle/>
          <a:p>
            <a:endParaRPr lang="en-US"/>
          </a:p>
        </p:txBody>
      </p:sp>
      <p:sp>
        <p:nvSpPr>
          <p:cNvPr id="26641" name="Oval 36"/>
          <p:cNvSpPr>
            <a:spLocks noChangeArrowheads="1"/>
          </p:cNvSpPr>
          <p:nvPr/>
        </p:nvSpPr>
        <p:spPr bwMode="auto">
          <a:xfrm>
            <a:off x="1066800" y="3276600"/>
            <a:ext cx="1066800" cy="457200"/>
          </a:xfrm>
          <a:prstGeom prst="ellipse">
            <a:avLst/>
          </a:prstGeom>
          <a:solidFill>
            <a:schemeClr val="tx1"/>
          </a:solidFill>
          <a:ln w="9525">
            <a:solidFill>
              <a:schemeClr val="bg2"/>
            </a:solidFill>
            <a:round/>
            <a:headEnd/>
            <a:tailEnd/>
          </a:ln>
        </p:spPr>
        <p:txBody>
          <a:bodyPr wrap="none" anchor="ctr"/>
          <a:lstStyle/>
          <a:p>
            <a:endParaRPr lang="en-US"/>
          </a:p>
        </p:txBody>
      </p:sp>
      <p:sp>
        <p:nvSpPr>
          <p:cNvPr id="26642" name="Rectangle 37"/>
          <p:cNvSpPr>
            <a:spLocks noChangeArrowheads="1"/>
          </p:cNvSpPr>
          <p:nvPr/>
        </p:nvSpPr>
        <p:spPr bwMode="auto">
          <a:xfrm>
            <a:off x="1524000" y="2362200"/>
            <a:ext cx="1447800" cy="381000"/>
          </a:xfrm>
          <a:prstGeom prst="rect">
            <a:avLst/>
          </a:prstGeom>
          <a:solidFill>
            <a:schemeClr val="tx1"/>
          </a:solidFill>
          <a:ln w="9525">
            <a:solidFill>
              <a:schemeClr val="bg2"/>
            </a:solidFill>
            <a:miter lim="800000"/>
            <a:headEnd/>
            <a:tailEnd/>
          </a:ln>
        </p:spPr>
        <p:txBody>
          <a:bodyPr wrap="none" anchor="ctr"/>
          <a:lstStyle/>
          <a:p>
            <a:endParaRPr lang="en-US"/>
          </a:p>
        </p:txBody>
      </p:sp>
      <p:sp>
        <p:nvSpPr>
          <p:cNvPr id="26643" name="Rectangle 38"/>
          <p:cNvSpPr>
            <a:spLocks noChangeArrowheads="1"/>
          </p:cNvSpPr>
          <p:nvPr/>
        </p:nvSpPr>
        <p:spPr bwMode="auto">
          <a:xfrm>
            <a:off x="3352800" y="2362200"/>
            <a:ext cx="1447800" cy="381000"/>
          </a:xfrm>
          <a:prstGeom prst="rect">
            <a:avLst/>
          </a:prstGeom>
          <a:solidFill>
            <a:schemeClr val="tx1"/>
          </a:solidFill>
          <a:ln w="9525">
            <a:solidFill>
              <a:schemeClr val="bg2"/>
            </a:solidFill>
            <a:miter lim="800000"/>
            <a:headEnd/>
            <a:tailEnd/>
          </a:ln>
        </p:spPr>
        <p:txBody>
          <a:bodyPr wrap="none" anchor="ctr"/>
          <a:lstStyle/>
          <a:p>
            <a:endParaRPr lang="en-US"/>
          </a:p>
        </p:txBody>
      </p:sp>
      <p:sp>
        <p:nvSpPr>
          <p:cNvPr id="26644" name="AutoShape 39"/>
          <p:cNvSpPr>
            <a:spLocks noChangeArrowheads="1"/>
          </p:cNvSpPr>
          <p:nvPr/>
        </p:nvSpPr>
        <p:spPr bwMode="auto">
          <a:xfrm>
            <a:off x="2133600" y="2895600"/>
            <a:ext cx="1066800" cy="533400"/>
          </a:xfrm>
          <a:prstGeom prst="flowChartMagneticDisk">
            <a:avLst/>
          </a:prstGeom>
          <a:solidFill>
            <a:schemeClr val="tx1"/>
          </a:solidFill>
          <a:ln w="9525">
            <a:solidFill>
              <a:schemeClr val="bg2"/>
            </a:solidFill>
            <a:round/>
            <a:headEnd/>
            <a:tailEnd/>
          </a:ln>
        </p:spPr>
        <p:txBody>
          <a:bodyPr wrap="none" anchor="ctr"/>
          <a:lstStyle/>
          <a:p>
            <a:endParaRPr lang="en-US"/>
          </a:p>
        </p:txBody>
      </p:sp>
      <p:sp>
        <p:nvSpPr>
          <p:cNvPr id="14376" name="Text Box 40"/>
          <p:cNvSpPr txBox="1">
            <a:spLocks noChangeArrowheads="1"/>
          </p:cNvSpPr>
          <p:nvPr/>
        </p:nvSpPr>
        <p:spPr bwMode="auto">
          <a:xfrm>
            <a:off x="1447800" y="2057400"/>
            <a:ext cx="3276600" cy="396875"/>
          </a:xfrm>
          <a:prstGeom prst="rect">
            <a:avLst/>
          </a:prstGeom>
          <a:noFill/>
          <a:ln w="9525">
            <a:noFill/>
            <a:miter lim="800000"/>
            <a:headEnd/>
            <a:tailEnd/>
          </a:ln>
          <a:effectLst/>
        </p:spPr>
        <p:txBody>
          <a:bodyPr>
            <a:spAutoFit/>
          </a:bodyPr>
          <a:lstStyle/>
          <a:p>
            <a:pPr eaLnBrk="0" hangingPunct="0">
              <a:spcBef>
                <a:spcPct val="50000"/>
              </a:spcBef>
              <a:buClr>
                <a:schemeClr val="accent1"/>
              </a:buClr>
              <a:buSzPct val="75000"/>
              <a:buFont typeface="Monotype Sorts" pitchFamily="2" charset="2"/>
              <a:buNone/>
              <a:defRPr/>
            </a:pPr>
            <a:r>
              <a:rPr kumimoji="1" lang="en-US" sz="2000">
                <a:effectLst>
                  <a:outerShdw blurRad="38100" dist="38100" dir="2700000" algn="tl">
                    <a:srgbClr val="FFFFFF"/>
                  </a:outerShdw>
                </a:effectLst>
                <a:latin typeface="Impact" pitchFamily="34" charset="0"/>
              </a:rPr>
              <a:t>Monitoring &amp; Administration</a:t>
            </a:r>
          </a:p>
        </p:txBody>
      </p:sp>
      <p:sp>
        <p:nvSpPr>
          <p:cNvPr id="14377" name="Text Box 41"/>
          <p:cNvSpPr txBox="1">
            <a:spLocks noChangeArrowheads="1"/>
          </p:cNvSpPr>
          <p:nvPr/>
        </p:nvSpPr>
        <p:spPr bwMode="auto">
          <a:xfrm>
            <a:off x="3276600" y="2895600"/>
            <a:ext cx="1295400" cy="517525"/>
          </a:xfrm>
          <a:prstGeom prst="rect">
            <a:avLst/>
          </a:prstGeom>
          <a:noFill/>
          <a:ln w="9525">
            <a:noFill/>
            <a:miter lim="800000"/>
            <a:headEnd/>
            <a:tailEnd/>
          </a:ln>
          <a:effectLst/>
        </p:spPr>
        <p:txBody>
          <a:bodyPr>
            <a:spAutoFit/>
          </a:bodyPr>
          <a:lstStyle/>
          <a:p>
            <a:pPr eaLnBrk="0" hangingPunct="0">
              <a:spcBef>
                <a:spcPct val="50000"/>
              </a:spcBef>
              <a:buClr>
                <a:schemeClr val="accent1"/>
              </a:buClr>
              <a:buSzPct val="75000"/>
              <a:buFont typeface="Monotype Sorts" pitchFamily="2" charset="2"/>
              <a:buNone/>
              <a:defRPr/>
            </a:pPr>
            <a:r>
              <a:rPr kumimoji="1" lang="en-US" sz="1400">
                <a:effectLst>
                  <a:outerShdw blurRad="38100" dist="38100" dir="2700000" algn="tl">
                    <a:srgbClr val="FFFFFF"/>
                  </a:outerShdw>
                </a:effectLst>
                <a:latin typeface="Impact" pitchFamily="34" charset="0"/>
              </a:rPr>
              <a:t>Metadata Repository</a:t>
            </a:r>
          </a:p>
        </p:txBody>
      </p:sp>
      <p:sp>
        <p:nvSpPr>
          <p:cNvPr id="14378" name="Text Box 42"/>
          <p:cNvSpPr txBox="1">
            <a:spLocks noChangeArrowheads="1"/>
          </p:cNvSpPr>
          <p:nvPr/>
        </p:nvSpPr>
        <p:spPr bwMode="auto">
          <a:xfrm>
            <a:off x="2819400" y="3733800"/>
            <a:ext cx="1524000" cy="1069975"/>
          </a:xfrm>
          <a:prstGeom prst="rect">
            <a:avLst/>
          </a:prstGeom>
          <a:noFill/>
          <a:ln w="9525">
            <a:noFill/>
            <a:miter lim="800000"/>
            <a:headEnd/>
            <a:tailEnd/>
          </a:ln>
          <a:effectLst/>
        </p:spPr>
        <p:txBody>
          <a:bodyPr>
            <a:spAutoFit/>
          </a:bodyPr>
          <a:lstStyle/>
          <a:p>
            <a:pPr eaLnBrk="0" hangingPunct="0">
              <a:buClr>
                <a:schemeClr val="accent1"/>
              </a:buClr>
              <a:buSzPct val="75000"/>
              <a:buFont typeface="Monotype Sorts" pitchFamily="2" charset="2"/>
              <a:buNone/>
              <a:defRPr/>
            </a:pPr>
            <a:r>
              <a:rPr kumimoji="1" lang="en-US" sz="1600">
                <a:effectLst>
                  <a:outerShdw blurRad="38100" dist="38100" dir="2700000" algn="tl">
                    <a:srgbClr val="FFFFFF"/>
                  </a:outerShdw>
                </a:effectLst>
                <a:latin typeface="Impact" pitchFamily="34" charset="0"/>
              </a:rPr>
              <a:t>Extract</a:t>
            </a:r>
          </a:p>
          <a:p>
            <a:pPr eaLnBrk="0" hangingPunct="0">
              <a:buClr>
                <a:schemeClr val="accent1"/>
              </a:buClr>
              <a:buSzPct val="75000"/>
              <a:buFont typeface="Monotype Sorts" pitchFamily="2" charset="2"/>
              <a:buNone/>
              <a:defRPr/>
            </a:pPr>
            <a:r>
              <a:rPr kumimoji="1" lang="en-US" sz="1600">
                <a:effectLst>
                  <a:outerShdw blurRad="38100" dist="38100" dir="2700000" algn="tl">
                    <a:srgbClr val="FFFFFF"/>
                  </a:outerShdw>
                </a:effectLst>
                <a:latin typeface="Impact" pitchFamily="34" charset="0"/>
              </a:rPr>
              <a:t>Transform</a:t>
            </a:r>
          </a:p>
          <a:p>
            <a:pPr eaLnBrk="0" hangingPunct="0">
              <a:buClr>
                <a:schemeClr val="accent1"/>
              </a:buClr>
              <a:buSzPct val="75000"/>
              <a:buFont typeface="Monotype Sorts" pitchFamily="2" charset="2"/>
              <a:buNone/>
              <a:defRPr/>
            </a:pPr>
            <a:r>
              <a:rPr kumimoji="1" lang="en-US" sz="1600">
                <a:effectLst>
                  <a:outerShdw blurRad="38100" dist="38100" dir="2700000" algn="tl">
                    <a:srgbClr val="FFFFFF"/>
                  </a:outerShdw>
                </a:effectLst>
                <a:latin typeface="Impact" pitchFamily="34" charset="0"/>
              </a:rPr>
              <a:t>Load</a:t>
            </a:r>
          </a:p>
          <a:p>
            <a:pPr eaLnBrk="0" hangingPunct="0">
              <a:buClr>
                <a:schemeClr val="accent1"/>
              </a:buClr>
              <a:buSzPct val="75000"/>
              <a:buFont typeface="Monotype Sorts" pitchFamily="2" charset="2"/>
              <a:buNone/>
              <a:defRPr/>
            </a:pPr>
            <a:r>
              <a:rPr kumimoji="1" lang="en-US" sz="1600">
                <a:effectLst>
                  <a:outerShdw blurRad="38100" dist="38100" dir="2700000" algn="tl">
                    <a:srgbClr val="FFFFFF"/>
                  </a:outerShdw>
                </a:effectLst>
                <a:latin typeface="Impact" pitchFamily="34" charset="0"/>
              </a:rPr>
              <a:t>Refresh</a:t>
            </a:r>
          </a:p>
        </p:txBody>
      </p:sp>
      <p:sp>
        <p:nvSpPr>
          <p:cNvPr id="26648" name="Line 43"/>
          <p:cNvSpPr>
            <a:spLocks noChangeShapeType="1"/>
          </p:cNvSpPr>
          <p:nvPr/>
        </p:nvSpPr>
        <p:spPr bwMode="auto">
          <a:xfrm flipV="1">
            <a:off x="5791200" y="3276600"/>
            <a:ext cx="457200" cy="38100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6649" name="AutoShape 44"/>
          <p:cNvSpPr>
            <a:spLocks noChangeArrowheads="1"/>
          </p:cNvSpPr>
          <p:nvPr/>
        </p:nvSpPr>
        <p:spPr bwMode="auto">
          <a:xfrm>
            <a:off x="6324600" y="2590800"/>
            <a:ext cx="762000" cy="685800"/>
          </a:xfrm>
          <a:prstGeom prst="cube">
            <a:avLst>
              <a:gd name="adj" fmla="val 25000"/>
            </a:avLst>
          </a:prstGeom>
          <a:solidFill>
            <a:schemeClr val="accent2"/>
          </a:solidFill>
          <a:ln w="9525">
            <a:solidFill>
              <a:srgbClr val="0000FF"/>
            </a:solidFill>
            <a:miter lim="800000"/>
            <a:headEnd/>
            <a:tailEnd/>
          </a:ln>
        </p:spPr>
        <p:txBody>
          <a:bodyPr wrap="none" anchor="ctr"/>
          <a:lstStyle/>
          <a:p>
            <a:endParaRPr lang="en-US"/>
          </a:p>
        </p:txBody>
      </p:sp>
      <p:sp>
        <p:nvSpPr>
          <p:cNvPr id="14381" name="Text Box 45"/>
          <p:cNvSpPr txBox="1">
            <a:spLocks noChangeArrowheads="1"/>
          </p:cNvSpPr>
          <p:nvPr/>
        </p:nvSpPr>
        <p:spPr bwMode="auto">
          <a:xfrm>
            <a:off x="4267200" y="6324600"/>
            <a:ext cx="1981200" cy="519113"/>
          </a:xfrm>
          <a:prstGeom prst="rect">
            <a:avLst/>
          </a:prstGeom>
          <a:noFill/>
          <a:ln w="9525">
            <a:noFill/>
            <a:miter lim="800000"/>
            <a:headEnd/>
            <a:tailEnd/>
          </a:ln>
          <a:effectLst/>
        </p:spPr>
        <p:txBody>
          <a:bodyPr>
            <a:spAutoFit/>
          </a:bodyPr>
          <a:lstStyle/>
          <a:p>
            <a:pPr eaLnBrk="0" hangingPunct="0">
              <a:spcBef>
                <a:spcPct val="50000"/>
              </a:spcBef>
              <a:buClr>
                <a:schemeClr val="accent1"/>
              </a:buClr>
              <a:buSzPct val="75000"/>
              <a:buFont typeface="Monotype Sorts" pitchFamily="2" charset="2"/>
              <a:buNone/>
              <a:defRPr/>
            </a:pPr>
            <a:r>
              <a:rPr kumimoji="1" lang="en-US" sz="2800">
                <a:effectLst>
                  <a:outerShdw blurRad="38100" dist="38100" dir="2700000" algn="tl">
                    <a:srgbClr val="FFFFFF"/>
                  </a:outerShdw>
                </a:effectLst>
                <a:latin typeface="Impact" pitchFamily="34" charset="0"/>
              </a:rPr>
              <a:t>Data Marts</a:t>
            </a:r>
          </a:p>
        </p:txBody>
      </p:sp>
      <p:sp>
        <p:nvSpPr>
          <p:cNvPr id="26651" name="AutoShape 46"/>
          <p:cNvSpPr>
            <a:spLocks noChangeArrowheads="1"/>
          </p:cNvSpPr>
          <p:nvPr/>
        </p:nvSpPr>
        <p:spPr bwMode="auto">
          <a:xfrm>
            <a:off x="4876800" y="4953000"/>
            <a:ext cx="381000" cy="304800"/>
          </a:xfrm>
          <a:prstGeom prst="downArrow">
            <a:avLst>
              <a:gd name="adj1" fmla="val 50000"/>
              <a:gd name="adj2" fmla="val 25000"/>
            </a:avLst>
          </a:prstGeom>
          <a:solidFill>
            <a:schemeClr val="folHlink"/>
          </a:solidFill>
          <a:ln w="9525">
            <a:solidFill>
              <a:schemeClr val="bg2"/>
            </a:solidFill>
            <a:miter lim="800000"/>
            <a:headEnd/>
            <a:tailEnd/>
          </a:ln>
        </p:spPr>
        <p:txBody>
          <a:bodyPr wrap="none" anchor="ctr"/>
          <a:lstStyle/>
          <a:p>
            <a:endParaRPr lang="en-US"/>
          </a:p>
        </p:txBody>
      </p:sp>
      <p:sp>
        <p:nvSpPr>
          <p:cNvPr id="26652" name="AutoShape 47"/>
          <p:cNvSpPr>
            <a:spLocks noChangeArrowheads="1"/>
          </p:cNvSpPr>
          <p:nvPr/>
        </p:nvSpPr>
        <p:spPr bwMode="auto">
          <a:xfrm rot="1847624">
            <a:off x="4038600" y="4953000"/>
            <a:ext cx="381000" cy="304800"/>
          </a:xfrm>
          <a:prstGeom prst="downArrow">
            <a:avLst>
              <a:gd name="adj1" fmla="val 50000"/>
              <a:gd name="adj2" fmla="val 25000"/>
            </a:avLst>
          </a:prstGeom>
          <a:solidFill>
            <a:schemeClr val="folHlink"/>
          </a:solidFill>
          <a:ln w="9525">
            <a:solidFill>
              <a:schemeClr val="bg2"/>
            </a:solidFill>
            <a:miter lim="800000"/>
            <a:headEnd/>
            <a:tailEnd/>
          </a:ln>
        </p:spPr>
        <p:txBody>
          <a:bodyPr wrap="none" anchor="ctr"/>
          <a:lstStyle/>
          <a:p>
            <a:endParaRPr lang="en-US"/>
          </a:p>
        </p:txBody>
      </p:sp>
      <p:sp>
        <p:nvSpPr>
          <p:cNvPr id="26653" name="AutoShape 48"/>
          <p:cNvSpPr>
            <a:spLocks noChangeArrowheads="1"/>
          </p:cNvSpPr>
          <p:nvPr/>
        </p:nvSpPr>
        <p:spPr bwMode="auto">
          <a:xfrm rot="-2453459">
            <a:off x="5562600" y="4953000"/>
            <a:ext cx="381000" cy="304800"/>
          </a:xfrm>
          <a:prstGeom prst="downArrow">
            <a:avLst>
              <a:gd name="adj1" fmla="val 50000"/>
              <a:gd name="adj2" fmla="val 25000"/>
            </a:avLst>
          </a:prstGeom>
          <a:solidFill>
            <a:schemeClr val="folHlink"/>
          </a:solidFill>
          <a:ln w="9525">
            <a:solidFill>
              <a:schemeClr val="bg2"/>
            </a:solidFill>
            <a:miter lim="800000"/>
            <a:headEnd/>
            <a:tailEnd/>
          </a:ln>
        </p:spPr>
        <p:txBody>
          <a:bodyPr wrap="none" anchor="ctr"/>
          <a:lstStyle/>
          <a:p>
            <a:endParaRPr lang="en-US"/>
          </a:p>
        </p:txBody>
      </p:sp>
      <p:sp>
        <p:nvSpPr>
          <p:cNvPr id="14385" name="Text Box 49"/>
          <p:cNvSpPr txBox="1">
            <a:spLocks noChangeArrowheads="1"/>
          </p:cNvSpPr>
          <p:nvPr/>
        </p:nvSpPr>
        <p:spPr bwMode="auto">
          <a:xfrm>
            <a:off x="1143000" y="3810000"/>
            <a:ext cx="1447800" cy="641350"/>
          </a:xfrm>
          <a:prstGeom prst="rect">
            <a:avLst/>
          </a:prstGeom>
          <a:noFill/>
          <a:ln w="9525">
            <a:noFill/>
            <a:miter lim="800000"/>
            <a:headEnd/>
            <a:tailEnd/>
          </a:ln>
          <a:effectLst/>
        </p:spPr>
        <p:txBody>
          <a:bodyPr>
            <a:spAutoFit/>
          </a:bodyPr>
          <a:lstStyle/>
          <a:p>
            <a:pPr eaLnBrk="0" hangingPunct="0">
              <a:spcBef>
                <a:spcPct val="50000"/>
              </a:spcBef>
              <a:buClr>
                <a:schemeClr val="accent1"/>
              </a:buClr>
              <a:buSzPct val="75000"/>
              <a:buFont typeface="Monotype Sorts" pitchFamily="2" charset="2"/>
              <a:buNone/>
              <a:defRPr/>
            </a:pPr>
            <a:r>
              <a:rPr kumimoji="1" lang="en-US" sz="1800">
                <a:effectLst>
                  <a:outerShdw blurRad="38100" dist="38100" dir="2700000" algn="tl">
                    <a:srgbClr val="FFFFFF"/>
                  </a:outerShdw>
                </a:effectLst>
                <a:latin typeface="Impact" pitchFamily="34" charset="0"/>
              </a:rPr>
              <a:t>External Sources</a:t>
            </a:r>
          </a:p>
        </p:txBody>
      </p:sp>
      <p:sp>
        <p:nvSpPr>
          <p:cNvPr id="26655" name="AutoShape 50"/>
          <p:cNvSpPr>
            <a:spLocks noChangeArrowheads="1"/>
          </p:cNvSpPr>
          <p:nvPr/>
        </p:nvSpPr>
        <p:spPr bwMode="auto">
          <a:xfrm>
            <a:off x="1219200" y="5181600"/>
            <a:ext cx="533400" cy="609600"/>
          </a:xfrm>
          <a:prstGeom prst="flowChartMagneticDisk">
            <a:avLst/>
          </a:prstGeom>
          <a:solidFill>
            <a:schemeClr val="folHlink"/>
          </a:solidFill>
          <a:ln w="9525">
            <a:solidFill>
              <a:schemeClr val="bg2"/>
            </a:solidFill>
            <a:round/>
            <a:headEnd/>
            <a:tailEnd/>
          </a:ln>
        </p:spPr>
        <p:txBody>
          <a:bodyPr wrap="none" anchor="ctr"/>
          <a:lstStyle/>
          <a:p>
            <a:endParaRPr lang="en-US"/>
          </a:p>
        </p:txBody>
      </p:sp>
      <p:sp>
        <p:nvSpPr>
          <p:cNvPr id="14387" name="Text Box 51"/>
          <p:cNvSpPr txBox="1">
            <a:spLocks noChangeArrowheads="1"/>
          </p:cNvSpPr>
          <p:nvPr/>
        </p:nvSpPr>
        <p:spPr bwMode="auto">
          <a:xfrm>
            <a:off x="1143000" y="4572000"/>
            <a:ext cx="1447800" cy="641350"/>
          </a:xfrm>
          <a:prstGeom prst="rect">
            <a:avLst/>
          </a:prstGeom>
          <a:noFill/>
          <a:ln w="9525">
            <a:noFill/>
            <a:miter lim="800000"/>
            <a:headEnd/>
            <a:tailEnd/>
          </a:ln>
          <a:effectLst/>
        </p:spPr>
        <p:txBody>
          <a:bodyPr>
            <a:spAutoFit/>
          </a:bodyPr>
          <a:lstStyle/>
          <a:p>
            <a:pPr eaLnBrk="0" hangingPunct="0">
              <a:spcBef>
                <a:spcPct val="50000"/>
              </a:spcBef>
              <a:buClr>
                <a:schemeClr val="accent1"/>
              </a:buClr>
              <a:buSzPct val="75000"/>
              <a:buFont typeface="Monotype Sorts" pitchFamily="2" charset="2"/>
              <a:buNone/>
              <a:defRPr/>
            </a:pPr>
            <a:r>
              <a:rPr kumimoji="1" lang="en-US" sz="1800">
                <a:effectLst>
                  <a:outerShdw blurRad="38100" dist="38100" dir="2700000" algn="tl">
                    <a:srgbClr val="FFFFFF"/>
                  </a:outerShdw>
                </a:effectLst>
                <a:latin typeface="Impact" pitchFamily="34" charset="0"/>
              </a:rPr>
              <a:t>Operational dbs</a:t>
            </a:r>
          </a:p>
        </p:txBody>
      </p:sp>
      <p:sp>
        <p:nvSpPr>
          <p:cNvPr id="26657" name="AutoShape 52"/>
          <p:cNvSpPr>
            <a:spLocks noChangeArrowheads="1"/>
          </p:cNvSpPr>
          <p:nvPr/>
        </p:nvSpPr>
        <p:spPr bwMode="auto">
          <a:xfrm>
            <a:off x="1371600" y="5257800"/>
            <a:ext cx="533400" cy="609600"/>
          </a:xfrm>
          <a:prstGeom prst="flowChartMagneticDisk">
            <a:avLst/>
          </a:prstGeom>
          <a:solidFill>
            <a:schemeClr val="folHlink"/>
          </a:solidFill>
          <a:ln w="9525">
            <a:solidFill>
              <a:schemeClr val="bg2"/>
            </a:solidFill>
            <a:round/>
            <a:headEnd/>
            <a:tailEnd/>
          </a:ln>
        </p:spPr>
        <p:txBody>
          <a:bodyPr wrap="none" anchor="ctr"/>
          <a:lstStyle/>
          <a:p>
            <a:endParaRPr lang="en-US"/>
          </a:p>
        </p:txBody>
      </p:sp>
      <p:sp>
        <p:nvSpPr>
          <p:cNvPr id="26658" name="AutoShape 53"/>
          <p:cNvSpPr>
            <a:spLocks noChangeArrowheads="1"/>
          </p:cNvSpPr>
          <p:nvPr/>
        </p:nvSpPr>
        <p:spPr bwMode="auto">
          <a:xfrm>
            <a:off x="1524000" y="5334000"/>
            <a:ext cx="533400" cy="609600"/>
          </a:xfrm>
          <a:prstGeom prst="flowChartMagneticDisk">
            <a:avLst/>
          </a:prstGeom>
          <a:solidFill>
            <a:schemeClr val="folHlink"/>
          </a:solidFill>
          <a:ln w="9525">
            <a:solidFill>
              <a:schemeClr val="bg2"/>
            </a:solidFill>
            <a:round/>
            <a:headEnd/>
            <a:tailEnd/>
          </a:ln>
        </p:spPr>
        <p:txBody>
          <a:bodyPr wrap="none" anchor="ctr"/>
          <a:lstStyle/>
          <a:p>
            <a:endParaRPr lang="en-US"/>
          </a:p>
        </p:txBody>
      </p:sp>
      <p:sp>
        <p:nvSpPr>
          <p:cNvPr id="14390" name="Text Box 54"/>
          <p:cNvSpPr txBox="1">
            <a:spLocks noChangeArrowheads="1"/>
          </p:cNvSpPr>
          <p:nvPr/>
        </p:nvSpPr>
        <p:spPr bwMode="auto">
          <a:xfrm>
            <a:off x="6096000" y="4267200"/>
            <a:ext cx="838200" cy="396875"/>
          </a:xfrm>
          <a:prstGeom prst="rect">
            <a:avLst/>
          </a:prstGeom>
          <a:noFill/>
          <a:ln w="9525">
            <a:noFill/>
            <a:miter lim="800000"/>
            <a:headEnd/>
            <a:tailEnd/>
          </a:ln>
          <a:effectLst/>
        </p:spPr>
        <p:txBody>
          <a:bodyPr>
            <a:spAutoFit/>
          </a:bodyPr>
          <a:lstStyle/>
          <a:p>
            <a:pPr eaLnBrk="0" hangingPunct="0">
              <a:spcBef>
                <a:spcPct val="50000"/>
              </a:spcBef>
              <a:buClr>
                <a:schemeClr val="accent1"/>
              </a:buClr>
              <a:buSzPct val="75000"/>
              <a:buFont typeface="Monotype Sorts" pitchFamily="2" charset="2"/>
              <a:buNone/>
              <a:defRPr/>
            </a:pPr>
            <a:r>
              <a:rPr kumimoji="1" lang="en-US" sz="2000">
                <a:effectLst>
                  <a:outerShdw blurRad="38100" dist="38100" dir="2700000" algn="tl">
                    <a:srgbClr val="FFFFFF"/>
                  </a:outerShdw>
                </a:effectLst>
                <a:latin typeface="Impact" pitchFamily="34" charset="0"/>
              </a:rPr>
              <a:t>Serve</a:t>
            </a:r>
          </a:p>
        </p:txBody>
      </p:sp>
      <p:sp>
        <p:nvSpPr>
          <p:cNvPr id="14391" name="Text Box 55"/>
          <p:cNvSpPr txBox="1">
            <a:spLocks noChangeArrowheads="1"/>
          </p:cNvSpPr>
          <p:nvPr/>
        </p:nvSpPr>
        <p:spPr bwMode="auto">
          <a:xfrm>
            <a:off x="6019800" y="2209800"/>
            <a:ext cx="1600200" cy="396875"/>
          </a:xfrm>
          <a:prstGeom prst="rect">
            <a:avLst/>
          </a:prstGeom>
          <a:noFill/>
          <a:ln w="9525">
            <a:noFill/>
            <a:miter lim="800000"/>
            <a:headEnd/>
            <a:tailEnd/>
          </a:ln>
          <a:effectLst/>
        </p:spPr>
        <p:txBody>
          <a:bodyPr>
            <a:spAutoFit/>
          </a:bodyPr>
          <a:lstStyle/>
          <a:p>
            <a:pPr eaLnBrk="0" hangingPunct="0">
              <a:spcBef>
                <a:spcPct val="50000"/>
              </a:spcBef>
              <a:buClr>
                <a:schemeClr val="accent1"/>
              </a:buClr>
              <a:buSzPct val="75000"/>
              <a:buFont typeface="Monotype Sorts" pitchFamily="2" charset="2"/>
              <a:buNone/>
              <a:defRPr/>
            </a:pPr>
            <a:r>
              <a:rPr kumimoji="1" lang="en-US" sz="2000">
                <a:effectLst>
                  <a:outerShdw blurRad="38100" dist="38100" dir="2700000" algn="tl">
                    <a:srgbClr val="FFFFFF"/>
                  </a:outerShdw>
                </a:effectLst>
                <a:latin typeface="Impact" pitchFamily="34" charset="0"/>
              </a:rPr>
              <a:t>OLAP servers</a:t>
            </a:r>
          </a:p>
        </p:txBody>
      </p:sp>
      <p:sp>
        <p:nvSpPr>
          <p:cNvPr id="14392" name="Text Box 56"/>
          <p:cNvSpPr txBox="1">
            <a:spLocks noChangeArrowheads="1"/>
          </p:cNvSpPr>
          <p:nvPr/>
        </p:nvSpPr>
        <p:spPr bwMode="auto">
          <a:xfrm>
            <a:off x="7543800" y="2971800"/>
            <a:ext cx="1600200" cy="2282825"/>
          </a:xfrm>
          <a:prstGeom prst="rect">
            <a:avLst/>
          </a:prstGeom>
          <a:noFill/>
          <a:ln w="9525">
            <a:noFill/>
            <a:miter lim="800000"/>
            <a:headEnd/>
            <a:tailEnd/>
          </a:ln>
          <a:effectLst/>
        </p:spPr>
        <p:txBody>
          <a:bodyPr>
            <a:spAutoFit/>
          </a:bodyPr>
          <a:lstStyle/>
          <a:p>
            <a:pPr eaLnBrk="0" hangingPunct="0">
              <a:spcBef>
                <a:spcPct val="50000"/>
              </a:spcBef>
              <a:buClr>
                <a:schemeClr val="accent1"/>
              </a:buClr>
              <a:buSzPct val="75000"/>
              <a:buFont typeface="Monotype Sorts" pitchFamily="2" charset="2"/>
              <a:buNone/>
              <a:defRPr/>
            </a:pPr>
            <a:r>
              <a:rPr kumimoji="1" lang="en-US">
                <a:solidFill>
                  <a:schemeClr val="bg2"/>
                </a:solidFill>
                <a:effectLst>
                  <a:outerShdw blurRad="38100" dist="38100" dir="2700000" algn="tl">
                    <a:srgbClr val="000000"/>
                  </a:outerShdw>
                </a:effectLst>
                <a:latin typeface="Impact" pitchFamily="34" charset="0"/>
              </a:rPr>
              <a:t>Analysis</a:t>
            </a:r>
          </a:p>
          <a:p>
            <a:pPr eaLnBrk="0" hangingPunct="0">
              <a:spcBef>
                <a:spcPct val="50000"/>
              </a:spcBef>
              <a:buClr>
                <a:schemeClr val="accent1"/>
              </a:buClr>
              <a:buSzPct val="75000"/>
              <a:buFont typeface="Monotype Sorts" pitchFamily="2" charset="2"/>
              <a:buNone/>
              <a:defRPr/>
            </a:pPr>
            <a:r>
              <a:rPr kumimoji="1" lang="en-US">
                <a:solidFill>
                  <a:schemeClr val="bg2"/>
                </a:solidFill>
                <a:effectLst>
                  <a:outerShdw blurRad="38100" dist="38100" dir="2700000" algn="tl">
                    <a:srgbClr val="000000"/>
                  </a:outerShdw>
                </a:effectLst>
                <a:latin typeface="Impact" pitchFamily="34" charset="0"/>
              </a:rPr>
              <a:t>Query/ Reporting</a:t>
            </a:r>
          </a:p>
          <a:p>
            <a:pPr eaLnBrk="0" hangingPunct="0">
              <a:spcBef>
                <a:spcPct val="50000"/>
              </a:spcBef>
              <a:buClr>
                <a:schemeClr val="accent1"/>
              </a:buClr>
              <a:buSzPct val="75000"/>
              <a:buFont typeface="Monotype Sorts" pitchFamily="2" charset="2"/>
              <a:buNone/>
              <a:defRPr/>
            </a:pPr>
            <a:r>
              <a:rPr kumimoji="1" lang="en-US">
                <a:solidFill>
                  <a:schemeClr val="bg2"/>
                </a:solidFill>
                <a:effectLst>
                  <a:outerShdw blurRad="38100" dist="38100" dir="2700000" algn="tl">
                    <a:srgbClr val="000000"/>
                  </a:outerShdw>
                </a:effectLst>
                <a:latin typeface="Impact" pitchFamily="34" charset="0"/>
              </a:rPr>
              <a:t>Data Mining</a:t>
            </a:r>
          </a:p>
        </p:txBody>
      </p:sp>
      <p:sp>
        <p:nvSpPr>
          <p:cNvPr id="26662" name="WordArt 57"/>
          <p:cNvSpPr>
            <a:spLocks noChangeArrowheads="1" noChangeShapeType="1" noTextEdit="1"/>
          </p:cNvSpPr>
          <p:nvPr/>
        </p:nvSpPr>
        <p:spPr bwMode="auto">
          <a:xfrm>
            <a:off x="4495800" y="3429000"/>
            <a:ext cx="990600" cy="1066800"/>
          </a:xfrm>
          <a:prstGeom prst="rect">
            <a:avLst/>
          </a:prstGeom>
        </p:spPr>
        <p:txBody>
          <a:bodyPr wrap="none" fromWordArt="1">
            <a:prstTxWarp prst="textPlain">
              <a:avLst>
                <a:gd name="adj" fmla="val 50000"/>
              </a:avLst>
            </a:prstTxWarp>
          </a:bodyPr>
          <a:lstStyle/>
          <a:p>
            <a:pPr algn="ctr"/>
            <a:r>
              <a:rPr lang="en-US" sz="3600" kern="10">
                <a:ln w="12700">
                  <a:solidFill>
                    <a:srgbClr val="3333CC"/>
                  </a:solidFill>
                  <a:round/>
                  <a:headEnd/>
                  <a:tailEnd/>
                </a:ln>
                <a:solidFill>
                  <a:srgbClr val="B2B2B2">
                    <a:alpha val="50195"/>
                  </a:srgbClr>
                </a:solidFill>
                <a:effectLst>
                  <a:outerShdw dist="45791" dir="2021404" algn="ctr" rotWithShape="0">
                    <a:srgbClr val="9999FF"/>
                  </a:outerShdw>
                </a:effectLst>
                <a:latin typeface="Arial Black"/>
              </a:rPr>
              <a:t>Data </a:t>
            </a:r>
          </a:p>
          <a:p>
            <a:pPr algn="ctr"/>
            <a:r>
              <a:rPr lang="en-US" sz="3600" kern="10">
                <a:ln w="12700">
                  <a:solidFill>
                    <a:srgbClr val="3333CC"/>
                  </a:solidFill>
                  <a:round/>
                  <a:headEnd/>
                  <a:tailEnd/>
                </a:ln>
                <a:solidFill>
                  <a:srgbClr val="B2B2B2">
                    <a:alpha val="50195"/>
                  </a:srgbClr>
                </a:solidFill>
                <a:effectLst>
                  <a:outerShdw dist="45791" dir="2021404" algn="ctr" rotWithShape="0">
                    <a:srgbClr val="9999FF"/>
                  </a:outerShdw>
                </a:effectLst>
                <a:latin typeface="Arial Black"/>
              </a:rPr>
              <a:t>Warehouse</a:t>
            </a:r>
          </a:p>
        </p:txBody>
      </p:sp>
      <p:sp>
        <p:nvSpPr>
          <p:cNvPr id="39" name="Slide Number Placeholder 38"/>
          <p:cNvSpPr>
            <a:spLocks noGrp="1"/>
          </p:cNvSpPr>
          <p:nvPr>
            <p:ph type="sldNum" sz="quarter" idx="12"/>
          </p:nvPr>
        </p:nvSpPr>
        <p:spPr/>
        <p:txBody>
          <a:bodyPr/>
          <a:lstStyle/>
          <a:p>
            <a:pPr>
              <a:defRPr/>
            </a:pPr>
            <a:fld id="{BC1A7C20-27D3-4DC5-BC9A-FFB8C75C691D}" type="slidenum">
              <a:rPr lang="en-US" smtClean="0"/>
              <a:pPr>
                <a:defRPr/>
              </a:pPr>
              <a:t>6</a:t>
            </a:fld>
            <a:endParaRPr lang="en-US"/>
          </a:p>
        </p:txBody>
      </p:sp>
    </p:spTree>
    <p:extLst>
      <p:ext uri="{BB962C8B-B14F-4D97-AF65-F5344CB8AC3E}">
        <p14:creationId xmlns:p14="http://schemas.microsoft.com/office/powerpoint/2010/main" val="1617776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533400" y="77450"/>
            <a:ext cx="8162925" cy="1446550"/>
          </a:xfrm>
        </p:spPr>
        <p:txBody>
          <a:bodyPr/>
          <a:lstStyle/>
          <a:p>
            <a:pPr eaLnBrk="1" hangingPunct="1"/>
            <a:r>
              <a:rPr lang="en-US" smtClean="0"/>
              <a:t>Data Warehousing Architecture</a:t>
            </a:r>
          </a:p>
        </p:txBody>
      </p:sp>
      <p:sp>
        <p:nvSpPr>
          <p:cNvPr id="5" name="Slide Number Placeholder 4"/>
          <p:cNvSpPr>
            <a:spLocks noGrp="1"/>
          </p:cNvSpPr>
          <p:nvPr>
            <p:ph type="sldNum" sz="quarter" idx="12"/>
          </p:nvPr>
        </p:nvSpPr>
        <p:spPr/>
        <p:txBody>
          <a:bodyPr/>
          <a:lstStyle/>
          <a:p>
            <a:pPr>
              <a:defRPr/>
            </a:pPr>
            <a:fld id="{BC1A7C20-27D3-4DC5-BC9A-FFB8C75C691D}" type="slidenum">
              <a:rPr lang="en-US" smtClean="0"/>
              <a:pPr>
                <a:defRPr/>
              </a:pPr>
              <a:t>7</a:t>
            </a:fld>
            <a:endParaRPr lang="en-US"/>
          </a:p>
        </p:txBody>
      </p:sp>
      <p:pic>
        <p:nvPicPr>
          <p:cNvPr id="27652" name="Picture 3"/>
          <p:cNvPicPr>
            <a:picLocks noGrp="1" noChangeAspect="1" noChangeArrowheads="1"/>
          </p:cNvPicPr>
          <p:nvPr>
            <p:ph sz="quarter" idx="1"/>
          </p:nvPr>
        </p:nvPicPr>
        <p:blipFill>
          <a:blip r:embed="rId2" cstate="print"/>
          <a:stretch>
            <a:fillRect/>
          </a:stretch>
        </p:blipFill>
        <p:spPr>
          <a:xfrm>
            <a:off x="914400" y="1637489"/>
            <a:ext cx="7772400" cy="4192621"/>
          </a:xfrm>
          <a:noFill/>
        </p:spPr>
      </p:pic>
    </p:spTree>
    <p:extLst>
      <p:ext uri="{BB962C8B-B14F-4D97-AF65-F5344CB8AC3E}">
        <p14:creationId xmlns:p14="http://schemas.microsoft.com/office/powerpoint/2010/main" val="3569457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9" name="Rectangle 7"/>
          <p:cNvSpPr>
            <a:spLocks noGrp="1" noChangeArrowheads="1"/>
          </p:cNvSpPr>
          <p:nvPr>
            <p:ph type="title"/>
          </p:nvPr>
        </p:nvSpPr>
        <p:spPr/>
        <p:txBody>
          <a:bodyPr/>
          <a:lstStyle/>
          <a:p>
            <a:r>
              <a:rPr lang="en-US"/>
              <a:t>Data Warehouse Architecture</a:t>
            </a:r>
          </a:p>
        </p:txBody>
      </p:sp>
      <p:pic>
        <p:nvPicPr>
          <p:cNvPr id="28678" name="Picture 6" descr="fig50_01_0">
            <a:hlinkClick r:id="rId3"/>
          </p:cNvPr>
          <p:cNvPicPr>
            <a:picLocks noGrp="1" noChangeAspect="1" noChangeArrowheads="1"/>
          </p:cNvPicPr>
          <p:nvPr>
            <p:ph idx="1"/>
          </p:nvPr>
        </p:nvPicPr>
        <p:blipFill>
          <a:blip r:embed="rId4" cstate="print"/>
          <a:srcRect/>
          <a:stretch>
            <a:fillRect/>
          </a:stretch>
        </p:blipFill>
        <p:spPr>
          <a:xfrm>
            <a:off x="10616" y="1052736"/>
            <a:ext cx="9133384" cy="5278928"/>
          </a:xfrm>
          <a:ln/>
        </p:spPr>
      </p:pic>
    </p:spTree>
    <p:extLst>
      <p:ext uri="{BB962C8B-B14F-4D97-AF65-F5344CB8AC3E}">
        <p14:creationId xmlns:p14="http://schemas.microsoft.com/office/powerpoint/2010/main" val="31976045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72400" cy="579438"/>
          </a:xfrm>
        </p:spPr>
        <p:txBody>
          <a:bodyPr>
            <a:normAutofit/>
          </a:bodyPr>
          <a:lstStyle/>
          <a:p>
            <a:r>
              <a:rPr lang="en-US" b="1" dirty="0" smtClean="0"/>
              <a:t>Data Warehouse COMPONENTS</a:t>
            </a:r>
            <a:endParaRPr lang="en-US" dirty="0"/>
          </a:p>
        </p:txBody>
      </p:sp>
      <p:sp>
        <p:nvSpPr>
          <p:cNvPr id="3" name="Slide Number Placeholder 2"/>
          <p:cNvSpPr>
            <a:spLocks noGrp="1"/>
          </p:cNvSpPr>
          <p:nvPr>
            <p:ph type="sldNum" sz="quarter" idx="12"/>
          </p:nvPr>
        </p:nvSpPr>
        <p:spPr/>
        <p:txBody>
          <a:bodyPr/>
          <a:lstStyle/>
          <a:p>
            <a:pPr>
              <a:defRPr/>
            </a:pPr>
            <a:fld id="{BC1A7C20-27D3-4DC5-BC9A-FFB8C75C691D}" type="slidenum">
              <a:rPr lang="en-US" smtClean="0"/>
              <a:pPr>
                <a:defRPr/>
              </a:pPr>
              <a:t>9</a:t>
            </a:fld>
            <a:endParaRPr lang="en-US"/>
          </a:p>
        </p:txBody>
      </p:sp>
      <p:pic>
        <p:nvPicPr>
          <p:cNvPr id="3074" name="Picture 2"/>
          <p:cNvPicPr>
            <a:picLocks noGrp="1" noChangeAspect="1" noChangeArrowheads="1"/>
          </p:cNvPicPr>
          <p:nvPr>
            <p:ph sz="quarter" idx="1"/>
          </p:nvPr>
        </p:nvPicPr>
        <p:blipFill>
          <a:blip r:embed="rId2" cstate="print"/>
          <a:srcRect/>
          <a:stretch>
            <a:fillRect/>
          </a:stretch>
        </p:blipFill>
        <p:spPr bwMode="auto">
          <a:xfrm>
            <a:off x="381000" y="838201"/>
            <a:ext cx="8485694" cy="5715000"/>
          </a:xfrm>
          <a:prstGeom prst="rect">
            <a:avLst/>
          </a:prstGeom>
          <a:noFill/>
          <a:ln w="9525">
            <a:noFill/>
            <a:miter lim="800000"/>
            <a:headEnd/>
            <a:tailEnd/>
          </a:ln>
        </p:spPr>
      </p:pic>
    </p:spTree>
    <p:extLst>
      <p:ext uri="{BB962C8B-B14F-4D97-AF65-F5344CB8AC3E}">
        <p14:creationId xmlns:p14="http://schemas.microsoft.com/office/powerpoint/2010/main" val="936498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204</TotalTime>
  <Words>1365</Words>
  <Application>Microsoft Office PowerPoint</Application>
  <PresentationFormat>On-screen Show (4:3)</PresentationFormat>
  <Paragraphs>292</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SS ZG515 - Data Warehousing</vt:lpstr>
      <vt:lpstr>The goals of a Data Warehouse</vt:lpstr>
      <vt:lpstr>Data Warehouse Usage</vt:lpstr>
      <vt:lpstr> Problems with Data Warehousing</vt:lpstr>
      <vt:lpstr>Loading the Data Warehouse</vt:lpstr>
      <vt:lpstr>PowerPoint Presentation</vt:lpstr>
      <vt:lpstr>Data Warehousing Architecture</vt:lpstr>
      <vt:lpstr>Data Warehouse Architecture</vt:lpstr>
      <vt:lpstr>Data Warehouse COMPONENTS</vt:lpstr>
      <vt:lpstr>Data Warehouse COMPONENTS</vt:lpstr>
      <vt:lpstr>Data Loading</vt:lpstr>
      <vt:lpstr>Data Storage Component</vt:lpstr>
      <vt:lpstr>Information Delivery Component</vt:lpstr>
      <vt:lpstr>Metadata Component</vt:lpstr>
      <vt:lpstr>Why Meta Data: Special Significance</vt:lpstr>
      <vt:lpstr> The architecture </vt:lpstr>
      <vt:lpstr> The main components </vt:lpstr>
      <vt:lpstr> The main components </vt:lpstr>
      <vt:lpstr> The main components </vt:lpstr>
      <vt:lpstr> Data flows </vt:lpstr>
      <vt:lpstr>PowerPoint Presentation</vt:lpstr>
      <vt:lpstr> Tools and Technologies</vt:lpstr>
      <vt:lpstr> </vt:lpstr>
      <vt:lpstr> </vt:lpstr>
      <vt:lpstr>Data Warehouse Design</vt:lpstr>
      <vt:lpstr>Analyzing the DATA </vt:lpstr>
      <vt:lpstr>OLAP Queries </vt:lpstr>
      <vt:lpstr>Data Mining Investigations </vt:lpstr>
      <vt:lpstr>Continuum of Analysis </vt:lpstr>
      <vt:lpstr>Net Resources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BITS Pilani presentation</dc:title>
  <dc:creator>lakshya</dc:creator>
  <cp:lastModifiedBy>Ashish Jain</cp:lastModifiedBy>
  <cp:revision>36</cp:revision>
  <dcterms:created xsi:type="dcterms:W3CDTF">2012-01-02T05:05:52Z</dcterms:created>
  <dcterms:modified xsi:type="dcterms:W3CDTF">2017-10-06T12:21:06Z</dcterms:modified>
</cp:coreProperties>
</file>