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5" r:id="rId1"/>
  </p:sldMasterIdLst>
  <p:notesMasterIdLst>
    <p:notesMasterId r:id="rId31"/>
  </p:notesMasterIdLst>
  <p:sldIdLst>
    <p:sldId id="282" r:id="rId2"/>
    <p:sldId id="432" r:id="rId3"/>
    <p:sldId id="433" r:id="rId4"/>
    <p:sldId id="434" r:id="rId5"/>
    <p:sldId id="435" r:id="rId6"/>
    <p:sldId id="387" r:id="rId7"/>
    <p:sldId id="388" r:id="rId8"/>
    <p:sldId id="389" r:id="rId9"/>
    <p:sldId id="411" r:id="rId10"/>
    <p:sldId id="409" r:id="rId11"/>
    <p:sldId id="408" r:id="rId12"/>
    <p:sldId id="407" r:id="rId13"/>
    <p:sldId id="410" r:id="rId14"/>
    <p:sldId id="390" r:id="rId15"/>
    <p:sldId id="391" r:id="rId16"/>
    <p:sldId id="392" r:id="rId17"/>
    <p:sldId id="393" r:id="rId18"/>
    <p:sldId id="412" r:id="rId19"/>
    <p:sldId id="413" r:id="rId20"/>
    <p:sldId id="394" r:id="rId21"/>
    <p:sldId id="395" r:id="rId22"/>
    <p:sldId id="396" r:id="rId23"/>
    <p:sldId id="397" r:id="rId24"/>
    <p:sldId id="398" r:id="rId25"/>
    <p:sldId id="399" r:id="rId26"/>
    <p:sldId id="400" r:id="rId27"/>
    <p:sldId id="401" r:id="rId28"/>
    <p:sldId id="402" r:id="rId29"/>
    <p:sldId id="414" r:id="rId30"/>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Verdana" pitchFamily="34" charset="0"/>
        <a:ea typeface="+mn-ea"/>
        <a:cs typeface="+mn-cs"/>
      </a:defRPr>
    </a:lvl1pPr>
    <a:lvl2pPr marL="457200" algn="l" rtl="0" fontAlgn="base">
      <a:spcBef>
        <a:spcPct val="0"/>
      </a:spcBef>
      <a:spcAft>
        <a:spcPct val="0"/>
      </a:spcAft>
      <a:defRPr sz="2400" kern="1200">
        <a:solidFill>
          <a:schemeClr val="tx1"/>
        </a:solidFill>
        <a:latin typeface="Verdana" pitchFamily="34" charset="0"/>
        <a:ea typeface="+mn-ea"/>
        <a:cs typeface="+mn-cs"/>
      </a:defRPr>
    </a:lvl2pPr>
    <a:lvl3pPr marL="914400" algn="l" rtl="0" fontAlgn="base">
      <a:spcBef>
        <a:spcPct val="0"/>
      </a:spcBef>
      <a:spcAft>
        <a:spcPct val="0"/>
      </a:spcAft>
      <a:defRPr sz="2400" kern="1200">
        <a:solidFill>
          <a:schemeClr val="tx1"/>
        </a:solidFill>
        <a:latin typeface="Verdana" pitchFamily="34" charset="0"/>
        <a:ea typeface="+mn-ea"/>
        <a:cs typeface="+mn-cs"/>
      </a:defRPr>
    </a:lvl3pPr>
    <a:lvl4pPr marL="1371600" algn="l" rtl="0" fontAlgn="base">
      <a:spcBef>
        <a:spcPct val="0"/>
      </a:spcBef>
      <a:spcAft>
        <a:spcPct val="0"/>
      </a:spcAft>
      <a:defRPr sz="2400" kern="1200">
        <a:solidFill>
          <a:schemeClr val="tx1"/>
        </a:solidFill>
        <a:latin typeface="Verdana" pitchFamily="34" charset="0"/>
        <a:ea typeface="+mn-ea"/>
        <a:cs typeface="+mn-cs"/>
      </a:defRPr>
    </a:lvl4pPr>
    <a:lvl5pPr marL="1828800" algn="l" rtl="0" fontAlgn="base">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3366"/>
    <a:srgbClr val="0099CC"/>
    <a:srgbClr val="000099"/>
    <a:srgbClr val="000066"/>
    <a:srgbClr val="FF99C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728" autoAdjust="0"/>
  </p:normalViewPr>
  <p:slideViewPr>
    <p:cSldViewPr>
      <p:cViewPr varScale="1">
        <p:scale>
          <a:sx n="70" d="100"/>
          <a:sy n="70" d="100"/>
        </p:scale>
        <p:origin x="-138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2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smtClean="0">
                <a:latin typeface="Times New Roman" pitchFamily="18" charset="0"/>
              </a:defRPr>
            </a:lvl1pPr>
          </a:lstStyle>
          <a:p>
            <a:pPr>
              <a:defRPr/>
            </a:pPr>
            <a:endParaRPr lang="en-US"/>
          </a:p>
        </p:txBody>
      </p:sp>
      <p:sp>
        <p:nvSpPr>
          <p:cNvPr id="819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smtClean="0">
                <a:latin typeface="Times New Roman" pitchFamily="18" charset="0"/>
              </a:defRPr>
            </a:lvl1pPr>
          </a:lstStyle>
          <a:p>
            <a:pPr>
              <a:defRPr/>
            </a:pPr>
            <a:endParaRPr lang="en-US"/>
          </a:p>
        </p:txBody>
      </p:sp>
      <p:sp>
        <p:nvSpPr>
          <p:cNvPr id="593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smtClean="0">
                <a:latin typeface="Times New Roman" pitchFamily="18" charset="0"/>
              </a:defRPr>
            </a:lvl1pPr>
          </a:lstStyle>
          <a:p>
            <a:pPr>
              <a:defRPr/>
            </a:pPr>
            <a:endParaRPr lang="en-US"/>
          </a:p>
        </p:txBody>
      </p:sp>
      <p:sp>
        <p:nvSpPr>
          <p:cNvPr id="819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atin typeface="Times New Roman" pitchFamily="18" charset="0"/>
              </a:defRPr>
            </a:lvl1pPr>
          </a:lstStyle>
          <a:p>
            <a:pPr>
              <a:defRPr/>
            </a:pPr>
            <a:fld id="{703725C0-BB50-4095-BFC2-0E6D0F84664E}" type="slidenum">
              <a:rPr lang="en-US"/>
              <a:pPr>
                <a:defRPr/>
              </a:pPr>
              <a:t>‹#›</a:t>
            </a:fld>
            <a:endParaRPr lang="en-US"/>
          </a:p>
        </p:txBody>
      </p:sp>
    </p:spTree>
    <p:extLst>
      <p:ext uri="{BB962C8B-B14F-4D97-AF65-F5344CB8AC3E}">
        <p14:creationId xmlns:p14="http://schemas.microsoft.com/office/powerpoint/2010/main" val="775785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676924C6-75D9-414C-8F6A-3307BC130972}" type="slidenum">
              <a:rPr lang="en-US"/>
              <a:pPr/>
              <a:t>1</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626795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a:defRPr/>
            </a:pPr>
            <a:endParaRPr lang="en-US"/>
          </a:p>
        </p:txBody>
      </p:sp>
      <p:sp>
        <p:nvSpPr>
          <p:cNvPr id="17" name="Footer Placeholder 16"/>
          <p:cNvSpPr>
            <a:spLocks noGrp="1"/>
          </p:cNvSpPr>
          <p:nvPr>
            <p:ph type="ftr" sz="quarter" idx="11"/>
          </p:nvPr>
        </p:nvSpPr>
        <p:spPr/>
        <p:txBody>
          <a:bodyPr/>
          <a:lstStyle/>
          <a:p>
            <a:pPr>
              <a:defRPr/>
            </a:pP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pPr>
              <a:defRPr/>
            </a:pPr>
            <a:fld id="{4F07D576-F651-44E5-8604-45F5940BB864}" type="slidenum">
              <a:rPr lang="en-US" smtClean="0"/>
              <a:pPr>
                <a:defRPr/>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sz="1400" i="1">
              <a:latin typeface="Times New Roman" pitchFamily="18" charset="0"/>
            </a:endParaRPr>
          </a:p>
        </p:txBody>
      </p:sp>
      <p:sp>
        <p:nvSpPr>
          <p:cNvPr id="6" name="Slide Number Placeholder 5"/>
          <p:cNvSpPr>
            <a:spLocks noGrp="1"/>
          </p:cNvSpPr>
          <p:nvPr>
            <p:ph type="sldNum" sz="quarter" idx="12"/>
          </p:nvPr>
        </p:nvSpPr>
        <p:spPr/>
        <p:txBody>
          <a:bodyPr/>
          <a:lstStyle/>
          <a:p>
            <a:pPr>
              <a:defRPr/>
            </a:pPr>
            <a:fld id="{DD74BB9B-2227-46CE-9282-6BE3AB7049C8}"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sz="1400" i="1">
              <a:latin typeface="Times New Roman" pitchFamily="18" charset="0"/>
            </a:endParaRPr>
          </a:p>
        </p:txBody>
      </p:sp>
      <p:sp>
        <p:nvSpPr>
          <p:cNvPr id="6" name="Slide Number Placeholder 5"/>
          <p:cNvSpPr>
            <a:spLocks noGrp="1"/>
          </p:cNvSpPr>
          <p:nvPr>
            <p:ph type="sldNum" sz="quarter" idx="12"/>
          </p:nvPr>
        </p:nvSpPr>
        <p:spPr/>
        <p:txBody>
          <a:bodyPr/>
          <a:lstStyle/>
          <a:p>
            <a:pPr>
              <a:defRPr/>
            </a:pPr>
            <a:fld id="{141D7936-F329-4442-A21C-DDAB5615C2A7}"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7162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endParaRPr lang="en-US"/>
          </a:p>
        </p:txBody>
      </p:sp>
      <p:sp>
        <p:nvSpPr>
          <p:cNvPr id="4" name="Date Placeholder 3"/>
          <p:cNvSpPr>
            <a:spLocks noGrp="1"/>
          </p:cNvSpPr>
          <p:nvPr>
            <p:ph type="dt" sz="half" idx="10"/>
          </p:nvPr>
        </p:nvSpPr>
        <p:spPr>
          <a:xfrm>
            <a:off x="457200" y="6243638"/>
            <a:ext cx="2133600" cy="457200"/>
          </a:xfrm>
        </p:spPr>
        <p:txBody>
          <a:bodyPr/>
          <a:lstStyle>
            <a:lvl1pPr>
              <a:defRPr/>
            </a:lvl1pPr>
          </a:lstStyle>
          <a:p>
            <a:fld id="{8E4ECC11-66A6-47DA-9222-205677CD1375}" type="datetime5">
              <a:rPr lang="en-US" smtClean="0"/>
              <a:pPr/>
              <a:t>6-Oct-17</a:t>
            </a:fld>
            <a:endParaRPr lang="en-US"/>
          </a:p>
        </p:txBody>
      </p:sp>
      <p:sp>
        <p:nvSpPr>
          <p:cNvPr id="5" name="Footer Placeholder 4"/>
          <p:cNvSpPr>
            <a:spLocks noGrp="1"/>
          </p:cNvSpPr>
          <p:nvPr>
            <p:ph type="ftr" sz="quarter" idx="11"/>
          </p:nvPr>
        </p:nvSpPr>
        <p:spPr>
          <a:xfrm>
            <a:off x="2743200" y="6248400"/>
            <a:ext cx="3429000" cy="457200"/>
          </a:xfrm>
        </p:spPr>
        <p:txBody>
          <a:bodyPr/>
          <a:lstStyle>
            <a:lvl1pPr>
              <a:defRPr/>
            </a:lvl1pPr>
          </a:lstStyle>
          <a:p>
            <a:r>
              <a:rPr lang="en-US"/>
              <a:t>© Prof. Navneet Goyal, Dept. of Comp. Sc.</a:t>
            </a:r>
          </a:p>
        </p:txBody>
      </p:sp>
      <p:sp>
        <p:nvSpPr>
          <p:cNvPr id="6" name="Slide Number Placeholder 5"/>
          <p:cNvSpPr>
            <a:spLocks noGrp="1"/>
          </p:cNvSpPr>
          <p:nvPr>
            <p:ph type="sldNum" sz="quarter" idx="12"/>
          </p:nvPr>
        </p:nvSpPr>
        <p:spPr>
          <a:xfrm>
            <a:off x="6553200" y="6243638"/>
            <a:ext cx="2133600" cy="457200"/>
          </a:xfrm>
        </p:spPr>
        <p:txBody>
          <a:bodyPr/>
          <a:lstStyle>
            <a:lvl1pPr>
              <a:defRPr/>
            </a:lvl1pPr>
          </a:lstStyle>
          <a:p>
            <a:fld id="{911E28D0-65C6-45B1-8894-D8C2EC46EA19}"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sz="1400" i="1">
              <a:latin typeface="Times New Roman" pitchFamily="18" charset="0"/>
            </a:endParaRPr>
          </a:p>
        </p:txBody>
      </p:sp>
      <p:sp>
        <p:nvSpPr>
          <p:cNvPr id="6" name="Slide Number Placeholder 5"/>
          <p:cNvSpPr>
            <a:spLocks noGrp="1"/>
          </p:cNvSpPr>
          <p:nvPr>
            <p:ph type="sldNum" sz="quarter" idx="12"/>
          </p:nvPr>
        </p:nvSpPr>
        <p:spPr/>
        <p:txBody>
          <a:bodyPr/>
          <a:lstStyle/>
          <a:p>
            <a:pPr>
              <a:defRPr/>
            </a:pPr>
            <a:fld id="{BC1A7C20-27D3-4DC5-BC9A-FFB8C75C691D}" type="slidenum">
              <a:rPr lang="en-US" smtClean="0"/>
              <a:pPr>
                <a:defRPr/>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a:xfrm>
            <a:off x="800100" y="6172200"/>
            <a:ext cx="4000500" cy="457200"/>
          </a:xfrm>
        </p:spPr>
        <p:txBody>
          <a:bodyPr/>
          <a:lstStyle/>
          <a:p>
            <a:pPr>
              <a:defRPr/>
            </a:pPr>
            <a:endParaRPr lang="en-US" sz="1400" i="1">
              <a:latin typeface="Times New Roman" pitchFamily="18" charset="0"/>
            </a:endParaRP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pPr>
              <a:defRPr/>
            </a:pPr>
            <a:fld id="{076F04D7-66EE-4AF1-8973-7736852C4233}"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sz="1400" i="1">
              <a:latin typeface="Times New Roman" pitchFamily="18" charset="0"/>
            </a:endParaRPr>
          </a:p>
        </p:txBody>
      </p:sp>
      <p:sp>
        <p:nvSpPr>
          <p:cNvPr id="7" name="Slide Number Placeholder 6"/>
          <p:cNvSpPr>
            <a:spLocks noGrp="1"/>
          </p:cNvSpPr>
          <p:nvPr>
            <p:ph type="sldNum" sz="quarter" idx="12"/>
          </p:nvPr>
        </p:nvSpPr>
        <p:spPr/>
        <p:txBody>
          <a:bodyPr/>
          <a:lstStyle/>
          <a:p>
            <a:pPr>
              <a:defRPr/>
            </a:pPr>
            <a:fld id="{7280CBE1-5E6D-453B-84A3-268AB51230E0}" type="slidenum">
              <a:rPr lang="en-US" smtClean="0"/>
              <a:pPr>
                <a:defRPr/>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sz="1400" i="1">
              <a:latin typeface="Times New Roman" pitchFamily="18" charset="0"/>
            </a:endParaRPr>
          </a:p>
        </p:txBody>
      </p:sp>
      <p:sp>
        <p:nvSpPr>
          <p:cNvPr id="9" name="Slide Number Placeholder 8"/>
          <p:cNvSpPr>
            <a:spLocks noGrp="1"/>
          </p:cNvSpPr>
          <p:nvPr>
            <p:ph type="sldNum" sz="quarter" idx="12"/>
          </p:nvPr>
        </p:nvSpPr>
        <p:spPr/>
        <p:txBody>
          <a:bodyPr/>
          <a:lstStyle/>
          <a:p>
            <a:pPr>
              <a:defRPr/>
            </a:pPr>
            <a:fld id="{B8910D2A-621F-49FE-9250-826F9B06D937}" type="slidenum">
              <a:rPr lang="en-US" smtClean="0"/>
              <a:pPr>
                <a:defRPr/>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sz="1400" i="1">
              <a:latin typeface="Times New Roman" pitchFamily="18" charset="0"/>
            </a:endParaRPr>
          </a:p>
        </p:txBody>
      </p:sp>
      <p:sp>
        <p:nvSpPr>
          <p:cNvPr id="5" name="Slide Number Placeholder 4"/>
          <p:cNvSpPr>
            <a:spLocks noGrp="1"/>
          </p:cNvSpPr>
          <p:nvPr>
            <p:ph type="sldNum" sz="quarter" idx="12"/>
          </p:nvPr>
        </p:nvSpPr>
        <p:spPr/>
        <p:txBody>
          <a:bodyPr/>
          <a:lstStyle/>
          <a:p>
            <a:pPr>
              <a:defRPr/>
            </a:pPr>
            <a:fld id="{F55B3D56-F151-4205-A729-880D55DD6D6A}"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sz="1400" i="1">
              <a:latin typeface="Times New Roman" pitchFamily="18" charset="0"/>
            </a:endParaRPr>
          </a:p>
        </p:txBody>
      </p:sp>
      <p:sp>
        <p:nvSpPr>
          <p:cNvPr id="4" name="Slide Number Placeholder 3"/>
          <p:cNvSpPr>
            <a:spLocks noGrp="1"/>
          </p:cNvSpPr>
          <p:nvPr>
            <p:ph type="sldNum" sz="quarter" idx="12"/>
          </p:nvPr>
        </p:nvSpPr>
        <p:spPr/>
        <p:txBody>
          <a:bodyPr/>
          <a:lstStyle/>
          <a:p>
            <a:pPr>
              <a:defRPr/>
            </a:pPr>
            <a:fld id="{FD16999A-0E03-4DCB-BAC0-3FBC1BCC7164}"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sz="1400" i="1">
              <a:latin typeface="Times New Roman" pitchFamily="18" charset="0"/>
            </a:endParaRPr>
          </a:p>
        </p:txBody>
      </p:sp>
      <p:sp>
        <p:nvSpPr>
          <p:cNvPr id="7" name="Slide Number Placeholder 6"/>
          <p:cNvSpPr>
            <a:spLocks noGrp="1"/>
          </p:cNvSpPr>
          <p:nvPr>
            <p:ph type="sldNum" sz="quarter" idx="12"/>
          </p:nvPr>
        </p:nvSpPr>
        <p:spPr/>
        <p:txBody>
          <a:bodyPr/>
          <a:lstStyle/>
          <a:p>
            <a:pPr>
              <a:defRPr/>
            </a:pPr>
            <a:fld id="{337C202F-F13B-46C2-8D83-6959F9AAE0A7}" type="slidenum">
              <a:rPr lang="en-US" smtClean="0"/>
              <a:pPr>
                <a:defRPr/>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a:xfrm>
            <a:off x="914400" y="6172200"/>
            <a:ext cx="3886200" cy="457200"/>
          </a:xfrm>
        </p:spPr>
        <p:txBody>
          <a:bodyPr/>
          <a:lstStyle/>
          <a:p>
            <a:pPr>
              <a:defRPr/>
            </a:pPr>
            <a:endParaRPr lang="en-US" sz="1400" i="1">
              <a:latin typeface="Times New Roman" pitchFamily="18" charset="0"/>
            </a:endParaRPr>
          </a:p>
        </p:txBody>
      </p:sp>
      <p:sp>
        <p:nvSpPr>
          <p:cNvPr id="7" name="Slide Number Placeholder 6"/>
          <p:cNvSpPr>
            <a:spLocks noGrp="1"/>
          </p:cNvSpPr>
          <p:nvPr>
            <p:ph type="sldNum" sz="quarter" idx="12"/>
          </p:nvPr>
        </p:nvSpPr>
        <p:spPr>
          <a:xfrm>
            <a:off x="146304" y="6208776"/>
            <a:ext cx="457200" cy="457200"/>
          </a:xfrm>
        </p:spPr>
        <p:txBody>
          <a:bodyPr/>
          <a:lstStyle/>
          <a:p>
            <a:pPr>
              <a:defRPr/>
            </a:pPr>
            <a:fld id="{CF7023A3-41EB-4450-95A6-8FF96A92893B}" type="slidenum">
              <a:rPr lang="en-US" smtClean="0"/>
              <a:pPr>
                <a:defRPr/>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defRPr/>
            </a:pPr>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defRPr/>
            </a:pPr>
            <a:endParaRPr lang="en-US" sz="1400" i="1">
              <a:latin typeface="Times New Roman" pitchFamily="18" charset="0"/>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4D964F8C-6CA6-4583-AD38-92C61BDEF5EE}"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http://www.dkms.com/Image19.gif"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http://www.dkms.com/Image20.gif"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subTitle" idx="1"/>
          </p:nvPr>
        </p:nvSpPr>
        <p:spPr>
          <a:xfrm>
            <a:off x="685800" y="4876800"/>
            <a:ext cx="6400800" cy="1752600"/>
          </a:xfrm>
        </p:spPr>
        <p:txBody>
          <a:bodyPr/>
          <a:lstStyle/>
          <a:p>
            <a:pPr algn="l" eaLnBrk="1" hangingPunct="1"/>
            <a:r>
              <a:rPr lang="en-US" sz="2800" b="1" i="1" dirty="0" smtClean="0">
                <a:solidFill>
                  <a:srgbClr val="003366"/>
                </a:solidFill>
                <a:latin typeface="Times New Roman" pitchFamily="18" charset="0"/>
              </a:rPr>
              <a:t>Dr. </a:t>
            </a:r>
            <a:r>
              <a:rPr lang="en-US" sz="2800" b="1" i="1" dirty="0" err="1" smtClean="0">
                <a:solidFill>
                  <a:srgbClr val="003366"/>
                </a:solidFill>
                <a:latin typeface="Times New Roman" pitchFamily="18" charset="0"/>
              </a:rPr>
              <a:t>Yashvardhan</a:t>
            </a:r>
            <a:r>
              <a:rPr lang="en-US" sz="2800" b="1" i="1" dirty="0" smtClean="0">
                <a:solidFill>
                  <a:srgbClr val="003366"/>
                </a:solidFill>
                <a:latin typeface="Times New Roman" pitchFamily="18" charset="0"/>
              </a:rPr>
              <a:t> Sharma</a:t>
            </a:r>
          </a:p>
          <a:p>
            <a:pPr algn="l" eaLnBrk="1" hangingPunct="1"/>
            <a:r>
              <a:rPr lang="en-US" sz="2800" b="1" i="1" dirty="0" smtClean="0">
                <a:solidFill>
                  <a:srgbClr val="003366"/>
                </a:solidFill>
                <a:latin typeface="Times New Roman" pitchFamily="18" charset="0"/>
              </a:rPr>
              <a:t>Assistant Professor, CS &amp; IS Dept.</a:t>
            </a:r>
          </a:p>
          <a:p>
            <a:pPr algn="l" eaLnBrk="1" hangingPunct="1"/>
            <a:r>
              <a:rPr lang="en-US" sz="2800" b="1" i="1" dirty="0" smtClean="0">
                <a:solidFill>
                  <a:srgbClr val="003366"/>
                </a:solidFill>
                <a:latin typeface="Times New Roman" pitchFamily="18" charset="0"/>
              </a:rPr>
              <a:t>BITS-</a:t>
            </a:r>
            <a:r>
              <a:rPr lang="en-US" sz="2800" b="1" i="1" dirty="0" err="1" smtClean="0">
                <a:solidFill>
                  <a:srgbClr val="003366"/>
                </a:solidFill>
                <a:latin typeface="Times New Roman" pitchFamily="18" charset="0"/>
              </a:rPr>
              <a:t>Pilani</a:t>
            </a:r>
            <a:endParaRPr lang="en-US" sz="2800" b="1" i="1" dirty="0" smtClean="0">
              <a:solidFill>
                <a:srgbClr val="003366"/>
              </a:solidFill>
              <a:latin typeface="Times New Roman" pitchFamily="18" charset="0"/>
            </a:endParaRPr>
          </a:p>
        </p:txBody>
      </p:sp>
      <p:sp>
        <p:nvSpPr>
          <p:cNvPr id="4098" name="Rectangle 2"/>
          <p:cNvSpPr>
            <a:spLocks noGrp="1" noChangeArrowheads="1"/>
          </p:cNvSpPr>
          <p:nvPr>
            <p:ph type="ctrTitle"/>
          </p:nvPr>
        </p:nvSpPr>
        <p:spPr>
          <a:xfrm>
            <a:off x="990600" y="1509713"/>
            <a:ext cx="7467600" cy="1493837"/>
          </a:xfrm>
        </p:spPr>
        <p:txBody>
          <a:bodyPr>
            <a:normAutofit/>
          </a:bodyPr>
          <a:lstStyle/>
          <a:p>
            <a:pPr eaLnBrk="1" hangingPunct="1"/>
            <a:r>
              <a:rPr lang="en-US" sz="3200" b="1" dirty="0" smtClean="0">
                <a:solidFill>
                  <a:srgbClr val="000000"/>
                </a:solidFill>
              </a:rPr>
              <a:t>SS G515 - Data Warehousing</a:t>
            </a:r>
            <a:endParaRPr lang="en-US" sz="2800" dirty="0" smtClean="0">
              <a:solidFill>
                <a:srgbClr val="000000"/>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Warehousing Process</a:t>
            </a:r>
            <a:endParaRPr lang="en-US" dirty="0"/>
          </a:p>
        </p:txBody>
      </p:sp>
      <p:sp>
        <p:nvSpPr>
          <p:cNvPr id="3" name="Slide Number Placeholder 2"/>
          <p:cNvSpPr>
            <a:spLocks noGrp="1"/>
          </p:cNvSpPr>
          <p:nvPr>
            <p:ph type="sldNum" sz="quarter" idx="12"/>
          </p:nvPr>
        </p:nvSpPr>
        <p:spPr/>
        <p:txBody>
          <a:bodyPr/>
          <a:lstStyle/>
          <a:p>
            <a:pPr>
              <a:defRPr/>
            </a:pPr>
            <a:fld id="{BC1A7C20-27D3-4DC5-BC9A-FFB8C75C691D}" type="slidenum">
              <a:rPr lang="en-US" smtClean="0"/>
              <a:pPr>
                <a:defRPr/>
              </a:pPr>
              <a:t>10</a:t>
            </a:fld>
            <a:endParaRPr lang="en-US"/>
          </a:p>
        </p:txBody>
      </p:sp>
      <p:sp>
        <p:nvSpPr>
          <p:cNvPr id="4" name="Content Placeholder 3"/>
          <p:cNvSpPr>
            <a:spLocks noGrp="1"/>
          </p:cNvSpPr>
          <p:nvPr>
            <p:ph sz="quarter" idx="1"/>
          </p:nvPr>
        </p:nvSpPr>
        <p:spPr/>
        <p:txBody>
          <a:bodyPr/>
          <a:lstStyle/>
          <a:p>
            <a:r>
              <a:rPr lang="en-US" dirty="0" smtClean="0">
                <a:solidFill>
                  <a:srgbClr val="FF0000"/>
                </a:solidFill>
              </a:rPr>
              <a:t> Enterprise-wide warehouse, top down, the </a:t>
            </a:r>
            <a:r>
              <a:rPr lang="en-US" dirty="0" err="1" smtClean="0">
                <a:solidFill>
                  <a:srgbClr val="FF0000"/>
                </a:solidFill>
              </a:rPr>
              <a:t>Inmon</a:t>
            </a:r>
            <a:r>
              <a:rPr lang="en-US" dirty="0" smtClean="0">
                <a:solidFill>
                  <a:srgbClr val="FF0000"/>
                </a:solidFill>
              </a:rPr>
              <a:t> methodology</a:t>
            </a:r>
          </a:p>
          <a:p>
            <a:r>
              <a:rPr lang="en-US" dirty="0" smtClean="0">
                <a:solidFill>
                  <a:srgbClr val="FF0000"/>
                </a:solidFill>
              </a:rPr>
              <a:t>Data mart, bottom up, the Kimball methodology</a:t>
            </a:r>
          </a:p>
          <a:p>
            <a:r>
              <a:rPr lang="en-US" dirty="0" smtClean="0">
                <a:solidFill>
                  <a:srgbClr val="FF0000"/>
                </a:solidFill>
              </a:rPr>
              <a:t> When properly executed, both result in an enterprise-wide data warehouse</a:t>
            </a:r>
            <a:endParaRPr lang="en-US"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warehouse versus data mart.</a:t>
            </a:r>
            <a:endParaRPr lang="en-US" dirty="0"/>
          </a:p>
        </p:txBody>
      </p:sp>
      <p:sp>
        <p:nvSpPr>
          <p:cNvPr id="3" name="Slide Number Placeholder 2"/>
          <p:cNvSpPr>
            <a:spLocks noGrp="1"/>
          </p:cNvSpPr>
          <p:nvPr>
            <p:ph type="sldNum" sz="quarter" idx="12"/>
          </p:nvPr>
        </p:nvSpPr>
        <p:spPr/>
        <p:txBody>
          <a:bodyPr/>
          <a:lstStyle/>
          <a:p>
            <a:pPr>
              <a:defRPr/>
            </a:pPr>
            <a:fld id="{BC1A7C20-27D3-4DC5-BC9A-FFB8C75C691D}" type="slidenum">
              <a:rPr lang="en-US" smtClean="0"/>
              <a:pPr>
                <a:defRPr/>
              </a:pPr>
              <a:t>11</a:t>
            </a:fld>
            <a:endParaRPr lang="en-US"/>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381000" y="1460868"/>
            <a:ext cx="8481419" cy="4773359"/>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Building a Data Mart</a:t>
            </a:r>
            <a:endParaRPr lang="en-US" dirty="0"/>
          </a:p>
        </p:txBody>
      </p:sp>
      <p:sp>
        <p:nvSpPr>
          <p:cNvPr id="3" name="Slide Number Placeholder 2"/>
          <p:cNvSpPr>
            <a:spLocks noGrp="1"/>
          </p:cNvSpPr>
          <p:nvPr>
            <p:ph type="sldNum" sz="quarter" idx="12"/>
          </p:nvPr>
        </p:nvSpPr>
        <p:spPr/>
        <p:txBody>
          <a:bodyPr/>
          <a:lstStyle/>
          <a:p>
            <a:pPr>
              <a:defRPr/>
            </a:pPr>
            <a:fld id="{BC1A7C20-27D3-4DC5-BC9A-FFB8C75C691D}" type="slidenum">
              <a:rPr lang="en-US" smtClean="0"/>
              <a:pPr>
                <a:defRPr/>
              </a:pPr>
              <a:t>12</a:t>
            </a:fld>
            <a:endParaRPr lang="en-US"/>
          </a:p>
        </p:txBody>
      </p:sp>
      <p:sp>
        <p:nvSpPr>
          <p:cNvPr id="4" name="Content Placeholder 3"/>
          <p:cNvSpPr>
            <a:spLocks noGrp="1"/>
          </p:cNvSpPr>
          <p:nvPr>
            <p:ph sz="quarter" idx="1"/>
          </p:nvPr>
        </p:nvSpPr>
        <p:spPr/>
        <p:txBody>
          <a:bodyPr/>
          <a:lstStyle/>
          <a:p>
            <a:r>
              <a:rPr lang="en-US" dirty="0" smtClean="0"/>
              <a:t>Questions to be asked:</a:t>
            </a:r>
          </a:p>
          <a:p>
            <a:pPr lvl="1"/>
            <a:r>
              <a:rPr lang="en-US" dirty="0" smtClean="0"/>
              <a:t>Top-down or bottom-up approach?</a:t>
            </a:r>
          </a:p>
          <a:p>
            <a:pPr lvl="1"/>
            <a:r>
              <a:rPr lang="en-US" dirty="0" smtClean="0"/>
              <a:t>Enterprise-wide or departmental?</a:t>
            </a:r>
          </a:p>
          <a:p>
            <a:pPr lvl="1"/>
            <a:r>
              <a:rPr lang="en-US" dirty="0" smtClean="0"/>
              <a:t> </a:t>
            </a:r>
            <a:r>
              <a:rPr lang="en-US" b="1" dirty="0" smtClean="0"/>
              <a:t>Which first—data warehouse or data mart?</a:t>
            </a:r>
          </a:p>
          <a:p>
            <a:pPr lvl="1"/>
            <a:r>
              <a:rPr lang="en-US" dirty="0" smtClean="0"/>
              <a:t> Build pilot or go with a full-fledged implementation?</a:t>
            </a:r>
          </a:p>
          <a:p>
            <a:pPr lvl="1"/>
            <a:r>
              <a:rPr lang="en-US" dirty="0" smtClean="0"/>
              <a:t> Dependent or independent data marts?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808038"/>
          </a:xfrm>
        </p:spPr>
        <p:txBody>
          <a:bodyPr>
            <a:normAutofit fontScale="90000"/>
          </a:bodyPr>
          <a:lstStyle/>
          <a:p>
            <a:r>
              <a:rPr lang="en-US" b="1" dirty="0" smtClean="0"/>
              <a:t>Bottom-Up Versus Top-Down Approach</a:t>
            </a:r>
            <a:endParaRPr lang="en-US" dirty="0"/>
          </a:p>
        </p:txBody>
      </p:sp>
      <p:sp>
        <p:nvSpPr>
          <p:cNvPr id="3" name="Slide Number Placeholder 2"/>
          <p:cNvSpPr>
            <a:spLocks noGrp="1"/>
          </p:cNvSpPr>
          <p:nvPr>
            <p:ph type="sldNum" sz="quarter" idx="12"/>
          </p:nvPr>
        </p:nvSpPr>
        <p:spPr/>
        <p:txBody>
          <a:bodyPr/>
          <a:lstStyle/>
          <a:p>
            <a:pPr>
              <a:defRPr/>
            </a:pPr>
            <a:fld id="{BC1A7C20-27D3-4DC5-BC9A-FFB8C75C691D}" type="slidenum">
              <a:rPr lang="en-US" smtClean="0"/>
              <a:pPr>
                <a:defRPr/>
              </a:pPr>
              <a:t>13</a:t>
            </a:fld>
            <a:endParaRPr lang="en-US"/>
          </a:p>
        </p:txBody>
      </p:sp>
      <p:pic>
        <p:nvPicPr>
          <p:cNvPr id="2050" name="Picture 2"/>
          <p:cNvPicPr>
            <a:picLocks noGrp="1" noChangeAspect="1" noChangeArrowheads="1"/>
          </p:cNvPicPr>
          <p:nvPr>
            <p:ph sz="quarter" idx="1"/>
          </p:nvPr>
        </p:nvPicPr>
        <p:blipFill>
          <a:blip r:embed="rId2" cstate="print"/>
          <a:srcRect/>
          <a:stretch>
            <a:fillRect/>
          </a:stretch>
        </p:blipFill>
        <p:spPr bwMode="auto">
          <a:xfrm>
            <a:off x="533400" y="1041742"/>
            <a:ext cx="8396287" cy="5578693"/>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sz="3600" dirty="0"/>
              <a:t>Data Warehouse or Data Mart First?</a:t>
            </a:r>
          </a:p>
        </p:txBody>
      </p:sp>
      <p:sp>
        <p:nvSpPr>
          <p:cNvPr id="201731" name="Rectangle 3"/>
          <p:cNvSpPr>
            <a:spLocks noGrp="1" noChangeArrowheads="1"/>
          </p:cNvSpPr>
          <p:nvPr>
            <p:ph idx="1"/>
          </p:nvPr>
        </p:nvSpPr>
        <p:spPr>
          <a:xfrm>
            <a:off x="228600" y="1600200"/>
            <a:ext cx="8915400" cy="4530725"/>
          </a:xfrm>
        </p:spPr>
        <p:txBody>
          <a:bodyPr/>
          <a:lstStyle/>
          <a:p>
            <a:r>
              <a:rPr lang="en-US" dirty="0">
                <a:solidFill>
                  <a:srgbClr val="FF0000"/>
                </a:solidFill>
              </a:rPr>
              <a:t>Top-Down vs. Bottom-Up Approach</a:t>
            </a:r>
          </a:p>
          <a:p>
            <a:r>
              <a:rPr lang="en-US" dirty="0">
                <a:solidFill>
                  <a:srgbClr val="FF0000"/>
                </a:solidFill>
              </a:rPr>
              <a:t>Advantages of Top-Down</a:t>
            </a:r>
          </a:p>
          <a:p>
            <a:pPr lvl="1"/>
            <a:r>
              <a:rPr lang="en-US" dirty="0">
                <a:solidFill>
                  <a:srgbClr val="FF0000"/>
                </a:solidFill>
              </a:rPr>
              <a:t>A truly corporate effort, an enterprise view of data</a:t>
            </a:r>
          </a:p>
          <a:p>
            <a:pPr lvl="1"/>
            <a:r>
              <a:rPr lang="en-US" dirty="0">
                <a:solidFill>
                  <a:srgbClr val="FF0000"/>
                </a:solidFill>
              </a:rPr>
              <a:t>Inherently architected-not a union of disparate </a:t>
            </a:r>
            <a:r>
              <a:rPr lang="en-US" dirty="0" smtClean="0">
                <a:solidFill>
                  <a:srgbClr val="FF0000"/>
                </a:solidFill>
              </a:rPr>
              <a:t>DMs</a:t>
            </a:r>
          </a:p>
          <a:p>
            <a:pPr lvl="1"/>
            <a:r>
              <a:rPr lang="en-US" dirty="0" smtClean="0">
                <a:solidFill>
                  <a:srgbClr val="FF0000"/>
                </a:solidFill>
              </a:rPr>
              <a:t>Single, central storage of data about the content</a:t>
            </a:r>
            <a:endParaRPr lang="en-US" dirty="0">
              <a:solidFill>
                <a:srgbClr val="FF0000"/>
              </a:solidFill>
            </a:endParaRPr>
          </a:p>
          <a:p>
            <a:pPr lvl="1"/>
            <a:r>
              <a:rPr lang="en-US" dirty="0">
                <a:solidFill>
                  <a:srgbClr val="FF0000"/>
                </a:solidFill>
              </a:rPr>
              <a:t>Central rules and control</a:t>
            </a:r>
          </a:p>
          <a:p>
            <a:pPr lvl="1"/>
            <a:r>
              <a:rPr lang="en-US" dirty="0">
                <a:solidFill>
                  <a:srgbClr val="FF0000"/>
                </a:solidFill>
              </a:rPr>
              <a:t>May be developed fast using iterative approach</a:t>
            </a:r>
          </a:p>
        </p:txBody>
      </p:sp>
      <p:sp>
        <p:nvSpPr>
          <p:cNvPr id="4" name="Date Placeholder 3"/>
          <p:cNvSpPr>
            <a:spLocks noGrp="1"/>
          </p:cNvSpPr>
          <p:nvPr>
            <p:ph type="dt" sz="half" idx="10"/>
          </p:nvPr>
        </p:nvSpPr>
        <p:spPr/>
        <p:txBody>
          <a:bodyPr/>
          <a:lstStyle/>
          <a:p>
            <a:fld id="{6C668C5E-EBE1-4D12-A1E2-4831E1C44B84}" type="datetime5">
              <a:rPr lang="en-US" smtClean="0"/>
              <a:pPr/>
              <a:t>6-Oct-17</a:t>
            </a:fld>
            <a:endParaRPr lang="en-US"/>
          </a:p>
        </p:txBody>
      </p:sp>
      <p:sp>
        <p:nvSpPr>
          <p:cNvPr id="6" name="Slide Number Placeholder 5"/>
          <p:cNvSpPr>
            <a:spLocks noGrp="1"/>
          </p:cNvSpPr>
          <p:nvPr>
            <p:ph type="sldNum" sz="quarter" idx="12"/>
          </p:nvPr>
        </p:nvSpPr>
        <p:spPr/>
        <p:txBody>
          <a:bodyPr/>
          <a:lstStyle/>
          <a:p>
            <a:fld id="{B6070EC4-A91A-4830-A7A9-19118E9BE190}" type="slidenum">
              <a:rPr lang="en-US"/>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en-US" sz="3600" dirty="0"/>
              <a:t>Data Warehouse or Data Mart First?</a:t>
            </a:r>
          </a:p>
        </p:txBody>
      </p:sp>
      <p:sp>
        <p:nvSpPr>
          <p:cNvPr id="202755" name="Rectangle 3"/>
          <p:cNvSpPr>
            <a:spLocks noGrp="1" noChangeArrowheads="1"/>
          </p:cNvSpPr>
          <p:nvPr>
            <p:ph idx="1"/>
          </p:nvPr>
        </p:nvSpPr>
        <p:spPr>
          <a:xfrm>
            <a:off x="228600" y="1600200"/>
            <a:ext cx="8915400" cy="4530725"/>
          </a:xfrm>
        </p:spPr>
        <p:txBody>
          <a:bodyPr/>
          <a:lstStyle/>
          <a:p>
            <a:r>
              <a:rPr lang="en-US" dirty="0">
                <a:solidFill>
                  <a:srgbClr val="FF0000"/>
                </a:solidFill>
              </a:rPr>
              <a:t>Disadvantages of Top-Down</a:t>
            </a:r>
          </a:p>
          <a:p>
            <a:pPr lvl="1"/>
            <a:r>
              <a:rPr lang="en-US" dirty="0">
                <a:solidFill>
                  <a:srgbClr val="FF0000"/>
                </a:solidFill>
              </a:rPr>
              <a:t>Takes longer to build even with iterative method</a:t>
            </a:r>
          </a:p>
          <a:p>
            <a:pPr lvl="1"/>
            <a:r>
              <a:rPr lang="en-US" dirty="0">
                <a:solidFill>
                  <a:srgbClr val="FF0000"/>
                </a:solidFill>
              </a:rPr>
              <a:t>High exposure/risk to failure</a:t>
            </a:r>
          </a:p>
          <a:p>
            <a:pPr lvl="1"/>
            <a:r>
              <a:rPr lang="en-US" dirty="0">
                <a:solidFill>
                  <a:srgbClr val="FF0000"/>
                </a:solidFill>
              </a:rPr>
              <a:t>Needs high level of cross functional skills</a:t>
            </a:r>
          </a:p>
          <a:p>
            <a:pPr lvl="1"/>
            <a:r>
              <a:rPr lang="en-US" dirty="0">
                <a:solidFill>
                  <a:srgbClr val="FF0000"/>
                </a:solidFill>
              </a:rPr>
              <a:t>High outlay without proof of concept</a:t>
            </a:r>
          </a:p>
          <a:p>
            <a:pPr lvl="1"/>
            <a:r>
              <a:rPr lang="en-US" dirty="0">
                <a:solidFill>
                  <a:srgbClr val="FF0000"/>
                </a:solidFill>
              </a:rPr>
              <a:t>Difficult to sell this approach to senior management and sponsors</a:t>
            </a:r>
          </a:p>
          <a:p>
            <a:pPr lvl="1"/>
            <a:endParaRPr lang="en-US" dirty="0">
              <a:solidFill>
                <a:srgbClr val="FF0000"/>
              </a:solidFill>
            </a:endParaRPr>
          </a:p>
        </p:txBody>
      </p:sp>
      <p:sp>
        <p:nvSpPr>
          <p:cNvPr id="4" name="Date Placeholder 3"/>
          <p:cNvSpPr>
            <a:spLocks noGrp="1"/>
          </p:cNvSpPr>
          <p:nvPr>
            <p:ph type="dt" sz="half" idx="10"/>
          </p:nvPr>
        </p:nvSpPr>
        <p:spPr/>
        <p:txBody>
          <a:bodyPr/>
          <a:lstStyle/>
          <a:p>
            <a:fld id="{89842A93-9065-4E56-83D0-B207B8AB8655}" type="datetime5">
              <a:rPr lang="en-US" smtClean="0"/>
              <a:pPr/>
              <a:t>6-Oct-17</a:t>
            </a:fld>
            <a:endParaRPr lang="en-US"/>
          </a:p>
        </p:txBody>
      </p:sp>
      <p:sp>
        <p:nvSpPr>
          <p:cNvPr id="6" name="Slide Number Placeholder 5"/>
          <p:cNvSpPr>
            <a:spLocks noGrp="1"/>
          </p:cNvSpPr>
          <p:nvPr>
            <p:ph type="sldNum" sz="quarter" idx="12"/>
          </p:nvPr>
        </p:nvSpPr>
        <p:spPr/>
        <p:txBody>
          <a:bodyPr/>
          <a:lstStyle/>
          <a:p>
            <a:fld id="{7EAEFCBF-2083-463F-AF07-80DAA0BDC4F8}" type="slidenum">
              <a:rPr lang="en-US"/>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en-US" sz="3600" dirty="0"/>
              <a:t>Data Warehouse or Data Mart First?</a:t>
            </a:r>
          </a:p>
        </p:txBody>
      </p:sp>
      <p:sp>
        <p:nvSpPr>
          <p:cNvPr id="203779" name="Rectangle 3"/>
          <p:cNvSpPr>
            <a:spLocks noGrp="1" noChangeArrowheads="1"/>
          </p:cNvSpPr>
          <p:nvPr>
            <p:ph idx="1"/>
          </p:nvPr>
        </p:nvSpPr>
        <p:spPr>
          <a:xfrm>
            <a:off x="228600" y="1600200"/>
            <a:ext cx="8915400" cy="4530725"/>
          </a:xfrm>
        </p:spPr>
        <p:txBody>
          <a:bodyPr/>
          <a:lstStyle/>
          <a:p>
            <a:r>
              <a:rPr lang="en-US" dirty="0">
                <a:solidFill>
                  <a:srgbClr val="FF0000"/>
                </a:solidFill>
              </a:rPr>
              <a:t>Advantages of Bottom-Up Approach</a:t>
            </a:r>
          </a:p>
          <a:p>
            <a:pPr lvl="1"/>
            <a:r>
              <a:rPr lang="en-US" dirty="0">
                <a:solidFill>
                  <a:srgbClr val="FF0000"/>
                </a:solidFill>
              </a:rPr>
              <a:t>Faster and easier implementation of manageable pieces</a:t>
            </a:r>
          </a:p>
          <a:p>
            <a:pPr lvl="1"/>
            <a:r>
              <a:rPr lang="en-US" dirty="0">
                <a:solidFill>
                  <a:srgbClr val="FF0000"/>
                </a:solidFill>
              </a:rPr>
              <a:t>Favorable ROI and proof of concept</a:t>
            </a:r>
          </a:p>
          <a:p>
            <a:pPr lvl="1"/>
            <a:r>
              <a:rPr lang="en-US" dirty="0">
                <a:solidFill>
                  <a:srgbClr val="FF0000"/>
                </a:solidFill>
              </a:rPr>
              <a:t>Less risk of failure</a:t>
            </a:r>
          </a:p>
          <a:p>
            <a:pPr lvl="1"/>
            <a:r>
              <a:rPr lang="en-US" dirty="0">
                <a:solidFill>
                  <a:srgbClr val="FF0000"/>
                </a:solidFill>
              </a:rPr>
              <a:t>Inherently incremental; can schedule important DMs first</a:t>
            </a:r>
          </a:p>
          <a:p>
            <a:pPr lvl="1"/>
            <a:r>
              <a:rPr lang="en-US" dirty="0">
                <a:solidFill>
                  <a:srgbClr val="FF0000"/>
                </a:solidFill>
              </a:rPr>
              <a:t>Allows project team to learn and grow</a:t>
            </a:r>
          </a:p>
          <a:p>
            <a:pPr lvl="1"/>
            <a:endParaRPr lang="en-US" dirty="0">
              <a:solidFill>
                <a:srgbClr val="FF0000"/>
              </a:solidFill>
            </a:endParaRPr>
          </a:p>
        </p:txBody>
      </p:sp>
      <p:sp>
        <p:nvSpPr>
          <p:cNvPr id="4" name="Date Placeholder 3"/>
          <p:cNvSpPr>
            <a:spLocks noGrp="1"/>
          </p:cNvSpPr>
          <p:nvPr>
            <p:ph type="dt" sz="half" idx="10"/>
          </p:nvPr>
        </p:nvSpPr>
        <p:spPr/>
        <p:txBody>
          <a:bodyPr/>
          <a:lstStyle/>
          <a:p>
            <a:fld id="{2DBDA2E3-CBC9-45B0-AFCB-38F392C3DD4E}" type="datetime5">
              <a:rPr lang="en-US" smtClean="0"/>
              <a:pPr/>
              <a:t>6-Oct-17</a:t>
            </a:fld>
            <a:endParaRPr lang="en-US"/>
          </a:p>
        </p:txBody>
      </p:sp>
      <p:sp>
        <p:nvSpPr>
          <p:cNvPr id="6" name="Slide Number Placeholder 5"/>
          <p:cNvSpPr>
            <a:spLocks noGrp="1"/>
          </p:cNvSpPr>
          <p:nvPr>
            <p:ph type="sldNum" sz="quarter" idx="12"/>
          </p:nvPr>
        </p:nvSpPr>
        <p:spPr/>
        <p:txBody>
          <a:bodyPr/>
          <a:lstStyle/>
          <a:p>
            <a:fld id="{89F913A3-AF6D-417C-B1C5-A69954A3B7F0}" type="slidenum">
              <a:rPr lang="en-US"/>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en-US" sz="3600" dirty="0"/>
              <a:t>Data Warehouse or Data Mart First?</a:t>
            </a:r>
          </a:p>
        </p:txBody>
      </p:sp>
      <p:sp>
        <p:nvSpPr>
          <p:cNvPr id="204803" name="Rectangle 3"/>
          <p:cNvSpPr>
            <a:spLocks noGrp="1" noChangeArrowheads="1"/>
          </p:cNvSpPr>
          <p:nvPr>
            <p:ph idx="1"/>
          </p:nvPr>
        </p:nvSpPr>
        <p:spPr>
          <a:xfrm>
            <a:off x="228600" y="1600200"/>
            <a:ext cx="8915400" cy="4530725"/>
          </a:xfrm>
        </p:spPr>
        <p:txBody>
          <a:bodyPr/>
          <a:lstStyle/>
          <a:p>
            <a:r>
              <a:rPr lang="en-US" dirty="0">
                <a:solidFill>
                  <a:srgbClr val="FF0000"/>
                </a:solidFill>
              </a:rPr>
              <a:t>Disadvantages of Bottom-Up Approach</a:t>
            </a:r>
          </a:p>
          <a:p>
            <a:pPr lvl="1"/>
            <a:r>
              <a:rPr lang="en-US" dirty="0">
                <a:solidFill>
                  <a:srgbClr val="FF0000"/>
                </a:solidFill>
              </a:rPr>
              <a:t>Each DM has its own narrow view of data</a:t>
            </a:r>
          </a:p>
          <a:p>
            <a:pPr lvl="1"/>
            <a:r>
              <a:rPr lang="en-US" dirty="0">
                <a:solidFill>
                  <a:srgbClr val="FF0000"/>
                </a:solidFill>
              </a:rPr>
              <a:t>Permeates redundant data in every DM</a:t>
            </a:r>
          </a:p>
          <a:p>
            <a:pPr lvl="1"/>
            <a:r>
              <a:rPr lang="en-US" dirty="0">
                <a:solidFill>
                  <a:srgbClr val="FF0000"/>
                </a:solidFill>
              </a:rPr>
              <a:t>Difficult to integrate if the overall requirements are not considered in the beginning</a:t>
            </a:r>
          </a:p>
          <a:p>
            <a:r>
              <a:rPr lang="en-US" dirty="0">
                <a:solidFill>
                  <a:srgbClr val="FF0000"/>
                </a:solidFill>
              </a:rPr>
              <a:t>Kimball’s approach is considered as a Bottom-Up approach, but he disagrees</a:t>
            </a:r>
          </a:p>
          <a:p>
            <a:pPr lvl="1"/>
            <a:endParaRPr lang="en-US" dirty="0">
              <a:solidFill>
                <a:srgbClr val="FF0000"/>
              </a:solidFill>
            </a:endParaRPr>
          </a:p>
        </p:txBody>
      </p:sp>
      <p:sp>
        <p:nvSpPr>
          <p:cNvPr id="4" name="Date Placeholder 3"/>
          <p:cNvSpPr>
            <a:spLocks noGrp="1"/>
          </p:cNvSpPr>
          <p:nvPr>
            <p:ph type="dt" sz="half" idx="10"/>
          </p:nvPr>
        </p:nvSpPr>
        <p:spPr/>
        <p:txBody>
          <a:bodyPr/>
          <a:lstStyle/>
          <a:p>
            <a:fld id="{A35F948E-D815-428D-9E66-4D869797C0D6}" type="datetime5">
              <a:rPr lang="en-US" smtClean="0"/>
              <a:pPr/>
              <a:t>6-Oct-17</a:t>
            </a:fld>
            <a:endParaRPr lang="en-US"/>
          </a:p>
        </p:txBody>
      </p:sp>
      <p:sp>
        <p:nvSpPr>
          <p:cNvPr id="6" name="Slide Number Placeholder 5"/>
          <p:cNvSpPr>
            <a:spLocks noGrp="1"/>
          </p:cNvSpPr>
          <p:nvPr>
            <p:ph type="sldNum" sz="quarter" idx="12"/>
          </p:nvPr>
        </p:nvSpPr>
        <p:spPr/>
        <p:txBody>
          <a:bodyPr/>
          <a:lstStyle/>
          <a:p>
            <a:fld id="{C714EE2A-DF1B-42AD-AFDC-996E6FD721CD}" type="slidenum">
              <a:rPr lang="en-US"/>
              <a:pPr/>
              <a:t>17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fld id="{9B79B59D-A7C0-4CE4-86D1-90D56200A36E}" type="datetime5">
              <a:rPr lang="en-US" smtClean="0"/>
              <a:pPr/>
              <a:t>6-Oct-17</a:t>
            </a:fld>
            <a:endParaRPr lang="en-US"/>
          </a:p>
        </p:txBody>
      </p:sp>
      <p:sp>
        <p:nvSpPr>
          <p:cNvPr id="7" name="Slide Number Placeholder 3"/>
          <p:cNvSpPr>
            <a:spLocks noGrp="1"/>
          </p:cNvSpPr>
          <p:nvPr>
            <p:ph type="sldNum" sz="quarter" idx="12"/>
          </p:nvPr>
        </p:nvSpPr>
        <p:spPr/>
        <p:txBody>
          <a:bodyPr/>
          <a:lstStyle/>
          <a:p>
            <a:fld id="{19E9D678-8EE2-4F8A-B6CE-0E4426297568}" type="slidenum">
              <a:rPr lang="en-US"/>
              <a:pPr/>
              <a:t>18</a:t>
            </a:fld>
            <a:endParaRPr lang="en-US"/>
          </a:p>
        </p:txBody>
      </p:sp>
      <p:sp>
        <p:nvSpPr>
          <p:cNvPr id="282626" name="Rectangle 2"/>
          <p:cNvSpPr>
            <a:spLocks noChangeArrowheads="1"/>
          </p:cNvSpPr>
          <p:nvPr/>
        </p:nvSpPr>
        <p:spPr bwMode="auto">
          <a:xfrm>
            <a:off x="1547813" y="1166813"/>
            <a:ext cx="9144000" cy="0"/>
          </a:xfrm>
          <a:prstGeom prst="rect">
            <a:avLst/>
          </a:prstGeom>
          <a:noFill/>
          <a:ln w="9525">
            <a:noFill/>
            <a:miter lim="800000"/>
            <a:headEnd/>
            <a:tailEnd/>
          </a:ln>
          <a:effectLst/>
        </p:spPr>
        <p:txBody>
          <a:bodyPr>
            <a:spAutoFit/>
          </a:bodyPr>
          <a:lstStyle/>
          <a:p>
            <a:endParaRPr lang="en-US"/>
          </a:p>
        </p:txBody>
      </p:sp>
      <p:pic>
        <p:nvPicPr>
          <p:cNvPr id="282627" name="Picture 3" descr="Image19.gif (41563 bytes)"/>
          <p:cNvPicPr>
            <a:picLocks noChangeAspect="1" noChangeArrowheads="1"/>
          </p:cNvPicPr>
          <p:nvPr/>
        </p:nvPicPr>
        <p:blipFill>
          <a:blip r:embed="rId2" r:link="rId3" cstate="print"/>
          <a:srcRect/>
          <a:stretch>
            <a:fillRect/>
          </a:stretch>
        </p:blipFill>
        <p:spPr bwMode="auto">
          <a:xfrm>
            <a:off x="0" y="984885"/>
            <a:ext cx="9152906" cy="5873115"/>
          </a:xfrm>
          <a:prstGeom prst="rect">
            <a:avLst/>
          </a:prstGeom>
          <a:solidFill>
            <a:schemeClr val="tx2"/>
          </a:solidFill>
        </p:spPr>
      </p:pic>
      <p:sp>
        <p:nvSpPr>
          <p:cNvPr id="282628" name="Text Box 4"/>
          <p:cNvSpPr txBox="1">
            <a:spLocks noChangeArrowheads="1"/>
          </p:cNvSpPr>
          <p:nvPr/>
        </p:nvSpPr>
        <p:spPr bwMode="auto">
          <a:xfrm>
            <a:off x="228600" y="228600"/>
            <a:ext cx="7848600" cy="762000"/>
          </a:xfrm>
          <a:prstGeom prst="rect">
            <a:avLst/>
          </a:prstGeom>
          <a:noFill/>
          <a:ln w="9525">
            <a:noFill/>
            <a:miter lim="800000"/>
            <a:headEnd/>
            <a:tailEnd/>
          </a:ln>
          <a:effectLst/>
        </p:spPr>
        <p:txBody>
          <a:bodyPr>
            <a:spAutoFit/>
          </a:bodyPr>
          <a:lstStyle/>
          <a:p>
            <a:pPr eaLnBrk="1" hangingPunct="1">
              <a:spcBef>
                <a:spcPct val="50000"/>
              </a:spcBef>
            </a:pPr>
            <a:r>
              <a:rPr lang="en-US" sz="4400" dirty="0">
                <a:solidFill>
                  <a:srgbClr val="000000"/>
                </a:solidFill>
                <a:latin typeface="Tahoma" pitchFamily="34" charset="0"/>
              </a:rPr>
              <a:t>Dependent Data Marts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half" idx="10"/>
          </p:nvPr>
        </p:nvSpPr>
        <p:spPr/>
        <p:txBody>
          <a:bodyPr/>
          <a:lstStyle/>
          <a:p>
            <a:fld id="{A5707116-2B46-48FA-8DFA-F09B6CBA62CA}" type="datetime5">
              <a:rPr lang="en-US" smtClean="0"/>
              <a:pPr/>
              <a:t>6-Oct-17</a:t>
            </a:fld>
            <a:endParaRPr lang="en-US"/>
          </a:p>
        </p:txBody>
      </p:sp>
      <p:sp>
        <p:nvSpPr>
          <p:cNvPr id="8" name="Slide Number Placeholder 3"/>
          <p:cNvSpPr>
            <a:spLocks noGrp="1"/>
          </p:cNvSpPr>
          <p:nvPr>
            <p:ph type="sldNum" sz="quarter" idx="12"/>
          </p:nvPr>
        </p:nvSpPr>
        <p:spPr/>
        <p:txBody>
          <a:bodyPr/>
          <a:lstStyle/>
          <a:p>
            <a:fld id="{F542DA02-31E3-47E3-8372-6F5F79F57FDF}" type="slidenum">
              <a:rPr lang="en-US"/>
              <a:pPr/>
              <a:t>19</a:t>
            </a:fld>
            <a:endParaRPr lang="en-US"/>
          </a:p>
        </p:txBody>
      </p:sp>
      <p:sp>
        <p:nvSpPr>
          <p:cNvPr id="283650" name="Rectangle 2"/>
          <p:cNvSpPr>
            <a:spLocks noChangeArrowheads="1"/>
          </p:cNvSpPr>
          <p:nvPr/>
        </p:nvSpPr>
        <p:spPr bwMode="auto">
          <a:xfrm>
            <a:off x="1547813" y="1166813"/>
            <a:ext cx="9144000" cy="0"/>
          </a:xfrm>
          <a:prstGeom prst="rect">
            <a:avLst/>
          </a:prstGeom>
          <a:noFill/>
          <a:ln w="9525">
            <a:noFill/>
            <a:miter lim="800000"/>
            <a:headEnd/>
            <a:tailEnd/>
          </a:ln>
          <a:effectLst/>
        </p:spPr>
        <p:txBody>
          <a:bodyPr>
            <a:spAutoFit/>
          </a:bodyPr>
          <a:lstStyle/>
          <a:p>
            <a:endParaRPr lang="en-US"/>
          </a:p>
        </p:txBody>
      </p:sp>
      <p:sp>
        <p:nvSpPr>
          <p:cNvPr id="283651" name="Text Box 3"/>
          <p:cNvSpPr txBox="1">
            <a:spLocks noChangeArrowheads="1"/>
          </p:cNvSpPr>
          <p:nvPr/>
        </p:nvSpPr>
        <p:spPr bwMode="auto">
          <a:xfrm>
            <a:off x="0" y="228600"/>
            <a:ext cx="7848600" cy="762000"/>
          </a:xfrm>
          <a:prstGeom prst="rect">
            <a:avLst/>
          </a:prstGeom>
          <a:noFill/>
          <a:ln w="9525">
            <a:noFill/>
            <a:miter lim="800000"/>
            <a:headEnd/>
            <a:tailEnd/>
          </a:ln>
          <a:effectLst/>
        </p:spPr>
        <p:txBody>
          <a:bodyPr>
            <a:spAutoFit/>
          </a:bodyPr>
          <a:lstStyle/>
          <a:p>
            <a:pPr eaLnBrk="1" hangingPunct="1">
              <a:spcBef>
                <a:spcPct val="50000"/>
              </a:spcBef>
            </a:pPr>
            <a:r>
              <a:rPr lang="en-US" sz="4400" dirty="0">
                <a:solidFill>
                  <a:srgbClr val="000000"/>
                </a:solidFill>
                <a:latin typeface="Tahoma" pitchFamily="34" charset="0"/>
              </a:rPr>
              <a:t>Independent Data Marts</a:t>
            </a:r>
          </a:p>
        </p:txBody>
      </p:sp>
      <p:sp>
        <p:nvSpPr>
          <p:cNvPr id="283652" name="Rectangle 4"/>
          <p:cNvSpPr>
            <a:spLocks noChangeArrowheads="1"/>
          </p:cNvSpPr>
          <p:nvPr/>
        </p:nvSpPr>
        <p:spPr bwMode="auto">
          <a:xfrm>
            <a:off x="1614488" y="1252538"/>
            <a:ext cx="9144000" cy="0"/>
          </a:xfrm>
          <a:prstGeom prst="rect">
            <a:avLst/>
          </a:prstGeom>
          <a:noFill/>
          <a:ln w="9525">
            <a:noFill/>
            <a:miter lim="800000"/>
            <a:headEnd/>
            <a:tailEnd/>
          </a:ln>
          <a:effectLst/>
        </p:spPr>
        <p:txBody>
          <a:bodyPr>
            <a:spAutoFit/>
          </a:bodyPr>
          <a:lstStyle/>
          <a:p>
            <a:endParaRPr lang="en-US"/>
          </a:p>
        </p:txBody>
      </p:sp>
      <p:pic>
        <p:nvPicPr>
          <p:cNvPr id="283653" name="Picture 5" descr="Image20.gif (36247 bytes)"/>
          <p:cNvPicPr>
            <a:picLocks noChangeAspect="1" noChangeArrowheads="1"/>
          </p:cNvPicPr>
          <p:nvPr/>
        </p:nvPicPr>
        <p:blipFill>
          <a:blip r:embed="rId2" r:link="rId3" cstate="print"/>
          <a:srcRect/>
          <a:stretch>
            <a:fillRect/>
          </a:stretch>
        </p:blipFill>
        <p:spPr bwMode="auto">
          <a:xfrm>
            <a:off x="0" y="914400"/>
            <a:ext cx="9144000" cy="5943600"/>
          </a:xfrm>
          <a:prstGeom prst="rect">
            <a:avLst/>
          </a:prstGeom>
          <a:solidFill>
            <a:schemeClr val="tx2"/>
          </a:solid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a:t>Data Marts</a:t>
            </a:r>
          </a:p>
        </p:txBody>
      </p:sp>
      <p:sp>
        <p:nvSpPr>
          <p:cNvPr id="9219" name="Rectangle 3"/>
          <p:cNvSpPr>
            <a:spLocks noGrp="1" noChangeArrowheads="1"/>
          </p:cNvSpPr>
          <p:nvPr>
            <p:ph idx="1"/>
          </p:nvPr>
        </p:nvSpPr>
        <p:spPr>
          <a:xfrm>
            <a:off x="685800" y="1828800"/>
            <a:ext cx="7772400" cy="4572000"/>
          </a:xfrm>
        </p:spPr>
        <p:txBody>
          <a:bodyPr/>
          <a:lstStyle/>
          <a:p>
            <a:r>
              <a:rPr lang="en-US" dirty="0">
                <a:solidFill>
                  <a:srgbClr val="FF0000"/>
                </a:solidFill>
              </a:rPr>
              <a:t>What is a data mart?</a:t>
            </a:r>
          </a:p>
          <a:p>
            <a:r>
              <a:rPr lang="en-US" dirty="0">
                <a:solidFill>
                  <a:srgbClr val="FF0000"/>
                </a:solidFill>
              </a:rPr>
              <a:t>Advantages and disadvantages of data marts</a:t>
            </a:r>
          </a:p>
          <a:p>
            <a:r>
              <a:rPr lang="en-US" dirty="0">
                <a:solidFill>
                  <a:srgbClr val="FF0000"/>
                </a:solidFill>
              </a:rPr>
              <a:t>Issues with the development and management of data marts</a:t>
            </a:r>
          </a:p>
        </p:txBody>
      </p:sp>
      <p:sp>
        <p:nvSpPr>
          <p:cNvPr id="4" name="Date Placeholder 3"/>
          <p:cNvSpPr>
            <a:spLocks noGrp="1"/>
          </p:cNvSpPr>
          <p:nvPr>
            <p:ph type="dt" sz="half" idx="10"/>
          </p:nvPr>
        </p:nvSpPr>
        <p:spPr/>
        <p:txBody>
          <a:bodyPr/>
          <a:lstStyle/>
          <a:p>
            <a:fld id="{B06364C3-A336-4B57-937F-70F49D685854}" type="datetime5">
              <a:rPr lang="en-US" smtClean="0"/>
              <a:pPr/>
              <a:t>6-Oct-17</a:t>
            </a:fld>
            <a:endParaRPr lang="en-US"/>
          </a:p>
        </p:txBody>
      </p:sp>
      <p:sp>
        <p:nvSpPr>
          <p:cNvPr id="6" name="Slide Number Placeholder 5"/>
          <p:cNvSpPr>
            <a:spLocks noGrp="1"/>
          </p:cNvSpPr>
          <p:nvPr>
            <p:ph type="sldNum" sz="quarter" idx="12"/>
          </p:nvPr>
        </p:nvSpPr>
        <p:spPr/>
        <p:txBody>
          <a:bodyPr/>
          <a:lstStyle/>
          <a:p>
            <a:fld id="{A38EFA44-9316-46A2-95AE-B27139FD741C}" type="slidenum">
              <a:rPr lang="en-US"/>
              <a:pPr/>
              <a:t>2</a:t>
            </a:fld>
            <a:endParaRPr lang="en-US"/>
          </a:p>
        </p:txBody>
      </p:sp>
    </p:spTree>
    <p:extLst>
      <p:ext uri="{BB962C8B-B14F-4D97-AF65-F5344CB8AC3E}">
        <p14:creationId xmlns:p14="http://schemas.microsoft.com/office/powerpoint/2010/main" val="1901873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p:cTn id="7" dur="1000" fill="hold"/>
                                        <p:tgtEl>
                                          <p:spTgt spid="9219">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9219">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9219">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9219">
                                            <p:txEl>
                                              <p:pRg st="1" end="1"/>
                                            </p:txEl>
                                          </p:spTgt>
                                        </p:tgtEl>
                                        <p:attrNameLst>
                                          <p:attrName>style.visibility</p:attrName>
                                        </p:attrNameLst>
                                      </p:cBhvr>
                                      <p:to>
                                        <p:strVal val="visible"/>
                                      </p:to>
                                    </p:set>
                                    <p:anim calcmode="lin" valueType="num">
                                      <p:cBhvr>
                                        <p:cTn id="14" dur="1000" fill="hold"/>
                                        <p:tgtEl>
                                          <p:spTgt spid="9219">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9219">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921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9219">
                                            <p:txEl>
                                              <p:pRg st="2" end="2"/>
                                            </p:txEl>
                                          </p:spTgt>
                                        </p:tgtEl>
                                        <p:attrNameLst>
                                          <p:attrName>style.visibility</p:attrName>
                                        </p:attrNameLst>
                                      </p:cBhvr>
                                      <p:to>
                                        <p:strVal val="visible"/>
                                      </p:to>
                                    </p:set>
                                    <p:anim calcmode="lin" valueType="num">
                                      <p:cBhvr>
                                        <p:cTn id="21" dur="1000" fill="hold"/>
                                        <p:tgtEl>
                                          <p:spTgt spid="9219">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9219">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en-US" sz="3600" dirty="0"/>
              <a:t>The Bottom-Up Misnomer</a:t>
            </a:r>
          </a:p>
        </p:txBody>
      </p:sp>
      <p:sp>
        <p:nvSpPr>
          <p:cNvPr id="208899" name="Rectangle 3"/>
          <p:cNvSpPr>
            <a:spLocks noGrp="1" noChangeArrowheads="1"/>
          </p:cNvSpPr>
          <p:nvPr>
            <p:ph idx="1"/>
          </p:nvPr>
        </p:nvSpPr>
        <p:spPr>
          <a:xfrm>
            <a:off x="228600" y="2327275"/>
            <a:ext cx="8915400" cy="4530725"/>
          </a:xfrm>
        </p:spPr>
        <p:txBody>
          <a:bodyPr/>
          <a:lstStyle/>
          <a:p>
            <a:pPr>
              <a:buFont typeface="Wingdings" pitchFamily="2" charset="2"/>
              <a:buNone/>
            </a:pPr>
            <a:r>
              <a:rPr lang="en-US" dirty="0">
                <a:solidFill>
                  <a:srgbClr val="FF0000"/>
                </a:solidFill>
              </a:rPr>
              <a:t>	Kimball encourages you to broaden your perspective both “vertically” and “horizontally” while gathering business requirements while developing data marts</a:t>
            </a:r>
          </a:p>
          <a:p>
            <a:pPr lvl="1">
              <a:buFontTx/>
              <a:buNone/>
            </a:pPr>
            <a:endParaRPr lang="en-US" dirty="0">
              <a:solidFill>
                <a:srgbClr val="FF0000"/>
              </a:solidFill>
            </a:endParaRPr>
          </a:p>
        </p:txBody>
      </p:sp>
      <p:sp>
        <p:nvSpPr>
          <p:cNvPr id="4" name="Date Placeholder 3"/>
          <p:cNvSpPr>
            <a:spLocks noGrp="1"/>
          </p:cNvSpPr>
          <p:nvPr>
            <p:ph type="dt" sz="half" idx="10"/>
          </p:nvPr>
        </p:nvSpPr>
        <p:spPr/>
        <p:txBody>
          <a:bodyPr/>
          <a:lstStyle/>
          <a:p>
            <a:fld id="{99D0C7C6-74EA-4D3F-9000-A889C1CC94AC}" type="datetime5">
              <a:rPr lang="en-US" smtClean="0"/>
              <a:pPr/>
              <a:t>6-Oct-17</a:t>
            </a:fld>
            <a:endParaRPr lang="en-US"/>
          </a:p>
        </p:txBody>
      </p:sp>
      <p:sp>
        <p:nvSpPr>
          <p:cNvPr id="6" name="Slide Number Placeholder 5"/>
          <p:cNvSpPr>
            <a:spLocks noGrp="1"/>
          </p:cNvSpPr>
          <p:nvPr>
            <p:ph type="sldNum" sz="quarter" idx="12"/>
          </p:nvPr>
        </p:nvSpPr>
        <p:spPr/>
        <p:txBody>
          <a:bodyPr/>
          <a:lstStyle/>
          <a:p>
            <a:fld id="{988DF9F9-47A6-4A8D-A74C-DD54689F9444}" type="slidenum">
              <a:rPr lang="en-US"/>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r>
              <a:rPr lang="en-US" sz="3600" dirty="0"/>
              <a:t>The Bottom-Up Misnomer</a:t>
            </a:r>
          </a:p>
        </p:txBody>
      </p:sp>
      <p:sp>
        <p:nvSpPr>
          <p:cNvPr id="209923" name="Rectangle 3"/>
          <p:cNvSpPr>
            <a:spLocks noGrp="1" noChangeArrowheads="1"/>
          </p:cNvSpPr>
          <p:nvPr>
            <p:ph idx="1"/>
          </p:nvPr>
        </p:nvSpPr>
        <p:spPr>
          <a:xfrm>
            <a:off x="228600" y="1600200"/>
            <a:ext cx="8915400" cy="4530725"/>
          </a:xfrm>
        </p:spPr>
        <p:txBody>
          <a:bodyPr/>
          <a:lstStyle/>
          <a:p>
            <a:r>
              <a:rPr lang="en-US" dirty="0">
                <a:solidFill>
                  <a:srgbClr val="FF0000"/>
                </a:solidFill>
              </a:rPr>
              <a:t>Vertical</a:t>
            </a:r>
          </a:p>
          <a:p>
            <a:pPr lvl="1"/>
            <a:r>
              <a:rPr lang="en-US" dirty="0">
                <a:solidFill>
                  <a:srgbClr val="FF0000"/>
                </a:solidFill>
              </a:rPr>
              <a:t>Don’t just rely on the business data analyst to determine requirements</a:t>
            </a:r>
          </a:p>
          <a:p>
            <a:pPr lvl="1"/>
            <a:r>
              <a:rPr lang="en-US" dirty="0">
                <a:solidFill>
                  <a:srgbClr val="FF0000"/>
                </a:solidFill>
              </a:rPr>
              <a:t>Inputs from senior managers about their vision, objectives, and challenges are critical</a:t>
            </a:r>
          </a:p>
          <a:p>
            <a:pPr lvl="1"/>
            <a:r>
              <a:rPr lang="en-US" dirty="0">
                <a:solidFill>
                  <a:srgbClr val="FF0000"/>
                </a:solidFill>
              </a:rPr>
              <a:t>Ignoring this vertical span might cause failure in understanding the organization’s  direction and likely future trends</a:t>
            </a:r>
          </a:p>
        </p:txBody>
      </p:sp>
      <p:sp>
        <p:nvSpPr>
          <p:cNvPr id="4" name="Date Placeholder 3"/>
          <p:cNvSpPr>
            <a:spLocks noGrp="1"/>
          </p:cNvSpPr>
          <p:nvPr>
            <p:ph type="dt" sz="half" idx="10"/>
          </p:nvPr>
        </p:nvSpPr>
        <p:spPr/>
        <p:txBody>
          <a:bodyPr/>
          <a:lstStyle/>
          <a:p>
            <a:fld id="{022EE133-1817-4295-B182-7882776C82DA}" type="datetime5">
              <a:rPr lang="en-US" smtClean="0"/>
              <a:pPr/>
              <a:t>6-Oct-17</a:t>
            </a:fld>
            <a:endParaRPr lang="en-US"/>
          </a:p>
        </p:txBody>
      </p:sp>
      <p:sp>
        <p:nvSpPr>
          <p:cNvPr id="6" name="Slide Number Placeholder 5"/>
          <p:cNvSpPr>
            <a:spLocks noGrp="1"/>
          </p:cNvSpPr>
          <p:nvPr>
            <p:ph type="sldNum" sz="quarter" idx="12"/>
          </p:nvPr>
        </p:nvSpPr>
        <p:spPr/>
        <p:txBody>
          <a:bodyPr/>
          <a:lstStyle/>
          <a:p>
            <a:fld id="{63721072-D806-4604-895C-B178AB0BC865}" type="slidenum">
              <a:rPr lang="en-US"/>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US" sz="3600" dirty="0"/>
              <a:t>The Bottom-Up Misnomer</a:t>
            </a:r>
          </a:p>
        </p:txBody>
      </p:sp>
      <p:sp>
        <p:nvSpPr>
          <p:cNvPr id="210947" name="Rectangle 3"/>
          <p:cNvSpPr>
            <a:spLocks noGrp="1" noChangeArrowheads="1"/>
          </p:cNvSpPr>
          <p:nvPr>
            <p:ph idx="1"/>
          </p:nvPr>
        </p:nvSpPr>
        <p:spPr>
          <a:xfrm>
            <a:off x="228600" y="1600200"/>
            <a:ext cx="8915400" cy="4530725"/>
          </a:xfrm>
        </p:spPr>
        <p:txBody>
          <a:bodyPr/>
          <a:lstStyle/>
          <a:p>
            <a:pPr>
              <a:lnSpc>
                <a:spcPct val="90000"/>
              </a:lnSpc>
            </a:pPr>
            <a:r>
              <a:rPr lang="en-US" sz="2800" dirty="0">
                <a:solidFill>
                  <a:srgbClr val="FF0000"/>
                </a:solidFill>
              </a:rPr>
              <a:t>Horizontal</a:t>
            </a:r>
          </a:p>
          <a:p>
            <a:pPr lvl="1">
              <a:lnSpc>
                <a:spcPct val="90000"/>
              </a:lnSpc>
            </a:pPr>
            <a:r>
              <a:rPr lang="en-US" sz="2400" dirty="0">
                <a:solidFill>
                  <a:srgbClr val="FF0000"/>
                </a:solidFill>
              </a:rPr>
              <a:t>Look horizontally across the departments before designing the DW</a:t>
            </a:r>
          </a:p>
          <a:p>
            <a:pPr lvl="1">
              <a:lnSpc>
                <a:spcPct val="90000"/>
              </a:lnSpc>
            </a:pPr>
            <a:r>
              <a:rPr lang="en-US" sz="2400" dirty="0">
                <a:solidFill>
                  <a:srgbClr val="FF0000"/>
                </a:solidFill>
              </a:rPr>
              <a:t>Critical in establishing the enterprise view</a:t>
            </a:r>
          </a:p>
          <a:p>
            <a:pPr lvl="1">
              <a:lnSpc>
                <a:spcPct val="90000"/>
              </a:lnSpc>
            </a:pPr>
            <a:r>
              <a:rPr lang="en-US" sz="2400" dirty="0">
                <a:solidFill>
                  <a:srgbClr val="FF0000"/>
                </a:solidFill>
              </a:rPr>
              <a:t>Challenging to do if one particular department if funding the project</a:t>
            </a:r>
          </a:p>
          <a:p>
            <a:pPr lvl="1">
              <a:lnSpc>
                <a:spcPct val="90000"/>
              </a:lnSpc>
            </a:pPr>
            <a:r>
              <a:rPr lang="en-US" sz="2400" dirty="0">
                <a:solidFill>
                  <a:srgbClr val="FF0000"/>
                </a:solidFill>
              </a:rPr>
              <a:t>Ignoring horizontal span will create isolated, department-centric databases that are inconsistent and can’t be integrated</a:t>
            </a:r>
          </a:p>
          <a:p>
            <a:pPr lvl="1">
              <a:lnSpc>
                <a:spcPct val="90000"/>
              </a:lnSpc>
            </a:pPr>
            <a:r>
              <a:rPr lang="en-US" sz="2400" dirty="0">
                <a:solidFill>
                  <a:srgbClr val="FF0000"/>
                </a:solidFill>
              </a:rPr>
              <a:t>Complete coverage in a large organization is difficult</a:t>
            </a:r>
          </a:p>
          <a:p>
            <a:pPr lvl="1">
              <a:lnSpc>
                <a:spcPct val="90000"/>
              </a:lnSpc>
            </a:pPr>
            <a:r>
              <a:rPr lang="en-US" sz="2400" dirty="0">
                <a:solidFill>
                  <a:srgbClr val="FF0000"/>
                </a:solidFill>
              </a:rPr>
              <a:t>One rep. from each dept. interacting with the core development team can be of immense help</a:t>
            </a:r>
          </a:p>
        </p:txBody>
      </p:sp>
      <p:sp>
        <p:nvSpPr>
          <p:cNvPr id="4" name="Date Placeholder 3"/>
          <p:cNvSpPr>
            <a:spLocks noGrp="1"/>
          </p:cNvSpPr>
          <p:nvPr>
            <p:ph type="dt" sz="half" idx="10"/>
          </p:nvPr>
        </p:nvSpPr>
        <p:spPr/>
        <p:txBody>
          <a:bodyPr/>
          <a:lstStyle/>
          <a:p>
            <a:fld id="{13B4FC71-1FF3-451B-BEB1-A6B5627D2085}" type="datetime5">
              <a:rPr lang="en-US" smtClean="0"/>
              <a:pPr/>
              <a:t>6-Oct-17</a:t>
            </a:fld>
            <a:endParaRPr lang="en-US"/>
          </a:p>
        </p:txBody>
      </p:sp>
      <p:sp>
        <p:nvSpPr>
          <p:cNvPr id="6" name="Slide Number Placeholder 5"/>
          <p:cNvSpPr>
            <a:spLocks noGrp="1"/>
          </p:cNvSpPr>
          <p:nvPr>
            <p:ph type="sldNum" sz="quarter" idx="12"/>
          </p:nvPr>
        </p:nvSpPr>
        <p:spPr/>
        <p:txBody>
          <a:bodyPr/>
          <a:lstStyle/>
          <a:p>
            <a:fld id="{964A322B-E6F7-4B8F-B7A8-78A85340D764}" type="slidenum">
              <a:rPr lang="en-US"/>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en-US" sz="3600" dirty="0"/>
              <a:t>Data Warehouse or Data Mart First?</a:t>
            </a:r>
          </a:p>
        </p:txBody>
      </p:sp>
      <p:sp>
        <p:nvSpPr>
          <p:cNvPr id="205827" name="Rectangle 3"/>
          <p:cNvSpPr>
            <a:spLocks noGrp="1" noChangeArrowheads="1"/>
          </p:cNvSpPr>
          <p:nvPr>
            <p:ph idx="1"/>
          </p:nvPr>
        </p:nvSpPr>
        <p:spPr>
          <a:xfrm>
            <a:off x="228600" y="1600200"/>
            <a:ext cx="8915400" cy="4530725"/>
          </a:xfrm>
        </p:spPr>
        <p:txBody>
          <a:bodyPr/>
          <a:lstStyle/>
          <a:p>
            <a:pPr marL="609600" indent="-609600">
              <a:buFont typeface="Wingdings" pitchFamily="2" charset="2"/>
              <a:buNone/>
            </a:pPr>
            <a:r>
              <a:rPr lang="en-US" dirty="0">
                <a:solidFill>
                  <a:srgbClr val="FF0000"/>
                </a:solidFill>
              </a:rPr>
              <a:t>New Practical approach by Kimball</a:t>
            </a:r>
          </a:p>
          <a:p>
            <a:pPr marL="990600" lvl="1" indent="-533400">
              <a:buFontTx/>
              <a:buAutoNum type="arabicPeriod"/>
            </a:pPr>
            <a:r>
              <a:rPr lang="en-US" dirty="0">
                <a:solidFill>
                  <a:srgbClr val="FF0000"/>
                </a:solidFill>
              </a:rPr>
              <a:t>Plan and define requirements at the overall corporate level</a:t>
            </a:r>
          </a:p>
          <a:p>
            <a:pPr marL="990600" lvl="1" indent="-533400">
              <a:buFontTx/>
              <a:buAutoNum type="arabicPeriod"/>
            </a:pPr>
            <a:r>
              <a:rPr lang="en-US" dirty="0">
                <a:solidFill>
                  <a:srgbClr val="FF0000"/>
                </a:solidFill>
              </a:rPr>
              <a:t>Create a surrounding architecture for a complete warehouse</a:t>
            </a:r>
          </a:p>
          <a:p>
            <a:pPr marL="990600" lvl="1" indent="-533400">
              <a:buFontTx/>
              <a:buAutoNum type="arabicPeriod"/>
            </a:pPr>
            <a:r>
              <a:rPr lang="en-US" dirty="0">
                <a:solidFill>
                  <a:srgbClr val="FF0000"/>
                </a:solidFill>
              </a:rPr>
              <a:t>Conform and standardize the data content</a:t>
            </a:r>
          </a:p>
          <a:p>
            <a:pPr marL="990600" lvl="1" indent="-533400">
              <a:buFontTx/>
              <a:buAutoNum type="arabicPeriod"/>
            </a:pPr>
            <a:r>
              <a:rPr lang="en-US" dirty="0">
                <a:solidFill>
                  <a:srgbClr val="FF0000"/>
                </a:solidFill>
              </a:rPr>
              <a:t>Implement the Data Warehouse as a series of </a:t>
            </a:r>
            <a:r>
              <a:rPr lang="en-US" dirty="0" err="1">
                <a:solidFill>
                  <a:srgbClr val="FF0000"/>
                </a:solidFill>
              </a:rPr>
              <a:t>Supermarts</a:t>
            </a:r>
            <a:r>
              <a:rPr lang="en-US" dirty="0">
                <a:solidFill>
                  <a:srgbClr val="FF0000"/>
                </a:solidFill>
              </a:rPr>
              <a:t>, one at a time</a:t>
            </a:r>
          </a:p>
        </p:txBody>
      </p:sp>
      <p:sp>
        <p:nvSpPr>
          <p:cNvPr id="4" name="Date Placeholder 3"/>
          <p:cNvSpPr>
            <a:spLocks noGrp="1"/>
          </p:cNvSpPr>
          <p:nvPr>
            <p:ph type="dt" sz="half" idx="10"/>
          </p:nvPr>
        </p:nvSpPr>
        <p:spPr/>
        <p:txBody>
          <a:bodyPr/>
          <a:lstStyle/>
          <a:p>
            <a:fld id="{D4D1B653-316A-47DA-996A-DEEBF1757FA5}" type="datetime5">
              <a:rPr lang="en-US" smtClean="0"/>
              <a:pPr/>
              <a:t>6-Oct-17</a:t>
            </a:fld>
            <a:endParaRPr lang="en-US"/>
          </a:p>
        </p:txBody>
      </p:sp>
      <p:sp>
        <p:nvSpPr>
          <p:cNvPr id="6" name="Slide Number Placeholder 5"/>
          <p:cNvSpPr>
            <a:spLocks noGrp="1"/>
          </p:cNvSpPr>
          <p:nvPr>
            <p:ph type="sldNum" sz="quarter" idx="12"/>
          </p:nvPr>
        </p:nvSpPr>
        <p:spPr/>
        <p:txBody>
          <a:bodyPr/>
          <a:lstStyle/>
          <a:p>
            <a:fld id="{EE14F0F8-1D96-4A9E-95F2-D86CF05D2515}" type="slidenum">
              <a:rPr lang="en-US"/>
              <a:pPr/>
              <a:t>23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82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8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8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8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sz="3600" dirty="0"/>
              <a:t>A Word about SUPERMARTS</a:t>
            </a:r>
          </a:p>
        </p:txBody>
      </p:sp>
      <p:sp>
        <p:nvSpPr>
          <p:cNvPr id="206851" name="Rectangle 3"/>
          <p:cNvSpPr>
            <a:spLocks noGrp="1" noChangeArrowheads="1"/>
          </p:cNvSpPr>
          <p:nvPr>
            <p:ph idx="1"/>
          </p:nvPr>
        </p:nvSpPr>
        <p:spPr>
          <a:xfrm>
            <a:off x="228600" y="1600200"/>
            <a:ext cx="8915400" cy="4530725"/>
          </a:xfrm>
        </p:spPr>
        <p:txBody>
          <a:bodyPr/>
          <a:lstStyle/>
          <a:p>
            <a:pPr marL="609600" indent="-609600">
              <a:lnSpc>
                <a:spcPct val="90000"/>
              </a:lnSpc>
            </a:pPr>
            <a:r>
              <a:rPr lang="en-US" sz="2400" dirty="0">
                <a:solidFill>
                  <a:srgbClr val="FF0000"/>
                </a:solidFill>
              </a:rPr>
              <a:t>Totally monolithic approach vs. totally stovepipe approach</a:t>
            </a:r>
          </a:p>
          <a:p>
            <a:pPr marL="609600" indent="-609600">
              <a:lnSpc>
                <a:spcPct val="90000"/>
              </a:lnSpc>
            </a:pPr>
            <a:r>
              <a:rPr lang="en-US" sz="2400" dirty="0">
                <a:solidFill>
                  <a:srgbClr val="FF0000"/>
                </a:solidFill>
              </a:rPr>
              <a:t>A step-by-step approach for building an EDW from granular data</a:t>
            </a:r>
          </a:p>
          <a:p>
            <a:pPr marL="609600" indent="-609600">
              <a:lnSpc>
                <a:spcPct val="90000"/>
              </a:lnSpc>
            </a:pPr>
            <a:r>
              <a:rPr lang="en-US" sz="2400" dirty="0">
                <a:solidFill>
                  <a:srgbClr val="FF0000"/>
                </a:solidFill>
              </a:rPr>
              <a:t>A </a:t>
            </a:r>
            <a:r>
              <a:rPr lang="en-US" sz="2400" dirty="0" err="1">
                <a:solidFill>
                  <a:srgbClr val="FF0000"/>
                </a:solidFill>
              </a:rPr>
              <a:t>Supermart</a:t>
            </a:r>
            <a:r>
              <a:rPr lang="en-US" sz="2400" dirty="0">
                <a:solidFill>
                  <a:srgbClr val="FF0000"/>
                </a:solidFill>
              </a:rPr>
              <a:t> s a data mart that has been carefully built with a disciplined  architectural framework</a:t>
            </a:r>
          </a:p>
          <a:p>
            <a:pPr marL="609600" indent="-609600">
              <a:lnSpc>
                <a:spcPct val="90000"/>
              </a:lnSpc>
            </a:pPr>
            <a:r>
              <a:rPr lang="en-US" sz="2400" dirty="0">
                <a:solidFill>
                  <a:srgbClr val="FF0000"/>
                </a:solidFill>
              </a:rPr>
              <a:t>A </a:t>
            </a:r>
            <a:r>
              <a:rPr lang="en-US" sz="2400" dirty="0" err="1">
                <a:solidFill>
                  <a:srgbClr val="FF0000"/>
                </a:solidFill>
              </a:rPr>
              <a:t>Supermart</a:t>
            </a:r>
            <a:r>
              <a:rPr lang="en-US" sz="2400" dirty="0">
                <a:solidFill>
                  <a:srgbClr val="FF0000"/>
                </a:solidFill>
              </a:rPr>
              <a:t> is naturally a complete subset of the DW</a:t>
            </a:r>
          </a:p>
          <a:p>
            <a:pPr marL="609600" indent="-609600">
              <a:lnSpc>
                <a:spcPct val="90000"/>
              </a:lnSpc>
            </a:pPr>
            <a:r>
              <a:rPr lang="en-US" sz="2400" dirty="0">
                <a:solidFill>
                  <a:srgbClr val="FF0000"/>
                </a:solidFill>
              </a:rPr>
              <a:t>A </a:t>
            </a:r>
            <a:r>
              <a:rPr lang="en-US" sz="2400" dirty="0" err="1">
                <a:solidFill>
                  <a:srgbClr val="FF0000"/>
                </a:solidFill>
              </a:rPr>
              <a:t>Supermart</a:t>
            </a:r>
            <a:r>
              <a:rPr lang="en-US" sz="2400" dirty="0">
                <a:solidFill>
                  <a:srgbClr val="FF0000"/>
                </a:solidFill>
              </a:rPr>
              <a:t> is based on the most granular data that can possible be collected and stored</a:t>
            </a:r>
          </a:p>
          <a:p>
            <a:pPr marL="609600" indent="-609600">
              <a:lnSpc>
                <a:spcPct val="90000"/>
              </a:lnSpc>
            </a:pPr>
            <a:r>
              <a:rPr lang="en-US" sz="2400" dirty="0">
                <a:solidFill>
                  <a:srgbClr val="FF0000"/>
                </a:solidFill>
              </a:rPr>
              <a:t>Conformed dimensions and standardized fact definitions</a:t>
            </a:r>
          </a:p>
        </p:txBody>
      </p:sp>
      <p:sp>
        <p:nvSpPr>
          <p:cNvPr id="4" name="Date Placeholder 3"/>
          <p:cNvSpPr>
            <a:spLocks noGrp="1"/>
          </p:cNvSpPr>
          <p:nvPr>
            <p:ph type="dt" sz="half" idx="10"/>
          </p:nvPr>
        </p:nvSpPr>
        <p:spPr/>
        <p:txBody>
          <a:bodyPr/>
          <a:lstStyle/>
          <a:p>
            <a:fld id="{AE2197DA-8A47-42DC-822D-49D42EED8B2B}" type="datetime5">
              <a:rPr lang="en-US" smtClean="0"/>
              <a:pPr/>
              <a:t>6-Oct-17</a:t>
            </a:fld>
            <a:endParaRPr lang="en-US"/>
          </a:p>
        </p:txBody>
      </p:sp>
      <p:sp>
        <p:nvSpPr>
          <p:cNvPr id="6" name="Slide Number Placeholder 5"/>
          <p:cNvSpPr>
            <a:spLocks noGrp="1"/>
          </p:cNvSpPr>
          <p:nvPr>
            <p:ph type="sldNum" sz="quarter" idx="12"/>
          </p:nvPr>
        </p:nvSpPr>
        <p:spPr/>
        <p:txBody>
          <a:bodyPr/>
          <a:lstStyle/>
          <a:p>
            <a:fld id="{1CD7A24E-D0F5-402B-8E81-C392DA0835B6}" type="slidenum">
              <a:rPr lang="en-US"/>
              <a:pPr/>
              <a:t>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68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68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68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68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68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68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838200" y="304800"/>
            <a:ext cx="7772400" cy="731838"/>
          </a:xfrm>
        </p:spPr>
        <p:txBody>
          <a:bodyPr/>
          <a:lstStyle/>
          <a:p>
            <a:r>
              <a:rPr lang="en-US" sz="3600" dirty="0"/>
              <a:t>A Word about SUPERMARTS</a:t>
            </a:r>
          </a:p>
        </p:txBody>
      </p:sp>
      <p:sp>
        <p:nvSpPr>
          <p:cNvPr id="4" name="Date Placeholder 3"/>
          <p:cNvSpPr>
            <a:spLocks noGrp="1"/>
          </p:cNvSpPr>
          <p:nvPr>
            <p:ph type="dt" sz="half" idx="10"/>
          </p:nvPr>
        </p:nvSpPr>
        <p:spPr/>
        <p:txBody>
          <a:bodyPr/>
          <a:lstStyle/>
          <a:p>
            <a:fld id="{374C8E88-F348-4E58-94D2-D5455EB214D6}" type="datetime5">
              <a:rPr lang="en-US" smtClean="0"/>
              <a:pPr/>
              <a:t>6-Oct-17</a:t>
            </a:fld>
            <a:endParaRPr lang="en-US"/>
          </a:p>
        </p:txBody>
      </p:sp>
      <p:sp>
        <p:nvSpPr>
          <p:cNvPr id="6" name="Slide Number Placeholder 5"/>
          <p:cNvSpPr>
            <a:spLocks noGrp="1"/>
          </p:cNvSpPr>
          <p:nvPr>
            <p:ph type="sldNum" sz="quarter" idx="12"/>
          </p:nvPr>
        </p:nvSpPr>
        <p:spPr/>
        <p:txBody>
          <a:bodyPr/>
          <a:lstStyle/>
          <a:p>
            <a:fld id="{D3B0F5B9-9FEC-408F-8679-A52597701FEE}" type="slidenum">
              <a:rPr lang="en-US"/>
              <a:pPr/>
              <a:t>25</a:t>
            </a:fld>
            <a:endParaRPr lang="en-US"/>
          </a:p>
        </p:txBody>
      </p:sp>
      <p:pic>
        <p:nvPicPr>
          <p:cNvPr id="207879" name="Picture 7" descr="9801d141"/>
          <p:cNvPicPr>
            <a:picLocks noChangeAspect="1" noChangeArrowheads="1"/>
          </p:cNvPicPr>
          <p:nvPr/>
        </p:nvPicPr>
        <p:blipFill>
          <a:blip r:embed="rId2" cstate="print"/>
          <a:srcRect/>
          <a:stretch>
            <a:fillRect/>
          </a:stretch>
        </p:blipFill>
        <p:spPr bwMode="auto">
          <a:xfrm>
            <a:off x="1143000" y="1066800"/>
            <a:ext cx="6934200" cy="549764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sz="3600" dirty="0"/>
              <a:t>Pilot Projects: Risk vs. Reward</a:t>
            </a:r>
          </a:p>
        </p:txBody>
      </p:sp>
      <p:sp>
        <p:nvSpPr>
          <p:cNvPr id="153603" name="Rectangle 3"/>
          <p:cNvSpPr>
            <a:spLocks noGrp="1" noChangeArrowheads="1"/>
          </p:cNvSpPr>
          <p:nvPr>
            <p:ph idx="1"/>
          </p:nvPr>
        </p:nvSpPr>
        <p:spPr>
          <a:xfrm>
            <a:off x="381000" y="1828800"/>
            <a:ext cx="8229600" cy="4530725"/>
          </a:xfrm>
        </p:spPr>
        <p:txBody>
          <a:bodyPr/>
          <a:lstStyle/>
          <a:p>
            <a:r>
              <a:rPr lang="en-US" dirty="0">
                <a:solidFill>
                  <a:srgbClr val="FF0000"/>
                </a:solidFill>
              </a:rPr>
              <a:t>Start with a pilot implementation as the first rollout for DW</a:t>
            </a:r>
          </a:p>
          <a:p>
            <a:r>
              <a:rPr lang="en-US" dirty="0">
                <a:solidFill>
                  <a:srgbClr val="FF0000"/>
                </a:solidFill>
              </a:rPr>
              <a:t>Pilot projects have advantage of being small and manageable</a:t>
            </a:r>
          </a:p>
          <a:p>
            <a:r>
              <a:rPr lang="en-US" dirty="0">
                <a:solidFill>
                  <a:srgbClr val="FF0000"/>
                </a:solidFill>
              </a:rPr>
              <a:t>Provide organization with a “proof of concept” </a:t>
            </a:r>
          </a:p>
        </p:txBody>
      </p:sp>
      <p:sp>
        <p:nvSpPr>
          <p:cNvPr id="4" name="Date Placeholder 3"/>
          <p:cNvSpPr>
            <a:spLocks noGrp="1"/>
          </p:cNvSpPr>
          <p:nvPr>
            <p:ph type="dt" sz="half" idx="10"/>
          </p:nvPr>
        </p:nvSpPr>
        <p:spPr/>
        <p:txBody>
          <a:bodyPr/>
          <a:lstStyle/>
          <a:p>
            <a:fld id="{C14C5093-B88D-4618-AFC1-250BEA1DFED6}" type="datetime5">
              <a:rPr lang="en-US" smtClean="0"/>
              <a:pPr/>
              <a:t>6-Oct-17</a:t>
            </a:fld>
            <a:endParaRPr lang="en-US"/>
          </a:p>
        </p:txBody>
      </p:sp>
      <p:sp>
        <p:nvSpPr>
          <p:cNvPr id="6" name="Slide Number Placeholder 5"/>
          <p:cNvSpPr>
            <a:spLocks noGrp="1"/>
          </p:cNvSpPr>
          <p:nvPr>
            <p:ph type="sldNum" sz="quarter" idx="12"/>
          </p:nvPr>
        </p:nvSpPr>
        <p:spPr/>
        <p:txBody>
          <a:bodyPr/>
          <a:lstStyle/>
          <a:p>
            <a:fld id="{B14FFA42-6369-4ED3-A9E5-6FF165457970}" type="slidenum">
              <a:rPr lang="en-US"/>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sz="3600" dirty="0"/>
              <a:t>Pilot Projects: Risk vs. Reward</a:t>
            </a:r>
          </a:p>
        </p:txBody>
      </p:sp>
      <p:sp>
        <p:nvSpPr>
          <p:cNvPr id="223235" name="Rectangle 3"/>
          <p:cNvSpPr>
            <a:spLocks noGrp="1" noChangeArrowheads="1"/>
          </p:cNvSpPr>
          <p:nvPr>
            <p:ph idx="1"/>
          </p:nvPr>
        </p:nvSpPr>
        <p:spPr>
          <a:xfrm>
            <a:off x="381000" y="1828800"/>
            <a:ext cx="8229600" cy="4530725"/>
          </a:xfrm>
        </p:spPr>
        <p:txBody>
          <a:bodyPr/>
          <a:lstStyle/>
          <a:p>
            <a:pPr marL="609600" indent="-609600">
              <a:buFont typeface="Wingdings" pitchFamily="2" charset="2"/>
              <a:buNone/>
            </a:pPr>
            <a:r>
              <a:rPr lang="en-US" dirty="0">
                <a:solidFill>
                  <a:srgbClr val="FF0000"/>
                </a:solidFill>
              </a:rPr>
              <a:t>	Functional scope of a pilot project should be determined based on:</a:t>
            </a:r>
          </a:p>
          <a:p>
            <a:pPr marL="609600" indent="-609600">
              <a:buFont typeface="Wingdings" pitchFamily="2" charset="2"/>
              <a:buAutoNum type="arabicPeriod"/>
            </a:pPr>
            <a:r>
              <a:rPr lang="en-US" dirty="0">
                <a:solidFill>
                  <a:srgbClr val="FF0000"/>
                </a:solidFill>
              </a:rPr>
              <a:t>The Degree of risk enterprise is willing to take</a:t>
            </a:r>
          </a:p>
          <a:p>
            <a:pPr marL="609600" indent="-609600">
              <a:buFont typeface="Wingdings" pitchFamily="2" charset="2"/>
              <a:buAutoNum type="arabicPeriod"/>
            </a:pPr>
            <a:r>
              <a:rPr lang="en-US" dirty="0">
                <a:solidFill>
                  <a:srgbClr val="FF0000"/>
                </a:solidFill>
              </a:rPr>
              <a:t>The potential for leveraging the pilot project</a:t>
            </a:r>
          </a:p>
          <a:p>
            <a:pPr marL="1371600" lvl="2" indent="-457200">
              <a:buClr>
                <a:schemeClr val="tx1"/>
              </a:buClr>
              <a:buFont typeface="Wingdings" pitchFamily="2" charset="2"/>
              <a:buChar char="§"/>
            </a:pPr>
            <a:r>
              <a:rPr lang="en-US" dirty="0">
                <a:solidFill>
                  <a:srgbClr val="FF0000"/>
                </a:solidFill>
              </a:rPr>
              <a:t>Avoid constructing a throwaway prototype</a:t>
            </a:r>
          </a:p>
          <a:p>
            <a:pPr marL="1371600" lvl="2" indent="-457200">
              <a:buClr>
                <a:schemeClr val="tx1"/>
              </a:buClr>
              <a:buFont typeface="Wingdings" pitchFamily="2" charset="2"/>
              <a:buChar char="§"/>
            </a:pPr>
            <a:r>
              <a:rPr lang="en-US" dirty="0">
                <a:solidFill>
                  <a:srgbClr val="FF0000"/>
                </a:solidFill>
              </a:rPr>
              <a:t>Pilot warehouse must have actual value to the enterprise</a:t>
            </a:r>
          </a:p>
        </p:txBody>
      </p:sp>
      <p:sp>
        <p:nvSpPr>
          <p:cNvPr id="4" name="Date Placeholder 3"/>
          <p:cNvSpPr>
            <a:spLocks noGrp="1"/>
          </p:cNvSpPr>
          <p:nvPr>
            <p:ph type="dt" sz="half" idx="10"/>
          </p:nvPr>
        </p:nvSpPr>
        <p:spPr/>
        <p:txBody>
          <a:bodyPr/>
          <a:lstStyle/>
          <a:p>
            <a:fld id="{992AB7E5-E850-4DC2-A47F-7CECE9018836}" type="datetime5">
              <a:rPr lang="en-US" smtClean="0"/>
              <a:pPr/>
              <a:t>6-Oct-17</a:t>
            </a:fld>
            <a:endParaRPr lang="en-US"/>
          </a:p>
        </p:txBody>
      </p:sp>
      <p:sp>
        <p:nvSpPr>
          <p:cNvPr id="6" name="Slide Number Placeholder 5"/>
          <p:cNvSpPr>
            <a:spLocks noGrp="1"/>
          </p:cNvSpPr>
          <p:nvPr>
            <p:ph type="sldNum" sz="quarter" idx="12"/>
          </p:nvPr>
        </p:nvSpPr>
        <p:spPr/>
        <p:txBody>
          <a:bodyPr/>
          <a:lstStyle/>
          <a:p>
            <a:fld id="{7A1BC02B-22A3-4187-A60E-486B706BAD10}" type="slidenum">
              <a:rPr lang="en-US"/>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sz="3600" dirty="0"/>
              <a:t>Pilot Projects: Risk vs. Reward</a:t>
            </a:r>
          </a:p>
        </p:txBody>
      </p:sp>
      <p:graphicFrame>
        <p:nvGraphicFramePr>
          <p:cNvPr id="224285" name="Group 29"/>
          <p:cNvGraphicFramePr>
            <a:graphicFrameLocks noGrp="1"/>
          </p:cNvGraphicFramePr>
          <p:nvPr>
            <p:ph type="tbl" idx="1"/>
          </p:nvPr>
        </p:nvGraphicFramePr>
        <p:xfrm>
          <a:off x="2362200" y="1752600"/>
          <a:ext cx="4724400" cy="4108704"/>
        </p:xfrm>
        <a:graphic>
          <a:graphicData uri="http://schemas.openxmlformats.org/drawingml/2006/table">
            <a:tbl>
              <a:tblPr/>
              <a:tblGrid>
                <a:gridCol w="2362200"/>
                <a:gridCol w="2362200"/>
              </a:tblGrid>
              <a:tr h="15621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n-US" sz="2800" b="1" i="0" u="none" strike="noStrike" cap="none" normalizeH="0" baseline="0" smtClean="0">
                        <a:ln>
                          <a:noFill/>
                        </a:ln>
                        <a:solidFill>
                          <a:srgbClr val="0D0618"/>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800" b="1" i="0" u="none" strike="noStrike" cap="none" normalizeH="0" baseline="0" smtClean="0">
                          <a:ln>
                            <a:noFill/>
                          </a:ln>
                          <a:solidFill>
                            <a:srgbClr val="0D0618"/>
                          </a:solidFill>
                          <a:effectLst/>
                          <a:latin typeface="Arial" charset="0"/>
                        </a:rPr>
                        <a:t>High Risk</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800" b="1" i="0" u="none" strike="noStrike" cap="none" normalizeH="0" baseline="0" smtClean="0">
                          <a:ln>
                            <a:noFill/>
                          </a:ln>
                          <a:solidFill>
                            <a:srgbClr val="0D0618"/>
                          </a:solidFill>
                          <a:effectLst/>
                          <a:latin typeface="Arial" charset="0"/>
                        </a:rPr>
                        <a:t>Low Reward</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n-US" sz="2800" b="1" i="0" u="none" strike="noStrike" cap="none" normalizeH="0" baseline="0" smtClean="0">
                        <a:ln>
                          <a:noFill/>
                        </a:ln>
                        <a:solidFill>
                          <a:srgbClr val="0D0618"/>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n-US" sz="2800" b="1" i="0" u="none" strike="noStrike" cap="none" normalizeH="0" baseline="0" smtClean="0">
                        <a:ln>
                          <a:noFill/>
                        </a:ln>
                        <a:solidFill>
                          <a:srgbClr val="0D0618"/>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800" b="1" i="0" u="none" strike="noStrike" cap="none" normalizeH="0" baseline="0" smtClean="0">
                          <a:ln>
                            <a:noFill/>
                          </a:ln>
                          <a:solidFill>
                            <a:srgbClr val="0D0618"/>
                          </a:solidFill>
                          <a:effectLst/>
                          <a:latin typeface="Arial" charset="0"/>
                        </a:rPr>
                        <a:t>High Risk</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800" b="1" i="0" u="none" strike="noStrike" cap="none" normalizeH="0" baseline="0" smtClean="0">
                          <a:ln>
                            <a:noFill/>
                          </a:ln>
                          <a:solidFill>
                            <a:srgbClr val="0D0618"/>
                          </a:solidFill>
                          <a:effectLst/>
                          <a:latin typeface="Arial" charset="0"/>
                        </a:rPr>
                        <a:t>High reward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B77"/>
                    </a:solidFill>
                  </a:tcPr>
                </a:tc>
              </a:tr>
              <a:tr h="15621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n-US" sz="2800" b="1" i="0" u="none" strike="noStrike" cap="none" normalizeH="0" baseline="0" smtClean="0">
                        <a:ln>
                          <a:noFill/>
                        </a:ln>
                        <a:solidFill>
                          <a:srgbClr val="0D0618"/>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800" b="1" i="0" u="none" strike="noStrike" cap="none" normalizeH="0" baseline="0" smtClean="0">
                          <a:ln>
                            <a:noFill/>
                          </a:ln>
                          <a:solidFill>
                            <a:srgbClr val="0D0618"/>
                          </a:solidFill>
                          <a:effectLst/>
                          <a:latin typeface="Arial" charset="0"/>
                        </a:rPr>
                        <a:t>Low Risk</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800" b="1" i="0" u="none" strike="noStrike" cap="none" normalizeH="0" baseline="0" smtClean="0">
                          <a:ln>
                            <a:noFill/>
                          </a:ln>
                          <a:solidFill>
                            <a:srgbClr val="0D0618"/>
                          </a:solidFill>
                          <a:effectLst/>
                          <a:latin typeface="Arial" charset="0"/>
                        </a:rPr>
                        <a:t>Low Reward</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n-US" sz="2800" b="1" i="0" u="none" strike="noStrike" cap="none" normalizeH="0" baseline="0" smtClean="0">
                        <a:ln>
                          <a:noFill/>
                        </a:ln>
                        <a:solidFill>
                          <a:srgbClr val="0D0618"/>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8FB77"/>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n-US" sz="2800" b="1" i="0" u="none" strike="noStrike" cap="none" normalizeH="0" baseline="0" smtClean="0">
                        <a:ln>
                          <a:noFill/>
                        </a:ln>
                        <a:solidFill>
                          <a:srgbClr val="0D0618"/>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800" b="1" i="0" u="none" strike="noStrike" cap="none" normalizeH="0" baseline="0" smtClean="0">
                          <a:ln>
                            <a:noFill/>
                          </a:ln>
                          <a:solidFill>
                            <a:srgbClr val="0D0618"/>
                          </a:solidFill>
                          <a:effectLst/>
                          <a:latin typeface="Arial" charset="0"/>
                        </a:rPr>
                        <a:t>Low Risk</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800" b="1" i="0" u="none" strike="noStrike" cap="none" normalizeH="0" baseline="0" smtClean="0">
                          <a:ln>
                            <a:noFill/>
                          </a:ln>
                          <a:solidFill>
                            <a:srgbClr val="0D0618"/>
                          </a:solidFill>
                          <a:effectLst/>
                          <a:latin typeface="Arial" charset="0"/>
                        </a:rPr>
                        <a:t>High Reward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r>
            </a:tbl>
          </a:graphicData>
        </a:graphic>
      </p:graphicFrame>
      <p:sp>
        <p:nvSpPr>
          <p:cNvPr id="18" name="Date Placeholder 3"/>
          <p:cNvSpPr>
            <a:spLocks noGrp="1"/>
          </p:cNvSpPr>
          <p:nvPr>
            <p:ph type="dt" sz="half" idx="10"/>
          </p:nvPr>
        </p:nvSpPr>
        <p:spPr/>
        <p:txBody>
          <a:bodyPr/>
          <a:lstStyle/>
          <a:p>
            <a:fld id="{0C5F81F5-040D-4A03-AB67-C2A859D55539}" type="datetime5">
              <a:rPr lang="en-US" smtClean="0"/>
              <a:pPr/>
              <a:t>6-Oct-17</a:t>
            </a:fld>
            <a:endParaRPr lang="en-US"/>
          </a:p>
        </p:txBody>
      </p:sp>
      <p:sp>
        <p:nvSpPr>
          <p:cNvPr id="20" name="Slide Number Placeholder 5"/>
          <p:cNvSpPr>
            <a:spLocks noGrp="1"/>
          </p:cNvSpPr>
          <p:nvPr>
            <p:ph type="sldNum" sz="quarter" idx="12"/>
          </p:nvPr>
        </p:nvSpPr>
        <p:spPr/>
        <p:txBody>
          <a:bodyPr/>
          <a:lstStyle/>
          <a:p>
            <a:fld id="{F192CF1E-3E19-4FDC-9E88-ED026FFF3242}" type="slidenum">
              <a:rPr lang="en-US"/>
              <a:pPr/>
              <a:t>28</a:t>
            </a:fld>
            <a:endParaRPr lang="en-US"/>
          </a:p>
        </p:txBody>
      </p:sp>
      <p:sp>
        <p:nvSpPr>
          <p:cNvPr id="224277" name="Line 21"/>
          <p:cNvSpPr>
            <a:spLocks noChangeShapeType="1"/>
          </p:cNvSpPr>
          <p:nvPr/>
        </p:nvSpPr>
        <p:spPr bwMode="auto">
          <a:xfrm>
            <a:off x="7100888" y="5867400"/>
            <a:ext cx="1219200" cy="0"/>
          </a:xfrm>
          <a:prstGeom prst="line">
            <a:avLst/>
          </a:prstGeom>
          <a:noFill/>
          <a:ln w="38100">
            <a:solidFill>
              <a:schemeClr val="tx1"/>
            </a:solidFill>
            <a:round/>
            <a:headEnd/>
            <a:tailEnd type="stealth" w="med" len="med"/>
          </a:ln>
          <a:effectLst/>
        </p:spPr>
        <p:txBody>
          <a:bodyPr/>
          <a:lstStyle/>
          <a:p>
            <a:endParaRPr lang="en-US"/>
          </a:p>
        </p:txBody>
      </p:sp>
      <p:sp>
        <p:nvSpPr>
          <p:cNvPr id="224278" name="Line 22"/>
          <p:cNvSpPr>
            <a:spLocks noChangeShapeType="1"/>
          </p:cNvSpPr>
          <p:nvPr/>
        </p:nvSpPr>
        <p:spPr bwMode="auto">
          <a:xfrm flipV="1">
            <a:off x="2362200" y="1219200"/>
            <a:ext cx="0" cy="533400"/>
          </a:xfrm>
          <a:prstGeom prst="line">
            <a:avLst/>
          </a:prstGeom>
          <a:noFill/>
          <a:ln w="38100">
            <a:solidFill>
              <a:schemeClr val="tx1"/>
            </a:solidFill>
            <a:round/>
            <a:headEnd/>
            <a:tailEnd type="stealth" w="med" len="med"/>
          </a:ln>
          <a:effectLst/>
        </p:spPr>
        <p:txBody>
          <a:bodyPr/>
          <a:lstStyle/>
          <a:p>
            <a:endParaRPr lang="en-US"/>
          </a:p>
        </p:txBody>
      </p:sp>
      <p:sp>
        <p:nvSpPr>
          <p:cNvPr id="224279" name="Text Box 23"/>
          <p:cNvSpPr txBox="1">
            <a:spLocks noChangeArrowheads="1"/>
          </p:cNvSpPr>
          <p:nvPr/>
        </p:nvSpPr>
        <p:spPr bwMode="auto">
          <a:xfrm>
            <a:off x="914400" y="3429000"/>
            <a:ext cx="1295400" cy="519113"/>
          </a:xfrm>
          <a:prstGeom prst="rect">
            <a:avLst/>
          </a:prstGeom>
          <a:noFill/>
          <a:ln w="38100">
            <a:noFill/>
            <a:miter lim="800000"/>
            <a:headEnd/>
            <a:tailEnd/>
          </a:ln>
          <a:effectLst/>
        </p:spPr>
        <p:txBody>
          <a:bodyPr wrap="square">
            <a:spAutoFit/>
          </a:bodyPr>
          <a:lstStyle/>
          <a:p>
            <a:pPr>
              <a:spcBef>
                <a:spcPct val="50000"/>
              </a:spcBef>
            </a:pPr>
            <a:r>
              <a:rPr lang="en-US" sz="2800" b="1" dirty="0"/>
              <a:t>RISK</a:t>
            </a:r>
          </a:p>
        </p:txBody>
      </p:sp>
      <p:sp>
        <p:nvSpPr>
          <p:cNvPr id="224280" name="Text Box 24"/>
          <p:cNvSpPr txBox="1">
            <a:spLocks noChangeArrowheads="1"/>
          </p:cNvSpPr>
          <p:nvPr/>
        </p:nvSpPr>
        <p:spPr bwMode="auto">
          <a:xfrm>
            <a:off x="3276600" y="5943600"/>
            <a:ext cx="2438400" cy="519113"/>
          </a:xfrm>
          <a:prstGeom prst="rect">
            <a:avLst/>
          </a:prstGeom>
          <a:noFill/>
          <a:ln w="38100">
            <a:noFill/>
            <a:miter lim="800000"/>
            <a:headEnd/>
            <a:tailEnd/>
          </a:ln>
          <a:effectLst/>
        </p:spPr>
        <p:txBody>
          <a:bodyPr wrap="square">
            <a:spAutoFit/>
          </a:bodyPr>
          <a:lstStyle/>
          <a:p>
            <a:pPr>
              <a:spcBef>
                <a:spcPct val="50000"/>
              </a:spcBef>
            </a:pPr>
            <a:r>
              <a:rPr lang="en-US" sz="2800" b="1" dirty="0"/>
              <a:t>REWARD</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162800" cy="658813"/>
          </a:xfrm>
        </p:spPr>
        <p:txBody>
          <a:bodyPr>
            <a:normAutofit fontScale="90000"/>
          </a:bodyPr>
          <a:lstStyle/>
          <a:p>
            <a:r>
              <a:rPr lang="en-US" b="1" dirty="0" smtClean="0"/>
              <a:t>A Practical Approach</a:t>
            </a:r>
            <a:endParaRPr lang="en-US" dirty="0"/>
          </a:p>
        </p:txBody>
      </p:sp>
      <p:sp>
        <p:nvSpPr>
          <p:cNvPr id="4" name="Slide Number Placeholder 3"/>
          <p:cNvSpPr>
            <a:spLocks noGrp="1"/>
          </p:cNvSpPr>
          <p:nvPr>
            <p:ph type="sldNum" sz="quarter" idx="12"/>
          </p:nvPr>
        </p:nvSpPr>
        <p:spPr/>
        <p:txBody>
          <a:bodyPr/>
          <a:lstStyle/>
          <a:p>
            <a:fld id="{911E28D0-65C6-45B1-8894-D8C2EC46EA19}" type="slidenum">
              <a:rPr lang="en-US" smtClean="0"/>
              <a:pPr/>
              <a:t>29</a:t>
            </a:fld>
            <a:endParaRPr lang="en-US"/>
          </a:p>
        </p:txBody>
      </p:sp>
      <p:sp>
        <p:nvSpPr>
          <p:cNvPr id="5" name="Rectangle 4"/>
          <p:cNvSpPr/>
          <p:nvPr/>
        </p:nvSpPr>
        <p:spPr>
          <a:xfrm>
            <a:off x="381000" y="990600"/>
            <a:ext cx="8077200" cy="4893647"/>
          </a:xfrm>
          <a:prstGeom prst="rect">
            <a:avLst/>
          </a:prstGeom>
        </p:spPr>
        <p:txBody>
          <a:bodyPr wrap="square">
            <a:spAutoFit/>
          </a:bodyPr>
          <a:lstStyle/>
          <a:p>
            <a:pPr>
              <a:buFont typeface="Wingdings" pitchFamily="2" charset="2"/>
              <a:buChar char="q"/>
            </a:pPr>
            <a:r>
              <a:rPr lang="en-US" dirty="0" smtClean="0"/>
              <a:t>Most people employ a </a:t>
            </a:r>
            <a:r>
              <a:rPr lang="en-US" b="1" i="1" dirty="0" smtClean="0"/>
              <a:t>Hybrid approach with </a:t>
            </a:r>
            <a:r>
              <a:rPr lang="en-US" dirty="0" smtClean="0"/>
              <a:t>elements of </a:t>
            </a:r>
            <a:r>
              <a:rPr lang="en-US" b="1" i="1" dirty="0" smtClean="0"/>
              <a:t>Top-Down and Bottom-Up</a:t>
            </a:r>
          </a:p>
          <a:p>
            <a:pPr>
              <a:buFont typeface="Wingdings" pitchFamily="2" charset="2"/>
              <a:buChar char="q"/>
            </a:pPr>
            <a:r>
              <a:rPr lang="en-US" dirty="0" smtClean="0"/>
              <a:t> Again, practitioners don’t always concentrate on these issues and use this terminology, and just focus on best-practice</a:t>
            </a:r>
          </a:p>
          <a:p>
            <a:pPr>
              <a:buFont typeface="Wingdings" pitchFamily="2" charset="2"/>
              <a:buChar char="q"/>
            </a:pPr>
            <a:r>
              <a:rPr lang="en-US" dirty="0" smtClean="0"/>
              <a:t>That would include;</a:t>
            </a:r>
          </a:p>
          <a:p>
            <a:pPr lvl="1">
              <a:buFont typeface="Wingdings" pitchFamily="2" charset="2"/>
              <a:buChar char="q"/>
            </a:pPr>
            <a:r>
              <a:rPr lang="en-US" dirty="0" smtClean="0"/>
              <a:t>Build incrementally according to a business function</a:t>
            </a:r>
          </a:p>
          <a:p>
            <a:pPr lvl="1">
              <a:buFont typeface="Wingdings" pitchFamily="2" charset="2"/>
              <a:buChar char="q"/>
            </a:pPr>
            <a:r>
              <a:rPr lang="en-US" dirty="0" smtClean="0"/>
              <a:t> Employ an enterprise perspective</a:t>
            </a:r>
          </a:p>
          <a:p>
            <a:pPr lvl="1">
              <a:buFont typeface="Wingdings" pitchFamily="2" charset="2"/>
              <a:buChar char="q"/>
            </a:pPr>
            <a:r>
              <a:rPr lang="en-US" dirty="0" smtClean="0"/>
              <a:t> Dimensionally model data</a:t>
            </a:r>
          </a:p>
          <a:p>
            <a:pPr lvl="1">
              <a:buFont typeface="Wingdings" pitchFamily="2" charset="2"/>
              <a:buChar char="q"/>
            </a:pPr>
            <a:r>
              <a:rPr lang="en-US" smtClean="0"/>
              <a:t> </a:t>
            </a:r>
            <a:r>
              <a:rPr lang="en-US" smtClean="0"/>
              <a:t>Utilize </a:t>
            </a:r>
            <a:r>
              <a:rPr lang="en-US" dirty="0" smtClean="0"/>
              <a:t>conformed dimensional models</a:t>
            </a:r>
          </a:p>
          <a:p>
            <a:pPr lvl="1">
              <a:buFont typeface="Wingdings" pitchFamily="2" charset="2"/>
              <a:buChar char="q"/>
            </a:pPr>
            <a:r>
              <a:rPr lang="en-US" dirty="0" smtClean="0"/>
              <a:t> Employ a Staging Area or Data Warehouse</a:t>
            </a:r>
          </a:p>
          <a:p>
            <a:pPr lvl="1">
              <a:buFont typeface="Wingdings" pitchFamily="2" charset="2"/>
              <a:buChar char="q"/>
            </a:pPr>
            <a:r>
              <a:rPr lang="en-US" dirty="0" smtClean="0"/>
              <a:t> Store atomic data</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r>
              <a:rPr lang="en-US" dirty="0"/>
              <a:t>Data Marts</a:t>
            </a:r>
          </a:p>
        </p:txBody>
      </p:sp>
      <p:sp>
        <p:nvSpPr>
          <p:cNvPr id="227331" name="Rectangle 3"/>
          <p:cNvSpPr>
            <a:spLocks noGrp="1" noChangeArrowheads="1"/>
          </p:cNvSpPr>
          <p:nvPr>
            <p:ph idx="1"/>
          </p:nvPr>
        </p:nvSpPr>
        <p:spPr/>
        <p:txBody>
          <a:bodyPr>
            <a:normAutofit/>
          </a:bodyPr>
          <a:lstStyle/>
          <a:p>
            <a:pPr>
              <a:lnSpc>
                <a:spcPct val="90000"/>
              </a:lnSpc>
            </a:pPr>
            <a:r>
              <a:rPr lang="en-US" dirty="0">
                <a:solidFill>
                  <a:srgbClr val="FF0000"/>
                </a:solidFill>
              </a:rPr>
              <a:t>A subset of a data warehouse that supports the requirements of a particular department or business </a:t>
            </a:r>
            <a:r>
              <a:rPr lang="en-US" dirty="0" smtClean="0">
                <a:solidFill>
                  <a:srgbClr val="FF0000"/>
                </a:solidFill>
              </a:rPr>
              <a:t>process</a:t>
            </a:r>
          </a:p>
          <a:p>
            <a:r>
              <a:rPr lang="en-US" dirty="0" smtClean="0">
                <a:solidFill>
                  <a:srgbClr val="FF0000"/>
                </a:solidFill>
              </a:rPr>
              <a:t>Data Mart is a subset of corporate-wide data that is of value to a specific groups of users. Its scope is confined to specific, selected groups, such as marketing data mart.</a:t>
            </a:r>
            <a:endParaRPr lang="en-US" dirty="0">
              <a:solidFill>
                <a:srgbClr val="FF0000"/>
              </a:solidFill>
            </a:endParaRPr>
          </a:p>
          <a:p>
            <a:pPr>
              <a:lnSpc>
                <a:spcPct val="90000"/>
              </a:lnSpc>
            </a:pPr>
            <a:r>
              <a:rPr lang="en-US" dirty="0">
                <a:solidFill>
                  <a:srgbClr val="FF0000"/>
                </a:solidFill>
              </a:rPr>
              <a:t>Characteristics include:</a:t>
            </a:r>
          </a:p>
          <a:p>
            <a:pPr lvl="1">
              <a:lnSpc>
                <a:spcPct val="90000"/>
              </a:lnSpc>
            </a:pPr>
            <a:r>
              <a:rPr lang="en-US" dirty="0">
                <a:solidFill>
                  <a:srgbClr val="FF0000"/>
                </a:solidFill>
              </a:rPr>
              <a:t>Does not always contain detailed data unlike data warehouses</a:t>
            </a:r>
          </a:p>
          <a:p>
            <a:pPr lvl="1">
              <a:lnSpc>
                <a:spcPct val="90000"/>
              </a:lnSpc>
            </a:pPr>
            <a:r>
              <a:rPr lang="en-US" dirty="0">
                <a:solidFill>
                  <a:srgbClr val="FF0000"/>
                </a:solidFill>
              </a:rPr>
              <a:t>More easily understood and navigated</a:t>
            </a:r>
          </a:p>
          <a:p>
            <a:pPr lvl="1">
              <a:lnSpc>
                <a:spcPct val="90000"/>
              </a:lnSpc>
            </a:pPr>
            <a:r>
              <a:rPr lang="en-US" dirty="0">
                <a:solidFill>
                  <a:srgbClr val="FF0000"/>
                </a:solidFill>
              </a:rPr>
              <a:t>Can be dependent or independent</a:t>
            </a:r>
          </a:p>
        </p:txBody>
      </p:sp>
      <p:sp>
        <p:nvSpPr>
          <p:cNvPr id="4" name="Date Placeholder 3"/>
          <p:cNvSpPr>
            <a:spLocks noGrp="1"/>
          </p:cNvSpPr>
          <p:nvPr>
            <p:ph type="dt" sz="half" idx="10"/>
          </p:nvPr>
        </p:nvSpPr>
        <p:spPr/>
        <p:txBody>
          <a:bodyPr/>
          <a:lstStyle/>
          <a:p>
            <a:fld id="{25BA1BF4-BA0E-4FA8-A01E-6896AAC72C59}" type="datetime5">
              <a:rPr lang="en-US" smtClean="0"/>
              <a:pPr/>
              <a:t>6-Oct-17</a:t>
            </a:fld>
            <a:endParaRPr lang="en-US"/>
          </a:p>
        </p:txBody>
      </p:sp>
      <p:sp>
        <p:nvSpPr>
          <p:cNvPr id="6" name="Slide Number Placeholder 5"/>
          <p:cNvSpPr>
            <a:spLocks noGrp="1"/>
          </p:cNvSpPr>
          <p:nvPr>
            <p:ph type="sldNum" sz="quarter" idx="12"/>
          </p:nvPr>
        </p:nvSpPr>
        <p:spPr/>
        <p:txBody>
          <a:bodyPr/>
          <a:lstStyle/>
          <a:p>
            <a:fld id="{4F3A4083-0F52-42B5-B617-C35714CD4385}" type="slidenum">
              <a:rPr lang="en-US"/>
              <a:pPr/>
              <a:t>3</a:t>
            </a:fld>
            <a:endParaRPr lang="en-US"/>
          </a:p>
        </p:txBody>
      </p:sp>
    </p:spTree>
    <p:extLst>
      <p:ext uri="{BB962C8B-B14F-4D97-AF65-F5344CB8AC3E}">
        <p14:creationId xmlns:p14="http://schemas.microsoft.com/office/powerpoint/2010/main" val="1492776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227331">
                                            <p:txEl>
                                              <p:pRg st="0" end="0"/>
                                            </p:txEl>
                                          </p:spTgt>
                                        </p:tgtEl>
                                        <p:attrNameLst>
                                          <p:attrName>style.visibility</p:attrName>
                                        </p:attrNameLst>
                                      </p:cBhvr>
                                      <p:to>
                                        <p:strVal val="visible"/>
                                      </p:to>
                                    </p:set>
                                    <p:anim calcmode="lin" valueType="num">
                                      <p:cBhvr>
                                        <p:cTn id="7" dur="1000" fill="hold"/>
                                        <p:tgtEl>
                                          <p:spTgt spid="227331">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27331">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27331">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227331">
                                            <p:txEl>
                                              <p:pRg st="1" end="1"/>
                                            </p:txEl>
                                          </p:spTgt>
                                        </p:tgtEl>
                                        <p:attrNameLst>
                                          <p:attrName>style.visibility</p:attrName>
                                        </p:attrNameLst>
                                      </p:cBhvr>
                                      <p:to>
                                        <p:strVal val="visible"/>
                                      </p:to>
                                    </p:set>
                                    <p:anim calcmode="lin" valueType="num">
                                      <p:cBhvr>
                                        <p:cTn id="14" dur="1000" fill="hold"/>
                                        <p:tgtEl>
                                          <p:spTgt spid="227331">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227331">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2733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227331">
                                            <p:txEl>
                                              <p:pRg st="2" end="2"/>
                                            </p:txEl>
                                          </p:spTgt>
                                        </p:tgtEl>
                                        <p:attrNameLst>
                                          <p:attrName>style.visibility</p:attrName>
                                        </p:attrNameLst>
                                      </p:cBhvr>
                                      <p:to>
                                        <p:strVal val="visible"/>
                                      </p:to>
                                    </p:set>
                                    <p:anim calcmode="lin" valueType="num">
                                      <p:cBhvr>
                                        <p:cTn id="21" dur="1000" fill="hold"/>
                                        <p:tgtEl>
                                          <p:spTgt spid="227331">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227331">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227331">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227331">
                                            <p:txEl>
                                              <p:pRg st="3" end="3"/>
                                            </p:txEl>
                                          </p:spTgt>
                                        </p:tgtEl>
                                        <p:attrNameLst>
                                          <p:attrName>style.visibility</p:attrName>
                                        </p:attrNameLst>
                                      </p:cBhvr>
                                      <p:to>
                                        <p:strVal val="visible"/>
                                      </p:to>
                                    </p:set>
                                    <p:anim calcmode="lin" valueType="num">
                                      <p:cBhvr>
                                        <p:cTn id="28" dur="1000" fill="hold"/>
                                        <p:tgtEl>
                                          <p:spTgt spid="227331">
                                            <p:txEl>
                                              <p:pRg st="3" end="3"/>
                                            </p:txEl>
                                          </p:spTgt>
                                        </p:tgtEl>
                                        <p:attrNameLst>
                                          <p:attrName>ppt_x</p:attrName>
                                        </p:attrNameLst>
                                      </p:cBhvr>
                                      <p:tavLst>
                                        <p:tav tm="0">
                                          <p:val>
                                            <p:strVal val="#ppt_x-.2"/>
                                          </p:val>
                                        </p:tav>
                                        <p:tav tm="100000">
                                          <p:val>
                                            <p:strVal val="#ppt_x"/>
                                          </p:val>
                                        </p:tav>
                                      </p:tavLst>
                                    </p:anim>
                                    <p:anim calcmode="lin" valueType="num">
                                      <p:cBhvr>
                                        <p:cTn id="29" dur="1000" fill="hold"/>
                                        <p:tgtEl>
                                          <p:spTgt spid="227331">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227331">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nodeType="clickEffect">
                                  <p:stCondLst>
                                    <p:cond delay="0"/>
                                  </p:stCondLst>
                                  <p:childTnLst>
                                    <p:set>
                                      <p:cBhvr>
                                        <p:cTn id="34" dur="1" fill="hold">
                                          <p:stCondLst>
                                            <p:cond delay="0"/>
                                          </p:stCondLst>
                                        </p:cTn>
                                        <p:tgtEl>
                                          <p:spTgt spid="227331">
                                            <p:txEl>
                                              <p:pRg st="4" end="4"/>
                                            </p:txEl>
                                          </p:spTgt>
                                        </p:tgtEl>
                                        <p:attrNameLst>
                                          <p:attrName>style.visibility</p:attrName>
                                        </p:attrNameLst>
                                      </p:cBhvr>
                                      <p:to>
                                        <p:strVal val="visible"/>
                                      </p:to>
                                    </p:set>
                                    <p:anim calcmode="lin" valueType="num">
                                      <p:cBhvr>
                                        <p:cTn id="35" dur="1000" fill="hold"/>
                                        <p:tgtEl>
                                          <p:spTgt spid="227331">
                                            <p:txEl>
                                              <p:pRg st="4" end="4"/>
                                            </p:txEl>
                                          </p:spTgt>
                                        </p:tgtEl>
                                        <p:attrNameLst>
                                          <p:attrName>ppt_x</p:attrName>
                                        </p:attrNameLst>
                                      </p:cBhvr>
                                      <p:tavLst>
                                        <p:tav tm="0">
                                          <p:val>
                                            <p:strVal val="#ppt_x-.2"/>
                                          </p:val>
                                        </p:tav>
                                        <p:tav tm="100000">
                                          <p:val>
                                            <p:strVal val="#ppt_x"/>
                                          </p:val>
                                        </p:tav>
                                      </p:tavLst>
                                    </p:anim>
                                    <p:anim calcmode="lin" valueType="num">
                                      <p:cBhvr>
                                        <p:cTn id="36" dur="1000" fill="hold"/>
                                        <p:tgtEl>
                                          <p:spTgt spid="227331">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227331">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9" presetClass="entr" presetSubtype="0" fill="hold" nodeType="clickEffect">
                                  <p:stCondLst>
                                    <p:cond delay="0"/>
                                  </p:stCondLst>
                                  <p:childTnLst>
                                    <p:set>
                                      <p:cBhvr>
                                        <p:cTn id="41" dur="1" fill="hold">
                                          <p:stCondLst>
                                            <p:cond delay="0"/>
                                          </p:stCondLst>
                                        </p:cTn>
                                        <p:tgtEl>
                                          <p:spTgt spid="227331">
                                            <p:txEl>
                                              <p:pRg st="5" end="5"/>
                                            </p:txEl>
                                          </p:spTgt>
                                        </p:tgtEl>
                                        <p:attrNameLst>
                                          <p:attrName>style.visibility</p:attrName>
                                        </p:attrNameLst>
                                      </p:cBhvr>
                                      <p:to>
                                        <p:strVal val="visible"/>
                                      </p:to>
                                    </p:set>
                                    <p:anim calcmode="lin" valueType="num">
                                      <p:cBhvr>
                                        <p:cTn id="42" dur="1000" fill="hold"/>
                                        <p:tgtEl>
                                          <p:spTgt spid="227331">
                                            <p:txEl>
                                              <p:pRg st="5" end="5"/>
                                            </p:txEl>
                                          </p:spTgt>
                                        </p:tgtEl>
                                        <p:attrNameLst>
                                          <p:attrName>ppt_x</p:attrName>
                                        </p:attrNameLst>
                                      </p:cBhvr>
                                      <p:tavLst>
                                        <p:tav tm="0">
                                          <p:val>
                                            <p:strVal val="#ppt_x-.2"/>
                                          </p:val>
                                        </p:tav>
                                        <p:tav tm="100000">
                                          <p:val>
                                            <p:strVal val="#ppt_x"/>
                                          </p:val>
                                        </p:tav>
                                      </p:tavLst>
                                    </p:anim>
                                    <p:anim calcmode="lin" valueType="num">
                                      <p:cBhvr>
                                        <p:cTn id="43" dur="1000" fill="hold"/>
                                        <p:tgtEl>
                                          <p:spTgt spid="227331">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2273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Marts</a:t>
            </a:r>
            <a:endParaRPr lang="en-US" dirty="0"/>
          </a:p>
        </p:txBody>
      </p:sp>
      <p:sp>
        <p:nvSpPr>
          <p:cNvPr id="3" name="Slide Number Placeholder 2"/>
          <p:cNvSpPr>
            <a:spLocks noGrp="1"/>
          </p:cNvSpPr>
          <p:nvPr>
            <p:ph type="sldNum" sz="quarter" idx="12"/>
          </p:nvPr>
        </p:nvSpPr>
        <p:spPr/>
        <p:txBody>
          <a:bodyPr/>
          <a:lstStyle/>
          <a:p>
            <a:pPr>
              <a:defRPr/>
            </a:pPr>
            <a:fld id="{BC1A7C20-27D3-4DC5-BC9A-FFB8C75C691D}" type="slidenum">
              <a:rPr lang="en-US" smtClean="0"/>
              <a:pPr>
                <a:defRPr/>
              </a:pPr>
              <a:t>4</a:t>
            </a:fld>
            <a:endParaRPr lang="en-US"/>
          </a:p>
        </p:txBody>
      </p:sp>
      <p:sp>
        <p:nvSpPr>
          <p:cNvPr id="4" name="Content Placeholder 3"/>
          <p:cNvSpPr>
            <a:spLocks noGrp="1"/>
          </p:cNvSpPr>
          <p:nvPr>
            <p:ph sz="quarter" idx="1"/>
          </p:nvPr>
        </p:nvSpPr>
        <p:spPr/>
        <p:txBody>
          <a:bodyPr/>
          <a:lstStyle/>
          <a:p>
            <a:r>
              <a:rPr lang="en-US" dirty="0" smtClean="0">
                <a:solidFill>
                  <a:srgbClr val="FF0000"/>
                </a:solidFill>
              </a:rPr>
              <a:t>Data Mart: A scaled-down version of the data warehouse</a:t>
            </a:r>
          </a:p>
          <a:p>
            <a:r>
              <a:rPr lang="en-US" dirty="0" smtClean="0">
                <a:solidFill>
                  <a:srgbClr val="FF0000"/>
                </a:solidFill>
              </a:rPr>
              <a:t> A data mart is a small warehouse designed for the department level.</a:t>
            </a:r>
          </a:p>
          <a:p>
            <a:r>
              <a:rPr lang="en-US" dirty="0" smtClean="0">
                <a:solidFill>
                  <a:srgbClr val="FF0000"/>
                </a:solidFill>
              </a:rPr>
              <a:t> It is often a way to gain entry and provide an opportunity to learn</a:t>
            </a:r>
          </a:p>
          <a:p>
            <a:r>
              <a:rPr lang="en-US" dirty="0" smtClean="0">
                <a:solidFill>
                  <a:srgbClr val="FF0000"/>
                </a:solidFill>
              </a:rPr>
              <a:t>Major problem: if they differ from department to department, they can be difficult to integrate enterprise-wide</a:t>
            </a:r>
            <a:endParaRPr lang="en-US" dirty="0">
              <a:solidFill>
                <a:srgbClr val="FF0000"/>
              </a:solidFill>
            </a:endParaRPr>
          </a:p>
        </p:txBody>
      </p:sp>
    </p:spTree>
    <p:extLst>
      <p:ext uri="{BB962C8B-B14F-4D97-AF65-F5344CB8AC3E}">
        <p14:creationId xmlns:p14="http://schemas.microsoft.com/office/powerpoint/2010/main" val="704323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457200" y="277813"/>
            <a:ext cx="7467600" cy="1143000"/>
          </a:xfrm>
        </p:spPr>
        <p:txBody>
          <a:bodyPr/>
          <a:lstStyle/>
          <a:p>
            <a:r>
              <a:rPr lang="en-US" sz="3600" dirty="0"/>
              <a:t>Reasons for Creating Data Marts</a:t>
            </a:r>
          </a:p>
        </p:txBody>
      </p:sp>
      <p:sp>
        <p:nvSpPr>
          <p:cNvPr id="228355" name="Rectangle 3"/>
          <p:cNvSpPr>
            <a:spLocks noGrp="1" noChangeArrowheads="1"/>
          </p:cNvSpPr>
          <p:nvPr>
            <p:ph idx="1"/>
          </p:nvPr>
        </p:nvSpPr>
        <p:spPr>
          <a:xfrm>
            <a:off x="533400" y="1905000"/>
            <a:ext cx="8229600" cy="4530725"/>
          </a:xfrm>
        </p:spPr>
        <p:txBody>
          <a:bodyPr/>
          <a:lstStyle/>
          <a:p>
            <a:r>
              <a:rPr lang="en-US" dirty="0">
                <a:solidFill>
                  <a:srgbClr val="FF0000"/>
                </a:solidFill>
              </a:rPr>
              <a:t>Proof of Concept for the DW</a:t>
            </a:r>
          </a:p>
          <a:p>
            <a:r>
              <a:rPr lang="en-US" dirty="0">
                <a:solidFill>
                  <a:srgbClr val="FF0000"/>
                </a:solidFill>
              </a:rPr>
              <a:t>Can be developed quickly and less resource intensive than DW</a:t>
            </a:r>
          </a:p>
          <a:p>
            <a:r>
              <a:rPr lang="en-US" dirty="0">
                <a:solidFill>
                  <a:srgbClr val="FF0000"/>
                </a:solidFill>
              </a:rPr>
              <a:t>To give users access to data they need to analyze most often</a:t>
            </a:r>
          </a:p>
          <a:p>
            <a:r>
              <a:rPr lang="en-US" dirty="0">
                <a:solidFill>
                  <a:srgbClr val="FF0000"/>
                </a:solidFill>
              </a:rPr>
              <a:t>To improve query response time due to reduction in the volume of data to be accessed</a:t>
            </a:r>
          </a:p>
        </p:txBody>
      </p:sp>
      <p:sp>
        <p:nvSpPr>
          <p:cNvPr id="4" name="Date Placeholder 3"/>
          <p:cNvSpPr>
            <a:spLocks noGrp="1"/>
          </p:cNvSpPr>
          <p:nvPr>
            <p:ph type="dt" sz="half" idx="10"/>
          </p:nvPr>
        </p:nvSpPr>
        <p:spPr/>
        <p:txBody>
          <a:bodyPr/>
          <a:lstStyle/>
          <a:p>
            <a:fld id="{3302D3C3-10C7-4925-874E-AA493FC6ADB9}" type="datetime5">
              <a:rPr lang="en-US" smtClean="0"/>
              <a:pPr/>
              <a:t>6-Oct-17</a:t>
            </a:fld>
            <a:endParaRPr lang="en-US"/>
          </a:p>
        </p:txBody>
      </p:sp>
      <p:sp>
        <p:nvSpPr>
          <p:cNvPr id="6" name="Slide Number Placeholder 5"/>
          <p:cNvSpPr>
            <a:spLocks noGrp="1"/>
          </p:cNvSpPr>
          <p:nvPr>
            <p:ph type="sldNum" sz="quarter" idx="12"/>
          </p:nvPr>
        </p:nvSpPr>
        <p:spPr/>
        <p:txBody>
          <a:bodyPr/>
          <a:lstStyle/>
          <a:p>
            <a:fld id="{5292DFAB-88E2-42EC-A2CF-0C490F817495}" type="slidenum">
              <a:rPr lang="en-US"/>
              <a:pPr/>
              <a:t>5</a:t>
            </a:fld>
            <a:endParaRPr lang="en-US"/>
          </a:p>
        </p:txBody>
      </p:sp>
    </p:spTree>
    <p:extLst>
      <p:ext uri="{BB962C8B-B14F-4D97-AF65-F5344CB8AC3E}">
        <p14:creationId xmlns:p14="http://schemas.microsoft.com/office/powerpoint/2010/main" val="944187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228355">
                                            <p:txEl>
                                              <p:pRg st="0" end="0"/>
                                            </p:txEl>
                                          </p:spTgt>
                                        </p:tgtEl>
                                        <p:attrNameLst>
                                          <p:attrName>style.visibility</p:attrName>
                                        </p:attrNameLst>
                                      </p:cBhvr>
                                      <p:to>
                                        <p:strVal val="visible"/>
                                      </p:to>
                                    </p:set>
                                    <p:anim calcmode="lin" valueType="num">
                                      <p:cBhvr>
                                        <p:cTn id="7" dur="1000" fill="hold"/>
                                        <p:tgtEl>
                                          <p:spTgt spid="228355">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28355">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2835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228355">
                                            <p:txEl>
                                              <p:pRg st="1" end="1"/>
                                            </p:txEl>
                                          </p:spTgt>
                                        </p:tgtEl>
                                        <p:attrNameLst>
                                          <p:attrName>style.visibility</p:attrName>
                                        </p:attrNameLst>
                                      </p:cBhvr>
                                      <p:to>
                                        <p:strVal val="visible"/>
                                      </p:to>
                                    </p:set>
                                    <p:anim calcmode="lin" valueType="num">
                                      <p:cBhvr>
                                        <p:cTn id="14" dur="1000" fill="hold"/>
                                        <p:tgtEl>
                                          <p:spTgt spid="228355">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228355">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2835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228355">
                                            <p:txEl>
                                              <p:pRg st="2" end="2"/>
                                            </p:txEl>
                                          </p:spTgt>
                                        </p:tgtEl>
                                        <p:attrNameLst>
                                          <p:attrName>style.visibility</p:attrName>
                                        </p:attrNameLst>
                                      </p:cBhvr>
                                      <p:to>
                                        <p:strVal val="visible"/>
                                      </p:to>
                                    </p:set>
                                    <p:anim calcmode="lin" valueType="num">
                                      <p:cBhvr>
                                        <p:cTn id="21" dur="1000" fill="hold"/>
                                        <p:tgtEl>
                                          <p:spTgt spid="228355">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228355">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228355">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228355">
                                            <p:txEl>
                                              <p:pRg st="3" end="3"/>
                                            </p:txEl>
                                          </p:spTgt>
                                        </p:tgtEl>
                                        <p:attrNameLst>
                                          <p:attrName>style.visibility</p:attrName>
                                        </p:attrNameLst>
                                      </p:cBhvr>
                                      <p:to>
                                        <p:strVal val="visible"/>
                                      </p:to>
                                    </p:set>
                                    <p:anim calcmode="lin" valueType="num">
                                      <p:cBhvr>
                                        <p:cTn id="28" dur="1000" fill="hold"/>
                                        <p:tgtEl>
                                          <p:spTgt spid="228355">
                                            <p:txEl>
                                              <p:pRg st="3" end="3"/>
                                            </p:txEl>
                                          </p:spTgt>
                                        </p:tgtEl>
                                        <p:attrNameLst>
                                          <p:attrName>ppt_x</p:attrName>
                                        </p:attrNameLst>
                                      </p:cBhvr>
                                      <p:tavLst>
                                        <p:tav tm="0">
                                          <p:val>
                                            <p:strVal val="#ppt_x-.2"/>
                                          </p:val>
                                        </p:tav>
                                        <p:tav tm="100000">
                                          <p:val>
                                            <p:strVal val="#ppt_x"/>
                                          </p:val>
                                        </p:tav>
                                      </p:tavLst>
                                    </p:anim>
                                    <p:anim calcmode="lin" valueType="num">
                                      <p:cBhvr>
                                        <p:cTn id="29" dur="1000" fill="hold"/>
                                        <p:tgtEl>
                                          <p:spTgt spid="228355">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2283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r>
              <a:rPr lang="en-US" dirty="0"/>
              <a:t>Kimball </a:t>
            </a:r>
            <a:r>
              <a:rPr lang="en-US" dirty="0" err="1"/>
              <a:t>vs</a:t>
            </a:r>
            <a:r>
              <a:rPr lang="en-US" dirty="0"/>
              <a:t> </a:t>
            </a:r>
            <a:r>
              <a:rPr lang="en-US" dirty="0" err="1"/>
              <a:t>Inmon</a:t>
            </a:r>
            <a:endParaRPr lang="en-US" dirty="0"/>
          </a:p>
        </p:txBody>
      </p:sp>
      <p:sp>
        <p:nvSpPr>
          <p:cNvPr id="226307" name="Rectangle 3"/>
          <p:cNvSpPr>
            <a:spLocks noGrp="1" noChangeArrowheads="1"/>
          </p:cNvSpPr>
          <p:nvPr>
            <p:ph idx="1"/>
          </p:nvPr>
        </p:nvSpPr>
        <p:spPr/>
        <p:txBody>
          <a:bodyPr/>
          <a:lstStyle/>
          <a:p>
            <a:pPr>
              <a:lnSpc>
                <a:spcPct val="90000"/>
              </a:lnSpc>
            </a:pPr>
            <a:r>
              <a:rPr lang="en-US" sz="2800" i="1" dirty="0">
                <a:solidFill>
                  <a:srgbClr val="FF0000"/>
                </a:solidFill>
                <a:latin typeface="Times New Roman" pitchFamily="18" charset="0"/>
              </a:rPr>
              <a:t>Bill </a:t>
            </a:r>
            <a:r>
              <a:rPr lang="en-US" sz="2800" i="1" dirty="0" err="1">
                <a:solidFill>
                  <a:srgbClr val="FF0000"/>
                </a:solidFill>
                <a:latin typeface="Times New Roman" pitchFamily="18" charset="0"/>
              </a:rPr>
              <a:t>Inmon's</a:t>
            </a:r>
            <a:r>
              <a:rPr lang="en-US" sz="2800" i="1" dirty="0">
                <a:solidFill>
                  <a:srgbClr val="FF0000"/>
                </a:solidFill>
                <a:latin typeface="Times New Roman" pitchFamily="18" charset="0"/>
              </a:rPr>
              <a:t> paradigm:</a:t>
            </a:r>
            <a:r>
              <a:rPr lang="en-US" sz="2800" dirty="0">
                <a:solidFill>
                  <a:srgbClr val="FF0000"/>
                </a:solidFill>
              </a:rPr>
              <a:t> Data warehouse is one part of the overall business intelligence system. An enterprise has one data warehouse, and data marts source their information from the data warehouse. In the data warehouse, information is stored in 3rd normal form. </a:t>
            </a:r>
            <a:endParaRPr lang="en-US" sz="2800" dirty="0" smtClean="0">
              <a:solidFill>
                <a:srgbClr val="FF0000"/>
              </a:solidFill>
            </a:endParaRPr>
          </a:p>
          <a:p>
            <a:pPr>
              <a:lnSpc>
                <a:spcPct val="90000"/>
              </a:lnSpc>
              <a:buNone/>
            </a:pPr>
            <a:endParaRPr lang="en-US" sz="2800" dirty="0">
              <a:solidFill>
                <a:srgbClr val="FF0000"/>
              </a:solidFill>
            </a:endParaRPr>
          </a:p>
          <a:p>
            <a:pPr>
              <a:lnSpc>
                <a:spcPct val="90000"/>
              </a:lnSpc>
            </a:pPr>
            <a:r>
              <a:rPr lang="en-US" sz="2800" i="1" dirty="0">
                <a:solidFill>
                  <a:srgbClr val="FF0000"/>
                </a:solidFill>
                <a:latin typeface="Times New Roman" pitchFamily="18" charset="0"/>
              </a:rPr>
              <a:t>Ralph Kimball's paradigm:</a:t>
            </a:r>
            <a:r>
              <a:rPr lang="en-US" sz="2800" dirty="0">
                <a:solidFill>
                  <a:srgbClr val="FF0000"/>
                </a:solidFill>
              </a:rPr>
              <a:t> Data warehouse is the conglomerate of all data marts within the enterprise. Information is always stored in the dimensional model. </a:t>
            </a:r>
          </a:p>
        </p:txBody>
      </p:sp>
      <p:sp>
        <p:nvSpPr>
          <p:cNvPr id="4" name="Date Placeholder 3"/>
          <p:cNvSpPr>
            <a:spLocks noGrp="1"/>
          </p:cNvSpPr>
          <p:nvPr>
            <p:ph type="dt" sz="half" idx="10"/>
          </p:nvPr>
        </p:nvSpPr>
        <p:spPr/>
        <p:txBody>
          <a:bodyPr/>
          <a:lstStyle/>
          <a:p>
            <a:fld id="{991D36D5-406C-493E-95A0-4BD18294527A}" type="datetime5">
              <a:rPr lang="en-US" smtClean="0"/>
              <a:pPr/>
              <a:t>6-Oct-17</a:t>
            </a:fld>
            <a:endParaRPr lang="en-US"/>
          </a:p>
        </p:txBody>
      </p:sp>
      <p:sp>
        <p:nvSpPr>
          <p:cNvPr id="6" name="Slide Number Placeholder 5"/>
          <p:cNvSpPr>
            <a:spLocks noGrp="1"/>
          </p:cNvSpPr>
          <p:nvPr>
            <p:ph type="sldNum" sz="quarter" idx="12"/>
          </p:nvPr>
        </p:nvSpPr>
        <p:spPr/>
        <p:txBody>
          <a:bodyPr/>
          <a:lstStyle/>
          <a:p>
            <a:fld id="{8A2DF65F-4571-4F6E-A8DD-5F2C2BF289B9}" type="slidenum">
              <a:rPr lang="en-US"/>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226307">
                                            <p:txEl>
                                              <p:pRg st="0" end="0"/>
                                            </p:txEl>
                                          </p:spTgt>
                                        </p:tgtEl>
                                        <p:attrNameLst>
                                          <p:attrName>style.visibility</p:attrName>
                                        </p:attrNameLst>
                                      </p:cBhvr>
                                      <p:to>
                                        <p:strVal val="visible"/>
                                      </p:to>
                                    </p:set>
                                    <p:anim calcmode="lin" valueType="num">
                                      <p:cBhvr>
                                        <p:cTn id="7" dur="1000" fill="hold"/>
                                        <p:tgtEl>
                                          <p:spTgt spid="226307">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2630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26307">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226307">
                                            <p:txEl>
                                              <p:pRg st="2" end="2"/>
                                            </p:txEl>
                                          </p:spTgt>
                                        </p:tgtEl>
                                        <p:attrNameLst>
                                          <p:attrName>style.visibility</p:attrName>
                                        </p:attrNameLst>
                                      </p:cBhvr>
                                      <p:to>
                                        <p:strVal val="visible"/>
                                      </p:to>
                                    </p:set>
                                    <p:anim calcmode="lin" valueType="num">
                                      <p:cBhvr>
                                        <p:cTn id="14" dur="1000" fill="hold"/>
                                        <p:tgtEl>
                                          <p:spTgt spid="226307">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226307">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263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dirty="0"/>
              <a:t>Kimball </a:t>
            </a:r>
            <a:r>
              <a:rPr lang="en-US" dirty="0" err="1"/>
              <a:t>vs</a:t>
            </a:r>
            <a:r>
              <a:rPr lang="en-US" dirty="0"/>
              <a:t> </a:t>
            </a:r>
            <a:r>
              <a:rPr lang="en-US" dirty="0" err="1"/>
              <a:t>Inmon</a:t>
            </a:r>
            <a:endParaRPr lang="en-US" dirty="0"/>
          </a:p>
        </p:txBody>
      </p:sp>
      <p:sp>
        <p:nvSpPr>
          <p:cNvPr id="159747" name="Rectangle 3"/>
          <p:cNvSpPr>
            <a:spLocks noGrp="1" noChangeArrowheads="1"/>
          </p:cNvSpPr>
          <p:nvPr>
            <p:ph idx="1"/>
          </p:nvPr>
        </p:nvSpPr>
        <p:spPr>
          <a:xfrm>
            <a:off x="457200" y="1981200"/>
            <a:ext cx="8229600" cy="4530725"/>
          </a:xfrm>
        </p:spPr>
        <p:txBody>
          <a:bodyPr/>
          <a:lstStyle/>
          <a:p>
            <a:r>
              <a:rPr lang="en-US" sz="2800" i="1" dirty="0">
                <a:solidFill>
                  <a:schemeClr val="folHlink"/>
                </a:solidFill>
                <a:latin typeface="Times New Roman" pitchFamily="18" charset="0"/>
              </a:rPr>
              <a:t>Bill </a:t>
            </a:r>
            <a:r>
              <a:rPr lang="en-US" sz="2800" i="1" dirty="0" err="1">
                <a:solidFill>
                  <a:schemeClr val="folHlink"/>
                </a:solidFill>
                <a:latin typeface="Times New Roman" pitchFamily="18" charset="0"/>
              </a:rPr>
              <a:t>Inmon</a:t>
            </a:r>
            <a:r>
              <a:rPr lang="en-US" sz="2800" i="1" dirty="0">
                <a:solidFill>
                  <a:schemeClr val="folHlink"/>
                </a:solidFill>
                <a:latin typeface="Times New Roman" pitchFamily="18" charset="0"/>
              </a:rPr>
              <a:t>:</a:t>
            </a:r>
            <a:r>
              <a:rPr lang="en-US" sz="2800" dirty="0">
                <a:solidFill>
                  <a:schemeClr val="hlink"/>
                </a:solidFill>
              </a:rPr>
              <a:t> Endorses a Top-Down design</a:t>
            </a:r>
          </a:p>
          <a:p>
            <a:pPr>
              <a:buFont typeface="Wingdings" pitchFamily="2" charset="2"/>
              <a:buNone/>
            </a:pPr>
            <a:r>
              <a:rPr lang="en-US" sz="2800" dirty="0">
                <a:solidFill>
                  <a:schemeClr val="hlink"/>
                </a:solidFill>
              </a:rPr>
              <a:t>	</a:t>
            </a:r>
            <a:r>
              <a:rPr lang="en-US" sz="2400" i="1" dirty="0">
                <a:solidFill>
                  <a:srgbClr val="FF0000"/>
                </a:solidFill>
                <a:latin typeface="Times New Roman" pitchFamily="18" charset="0"/>
              </a:rPr>
              <a:t>Independent data marts cannot comprise an effective EDW. Organizations must focus on building EDW</a:t>
            </a:r>
          </a:p>
          <a:p>
            <a:r>
              <a:rPr lang="en-US" sz="2800" i="1" dirty="0">
                <a:solidFill>
                  <a:schemeClr val="folHlink"/>
                </a:solidFill>
                <a:latin typeface="Times New Roman" pitchFamily="18" charset="0"/>
              </a:rPr>
              <a:t>Ralph Kimball:</a:t>
            </a:r>
            <a:r>
              <a:rPr lang="en-US" sz="2800" dirty="0">
                <a:solidFill>
                  <a:schemeClr val="hlink"/>
                </a:solidFill>
              </a:rPr>
              <a:t> Endorses a Bottom-Up design</a:t>
            </a:r>
          </a:p>
          <a:p>
            <a:pPr>
              <a:buFont typeface="Wingdings" pitchFamily="2" charset="2"/>
              <a:buNone/>
            </a:pPr>
            <a:r>
              <a:rPr lang="en-US" sz="2800" dirty="0">
                <a:solidFill>
                  <a:schemeClr val="hlink"/>
                </a:solidFill>
              </a:rPr>
              <a:t>	</a:t>
            </a:r>
            <a:r>
              <a:rPr lang="en-US" sz="2400" i="1" dirty="0">
                <a:solidFill>
                  <a:srgbClr val="FF0000"/>
                </a:solidFill>
                <a:latin typeface="Times New Roman" pitchFamily="18" charset="0"/>
              </a:rPr>
              <a:t>EDW effectively grows up around many of the several independent data marts – such as for sales, inventory, or marketing</a:t>
            </a:r>
          </a:p>
        </p:txBody>
      </p:sp>
      <p:sp>
        <p:nvSpPr>
          <p:cNvPr id="4" name="Date Placeholder 3"/>
          <p:cNvSpPr>
            <a:spLocks noGrp="1"/>
          </p:cNvSpPr>
          <p:nvPr>
            <p:ph type="dt" sz="half" idx="10"/>
          </p:nvPr>
        </p:nvSpPr>
        <p:spPr/>
        <p:txBody>
          <a:bodyPr/>
          <a:lstStyle/>
          <a:p>
            <a:fld id="{EF1ACC48-4192-487D-B8CF-DA61EE670CAE}" type="datetime5">
              <a:rPr lang="en-US" smtClean="0"/>
              <a:pPr/>
              <a:t>6-Oct-17</a:t>
            </a:fld>
            <a:endParaRPr lang="en-US"/>
          </a:p>
        </p:txBody>
      </p:sp>
      <p:sp>
        <p:nvSpPr>
          <p:cNvPr id="6" name="Slide Number Placeholder 5"/>
          <p:cNvSpPr>
            <a:spLocks noGrp="1"/>
          </p:cNvSpPr>
          <p:nvPr>
            <p:ph type="sldNum" sz="quarter" idx="12"/>
          </p:nvPr>
        </p:nvSpPr>
        <p:spPr/>
        <p:txBody>
          <a:bodyPr/>
          <a:lstStyle/>
          <a:p>
            <a:fld id="{5EE42D98-E646-4257-9CB0-767878D9DD57}" type="slidenum">
              <a:rPr lang="en-US"/>
              <a:pPr/>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 calcmode="lin" valueType="num">
                                      <p:cBhvr>
                                        <p:cTn id="7" dur="1000" fill="hold"/>
                                        <p:tgtEl>
                                          <p:spTgt spid="159747">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15974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9747">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159747">
                                            <p:txEl>
                                              <p:pRg st="2" end="2"/>
                                            </p:txEl>
                                          </p:spTgt>
                                        </p:tgtEl>
                                        <p:attrNameLst>
                                          <p:attrName>style.visibility</p:attrName>
                                        </p:attrNameLst>
                                      </p:cBhvr>
                                      <p:to>
                                        <p:strVal val="visible"/>
                                      </p:to>
                                    </p:set>
                                    <p:anim calcmode="lin" valueType="num">
                                      <p:cBhvr>
                                        <p:cTn id="14" dur="1000" fill="hold"/>
                                        <p:tgtEl>
                                          <p:spTgt spid="159747">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159747">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59747">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159747">
                                            <p:txEl>
                                              <p:pRg st="1" end="1"/>
                                            </p:txEl>
                                          </p:spTgt>
                                        </p:tgtEl>
                                        <p:attrNameLst>
                                          <p:attrName>style.visibility</p:attrName>
                                        </p:attrNameLst>
                                      </p:cBhvr>
                                      <p:to>
                                        <p:strVal val="visible"/>
                                      </p:to>
                                    </p:set>
                                    <p:anim calcmode="lin" valueType="num">
                                      <p:cBhvr>
                                        <p:cTn id="21" dur="1000" fill="hold"/>
                                        <p:tgtEl>
                                          <p:spTgt spid="159747">
                                            <p:txEl>
                                              <p:pRg st="1" end="1"/>
                                            </p:txEl>
                                          </p:spTgt>
                                        </p:tgtEl>
                                        <p:attrNameLst>
                                          <p:attrName>ppt_x</p:attrName>
                                        </p:attrNameLst>
                                      </p:cBhvr>
                                      <p:tavLst>
                                        <p:tav tm="0">
                                          <p:val>
                                            <p:strVal val="#ppt_x-.2"/>
                                          </p:val>
                                        </p:tav>
                                        <p:tav tm="100000">
                                          <p:val>
                                            <p:strVal val="#ppt_x"/>
                                          </p:val>
                                        </p:tav>
                                      </p:tavLst>
                                    </p:anim>
                                    <p:anim calcmode="lin" valueType="num">
                                      <p:cBhvr>
                                        <p:cTn id="22" dur="1000" fill="hold"/>
                                        <p:tgtEl>
                                          <p:spTgt spid="159747">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59747">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159747">
                                            <p:txEl>
                                              <p:pRg st="3" end="3"/>
                                            </p:txEl>
                                          </p:spTgt>
                                        </p:tgtEl>
                                        <p:attrNameLst>
                                          <p:attrName>style.visibility</p:attrName>
                                        </p:attrNameLst>
                                      </p:cBhvr>
                                      <p:to>
                                        <p:strVal val="visible"/>
                                      </p:to>
                                    </p:set>
                                    <p:anim calcmode="lin" valueType="num">
                                      <p:cBhvr>
                                        <p:cTn id="28" dur="1000" fill="hold"/>
                                        <p:tgtEl>
                                          <p:spTgt spid="159747">
                                            <p:txEl>
                                              <p:pRg st="3" end="3"/>
                                            </p:txEl>
                                          </p:spTgt>
                                        </p:tgtEl>
                                        <p:attrNameLst>
                                          <p:attrName>ppt_x</p:attrName>
                                        </p:attrNameLst>
                                      </p:cBhvr>
                                      <p:tavLst>
                                        <p:tav tm="0">
                                          <p:val>
                                            <p:strVal val="#ppt_x-.2"/>
                                          </p:val>
                                        </p:tav>
                                        <p:tav tm="100000">
                                          <p:val>
                                            <p:strVal val="#ppt_x"/>
                                          </p:val>
                                        </p:tav>
                                      </p:tavLst>
                                    </p:anim>
                                    <p:anim calcmode="lin" valueType="num">
                                      <p:cBhvr>
                                        <p:cTn id="29" dur="1000" fill="hold"/>
                                        <p:tgtEl>
                                          <p:spTgt spid="159747">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597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381000" y="381000"/>
            <a:ext cx="8305800" cy="838200"/>
          </a:xfrm>
        </p:spPr>
        <p:txBody>
          <a:bodyPr/>
          <a:lstStyle/>
          <a:p>
            <a:r>
              <a:rPr lang="en-US" dirty="0"/>
              <a:t>Kimball </a:t>
            </a:r>
            <a:r>
              <a:rPr lang="en-US" dirty="0" err="1"/>
              <a:t>vs</a:t>
            </a:r>
            <a:r>
              <a:rPr lang="en-US" dirty="0"/>
              <a:t> </a:t>
            </a:r>
            <a:r>
              <a:rPr lang="en-US" dirty="0" err="1"/>
              <a:t>Inmon</a:t>
            </a:r>
            <a:r>
              <a:rPr lang="en-US" dirty="0"/>
              <a:t>: War of Words</a:t>
            </a:r>
          </a:p>
        </p:txBody>
      </p:sp>
      <p:sp>
        <p:nvSpPr>
          <p:cNvPr id="214019" name="Rectangle 3"/>
          <p:cNvSpPr>
            <a:spLocks noGrp="1" noChangeArrowheads="1"/>
          </p:cNvSpPr>
          <p:nvPr>
            <p:ph idx="1"/>
          </p:nvPr>
        </p:nvSpPr>
        <p:spPr/>
        <p:txBody>
          <a:bodyPr/>
          <a:lstStyle/>
          <a:p>
            <a:pPr>
              <a:buFont typeface="Wingdings" pitchFamily="2" charset="2"/>
              <a:buNone/>
            </a:pPr>
            <a:r>
              <a:rPr lang="en-US" i="1" dirty="0">
                <a:solidFill>
                  <a:srgbClr val="FF0000"/>
                </a:solidFill>
                <a:latin typeface="Times New Roman" pitchFamily="18" charset="0"/>
              </a:rPr>
              <a:t>"...The data warehouse is nothing more than the union of all the data marts...," </a:t>
            </a:r>
          </a:p>
          <a:p>
            <a:pPr>
              <a:buFont typeface="Wingdings" pitchFamily="2" charset="2"/>
              <a:buNone/>
            </a:pPr>
            <a:r>
              <a:rPr lang="en-US" i="1" dirty="0">
                <a:latin typeface="Times New Roman" pitchFamily="18" charset="0"/>
              </a:rPr>
              <a:t>	</a:t>
            </a:r>
            <a:r>
              <a:rPr lang="en-US" dirty="0"/>
              <a:t>Ralph Kimball, December 29, 1997. </a:t>
            </a:r>
          </a:p>
          <a:p>
            <a:pPr>
              <a:buFont typeface="Wingdings" pitchFamily="2" charset="2"/>
              <a:buNone/>
            </a:pPr>
            <a:endParaRPr lang="en-US" dirty="0"/>
          </a:p>
          <a:p>
            <a:pPr>
              <a:buFont typeface="Wingdings" pitchFamily="2" charset="2"/>
              <a:buNone/>
            </a:pPr>
            <a:r>
              <a:rPr lang="en-US" i="1" dirty="0">
                <a:solidFill>
                  <a:srgbClr val="FF0000"/>
                </a:solidFill>
                <a:latin typeface="Times New Roman" pitchFamily="18" charset="0"/>
              </a:rPr>
              <a:t>"You can catch all the minnows in the ocean and stack them together and they still do not make a whale," </a:t>
            </a:r>
          </a:p>
          <a:p>
            <a:pPr>
              <a:buFont typeface="Wingdings" pitchFamily="2" charset="2"/>
              <a:buNone/>
            </a:pPr>
            <a:r>
              <a:rPr lang="en-US" dirty="0"/>
              <a:t>	Bill </a:t>
            </a:r>
            <a:r>
              <a:rPr lang="en-US" dirty="0" err="1"/>
              <a:t>Inmon</a:t>
            </a:r>
            <a:r>
              <a:rPr lang="en-US" dirty="0"/>
              <a:t>, January 8, 1998.</a:t>
            </a:r>
          </a:p>
        </p:txBody>
      </p:sp>
      <p:sp>
        <p:nvSpPr>
          <p:cNvPr id="4" name="Date Placeholder 3"/>
          <p:cNvSpPr>
            <a:spLocks noGrp="1"/>
          </p:cNvSpPr>
          <p:nvPr>
            <p:ph type="dt" sz="half" idx="10"/>
          </p:nvPr>
        </p:nvSpPr>
        <p:spPr/>
        <p:txBody>
          <a:bodyPr/>
          <a:lstStyle/>
          <a:p>
            <a:fld id="{CC2D8033-1D8B-4A53-8FB0-ED9B96248AF8}" type="datetime5">
              <a:rPr lang="en-US" smtClean="0"/>
              <a:pPr/>
              <a:t>6-Oct-17</a:t>
            </a:fld>
            <a:endParaRPr lang="en-US"/>
          </a:p>
        </p:txBody>
      </p:sp>
      <p:sp>
        <p:nvSpPr>
          <p:cNvPr id="6" name="Slide Number Placeholder 5"/>
          <p:cNvSpPr>
            <a:spLocks noGrp="1"/>
          </p:cNvSpPr>
          <p:nvPr>
            <p:ph type="sldNum" sz="quarter" idx="12"/>
          </p:nvPr>
        </p:nvSpPr>
        <p:spPr/>
        <p:txBody>
          <a:bodyPr/>
          <a:lstStyle/>
          <a:p>
            <a:fld id="{83F8951F-E29E-4A73-A8D0-71EFA21B3510}" type="slidenum">
              <a:rPr lang="en-US"/>
              <a:pPr/>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214019">
                                            <p:txEl>
                                              <p:pRg st="0" end="0"/>
                                            </p:txEl>
                                          </p:spTgt>
                                        </p:tgtEl>
                                        <p:attrNameLst>
                                          <p:attrName>style.visibility</p:attrName>
                                        </p:attrNameLst>
                                      </p:cBhvr>
                                      <p:to>
                                        <p:strVal val="visible"/>
                                      </p:to>
                                    </p:set>
                                    <p:anim calcmode="lin" valueType="num">
                                      <p:cBhvr>
                                        <p:cTn id="7" dur="1000" fill="hold"/>
                                        <p:tgtEl>
                                          <p:spTgt spid="214019">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14019">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14019">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214019">
                                            <p:txEl>
                                              <p:pRg st="1" end="1"/>
                                            </p:txEl>
                                          </p:spTgt>
                                        </p:tgtEl>
                                        <p:attrNameLst>
                                          <p:attrName>style.visibility</p:attrName>
                                        </p:attrNameLst>
                                      </p:cBhvr>
                                      <p:to>
                                        <p:strVal val="visible"/>
                                      </p:to>
                                    </p:set>
                                    <p:anim calcmode="lin" valueType="num">
                                      <p:cBhvr>
                                        <p:cTn id="14" dur="1000" fill="hold"/>
                                        <p:tgtEl>
                                          <p:spTgt spid="214019">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214019">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1401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214019">
                                            <p:txEl>
                                              <p:pRg st="3" end="3"/>
                                            </p:txEl>
                                          </p:spTgt>
                                        </p:tgtEl>
                                        <p:attrNameLst>
                                          <p:attrName>style.visibility</p:attrName>
                                        </p:attrNameLst>
                                      </p:cBhvr>
                                      <p:to>
                                        <p:strVal val="visible"/>
                                      </p:to>
                                    </p:set>
                                    <p:anim calcmode="lin" valueType="num">
                                      <p:cBhvr>
                                        <p:cTn id="21" dur="1000" fill="hold"/>
                                        <p:tgtEl>
                                          <p:spTgt spid="214019">
                                            <p:txEl>
                                              <p:pRg st="3" end="3"/>
                                            </p:txEl>
                                          </p:spTgt>
                                        </p:tgtEl>
                                        <p:attrNameLst>
                                          <p:attrName>ppt_x</p:attrName>
                                        </p:attrNameLst>
                                      </p:cBhvr>
                                      <p:tavLst>
                                        <p:tav tm="0">
                                          <p:val>
                                            <p:strVal val="#ppt_x-.2"/>
                                          </p:val>
                                        </p:tav>
                                        <p:tav tm="100000">
                                          <p:val>
                                            <p:strVal val="#ppt_x"/>
                                          </p:val>
                                        </p:tav>
                                      </p:tavLst>
                                    </p:anim>
                                    <p:anim calcmode="lin" valueType="num">
                                      <p:cBhvr>
                                        <p:cTn id="22" dur="1000" fill="hold"/>
                                        <p:tgtEl>
                                          <p:spTgt spid="214019">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214019">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214019">
                                            <p:txEl>
                                              <p:pRg st="4" end="4"/>
                                            </p:txEl>
                                          </p:spTgt>
                                        </p:tgtEl>
                                        <p:attrNameLst>
                                          <p:attrName>style.visibility</p:attrName>
                                        </p:attrNameLst>
                                      </p:cBhvr>
                                      <p:to>
                                        <p:strVal val="visible"/>
                                      </p:to>
                                    </p:set>
                                    <p:anim calcmode="lin" valueType="num">
                                      <p:cBhvr>
                                        <p:cTn id="28" dur="1000" fill="hold"/>
                                        <p:tgtEl>
                                          <p:spTgt spid="214019">
                                            <p:txEl>
                                              <p:pRg st="4" end="4"/>
                                            </p:txEl>
                                          </p:spTgt>
                                        </p:tgtEl>
                                        <p:attrNameLst>
                                          <p:attrName>ppt_x</p:attrName>
                                        </p:attrNameLst>
                                      </p:cBhvr>
                                      <p:tavLst>
                                        <p:tav tm="0">
                                          <p:val>
                                            <p:strVal val="#ppt_x-.2"/>
                                          </p:val>
                                        </p:tav>
                                        <p:tav tm="100000">
                                          <p:val>
                                            <p:strVal val="#ppt_x"/>
                                          </p:val>
                                        </p:tav>
                                      </p:tavLst>
                                    </p:anim>
                                    <p:anim calcmode="lin" valueType="num">
                                      <p:cBhvr>
                                        <p:cTn id="29" dur="1000" fill="hold"/>
                                        <p:tgtEl>
                                          <p:spTgt spid="214019">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2140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en-US" dirty="0"/>
              <a:t>Kimball vs. </a:t>
            </a:r>
            <a:r>
              <a:rPr lang="en-US" dirty="0" err="1"/>
              <a:t>Inmon</a:t>
            </a:r>
            <a:endParaRPr lang="en-US" dirty="0"/>
          </a:p>
        </p:txBody>
      </p:sp>
      <p:sp>
        <p:nvSpPr>
          <p:cNvPr id="222211" name="Rectangle 3"/>
          <p:cNvSpPr>
            <a:spLocks noGrp="1" noChangeArrowheads="1"/>
          </p:cNvSpPr>
          <p:nvPr>
            <p:ph idx="1"/>
          </p:nvPr>
        </p:nvSpPr>
        <p:spPr/>
        <p:txBody>
          <a:bodyPr/>
          <a:lstStyle/>
          <a:p>
            <a:pPr>
              <a:buFont typeface="Wingdings" pitchFamily="2" charset="2"/>
              <a:buNone/>
            </a:pPr>
            <a:r>
              <a:rPr lang="en-US" sz="2800" dirty="0">
                <a:solidFill>
                  <a:srgbClr val="FF0000"/>
                </a:solidFill>
              </a:rPr>
              <a:t>	There is no right or wrong between these two ideas, as they represent different data warehousing philosophies. In reality, the data warehouse in most enterprises are closer to Ralph Kimball's idea. This is because most data warehouses started out as a departmental effort, and hence they originated as a data mart. Only when more data marts are built later do they evolve into a data warehouse. </a:t>
            </a:r>
          </a:p>
        </p:txBody>
      </p:sp>
      <p:sp>
        <p:nvSpPr>
          <p:cNvPr id="4" name="Date Placeholder 3"/>
          <p:cNvSpPr>
            <a:spLocks noGrp="1"/>
          </p:cNvSpPr>
          <p:nvPr>
            <p:ph type="dt" sz="half" idx="10"/>
          </p:nvPr>
        </p:nvSpPr>
        <p:spPr/>
        <p:txBody>
          <a:bodyPr/>
          <a:lstStyle/>
          <a:p>
            <a:fld id="{136075B9-9CFD-465D-AB92-8EE744B56CB6}" type="datetime5">
              <a:rPr lang="en-US" smtClean="0"/>
              <a:pPr/>
              <a:t>6-Oct-17</a:t>
            </a:fld>
            <a:endParaRPr lang="en-US"/>
          </a:p>
        </p:txBody>
      </p:sp>
      <p:sp>
        <p:nvSpPr>
          <p:cNvPr id="6" name="Slide Number Placeholder 5"/>
          <p:cNvSpPr>
            <a:spLocks noGrp="1"/>
          </p:cNvSpPr>
          <p:nvPr>
            <p:ph type="sldNum" sz="quarter" idx="12"/>
          </p:nvPr>
        </p:nvSpPr>
        <p:spPr/>
        <p:txBody>
          <a:bodyPr/>
          <a:lstStyle/>
          <a:p>
            <a:fld id="{A8B3259D-F794-4131-B901-989E605827A5}" type="slidenum">
              <a:rPr lang="en-US"/>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1849</TotalTime>
  <Words>1056</Words>
  <Application>Microsoft Office PowerPoint</Application>
  <PresentationFormat>On-screen Show (4:3)</PresentationFormat>
  <Paragraphs>200</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Equity</vt:lpstr>
      <vt:lpstr>SS G515 - Data Warehousing</vt:lpstr>
      <vt:lpstr>Data Marts</vt:lpstr>
      <vt:lpstr>Data Marts</vt:lpstr>
      <vt:lpstr>Data Marts</vt:lpstr>
      <vt:lpstr>Reasons for Creating Data Marts</vt:lpstr>
      <vt:lpstr>Kimball vs Inmon</vt:lpstr>
      <vt:lpstr>Kimball vs Inmon</vt:lpstr>
      <vt:lpstr>Kimball vs Inmon: War of Words</vt:lpstr>
      <vt:lpstr>Kimball vs. Inmon</vt:lpstr>
      <vt:lpstr>Data Warehousing Process</vt:lpstr>
      <vt:lpstr>Data warehouse versus data mart.</vt:lpstr>
      <vt:lpstr>Building a Data Mart</vt:lpstr>
      <vt:lpstr>Bottom-Up Versus Top-Down Approach</vt:lpstr>
      <vt:lpstr>Data Warehouse or Data Mart First?</vt:lpstr>
      <vt:lpstr>Data Warehouse or Data Mart First?</vt:lpstr>
      <vt:lpstr>Data Warehouse or Data Mart First?</vt:lpstr>
      <vt:lpstr>Data Warehouse or Data Mart First?</vt:lpstr>
      <vt:lpstr>PowerPoint Presentation</vt:lpstr>
      <vt:lpstr>PowerPoint Presentation</vt:lpstr>
      <vt:lpstr>The Bottom-Up Misnomer</vt:lpstr>
      <vt:lpstr>The Bottom-Up Misnomer</vt:lpstr>
      <vt:lpstr>The Bottom-Up Misnomer</vt:lpstr>
      <vt:lpstr>Data Warehouse or Data Mart First?</vt:lpstr>
      <vt:lpstr>A Word about SUPERMARTS</vt:lpstr>
      <vt:lpstr>A Word about SUPERMARTS</vt:lpstr>
      <vt:lpstr>Pilot Projects: Risk vs. Reward</vt:lpstr>
      <vt:lpstr>Pilot Projects: Risk vs. Reward</vt:lpstr>
      <vt:lpstr>Pilot Projects: Risk vs. Reward</vt:lpstr>
      <vt:lpstr>A Practical Approach</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Ashish Jain</cp:lastModifiedBy>
  <cp:revision>308</cp:revision>
  <dcterms:created xsi:type="dcterms:W3CDTF">1601-01-01T00:00:00Z</dcterms:created>
  <dcterms:modified xsi:type="dcterms:W3CDTF">2017-10-06T12:51:49Z</dcterms:modified>
</cp:coreProperties>
</file>