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Lst>
  <p:notesMasterIdLst>
    <p:notesMasterId r:id="rId24"/>
  </p:notesMasterIdLst>
  <p:sldIdLst>
    <p:sldId id="282" r:id="rId2"/>
    <p:sldId id="465" r:id="rId3"/>
    <p:sldId id="466" r:id="rId4"/>
    <p:sldId id="467" r:id="rId5"/>
    <p:sldId id="468" r:id="rId6"/>
    <p:sldId id="469" r:id="rId7"/>
    <p:sldId id="470" r:id="rId8"/>
    <p:sldId id="471" r:id="rId9"/>
    <p:sldId id="459" r:id="rId10"/>
    <p:sldId id="460" r:id="rId11"/>
    <p:sldId id="461" r:id="rId12"/>
    <p:sldId id="462" r:id="rId13"/>
    <p:sldId id="463" r:id="rId14"/>
    <p:sldId id="464" r:id="rId15"/>
    <p:sldId id="452" r:id="rId16"/>
    <p:sldId id="437" r:id="rId17"/>
    <p:sldId id="438" r:id="rId18"/>
    <p:sldId id="424" r:id="rId19"/>
    <p:sldId id="439" r:id="rId20"/>
    <p:sldId id="425" r:id="rId21"/>
    <p:sldId id="451" r:id="rId22"/>
    <p:sldId id="453" r:id="rId2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0099CC"/>
    <a:srgbClr val="000099"/>
    <a:srgbClr val="000066"/>
    <a:srgbClr val="FF99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728" autoAdjust="0"/>
  </p:normalViewPr>
  <p:slideViewPr>
    <p:cSldViewPr>
      <p:cViewPr varScale="1">
        <p:scale>
          <a:sx n="103" d="100"/>
          <a:sy n="103" d="100"/>
        </p:scale>
        <p:origin x="23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207F00-6F1E-4711-B12B-372A379B6E3F}" type="doc">
      <dgm:prSet loTypeId="urn:microsoft.com/office/officeart/2005/8/layout/radial1" loCatId="relationship" qsTypeId="urn:microsoft.com/office/officeart/2005/8/quickstyle/simple1" qsCatId="simple" csTypeId="urn:microsoft.com/office/officeart/2005/8/colors/accent1_2" csCatId="accent1"/>
      <dgm:spPr/>
    </dgm:pt>
    <dgm:pt modelId="{056FA998-45D8-4CA1-BBE8-A979D4003CFA}">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rPr>
            <a:t>Fact</a:t>
          </a:r>
        </a:p>
      </dgm:t>
    </dgm:pt>
    <dgm:pt modelId="{B5764286-EDB6-4201-8F36-A80A9D0458BB}" type="parTrans" cxnId="{41D9CEA6-90BB-4933-B6C2-BF3B92270A64}">
      <dgm:prSet/>
      <dgm:spPr/>
    </dgm:pt>
    <dgm:pt modelId="{CDB9FED1-7FF2-400B-BC51-B241AD065455}" type="sibTrans" cxnId="{41D9CEA6-90BB-4933-B6C2-BF3B92270A64}">
      <dgm:prSet/>
      <dgm:spPr/>
    </dgm:pt>
    <dgm:pt modelId="{B037C7A8-5916-459A-B01E-D89BC69EBDE0}">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rPr>
            <a:t>Dim</a:t>
          </a:r>
        </a:p>
      </dgm:t>
    </dgm:pt>
    <dgm:pt modelId="{E99B710C-EFBE-4E16-AE72-5C13D0516E77}" type="parTrans" cxnId="{C4000041-BF36-44BC-860A-9990F8521376}">
      <dgm:prSet/>
      <dgm:spPr/>
      <dgm:t>
        <a:bodyPr/>
        <a:lstStyle/>
        <a:p>
          <a:endParaRPr lang="en-US"/>
        </a:p>
      </dgm:t>
    </dgm:pt>
    <dgm:pt modelId="{01158D4D-09BF-48FF-A000-E68C599316EA}" type="sibTrans" cxnId="{C4000041-BF36-44BC-860A-9990F8521376}">
      <dgm:prSet/>
      <dgm:spPr/>
    </dgm:pt>
    <dgm:pt modelId="{32400F59-8712-40D4-81C5-75D516283F78}">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rPr>
            <a:t>Dim</a:t>
          </a:r>
        </a:p>
      </dgm:t>
    </dgm:pt>
    <dgm:pt modelId="{21A04819-4C2A-42CB-BEE1-5A392ABCA9E1}" type="parTrans" cxnId="{56FBC7CC-F65B-46DB-AD2E-026B1163DE07}">
      <dgm:prSet/>
      <dgm:spPr/>
      <dgm:t>
        <a:bodyPr/>
        <a:lstStyle/>
        <a:p>
          <a:endParaRPr lang="en-US"/>
        </a:p>
      </dgm:t>
    </dgm:pt>
    <dgm:pt modelId="{711F301F-E155-4DFF-BFC7-741EF8635FC6}" type="sibTrans" cxnId="{56FBC7CC-F65B-46DB-AD2E-026B1163DE07}">
      <dgm:prSet/>
      <dgm:spPr/>
    </dgm:pt>
    <dgm:pt modelId="{D534B80B-1C93-4B31-9173-B0EA236F2074}">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rPr>
            <a:t>Dim</a:t>
          </a:r>
        </a:p>
      </dgm:t>
    </dgm:pt>
    <dgm:pt modelId="{E931BBB3-CA33-492F-A26A-8A1BC37FC380}" type="parTrans" cxnId="{FA24CC40-03BF-4F48-BEA6-1220CBD061F2}">
      <dgm:prSet/>
      <dgm:spPr/>
      <dgm:t>
        <a:bodyPr/>
        <a:lstStyle/>
        <a:p>
          <a:endParaRPr lang="en-US"/>
        </a:p>
      </dgm:t>
    </dgm:pt>
    <dgm:pt modelId="{741CF6C7-10BD-4F97-A970-570B2D553F81}" type="sibTrans" cxnId="{FA24CC40-03BF-4F48-BEA6-1220CBD061F2}">
      <dgm:prSet/>
      <dgm:spPr/>
    </dgm:pt>
    <dgm:pt modelId="{8BA7C2C6-5A41-47FA-885C-C7CEB1085A5C}">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rPr>
            <a:t>Dim</a:t>
          </a:r>
        </a:p>
      </dgm:t>
    </dgm:pt>
    <dgm:pt modelId="{FC211961-0E0C-4346-BA02-6294B16042B4}" type="parTrans" cxnId="{4E8B994F-F293-4511-AFC9-35F3AB4D7E34}">
      <dgm:prSet/>
      <dgm:spPr/>
      <dgm:t>
        <a:bodyPr/>
        <a:lstStyle/>
        <a:p>
          <a:endParaRPr lang="en-US"/>
        </a:p>
      </dgm:t>
    </dgm:pt>
    <dgm:pt modelId="{8C832DE4-A372-48DF-ACD4-B30752C8B376}" type="sibTrans" cxnId="{4E8B994F-F293-4511-AFC9-35F3AB4D7E34}">
      <dgm:prSet/>
      <dgm:spPr/>
    </dgm:pt>
    <dgm:pt modelId="{1D2D5AC8-65C7-4F2E-8E45-F5219F69077B}">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rPr>
            <a:t>Dim</a:t>
          </a:r>
        </a:p>
      </dgm:t>
    </dgm:pt>
    <dgm:pt modelId="{B30870FC-4C43-4125-B798-5ED6DC0E1E27}" type="parTrans" cxnId="{ECB8A92D-D8CA-4532-92DD-24B1C16D05B7}">
      <dgm:prSet/>
      <dgm:spPr/>
      <dgm:t>
        <a:bodyPr/>
        <a:lstStyle/>
        <a:p>
          <a:endParaRPr lang="en-US"/>
        </a:p>
      </dgm:t>
    </dgm:pt>
    <dgm:pt modelId="{83B7BB83-C2AF-460E-BEA4-05CA5CFF68AF}" type="sibTrans" cxnId="{ECB8A92D-D8CA-4532-92DD-24B1C16D05B7}">
      <dgm:prSet/>
      <dgm:spPr/>
    </dgm:pt>
    <dgm:pt modelId="{E459FB83-1C03-45F6-95D5-32A767EEC55A}" type="pres">
      <dgm:prSet presAssocID="{66207F00-6F1E-4711-B12B-372A379B6E3F}" presName="cycle" presStyleCnt="0">
        <dgm:presLayoutVars>
          <dgm:chMax val="1"/>
          <dgm:dir/>
          <dgm:animLvl val="ctr"/>
          <dgm:resizeHandles val="exact"/>
        </dgm:presLayoutVars>
      </dgm:prSet>
      <dgm:spPr/>
    </dgm:pt>
    <dgm:pt modelId="{7E86E377-D860-4B11-A5A8-43C881D41352}" type="pres">
      <dgm:prSet presAssocID="{056FA998-45D8-4CA1-BBE8-A979D4003CFA}" presName="centerShape" presStyleLbl="node0" presStyleIdx="0" presStyleCnt="1"/>
      <dgm:spPr/>
      <dgm:t>
        <a:bodyPr/>
        <a:lstStyle/>
        <a:p>
          <a:endParaRPr lang="en-US"/>
        </a:p>
      </dgm:t>
    </dgm:pt>
    <dgm:pt modelId="{3D0E870D-A7F3-42A3-B911-C0359E66D893}" type="pres">
      <dgm:prSet presAssocID="{E99B710C-EFBE-4E16-AE72-5C13D0516E77}" presName="Name9" presStyleLbl="parChTrans1D2" presStyleIdx="0" presStyleCnt="5"/>
      <dgm:spPr/>
      <dgm:t>
        <a:bodyPr/>
        <a:lstStyle/>
        <a:p>
          <a:endParaRPr lang="en-US"/>
        </a:p>
      </dgm:t>
    </dgm:pt>
    <dgm:pt modelId="{95A5FD78-0746-45A7-8DD1-30B760C283D7}" type="pres">
      <dgm:prSet presAssocID="{E99B710C-EFBE-4E16-AE72-5C13D0516E77}" presName="connTx" presStyleLbl="parChTrans1D2" presStyleIdx="0" presStyleCnt="5"/>
      <dgm:spPr/>
      <dgm:t>
        <a:bodyPr/>
        <a:lstStyle/>
        <a:p>
          <a:endParaRPr lang="en-US"/>
        </a:p>
      </dgm:t>
    </dgm:pt>
    <dgm:pt modelId="{5FD32742-562E-408B-A02E-AD9EBDF9FC1C}" type="pres">
      <dgm:prSet presAssocID="{B037C7A8-5916-459A-B01E-D89BC69EBDE0}" presName="node" presStyleLbl="node1" presStyleIdx="0" presStyleCnt="5">
        <dgm:presLayoutVars>
          <dgm:bulletEnabled val="1"/>
        </dgm:presLayoutVars>
      </dgm:prSet>
      <dgm:spPr/>
      <dgm:t>
        <a:bodyPr/>
        <a:lstStyle/>
        <a:p>
          <a:endParaRPr lang="en-US"/>
        </a:p>
      </dgm:t>
    </dgm:pt>
    <dgm:pt modelId="{41F6C2C8-1893-4E8B-8F31-F3615D638396}" type="pres">
      <dgm:prSet presAssocID="{21A04819-4C2A-42CB-BEE1-5A392ABCA9E1}" presName="Name9" presStyleLbl="parChTrans1D2" presStyleIdx="1" presStyleCnt="5"/>
      <dgm:spPr/>
      <dgm:t>
        <a:bodyPr/>
        <a:lstStyle/>
        <a:p>
          <a:endParaRPr lang="en-US"/>
        </a:p>
      </dgm:t>
    </dgm:pt>
    <dgm:pt modelId="{399CBAA5-2588-4D5D-8AC4-2128D913EAE8}" type="pres">
      <dgm:prSet presAssocID="{21A04819-4C2A-42CB-BEE1-5A392ABCA9E1}" presName="connTx" presStyleLbl="parChTrans1D2" presStyleIdx="1" presStyleCnt="5"/>
      <dgm:spPr/>
      <dgm:t>
        <a:bodyPr/>
        <a:lstStyle/>
        <a:p>
          <a:endParaRPr lang="en-US"/>
        </a:p>
      </dgm:t>
    </dgm:pt>
    <dgm:pt modelId="{BD59EC38-77C3-46CD-81F1-D8DA0F96918E}" type="pres">
      <dgm:prSet presAssocID="{32400F59-8712-40D4-81C5-75D516283F78}" presName="node" presStyleLbl="node1" presStyleIdx="1" presStyleCnt="5">
        <dgm:presLayoutVars>
          <dgm:bulletEnabled val="1"/>
        </dgm:presLayoutVars>
      </dgm:prSet>
      <dgm:spPr/>
      <dgm:t>
        <a:bodyPr/>
        <a:lstStyle/>
        <a:p>
          <a:endParaRPr lang="en-US"/>
        </a:p>
      </dgm:t>
    </dgm:pt>
    <dgm:pt modelId="{4B374F33-E492-4F8A-B85B-E26CC9455564}" type="pres">
      <dgm:prSet presAssocID="{E931BBB3-CA33-492F-A26A-8A1BC37FC380}" presName="Name9" presStyleLbl="parChTrans1D2" presStyleIdx="2" presStyleCnt="5"/>
      <dgm:spPr/>
      <dgm:t>
        <a:bodyPr/>
        <a:lstStyle/>
        <a:p>
          <a:endParaRPr lang="en-US"/>
        </a:p>
      </dgm:t>
    </dgm:pt>
    <dgm:pt modelId="{49F8110A-8C9E-4904-AA75-650C6DD02160}" type="pres">
      <dgm:prSet presAssocID="{E931BBB3-CA33-492F-A26A-8A1BC37FC380}" presName="connTx" presStyleLbl="parChTrans1D2" presStyleIdx="2" presStyleCnt="5"/>
      <dgm:spPr/>
      <dgm:t>
        <a:bodyPr/>
        <a:lstStyle/>
        <a:p>
          <a:endParaRPr lang="en-US"/>
        </a:p>
      </dgm:t>
    </dgm:pt>
    <dgm:pt modelId="{F87803F5-DE84-42E4-8186-B2265439F6C8}" type="pres">
      <dgm:prSet presAssocID="{D534B80B-1C93-4B31-9173-B0EA236F2074}" presName="node" presStyleLbl="node1" presStyleIdx="2" presStyleCnt="5">
        <dgm:presLayoutVars>
          <dgm:bulletEnabled val="1"/>
        </dgm:presLayoutVars>
      </dgm:prSet>
      <dgm:spPr/>
      <dgm:t>
        <a:bodyPr/>
        <a:lstStyle/>
        <a:p>
          <a:endParaRPr lang="en-US"/>
        </a:p>
      </dgm:t>
    </dgm:pt>
    <dgm:pt modelId="{F1CF41FF-7099-427D-B47F-1ED370AA639E}" type="pres">
      <dgm:prSet presAssocID="{FC211961-0E0C-4346-BA02-6294B16042B4}" presName="Name9" presStyleLbl="parChTrans1D2" presStyleIdx="3" presStyleCnt="5"/>
      <dgm:spPr/>
      <dgm:t>
        <a:bodyPr/>
        <a:lstStyle/>
        <a:p>
          <a:endParaRPr lang="en-US"/>
        </a:p>
      </dgm:t>
    </dgm:pt>
    <dgm:pt modelId="{DA85614F-ABAD-4FE3-8712-F54CA39CB183}" type="pres">
      <dgm:prSet presAssocID="{FC211961-0E0C-4346-BA02-6294B16042B4}" presName="connTx" presStyleLbl="parChTrans1D2" presStyleIdx="3" presStyleCnt="5"/>
      <dgm:spPr/>
      <dgm:t>
        <a:bodyPr/>
        <a:lstStyle/>
        <a:p>
          <a:endParaRPr lang="en-US"/>
        </a:p>
      </dgm:t>
    </dgm:pt>
    <dgm:pt modelId="{617A4693-0D0A-41CA-9430-20EE22292929}" type="pres">
      <dgm:prSet presAssocID="{8BA7C2C6-5A41-47FA-885C-C7CEB1085A5C}" presName="node" presStyleLbl="node1" presStyleIdx="3" presStyleCnt="5">
        <dgm:presLayoutVars>
          <dgm:bulletEnabled val="1"/>
        </dgm:presLayoutVars>
      </dgm:prSet>
      <dgm:spPr/>
      <dgm:t>
        <a:bodyPr/>
        <a:lstStyle/>
        <a:p>
          <a:endParaRPr lang="en-US"/>
        </a:p>
      </dgm:t>
    </dgm:pt>
    <dgm:pt modelId="{3D7A130F-3C82-458B-AE32-2F28D39E7F89}" type="pres">
      <dgm:prSet presAssocID="{B30870FC-4C43-4125-B798-5ED6DC0E1E27}" presName="Name9" presStyleLbl="parChTrans1D2" presStyleIdx="4" presStyleCnt="5"/>
      <dgm:spPr/>
      <dgm:t>
        <a:bodyPr/>
        <a:lstStyle/>
        <a:p>
          <a:endParaRPr lang="en-US"/>
        </a:p>
      </dgm:t>
    </dgm:pt>
    <dgm:pt modelId="{3D8F48D3-5B17-4D01-BE28-0154D169C48B}" type="pres">
      <dgm:prSet presAssocID="{B30870FC-4C43-4125-B798-5ED6DC0E1E27}" presName="connTx" presStyleLbl="parChTrans1D2" presStyleIdx="4" presStyleCnt="5"/>
      <dgm:spPr/>
      <dgm:t>
        <a:bodyPr/>
        <a:lstStyle/>
        <a:p>
          <a:endParaRPr lang="en-US"/>
        </a:p>
      </dgm:t>
    </dgm:pt>
    <dgm:pt modelId="{3BEC9719-3EA7-4B88-ADF8-FF120F5CF943}" type="pres">
      <dgm:prSet presAssocID="{1D2D5AC8-65C7-4F2E-8E45-F5219F69077B}" presName="node" presStyleLbl="node1" presStyleIdx="4" presStyleCnt="5">
        <dgm:presLayoutVars>
          <dgm:bulletEnabled val="1"/>
        </dgm:presLayoutVars>
      </dgm:prSet>
      <dgm:spPr/>
      <dgm:t>
        <a:bodyPr/>
        <a:lstStyle/>
        <a:p>
          <a:endParaRPr lang="en-US"/>
        </a:p>
      </dgm:t>
    </dgm:pt>
  </dgm:ptLst>
  <dgm:cxnLst>
    <dgm:cxn modelId="{DB974E8F-4B91-4C05-9B57-95BBA52B709C}" type="presOf" srcId="{E931BBB3-CA33-492F-A26A-8A1BC37FC380}" destId="{49F8110A-8C9E-4904-AA75-650C6DD02160}" srcOrd="1" destOrd="0" presId="urn:microsoft.com/office/officeart/2005/8/layout/radial1"/>
    <dgm:cxn modelId="{D010D5B2-6D88-4D56-94EA-19F273C48A01}" type="presOf" srcId="{E99B710C-EFBE-4E16-AE72-5C13D0516E77}" destId="{3D0E870D-A7F3-42A3-B911-C0359E66D893}" srcOrd="0" destOrd="0" presId="urn:microsoft.com/office/officeart/2005/8/layout/radial1"/>
    <dgm:cxn modelId="{C4000041-BF36-44BC-860A-9990F8521376}" srcId="{056FA998-45D8-4CA1-BBE8-A979D4003CFA}" destId="{B037C7A8-5916-459A-B01E-D89BC69EBDE0}" srcOrd="0" destOrd="0" parTransId="{E99B710C-EFBE-4E16-AE72-5C13D0516E77}" sibTransId="{01158D4D-09BF-48FF-A000-E68C599316EA}"/>
    <dgm:cxn modelId="{1C2A833F-C6B7-4547-9FAB-63BAC2EE8411}" type="presOf" srcId="{056FA998-45D8-4CA1-BBE8-A979D4003CFA}" destId="{7E86E377-D860-4B11-A5A8-43C881D41352}" srcOrd="0" destOrd="0" presId="urn:microsoft.com/office/officeart/2005/8/layout/radial1"/>
    <dgm:cxn modelId="{B113BDAF-5352-4C6A-9F43-94821561C3CF}" type="presOf" srcId="{E931BBB3-CA33-492F-A26A-8A1BC37FC380}" destId="{4B374F33-E492-4F8A-B85B-E26CC9455564}" srcOrd="0" destOrd="0" presId="urn:microsoft.com/office/officeart/2005/8/layout/radial1"/>
    <dgm:cxn modelId="{4E8B994F-F293-4511-AFC9-35F3AB4D7E34}" srcId="{056FA998-45D8-4CA1-BBE8-A979D4003CFA}" destId="{8BA7C2C6-5A41-47FA-885C-C7CEB1085A5C}" srcOrd="3" destOrd="0" parTransId="{FC211961-0E0C-4346-BA02-6294B16042B4}" sibTransId="{8C832DE4-A372-48DF-ACD4-B30752C8B376}"/>
    <dgm:cxn modelId="{C10EECF9-BE1C-44BC-A9D7-88C63FC179F6}" type="presOf" srcId="{B037C7A8-5916-459A-B01E-D89BC69EBDE0}" destId="{5FD32742-562E-408B-A02E-AD9EBDF9FC1C}" srcOrd="0" destOrd="0" presId="urn:microsoft.com/office/officeart/2005/8/layout/radial1"/>
    <dgm:cxn modelId="{2CDF2616-1AC6-44CB-8762-219EEFE14B49}" type="presOf" srcId="{FC211961-0E0C-4346-BA02-6294B16042B4}" destId="{F1CF41FF-7099-427D-B47F-1ED370AA639E}" srcOrd="0" destOrd="0" presId="urn:microsoft.com/office/officeart/2005/8/layout/radial1"/>
    <dgm:cxn modelId="{41D9CEA6-90BB-4933-B6C2-BF3B92270A64}" srcId="{66207F00-6F1E-4711-B12B-372A379B6E3F}" destId="{056FA998-45D8-4CA1-BBE8-A979D4003CFA}" srcOrd="0" destOrd="0" parTransId="{B5764286-EDB6-4201-8F36-A80A9D0458BB}" sibTransId="{CDB9FED1-7FF2-400B-BC51-B241AD065455}"/>
    <dgm:cxn modelId="{ECB8A92D-D8CA-4532-92DD-24B1C16D05B7}" srcId="{056FA998-45D8-4CA1-BBE8-A979D4003CFA}" destId="{1D2D5AC8-65C7-4F2E-8E45-F5219F69077B}" srcOrd="4" destOrd="0" parTransId="{B30870FC-4C43-4125-B798-5ED6DC0E1E27}" sibTransId="{83B7BB83-C2AF-460E-BEA4-05CA5CFF68AF}"/>
    <dgm:cxn modelId="{8ED0E662-AAB0-4EB6-9DDA-ED9F35F0B16A}" type="presOf" srcId="{21A04819-4C2A-42CB-BEE1-5A392ABCA9E1}" destId="{41F6C2C8-1893-4E8B-8F31-F3615D638396}" srcOrd="0" destOrd="0" presId="urn:microsoft.com/office/officeart/2005/8/layout/radial1"/>
    <dgm:cxn modelId="{D244FE85-3D93-486D-A1A9-3B2DAB94BADA}" type="presOf" srcId="{32400F59-8712-40D4-81C5-75D516283F78}" destId="{BD59EC38-77C3-46CD-81F1-D8DA0F96918E}" srcOrd="0" destOrd="0" presId="urn:microsoft.com/office/officeart/2005/8/layout/radial1"/>
    <dgm:cxn modelId="{275F2D8A-BA78-4AE8-B500-D0D74077E0B8}" type="presOf" srcId="{21A04819-4C2A-42CB-BEE1-5A392ABCA9E1}" destId="{399CBAA5-2588-4D5D-8AC4-2128D913EAE8}" srcOrd="1" destOrd="0" presId="urn:microsoft.com/office/officeart/2005/8/layout/radial1"/>
    <dgm:cxn modelId="{24397267-756C-4AA8-8B8F-120D72DF16E2}" type="presOf" srcId="{1D2D5AC8-65C7-4F2E-8E45-F5219F69077B}" destId="{3BEC9719-3EA7-4B88-ADF8-FF120F5CF943}" srcOrd="0" destOrd="0" presId="urn:microsoft.com/office/officeart/2005/8/layout/radial1"/>
    <dgm:cxn modelId="{2284587B-3FA8-4AEB-B975-A46A27EC3895}" type="presOf" srcId="{B30870FC-4C43-4125-B798-5ED6DC0E1E27}" destId="{3D8F48D3-5B17-4D01-BE28-0154D169C48B}" srcOrd="1" destOrd="0" presId="urn:microsoft.com/office/officeart/2005/8/layout/radial1"/>
    <dgm:cxn modelId="{C23DA44F-1951-41DF-ADB4-37370ECAE4E7}" type="presOf" srcId="{E99B710C-EFBE-4E16-AE72-5C13D0516E77}" destId="{95A5FD78-0746-45A7-8DD1-30B760C283D7}" srcOrd="1" destOrd="0" presId="urn:microsoft.com/office/officeart/2005/8/layout/radial1"/>
    <dgm:cxn modelId="{7B924232-F7A1-4D53-A02B-40B01988792E}" type="presOf" srcId="{66207F00-6F1E-4711-B12B-372A379B6E3F}" destId="{E459FB83-1C03-45F6-95D5-32A767EEC55A}" srcOrd="0" destOrd="0" presId="urn:microsoft.com/office/officeart/2005/8/layout/radial1"/>
    <dgm:cxn modelId="{56FBC7CC-F65B-46DB-AD2E-026B1163DE07}" srcId="{056FA998-45D8-4CA1-BBE8-A979D4003CFA}" destId="{32400F59-8712-40D4-81C5-75D516283F78}" srcOrd="1" destOrd="0" parTransId="{21A04819-4C2A-42CB-BEE1-5A392ABCA9E1}" sibTransId="{711F301F-E155-4DFF-BFC7-741EF8635FC6}"/>
    <dgm:cxn modelId="{FA24CC40-03BF-4F48-BEA6-1220CBD061F2}" srcId="{056FA998-45D8-4CA1-BBE8-A979D4003CFA}" destId="{D534B80B-1C93-4B31-9173-B0EA236F2074}" srcOrd="2" destOrd="0" parTransId="{E931BBB3-CA33-492F-A26A-8A1BC37FC380}" sibTransId="{741CF6C7-10BD-4F97-A970-570B2D553F81}"/>
    <dgm:cxn modelId="{8746DD4B-A53D-4142-80FB-91B20A473BD4}" type="presOf" srcId="{D534B80B-1C93-4B31-9173-B0EA236F2074}" destId="{F87803F5-DE84-42E4-8186-B2265439F6C8}" srcOrd="0" destOrd="0" presId="urn:microsoft.com/office/officeart/2005/8/layout/radial1"/>
    <dgm:cxn modelId="{D203B80A-621C-41D8-AB05-57E09A7656DC}" type="presOf" srcId="{8BA7C2C6-5A41-47FA-885C-C7CEB1085A5C}" destId="{617A4693-0D0A-41CA-9430-20EE22292929}" srcOrd="0" destOrd="0" presId="urn:microsoft.com/office/officeart/2005/8/layout/radial1"/>
    <dgm:cxn modelId="{531CC5D4-EE7B-4FEC-A2D6-C6937CD0BD1A}" type="presOf" srcId="{FC211961-0E0C-4346-BA02-6294B16042B4}" destId="{DA85614F-ABAD-4FE3-8712-F54CA39CB183}" srcOrd="1" destOrd="0" presId="urn:microsoft.com/office/officeart/2005/8/layout/radial1"/>
    <dgm:cxn modelId="{6F75A797-4140-46B9-B9B0-53F1405F73C5}" type="presOf" srcId="{B30870FC-4C43-4125-B798-5ED6DC0E1E27}" destId="{3D7A130F-3C82-458B-AE32-2F28D39E7F89}" srcOrd="0" destOrd="0" presId="urn:microsoft.com/office/officeart/2005/8/layout/radial1"/>
    <dgm:cxn modelId="{EC23ECE7-EB10-459F-BDDC-1A24167CDE19}" type="presParOf" srcId="{E459FB83-1C03-45F6-95D5-32A767EEC55A}" destId="{7E86E377-D860-4B11-A5A8-43C881D41352}" srcOrd="0" destOrd="0" presId="urn:microsoft.com/office/officeart/2005/8/layout/radial1"/>
    <dgm:cxn modelId="{F4AF1813-6A80-4554-8AE3-F64D4A12D941}" type="presParOf" srcId="{E459FB83-1C03-45F6-95D5-32A767EEC55A}" destId="{3D0E870D-A7F3-42A3-B911-C0359E66D893}" srcOrd="1" destOrd="0" presId="urn:microsoft.com/office/officeart/2005/8/layout/radial1"/>
    <dgm:cxn modelId="{4B16D9E5-7580-4B75-BA45-4F9C2EE0B93F}" type="presParOf" srcId="{3D0E870D-A7F3-42A3-B911-C0359E66D893}" destId="{95A5FD78-0746-45A7-8DD1-30B760C283D7}" srcOrd="0" destOrd="0" presId="urn:microsoft.com/office/officeart/2005/8/layout/radial1"/>
    <dgm:cxn modelId="{541BF065-BCF8-4F97-B536-F4BE600B5CE5}" type="presParOf" srcId="{E459FB83-1C03-45F6-95D5-32A767EEC55A}" destId="{5FD32742-562E-408B-A02E-AD9EBDF9FC1C}" srcOrd="2" destOrd="0" presId="urn:microsoft.com/office/officeart/2005/8/layout/radial1"/>
    <dgm:cxn modelId="{0D292D93-B990-4AA9-8F49-F9EA4B7EA32F}" type="presParOf" srcId="{E459FB83-1C03-45F6-95D5-32A767EEC55A}" destId="{41F6C2C8-1893-4E8B-8F31-F3615D638396}" srcOrd="3" destOrd="0" presId="urn:microsoft.com/office/officeart/2005/8/layout/radial1"/>
    <dgm:cxn modelId="{789018E3-D4FA-489A-8FDD-9580ED0028D1}" type="presParOf" srcId="{41F6C2C8-1893-4E8B-8F31-F3615D638396}" destId="{399CBAA5-2588-4D5D-8AC4-2128D913EAE8}" srcOrd="0" destOrd="0" presId="urn:microsoft.com/office/officeart/2005/8/layout/radial1"/>
    <dgm:cxn modelId="{AC12E4D8-E3C9-4218-BF8D-FB022C2F0276}" type="presParOf" srcId="{E459FB83-1C03-45F6-95D5-32A767EEC55A}" destId="{BD59EC38-77C3-46CD-81F1-D8DA0F96918E}" srcOrd="4" destOrd="0" presId="urn:microsoft.com/office/officeart/2005/8/layout/radial1"/>
    <dgm:cxn modelId="{B312D228-A759-461B-B3D1-A48D5AF12F54}" type="presParOf" srcId="{E459FB83-1C03-45F6-95D5-32A767EEC55A}" destId="{4B374F33-E492-4F8A-B85B-E26CC9455564}" srcOrd="5" destOrd="0" presId="urn:microsoft.com/office/officeart/2005/8/layout/radial1"/>
    <dgm:cxn modelId="{5D876C01-4D40-4DF4-87B5-ED00B94D3E68}" type="presParOf" srcId="{4B374F33-E492-4F8A-B85B-E26CC9455564}" destId="{49F8110A-8C9E-4904-AA75-650C6DD02160}" srcOrd="0" destOrd="0" presId="urn:microsoft.com/office/officeart/2005/8/layout/radial1"/>
    <dgm:cxn modelId="{816013C7-FD08-483D-9682-2A3B2E83CB38}" type="presParOf" srcId="{E459FB83-1C03-45F6-95D5-32A767EEC55A}" destId="{F87803F5-DE84-42E4-8186-B2265439F6C8}" srcOrd="6" destOrd="0" presId="urn:microsoft.com/office/officeart/2005/8/layout/radial1"/>
    <dgm:cxn modelId="{4BAB920B-F191-4F08-A5B1-FCE0E9CC6968}" type="presParOf" srcId="{E459FB83-1C03-45F6-95D5-32A767EEC55A}" destId="{F1CF41FF-7099-427D-B47F-1ED370AA639E}" srcOrd="7" destOrd="0" presId="urn:microsoft.com/office/officeart/2005/8/layout/radial1"/>
    <dgm:cxn modelId="{6013A2EC-A1B2-4926-9C3C-D23BB3D2747F}" type="presParOf" srcId="{F1CF41FF-7099-427D-B47F-1ED370AA639E}" destId="{DA85614F-ABAD-4FE3-8712-F54CA39CB183}" srcOrd="0" destOrd="0" presId="urn:microsoft.com/office/officeart/2005/8/layout/radial1"/>
    <dgm:cxn modelId="{931CCDD1-D9EE-4954-92CB-7C85CB516419}" type="presParOf" srcId="{E459FB83-1C03-45F6-95D5-32A767EEC55A}" destId="{617A4693-0D0A-41CA-9430-20EE22292929}" srcOrd="8" destOrd="0" presId="urn:microsoft.com/office/officeart/2005/8/layout/radial1"/>
    <dgm:cxn modelId="{F9FBCA45-5E61-4CDC-84A7-0848B838A339}" type="presParOf" srcId="{E459FB83-1C03-45F6-95D5-32A767EEC55A}" destId="{3D7A130F-3C82-458B-AE32-2F28D39E7F89}" srcOrd="9" destOrd="0" presId="urn:microsoft.com/office/officeart/2005/8/layout/radial1"/>
    <dgm:cxn modelId="{BC64C463-59C1-4473-82AE-38BE1F3BB2B4}" type="presParOf" srcId="{3D7A130F-3C82-458B-AE32-2F28D39E7F89}" destId="{3D8F48D3-5B17-4D01-BE28-0154D169C48B}" srcOrd="0" destOrd="0" presId="urn:microsoft.com/office/officeart/2005/8/layout/radial1"/>
    <dgm:cxn modelId="{CCCB6316-7269-4721-8E7E-6D5220279262}" type="presParOf" srcId="{E459FB83-1C03-45F6-95D5-32A767EEC55A}" destId="{3BEC9719-3EA7-4B88-ADF8-FF120F5CF943}"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6E377-D860-4B11-A5A8-43C881D41352}">
      <dsp:nvSpPr>
        <dsp:cNvPr id="0" name=""/>
        <dsp:cNvSpPr/>
      </dsp:nvSpPr>
      <dsp:spPr>
        <a:xfrm>
          <a:off x="1388634" y="1869448"/>
          <a:ext cx="1108930" cy="1108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900" b="0" i="0" u="none" strike="noStrike" kern="1200" cap="none" normalizeH="0" baseline="0" smtClean="0">
              <a:ln>
                <a:noFill/>
              </a:ln>
              <a:solidFill>
                <a:schemeClr val="tx1"/>
              </a:solidFill>
              <a:effectLst/>
            </a:rPr>
            <a:t>Fact</a:t>
          </a:r>
        </a:p>
      </dsp:txBody>
      <dsp:txXfrm>
        <a:off x="1551033" y="2031847"/>
        <a:ext cx="784132" cy="784132"/>
      </dsp:txXfrm>
    </dsp:sp>
    <dsp:sp modelId="{3D0E870D-A7F3-42A3-B911-C0359E66D893}">
      <dsp:nvSpPr>
        <dsp:cNvPr id="0" name=""/>
        <dsp:cNvSpPr/>
      </dsp:nvSpPr>
      <dsp:spPr>
        <a:xfrm rot="16200000">
          <a:off x="1775438" y="1676105"/>
          <a:ext cx="335322" cy="51363"/>
        </a:xfrm>
        <a:custGeom>
          <a:avLst/>
          <a:gdLst/>
          <a:ahLst/>
          <a:cxnLst/>
          <a:rect l="0" t="0" r="0" b="0"/>
          <a:pathLst>
            <a:path>
              <a:moveTo>
                <a:pt x="0" y="25681"/>
              </a:moveTo>
              <a:lnTo>
                <a:pt x="335322" y="2568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34716" y="1693404"/>
        <a:ext cx="16766" cy="16766"/>
      </dsp:txXfrm>
    </dsp:sp>
    <dsp:sp modelId="{5FD32742-562E-408B-A02E-AD9EBDF9FC1C}">
      <dsp:nvSpPr>
        <dsp:cNvPr id="0" name=""/>
        <dsp:cNvSpPr/>
      </dsp:nvSpPr>
      <dsp:spPr>
        <a:xfrm>
          <a:off x="1388634" y="425195"/>
          <a:ext cx="1108930" cy="1108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500" b="0" i="0" u="none" strike="noStrike" kern="1200" cap="none" normalizeH="0" baseline="0" smtClean="0">
              <a:ln>
                <a:noFill/>
              </a:ln>
              <a:solidFill>
                <a:schemeClr val="tx1"/>
              </a:solidFill>
              <a:effectLst/>
            </a:rPr>
            <a:t>Dim</a:t>
          </a:r>
        </a:p>
      </dsp:txBody>
      <dsp:txXfrm>
        <a:off x="1551033" y="587594"/>
        <a:ext cx="784132" cy="784132"/>
      </dsp:txXfrm>
    </dsp:sp>
    <dsp:sp modelId="{41F6C2C8-1893-4E8B-8F31-F3615D638396}">
      <dsp:nvSpPr>
        <dsp:cNvPr id="0" name=""/>
        <dsp:cNvSpPr/>
      </dsp:nvSpPr>
      <dsp:spPr>
        <a:xfrm rot="20520000">
          <a:off x="2462221" y="2175082"/>
          <a:ext cx="335322" cy="51363"/>
        </a:xfrm>
        <a:custGeom>
          <a:avLst/>
          <a:gdLst/>
          <a:ahLst/>
          <a:cxnLst/>
          <a:rect l="0" t="0" r="0" b="0"/>
          <a:pathLst>
            <a:path>
              <a:moveTo>
                <a:pt x="0" y="25681"/>
              </a:moveTo>
              <a:lnTo>
                <a:pt x="335322" y="2568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21499" y="2192381"/>
        <a:ext cx="16766" cy="16766"/>
      </dsp:txXfrm>
    </dsp:sp>
    <dsp:sp modelId="{BD59EC38-77C3-46CD-81F1-D8DA0F96918E}">
      <dsp:nvSpPr>
        <dsp:cNvPr id="0" name=""/>
        <dsp:cNvSpPr/>
      </dsp:nvSpPr>
      <dsp:spPr>
        <a:xfrm>
          <a:off x="2762200" y="1423150"/>
          <a:ext cx="1108930" cy="1108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500" b="0" i="0" u="none" strike="noStrike" kern="1200" cap="none" normalizeH="0" baseline="0" smtClean="0">
              <a:ln>
                <a:noFill/>
              </a:ln>
              <a:solidFill>
                <a:schemeClr val="tx1"/>
              </a:solidFill>
              <a:effectLst/>
            </a:rPr>
            <a:t>Dim</a:t>
          </a:r>
        </a:p>
      </dsp:txBody>
      <dsp:txXfrm>
        <a:off x="2924599" y="1585549"/>
        <a:ext cx="784132" cy="784132"/>
      </dsp:txXfrm>
    </dsp:sp>
    <dsp:sp modelId="{4B374F33-E492-4F8A-B85B-E26CC9455564}">
      <dsp:nvSpPr>
        <dsp:cNvPr id="0" name=""/>
        <dsp:cNvSpPr/>
      </dsp:nvSpPr>
      <dsp:spPr>
        <a:xfrm rot="3240000">
          <a:off x="2199893" y="2982444"/>
          <a:ext cx="335322" cy="51363"/>
        </a:xfrm>
        <a:custGeom>
          <a:avLst/>
          <a:gdLst/>
          <a:ahLst/>
          <a:cxnLst/>
          <a:rect l="0" t="0" r="0" b="0"/>
          <a:pathLst>
            <a:path>
              <a:moveTo>
                <a:pt x="0" y="25681"/>
              </a:moveTo>
              <a:lnTo>
                <a:pt x="335322" y="2568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59172" y="2999743"/>
        <a:ext cx="16766" cy="16766"/>
      </dsp:txXfrm>
    </dsp:sp>
    <dsp:sp modelId="{F87803F5-DE84-42E4-8186-B2265439F6C8}">
      <dsp:nvSpPr>
        <dsp:cNvPr id="0" name=""/>
        <dsp:cNvSpPr/>
      </dsp:nvSpPr>
      <dsp:spPr>
        <a:xfrm>
          <a:off x="2237545" y="3037873"/>
          <a:ext cx="1108930" cy="1108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500" b="0" i="0" u="none" strike="noStrike" kern="1200" cap="none" normalizeH="0" baseline="0" smtClean="0">
              <a:ln>
                <a:noFill/>
              </a:ln>
              <a:solidFill>
                <a:schemeClr val="tx1"/>
              </a:solidFill>
              <a:effectLst/>
            </a:rPr>
            <a:t>Dim</a:t>
          </a:r>
        </a:p>
      </dsp:txBody>
      <dsp:txXfrm>
        <a:off x="2399944" y="3200272"/>
        <a:ext cx="784132" cy="784132"/>
      </dsp:txXfrm>
    </dsp:sp>
    <dsp:sp modelId="{F1CF41FF-7099-427D-B47F-1ED370AA639E}">
      <dsp:nvSpPr>
        <dsp:cNvPr id="0" name=""/>
        <dsp:cNvSpPr/>
      </dsp:nvSpPr>
      <dsp:spPr>
        <a:xfrm rot="7560000">
          <a:off x="1350983" y="2982444"/>
          <a:ext cx="335322" cy="51363"/>
        </a:xfrm>
        <a:custGeom>
          <a:avLst/>
          <a:gdLst/>
          <a:ahLst/>
          <a:cxnLst/>
          <a:rect l="0" t="0" r="0" b="0"/>
          <a:pathLst>
            <a:path>
              <a:moveTo>
                <a:pt x="0" y="25681"/>
              </a:moveTo>
              <a:lnTo>
                <a:pt x="335322" y="2568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510261" y="2999743"/>
        <a:ext cx="16766" cy="16766"/>
      </dsp:txXfrm>
    </dsp:sp>
    <dsp:sp modelId="{617A4693-0D0A-41CA-9430-20EE22292929}">
      <dsp:nvSpPr>
        <dsp:cNvPr id="0" name=""/>
        <dsp:cNvSpPr/>
      </dsp:nvSpPr>
      <dsp:spPr>
        <a:xfrm>
          <a:off x="539724" y="3037873"/>
          <a:ext cx="1108930" cy="1108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500" b="0" i="0" u="none" strike="noStrike" kern="1200" cap="none" normalizeH="0" baseline="0" smtClean="0">
              <a:ln>
                <a:noFill/>
              </a:ln>
              <a:solidFill>
                <a:schemeClr val="tx1"/>
              </a:solidFill>
              <a:effectLst/>
            </a:rPr>
            <a:t>Dim</a:t>
          </a:r>
        </a:p>
      </dsp:txBody>
      <dsp:txXfrm>
        <a:off x="702123" y="3200272"/>
        <a:ext cx="784132" cy="784132"/>
      </dsp:txXfrm>
    </dsp:sp>
    <dsp:sp modelId="{3D7A130F-3C82-458B-AE32-2F28D39E7F89}">
      <dsp:nvSpPr>
        <dsp:cNvPr id="0" name=""/>
        <dsp:cNvSpPr/>
      </dsp:nvSpPr>
      <dsp:spPr>
        <a:xfrm rot="11880000">
          <a:off x="1088655" y="2175082"/>
          <a:ext cx="335322" cy="51363"/>
        </a:xfrm>
        <a:custGeom>
          <a:avLst/>
          <a:gdLst/>
          <a:ahLst/>
          <a:cxnLst/>
          <a:rect l="0" t="0" r="0" b="0"/>
          <a:pathLst>
            <a:path>
              <a:moveTo>
                <a:pt x="0" y="25681"/>
              </a:moveTo>
              <a:lnTo>
                <a:pt x="335322" y="2568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247933" y="2192381"/>
        <a:ext cx="16766" cy="16766"/>
      </dsp:txXfrm>
    </dsp:sp>
    <dsp:sp modelId="{3BEC9719-3EA7-4B88-ADF8-FF120F5CF943}">
      <dsp:nvSpPr>
        <dsp:cNvPr id="0" name=""/>
        <dsp:cNvSpPr/>
      </dsp:nvSpPr>
      <dsp:spPr>
        <a:xfrm>
          <a:off x="15068" y="1423150"/>
          <a:ext cx="1108930" cy="1108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500" b="0" i="0" u="none" strike="noStrike" kern="1200" cap="none" normalizeH="0" baseline="0" smtClean="0">
              <a:ln>
                <a:noFill/>
              </a:ln>
              <a:solidFill>
                <a:schemeClr val="tx1"/>
              </a:solidFill>
              <a:effectLst/>
            </a:rPr>
            <a:t>Dim</a:t>
          </a:r>
        </a:p>
      </dsp:txBody>
      <dsp:txXfrm>
        <a:off x="177467" y="1585549"/>
        <a:ext cx="784132" cy="784132"/>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703725C0-BB50-4095-BFC2-0E6D0F84664E}" type="slidenum">
              <a:rPr lang="en-US"/>
              <a:pPr>
                <a:defRPr/>
              </a:pPr>
              <a:t>‹#›</a:t>
            </a:fld>
            <a:endParaRPr lang="en-US"/>
          </a:p>
        </p:txBody>
      </p:sp>
    </p:spTree>
    <p:extLst>
      <p:ext uri="{BB962C8B-B14F-4D97-AF65-F5344CB8AC3E}">
        <p14:creationId xmlns:p14="http://schemas.microsoft.com/office/powerpoint/2010/main" val="29344051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76924C6-75D9-414C-8F6A-3307BC130972}" type="slidenum">
              <a:rPr lang="en-US"/>
              <a:pPr/>
              <a:t>1</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5847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A0941-45F9-42BE-A614-ED85A49A3D9B}" type="slidenum">
              <a:rPr lang="en-US"/>
              <a:pPr/>
              <a:t>9</a:t>
            </a:fld>
            <a:endParaRPr lang="en-US"/>
          </a:p>
        </p:txBody>
      </p:sp>
      <p:sp>
        <p:nvSpPr>
          <p:cNvPr id="403458" name="Rectangle 2"/>
          <p:cNvSpPr>
            <a:spLocks noGrp="1" noRot="1" noChangeAspect="1" noChangeArrowheads="1" noTextEdit="1"/>
          </p:cNvSpPr>
          <p:nvPr>
            <p:ph type="sldImg"/>
          </p:nvPr>
        </p:nvSpPr>
        <p:spPr>
          <a:ln/>
        </p:spPr>
      </p:sp>
      <p:sp>
        <p:nvSpPr>
          <p:cNvPr id="403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0685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B7269E-D5D2-4E83-A20B-BB827C6D1E60}" type="slidenum">
              <a:rPr lang="en-US"/>
              <a:pPr/>
              <a:t>11</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914400" y="4343400"/>
            <a:ext cx="5029200" cy="4114800"/>
          </a:xfrm>
        </p:spPr>
        <p:txBody>
          <a:bodyPr/>
          <a:lstStyle/>
          <a:p>
            <a:endParaRPr lang="en-GB" altLang="en-GB"/>
          </a:p>
        </p:txBody>
      </p:sp>
    </p:spTree>
    <p:extLst>
      <p:ext uri="{BB962C8B-B14F-4D97-AF65-F5344CB8AC3E}">
        <p14:creationId xmlns:p14="http://schemas.microsoft.com/office/powerpoint/2010/main" val="346584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4EE42F-2E44-4F76-9742-E7C51C38A24E}" type="slidenum">
              <a:rPr lang="en-US"/>
              <a:pPr/>
              <a:t>12</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xfrm>
            <a:off x="914400" y="4343400"/>
            <a:ext cx="5029200" cy="4114800"/>
          </a:xfrm>
        </p:spPr>
        <p:txBody>
          <a:bodyPr/>
          <a:lstStyle/>
          <a:p>
            <a:endParaRPr lang="en-GB" altLang="en-GB"/>
          </a:p>
        </p:txBody>
      </p:sp>
    </p:spTree>
    <p:extLst>
      <p:ext uri="{BB962C8B-B14F-4D97-AF65-F5344CB8AC3E}">
        <p14:creationId xmlns:p14="http://schemas.microsoft.com/office/powerpoint/2010/main" val="403691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D5DE26-47E0-428C-84A6-808C7167A2A7}" type="slidenum">
              <a:rPr lang="en-US"/>
              <a:pPr/>
              <a:t>13</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14400" y="4343400"/>
            <a:ext cx="5029200" cy="4114800"/>
          </a:xfrm>
        </p:spPr>
        <p:txBody>
          <a:bodyPr/>
          <a:lstStyle/>
          <a:p>
            <a:endParaRPr lang="en-GB" altLang="en-GB"/>
          </a:p>
        </p:txBody>
      </p:sp>
    </p:spTree>
    <p:extLst>
      <p:ext uri="{BB962C8B-B14F-4D97-AF65-F5344CB8AC3E}">
        <p14:creationId xmlns:p14="http://schemas.microsoft.com/office/powerpoint/2010/main" val="174291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4F07D576-F651-44E5-8604-45F5940BB864}"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sz="1400" i="1">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DD74BB9B-2227-46CE-9282-6BE3AB7049C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sz="1400" i="1">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141D7936-F329-4442-A21C-DDAB5615C2A7}"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9248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447800"/>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447800"/>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172200"/>
            <a:ext cx="1549400" cy="457200"/>
          </a:xfrm>
        </p:spPr>
        <p:txBody>
          <a:bodyPr/>
          <a:lstStyle>
            <a:lvl1pPr>
              <a:defRPr/>
            </a:lvl1pPr>
          </a:lstStyle>
          <a:p>
            <a:endParaRPr lang="en-US"/>
          </a:p>
        </p:txBody>
      </p:sp>
      <p:sp>
        <p:nvSpPr>
          <p:cNvPr id="6" name="Footer Placeholder 5"/>
          <p:cNvSpPr>
            <a:spLocks noGrp="1"/>
          </p:cNvSpPr>
          <p:nvPr>
            <p:ph type="ftr" sz="quarter" idx="11"/>
          </p:nvPr>
        </p:nvSpPr>
        <p:spPr>
          <a:xfrm>
            <a:off x="2438400" y="6172200"/>
            <a:ext cx="40894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05600" y="6172200"/>
            <a:ext cx="1905000" cy="457200"/>
          </a:xfrm>
        </p:spPr>
        <p:txBody>
          <a:bodyPr/>
          <a:lstStyle>
            <a:lvl1pPr>
              <a:defRPr/>
            </a:lvl1pPr>
          </a:lstStyle>
          <a:p>
            <a:fld id="{7EA6939A-9082-4167-916C-7A0EAB95324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sz="1400" i="1">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BC1A7C20-27D3-4DC5-BC9A-FFB8C75C691D}"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sz="1400" i="1">
              <a:latin typeface="Times New Roman" pitchFamily="18" charset="0"/>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076F04D7-66EE-4AF1-8973-7736852C4233}"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sz="1400" i="1">
              <a:latin typeface="Times New Roman" pitchFamily="18" charset="0"/>
            </a:endParaRPr>
          </a:p>
        </p:txBody>
      </p:sp>
      <p:sp>
        <p:nvSpPr>
          <p:cNvPr id="7" name="Slide Number Placeholder 6"/>
          <p:cNvSpPr>
            <a:spLocks noGrp="1"/>
          </p:cNvSpPr>
          <p:nvPr>
            <p:ph type="sldNum" sz="quarter" idx="12"/>
          </p:nvPr>
        </p:nvSpPr>
        <p:spPr/>
        <p:txBody>
          <a:bodyPr/>
          <a:lstStyle/>
          <a:p>
            <a:pPr>
              <a:defRPr/>
            </a:pPr>
            <a:fld id="{7280CBE1-5E6D-453B-84A3-268AB51230E0}"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sz="1400" i="1">
              <a:latin typeface="Times New Roman" pitchFamily="18" charset="0"/>
            </a:endParaRPr>
          </a:p>
        </p:txBody>
      </p:sp>
      <p:sp>
        <p:nvSpPr>
          <p:cNvPr id="9" name="Slide Number Placeholder 8"/>
          <p:cNvSpPr>
            <a:spLocks noGrp="1"/>
          </p:cNvSpPr>
          <p:nvPr>
            <p:ph type="sldNum" sz="quarter" idx="12"/>
          </p:nvPr>
        </p:nvSpPr>
        <p:spPr/>
        <p:txBody>
          <a:bodyPr/>
          <a:lstStyle/>
          <a:p>
            <a:pPr>
              <a:defRPr/>
            </a:pPr>
            <a:fld id="{B8910D2A-621F-49FE-9250-826F9B06D937}"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sz="1400" i="1">
              <a:latin typeface="Times New Roman" pitchFamily="18" charset="0"/>
            </a:endParaRPr>
          </a:p>
        </p:txBody>
      </p:sp>
      <p:sp>
        <p:nvSpPr>
          <p:cNvPr id="5" name="Slide Number Placeholder 4"/>
          <p:cNvSpPr>
            <a:spLocks noGrp="1"/>
          </p:cNvSpPr>
          <p:nvPr>
            <p:ph type="sldNum" sz="quarter" idx="12"/>
          </p:nvPr>
        </p:nvSpPr>
        <p:spPr/>
        <p:txBody>
          <a:bodyPr/>
          <a:lstStyle/>
          <a:p>
            <a:pPr>
              <a:defRPr/>
            </a:pPr>
            <a:fld id="{F55B3D56-F151-4205-A729-880D55DD6D6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sz="1400" i="1">
              <a:latin typeface="Times New Roman" pitchFamily="18" charset="0"/>
            </a:endParaRPr>
          </a:p>
        </p:txBody>
      </p:sp>
      <p:sp>
        <p:nvSpPr>
          <p:cNvPr id="4" name="Slide Number Placeholder 3"/>
          <p:cNvSpPr>
            <a:spLocks noGrp="1"/>
          </p:cNvSpPr>
          <p:nvPr>
            <p:ph type="sldNum" sz="quarter" idx="12"/>
          </p:nvPr>
        </p:nvSpPr>
        <p:spPr/>
        <p:txBody>
          <a:bodyPr/>
          <a:lstStyle/>
          <a:p>
            <a:pPr>
              <a:defRPr/>
            </a:pPr>
            <a:fld id="{FD16999A-0E03-4DCB-BAC0-3FBC1BCC716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sz="1400" i="1">
              <a:latin typeface="Times New Roman" pitchFamily="18" charset="0"/>
            </a:endParaRPr>
          </a:p>
        </p:txBody>
      </p:sp>
      <p:sp>
        <p:nvSpPr>
          <p:cNvPr id="7" name="Slide Number Placeholder 6"/>
          <p:cNvSpPr>
            <a:spLocks noGrp="1"/>
          </p:cNvSpPr>
          <p:nvPr>
            <p:ph type="sldNum" sz="quarter" idx="12"/>
          </p:nvPr>
        </p:nvSpPr>
        <p:spPr/>
        <p:txBody>
          <a:bodyPr/>
          <a:lstStyle/>
          <a:p>
            <a:pPr>
              <a:defRPr/>
            </a:pPr>
            <a:fld id="{337C202F-F13B-46C2-8D83-6959F9AAE0A7}"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sz="1400" i="1">
              <a:latin typeface="Times New Roman" pitchFamily="18" charset="0"/>
            </a:endParaRPr>
          </a:p>
        </p:txBody>
      </p:sp>
      <p:sp>
        <p:nvSpPr>
          <p:cNvPr id="7" name="Slide Number Placeholder 6"/>
          <p:cNvSpPr>
            <a:spLocks noGrp="1"/>
          </p:cNvSpPr>
          <p:nvPr>
            <p:ph type="sldNum" sz="quarter" idx="12"/>
          </p:nvPr>
        </p:nvSpPr>
        <p:spPr>
          <a:xfrm>
            <a:off x="146304" y="6208776"/>
            <a:ext cx="457200" cy="457200"/>
          </a:xfrm>
        </p:spPr>
        <p:txBody>
          <a:bodyPr/>
          <a:lstStyle/>
          <a:p>
            <a:pPr>
              <a:defRPr/>
            </a:pPr>
            <a:fld id="{CF7023A3-41EB-4450-95A6-8FF96A92893B}"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sz="1400" i="1">
              <a:latin typeface="Times New Roman" pitchFamily="18" charset="0"/>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4D964F8C-6CA6-4583-AD38-92C61BDEF5EE}"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685800" y="4876800"/>
            <a:ext cx="6400800" cy="1752600"/>
          </a:xfrm>
        </p:spPr>
        <p:txBody>
          <a:bodyPr/>
          <a:lstStyle/>
          <a:p>
            <a:pPr algn="l" eaLnBrk="1" hangingPunct="1"/>
            <a:r>
              <a:rPr lang="en-US" sz="2800" b="1" i="1" dirty="0" smtClean="0">
                <a:solidFill>
                  <a:srgbClr val="003366"/>
                </a:solidFill>
                <a:latin typeface="Times New Roman" pitchFamily="18" charset="0"/>
              </a:rPr>
              <a:t>Dr. </a:t>
            </a:r>
            <a:r>
              <a:rPr lang="en-US" sz="2800" b="1" i="1" dirty="0" err="1" smtClean="0">
                <a:solidFill>
                  <a:srgbClr val="003366"/>
                </a:solidFill>
                <a:latin typeface="Times New Roman" pitchFamily="18" charset="0"/>
              </a:rPr>
              <a:t>Yashvardhan</a:t>
            </a:r>
            <a:r>
              <a:rPr lang="en-US" sz="2800" b="1" i="1" dirty="0" smtClean="0">
                <a:solidFill>
                  <a:srgbClr val="003366"/>
                </a:solidFill>
                <a:latin typeface="Times New Roman" pitchFamily="18" charset="0"/>
              </a:rPr>
              <a:t> Sharma</a:t>
            </a:r>
          </a:p>
          <a:p>
            <a:pPr algn="l" eaLnBrk="1" hangingPunct="1"/>
            <a:r>
              <a:rPr lang="en-US" sz="2800" b="1" i="1" dirty="0" smtClean="0">
                <a:solidFill>
                  <a:srgbClr val="003366"/>
                </a:solidFill>
                <a:latin typeface="Times New Roman" pitchFamily="18" charset="0"/>
              </a:rPr>
              <a:t>Assistant Professor, CS &amp; IS Dept.</a:t>
            </a:r>
          </a:p>
          <a:p>
            <a:pPr algn="l" eaLnBrk="1" hangingPunct="1"/>
            <a:r>
              <a:rPr lang="en-US" sz="2800" b="1" i="1" dirty="0" smtClean="0">
                <a:solidFill>
                  <a:srgbClr val="003366"/>
                </a:solidFill>
                <a:latin typeface="Times New Roman" pitchFamily="18" charset="0"/>
              </a:rPr>
              <a:t>BITS-</a:t>
            </a:r>
            <a:r>
              <a:rPr lang="en-US" sz="2800" b="1" i="1" dirty="0" err="1" smtClean="0">
                <a:solidFill>
                  <a:srgbClr val="003366"/>
                </a:solidFill>
                <a:latin typeface="Times New Roman" pitchFamily="18" charset="0"/>
              </a:rPr>
              <a:t>Pilani</a:t>
            </a:r>
            <a:endParaRPr lang="en-US" sz="2800" b="1" i="1" dirty="0" smtClean="0">
              <a:solidFill>
                <a:srgbClr val="003366"/>
              </a:solidFill>
              <a:latin typeface="Times New Roman" pitchFamily="18" charset="0"/>
            </a:endParaRPr>
          </a:p>
        </p:txBody>
      </p:sp>
      <p:sp>
        <p:nvSpPr>
          <p:cNvPr id="4098" name="Rectangle 2"/>
          <p:cNvSpPr>
            <a:spLocks noGrp="1" noChangeArrowheads="1"/>
          </p:cNvSpPr>
          <p:nvPr>
            <p:ph type="ctrTitle"/>
          </p:nvPr>
        </p:nvSpPr>
        <p:spPr>
          <a:xfrm>
            <a:off x="990600" y="1509713"/>
            <a:ext cx="7467600" cy="1493837"/>
          </a:xfrm>
        </p:spPr>
        <p:txBody>
          <a:bodyPr>
            <a:normAutofit/>
          </a:bodyPr>
          <a:lstStyle/>
          <a:p>
            <a:pPr eaLnBrk="1" hangingPunct="1"/>
            <a:r>
              <a:rPr lang="en-US" sz="3200" b="1" dirty="0" smtClean="0">
                <a:solidFill>
                  <a:srgbClr val="000000"/>
                </a:solidFill>
              </a:rPr>
              <a:t>SS G515 - Data Warehousing</a:t>
            </a:r>
            <a:endParaRPr lang="en-US" sz="2800" dirty="0" smtClean="0">
              <a:solidFill>
                <a:srgbClr val="000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7160AE3-2FCA-4F9B-AC14-01BE189625B0}" type="slidenum">
              <a:rPr lang="en-US"/>
              <a:pPr/>
              <a:t>10</a:t>
            </a:fld>
            <a:endParaRPr lang="en-US"/>
          </a:p>
        </p:txBody>
      </p:sp>
      <p:sp>
        <p:nvSpPr>
          <p:cNvPr id="104450" name="Rectangle 2"/>
          <p:cNvSpPr>
            <a:spLocks noGrp="1" noChangeArrowheads="1"/>
          </p:cNvSpPr>
          <p:nvPr>
            <p:ph type="title"/>
          </p:nvPr>
        </p:nvSpPr>
        <p:spPr>
          <a:xfrm>
            <a:off x="533400" y="304800"/>
            <a:ext cx="8077200" cy="731838"/>
          </a:xfrm>
        </p:spPr>
        <p:txBody>
          <a:bodyPr>
            <a:normAutofit fontScale="90000"/>
          </a:bodyPr>
          <a:lstStyle/>
          <a:p>
            <a:r>
              <a:rPr lang="en-US" dirty="0"/>
              <a:t>What is Dimensional Modeling (DM)?</a:t>
            </a:r>
          </a:p>
        </p:txBody>
      </p:sp>
      <p:sp>
        <p:nvSpPr>
          <p:cNvPr id="104451" name="Rectangle 3"/>
          <p:cNvSpPr>
            <a:spLocks noGrp="1" noChangeArrowheads="1"/>
          </p:cNvSpPr>
          <p:nvPr>
            <p:ph type="body" idx="1"/>
          </p:nvPr>
        </p:nvSpPr>
        <p:spPr>
          <a:xfrm>
            <a:off x="533400" y="1295400"/>
            <a:ext cx="8153400" cy="4800600"/>
          </a:xfrm>
        </p:spPr>
        <p:txBody>
          <a:bodyPr/>
          <a:lstStyle/>
          <a:p>
            <a:pPr>
              <a:lnSpc>
                <a:spcPct val="90000"/>
              </a:lnSpc>
            </a:pPr>
            <a:r>
              <a:rPr lang="en-US" sz="2400" dirty="0"/>
              <a:t>DM is a logical design technique that seeks to present the data in a standard, intuitive framework that allows for high-performance access. </a:t>
            </a:r>
          </a:p>
          <a:p>
            <a:pPr>
              <a:lnSpc>
                <a:spcPct val="90000"/>
              </a:lnSpc>
            </a:pPr>
            <a:r>
              <a:rPr lang="en-US" sz="2400" dirty="0"/>
              <a:t>Can be implemented using a relational or a multidimensional DBMS</a:t>
            </a:r>
          </a:p>
          <a:p>
            <a:pPr>
              <a:lnSpc>
                <a:spcPct val="90000"/>
              </a:lnSpc>
            </a:pPr>
            <a:r>
              <a:rPr lang="en-US" sz="2400" dirty="0"/>
              <a:t>Every dimensional model is composed of one table with a multipart key, called the fact table, and a set of smaller tables called dimension tables. </a:t>
            </a:r>
          </a:p>
          <a:p>
            <a:pPr>
              <a:lnSpc>
                <a:spcPct val="90000"/>
              </a:lnSpc>
            </a:pPr>
            <a:r>
              <a:rPr lang="en-US" sz="2400" dirty="0"/>
              <a:t>Each dimension table has a single-part primary key that corresponds exactly to one of the components of the multipart key in the fact table. </a:t>
            </a:r>
          </a:p>
          <a:p>
            <a:pPr>
              <a:lnSpc>
                <a:spcPct val="90000"/>
              </a:lnSpc>
            </a:pPr>
            <a:r>
              <a:rPr lang="en-US" sz="2400" dirty="0"/>
              <a:t>This characteristic "star-like" structure is often called a star join.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14_11"/>
          <p:cNvPicPr>
            <a:picLocks noChangeAspect="1" noChangeArrowheads="1"/>
          </p:cNvPicPr>
          <p:nvPr/>
        </p:nvPicPr>
        <p:blipFill>
          <a:blip r:embed="rId3" cstate="print"/>
          <a:srcRect/>
          <a:stretch>
            <a:fillRect/>
          </a:stretch>
        </p:blipFill>
        <p:spPr bwMode="auto">
          <a:xfrm>
            <a:off x="609600" y="1219200"/>
            <a:ext cx="7772400" cy="4978400"/>
          </a:xfrm>
          <a:prstGeom prst="rect">
            <a:avLst/>
          </a:prstGeom>
          <a:noFill/>
          <a:ln w="9525">
            <a:noFill/>
            <a:miter lim="800000"/>
            <a:headEnd/>
            <a:tailEnd/>
          </a:ln>
          <a:effectLst/>
        </p:spPr>
      </p:pic>
      <p:sp>
        <p:nvSpPr>
          <p:cNvPr id="34819" name="Rectangle 3"/>
          <p:cNvSpPr>
            <a:spLocks noGrp="1" noChangeArrowheads="1"/>
          </p:cNvSpPr>
          <p:nvPr>
            <p:ph type="title"/>
          </p:nvPr>
        </p:nvSpPr>
        <p:spPr>
          <a:xfrm>
            <a:off x="457200" y="292100"/>
            <a:ext cx="8229600" cy="850900"/>
          </a:xfrm>
        </p:spPr>
        <p:txBody>
          <a:bodyPr/>
          <a:lstStyle/>
          <a:p>
            <a:r>
              <a:rPr lang="en-US" altLang="en-GB"/>
              <a:t>Star Schema (in RDBMS)</a:t>
            </a:r>
            <a:endParaRPr lang="en-GB"/>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descr="14_12"/>
          <p:cNvPicPr>
            <a:picLocks noChangeAspect="1" noChangeArrowheads="1"/>
          </p:cNvPicPr>
          <p:nvPr/>
        </p:nvPicPr>
        <p:blipFill>
          <a:blip r:embed="rId3" cstate="print"/>
          <a:srcRect/>
          <a:stretch>
            <a:fillRect/>
          </a:stretch>
        </p:blipFill>
        <p:spPr bwMode="auto">
          <a:xfrm>
            <a:off x="762000" y="1295400"/>
            <a:ext cx="7772400" cy="4951413"/>
          </a:xfrm>
          <a:prstGeom prst="rect">
            <a:avLst/>
          </a:prstGeom>
          <a:noFill/>
          <a:ln w="9525">
            <a:noFill/>
            <a:miter lim="800000"/>
            <a:headEnd/>
            <a:tailEnd/>
          </a:ln>
          <a:effectLst/>
        </p:spPr>
      </p:pic>
      <p:sp>
        <p:nvSpPr>
          <p:cNvPr id="102403" name="Rectangle 3"/>
          <p:cNvSpPr>
            <a:spLocks noGrp="1" noChangeArrowheads="1"/>
          </p:cNvSpPr>
          <p:nvPr>
            <p:ph type="title"/>
          </p:nvPr>
        </p:nvSpPr>
        <p:spPr>
          <a:xfrm>
            <a:off x="457200" y="292100"/>
            <a:ext cx="8229600" cy="850900"/>
          </a:xfrm>
        </p:spPr>
        <p:txBody>
          <a:bodyPr/>
          <a:lstStyle/>
          <a:p>
            <a:r>
              <a:rPr lang="en-US" altLang="en-GB"/>
              <a:t>Star Schema Example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14_13"/>
          <p:cNvPicPr>
            <a:picLocks noChangeAspect="1" noChangeArrowheads="1"/>
          </p:cNvPicPr>
          <p:nvPr/>
        </p:nvPicPr>
        <p:blipFill>
          <a:blip r:embed="rId3" cstate="print"/>
          <a:srcRect/>
          <a:stretch>
            <a:fillRect/>
          </a:stretch>
        </p:blipFill>
        <p:spPr bwMode="auto">
          <a:xfrm>
            <a:off x="1066800" y="215462"/>
            <a:ext cx="7543800" cy="6413938"/>
          </a:xfrm>
          <a:prstGeom prst="rect">
            <a:avLst/>
          </a:prstGeom>
          <a:noFill/>
          <a:ln w="9525">
            <a:noFill/>
            <a:miter lim="800000"/>
            <a:headEnd/>
            <a:tailEnd/>
          </a:ln>
          <a:effectLst/>
        </p:spPr>
      </p:pic>
      <p:sp>
        <p:nvSpPr>
          <p:cNvPr id="39939" name="Text Box 3"/>
          <p:cNvSpPr txBox="1">
            <a:spLocks noChangeArrowheads="1"/>
          </p:cNvSpPr>
          <p:nvPr/>
        </p:nvSpPr>
        <p:spPr bwMode="auto">
          <a:xfrm>
            <a:off x="0" y="2438400"/>
            <a:ext cx="2590800" cy="1754326"/>
          </a:xfrm>
          <a:prstGeom prst="rect">
            <a:avLst/>
          </a:prstGeom>
          <a:noFill/>
          <a:ln w="9525">
            <a:noFill/>
            <a:miter lim="800000"/>
            <a:headEnd/>
            <a:tailEnd/>
          </a:ln>
          <a:effectLst/>
        </p:spPr>
        <p:txBody>
          <a:bodyPr wrap="square">
            <a:spAutoFit/>
          </a:bodyPr>
          <a:lstStyle/>
          <a:p>
            <a:r>
              <a:rPr lang="en-US" altLang="en-GB" sz="3600" b="0" dirty="0">
                <a:solidFill>
                  <a:srgbClr val="FF0000"/>
                </a:solidFill>
                <a:latin typeface="Times New Roman" pitchFamily="18" charset="0"/>
              </a:rPr>
              <a:t>Star Schema with Sample Data</a:t>
            </a:r>
            <a:endParaRPr lang="en-US" altLang="en-GB" sz="2400" b="0" dirty="0">
              <a:solidFill>
                <a:srgbClr val="FF000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C21EED03-8CF4-441F-A30E-13D04167BC9B}" type="slidenum">
              <a:rPr lang="en-US"/>
              <a:pPr/>
              <a:t>14</a:t>
            </a:fld>
            <a:endParaRPr lang="en-US"/>
          </a:p>
        </p:txBody>
      </p:sp>
      <p:sp>
        <p:nvSpPr>
          <p:cNvPr id="105474" name="Rectangle 2"/>
          <p:cNvSpPr>
            <a:spLocks noGrp="1" noChangeArrowheads="1"/>
          </p:cNvSpPr>
          <p:nvPr>
            <p:ph type="title"/>
          </p:nvPr>
        </p:nvSpPr>
        <p:spPr>
          <a:xfrm>
            <a:off x="914400" y="296863"/>
            <a:ext cx="7793038" cy="617537"/>
          </a:xfrm>
        </p:spPr>
        <p:txBody>
          <a:bodyPr>
            <a:normAutofit fontScale="90000"/>
          </a:bodyPr>
          <a:lstStyle/>
          <a:p>
            <a:r>
              <a:rPr lang="en-US"/>
              <a:t>Dimensional Model Example</a:t>
            </a:r>
          </a:p>
        </p:txBody>
      </p:sp>
      <p:pic>
        <p:nvPicPr>
          <p:cNvPr id="105475" name="Picture 3" descr="H:\LanDocuments\INFO418\Other Stuff\9708d152.gif"/>
          <p:cNvPicPr>
            <a:picLocks noChangeAspect="1" noChangeArrowheads="1"/>
          </p:cNvPicPr>
          <p:nvPr/>
        </p:nvPicPr>
        <p:blipFill>
          <a:blip r:embed="rId2" cstate="print"/>
          <a:srcRect/>
          <a:stretch>
            <a:fillRect/>
          </a:stretch>
        </p:blipFill>
        <p:spPr bwMode="auto">
          <a:xfrm>
            <a:off x="838200" y="954058"/>
            <a:ext cx="6237288" cy="5588059"/>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Rectangle 4"/>
          <p:cNvSpPr>
            <a:spLocks noGrp="1" noChangeArrowheads="1"/>
          </p:cNvSpPr>
          <p:nvPr>
            <p:ph type="title"/>
          </p:nvPr>
        </p:nvSpPr>
        <p:spPr/>
        <p:txBody>
          <a:bodyPr/>
          <a:lstStyle/>
          <a:p>
            <a:r>
              <a:rPr lang="en-US"/>
              <a:t>Star Schema</a:t>
            </a:r>
          </a:p>
        </p:txBody>
      </p:sp>
      <p:sp>
        <p:nvSpPr>
          <p:cNvPr id="381957" name="Rectangle 5"/>
          <p:cNvSpPr>
            <a:spLocks noGrp="1" noChangeArrowheads="1"/>
          </p:cNvSpPr>
          <p:nvPr>
            <p:ph type="body" sz="half" idx="1"/>
          </p:nvPr>
        </p:nvSpPr>
        <p:spPr/>
        <p:txBody>
          <a:bodyPr/>
          <a:lstStyle/>
          <a:p>
            <a:r>
              <a:rPr lang="en-US" sz="2800"/>
              <a:t>Singe data (fact) table surrounded by multiple descriptive (dimension) tables</a:t>
            </a:r>
          </a:p>
          <a:p>
            <a:pPr>
              <a:buFont typeface="Wingdings" pitchFamily="2" charset="2"/>
              <a:buNone/>
            </a:pPr>
            <a:endParaRPr lang="en-US" sz="2800"/>
          </a:p>
        </p:txBody>
      </p:sp>
      <p:graphicFrame>
        <p:nvGraphicFramePr>
          <p:cNvPr id="2" name="Diagram 1"/>
          <p:cNvGraphicFramePr/>
          <p:nvPr/>
        </p:nvGraphicFramePr>
        <p:xfrm>
          <a:off x="4724400" y="1447800"/>
          <a:ext cx="3886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1972" name="AutoShape 20"/>
          <p:cNvSpPr>
            <a:spLocks noChangeArrowheads="1"/>
          </p:cNvSpPr>
          <p:nvPr/>
        </p:nvSpPr>
        <p:spPr bwMode="auto">
          <a:xfrm>
            <a:off x="5334000" y="2209800"/>
            <a:ext cx="2667000" cy="2743200"/>
          </a:xfrm>
          <a:prstGeom prst="star5">
            <a:avLst/>
          </a:prstGeom>
          <a:noFill/>
          <a:ln w="25400" cap="sq">
            <a:solidFill>
              <a:schemeClr val="hlink"/>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1972"/>
                                        </p:tgtEl>
                                        <p:attrNameLst>
                                          <p:attrName>style.visibility</p:attrName>
                                        </p:attrNameLst>
                                      </p:cBhvr>
                                      <p:to>
                                        <p:strVal val="visible"/>
                                      </p:to>
                                    </p:set>
                                    <p:anim calcmode="lin" valueType="num">
                                      <p:cBhvr additive="base">
                                        <p:cTn id="7" dur="500" fill="hold"/>
                                        <p:tgtEl>
                                          <p:spTgt spid="381972"/>
                                        </p:tgtEl>
                                        <p:attrNameLst>
                                          <p:attrName>ppt_x</p:attrName>
                                        </p:attrNameLst>
                                      </p:cBhvr>
                                      <p:tavLst>
                                        <p:tav tm="0">
                                          <p:val>
                                            <p:strVal val="#ppt_x"/>
                                          </p:val>
                                        </p:tav>
                                        <p:tav tm="100000">
                                          <p:val>
                                            <p:strVal val="#ppt_x"/>
                                          </p:val>
                                        </p:tav>
                                      </p:tavLst>
                                    </p:anim>
                                    <p:anim calcmode="lin" valueType="num">
                                      <p:cBhvr additive="base">
                                        <p:cTn id="8" dur="500" fill="hold"/>
                                        <p:tgtEl>
                                          <p:spTgt spid="381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C055B11-A3C7-4097-A033-336664DE7DA5}" type="slidenum">
              <a:rPr lang="en-US"/>
              <a:pPr/>
              <a:t>16</a:t>
            </a:fld>
            <a:endParaRPr lang="en-US"/>
          </a:p>
        </p:txBody>
      </p:sp>
      <p:sp>
        <p:nvSpPr>
          <p:cNvPr id="106498" name="Rectangle 2"/>
          <p:cNvSpPr>
            <a:spLocks noGrp="1" noChangeArrowheads="1"/>
          </p:cNvSpPr>
          <p:nvPr>
            <p:ph type="title"/>
          </p:nvPr>
        </p:nvSpPr>
        <p:spPr/>
        <p:txBody>
          <a:bodyPr/>
          <a:lstStyle/>
          <a:p>
            <a:r>
              <a:rPr lang="en-US"/>
              <a:t>Dimensional Model:  Fact Tables</a:t>
            </a:r>
          </a:p>
        </p:txBody>
      </p:sp>
      <p:sp>
        <p:nvSpPr>
          <p:cNvPr id="106499" name="Rectangle 3"/>
          <p:cNvSpPr>
            <a:spLocks noGrp="1" noChangeArrowheads="1"/>
          </p:cNvSpPr>
          <p:nvPr>
            <p:ph type="body" idx="1"/>
          </p:nvPr>
        </p:nvSpPr>
        <p:spPr/>
        <p:txBody>
          <a:bodyPr/>
          <a:lstStyle/>
          <a:p>
            <a:r>
              <a:rPr lang="en-US" sz="2400" dirty="0"/>
              <a:t>A fact table contains information about things that an organization wants to measure.</a:t>
            </a:r>
          </a:p>
          <a:p>
            <a:r>
              <a:rPr lang="en-US" sz="2400" dirty="0"/>
              <a:t>A fact table’s key is made up from the keys of two or more </a:t>
            </a:r>
            <a:r>
              <a:rPr lang="en-US" sz="2400" dirty="0" smtClean="0"/>
              <a:t>parents or dimension tables.</a:t>
            </a:r>
            <a:endParaRPr lang="en-US" sz="2400" dirty="0"/>
          </a:p>
          <a:p>
            <a:r>
              <a:rPr lang="en-US" sz="2400" dirty="0"/>
              <a:t>A fact always ‘resolves’ a many-to-many relationship between the parent, or dimension tables. </a:t>
            </a:r>
          </a:p>
          <a:p>
            <a:r>
              <a:rPr lang="en-US" sz="2400" dirty="0"/>
              <a:t>The most useful fact tables also contain one or more numerical measures, or facts, that occur for the combination of keys that define each record. </a:t>
            </a:r>
          </a:p>
          <a:p>
            <a:r>
              <a:rPr lang="en-US" sz="2400" dirty="0"/>
              <a:t>Example:  the facts are Dollars Sold, Units Sold, and Dollars Cost. </a:t>
            </a:r>
          </a:p>
          <a:p>
            <a:pPr>
              <a:buFont typeface="Wingdings" pitchFamily="2" charset="2"/>
              <a:buNone/>
            </a:pP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AAEC229-1646-4A63-9B1C-735E83D069E2}" type="slidenum">
              <a:rPr lang="en-US"/>
              <a:pPr/>
              <a:t>17</a:t>
            </a:fld>
            <a:endParaRPr lang="en-US"/>
          </a:p>
        </p:txBody>
      </p:sp>
      <p:sp>
        <p:nvSpPr>
          <p:cNvPr id="107522" name="Rectangle 2"/>
          <p:cNvSpPr>
            <a:spLocks noGrp="1" noChangeArrowheads="1"/>
          </p:cNvSpPr>
          <p:nvPr>
            <p:ph type="title"/>
          </p:nvPr>
        </p:nvSpPr>
        <p:spPr/>
        <p:txBody>
          <a:bodyPr/>
          <a:lstStyle/>
          <a:p>
            <a:r>
              <a:rPr lang="en-US"/>
              <a:t>Dimensional model: Fact Tables</a:t>
            </a:r>
          </a:p>
        </p:txBody>
      </p:sp>
      <p:sp>
        <p:nvSpPr>
          <p:cNvPr id="107523" name="Rectangle 3"/>
          <p:cNvSpPr>
            <a:spLocks noGrp="1" noChangeArrowheads="1"/>
          </p:cNvSpPr>
          <p:nvPr>
            <p:ph type="body" idx="1"/>
          </p:nvPr>
        </p:nvSpPr>
        <p:spPr/>
        <p:txBody>
          <a:bodyPr/>
          <a:lstStyle/>
          <a:p>
            <a:r>
              <a:rPr lang="en-US"/>
              <a:t>The most useful facts in a fact table are numeric and additive. </a:t>
            </a:r>
          </a:p>
          <a:p>
            <a:r>
              <a:rPr lang="en-US"/>
              <a:t>Additivity is crucial because data warehouse applications almost never retrieve a single fact table record; rather, they fetch back hundreds, thousands, or even millions of these records at a time, and often the most useful thing to do with so many records is to add them up. </a:t>
            </a:r>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871538" y="922338"/>
            <a:ext cx="8162925" cy="701675"/>
          </a:xfrm>
        </p:spPr>
        <p:txBody>
          <a:bodyPr>
            <a:normAutofit fontScale="90000"/>
          </a:bodyPr>
          <a:lstStyle/>
          <a:p>
            <a:pPr eaLnBrk="1" hangingPunct="1"/>
            <a:r>
              <a:rPr lang="en-US" sz="4000" b="1" smtClean="0"/>
              <a:t>Fact Tables</a:t>
            </a:r>
          </a:p>
        </p:txBody>
      </p:sp>
      <p:sp>
        <p:nvSpPr>
          <p:cNvPr id="49156" name="Rectangle 3"/>
          <p:cNvSpPr>
            <a:spLocks noGrp="1" noChangeArrowheads="1"/>
          </p:cNvSpPr>
          <p:nvPr>
            <p:ph type="body" idx="1"/>
          </p:nvPr>
        </p:nvSpPr>
        <p:spPr>
          <a:xfrm>
            <a:off x="762000" y="1905000"/>
            <a:ext cx="8382000" cy="4419600"/>
          </a:xfrm>
        </p:spPr>
        <p:txBody>
          <a:bodyPr/>
          <a:lstStyle/>
          <a:p>
            <a:pPr eaLnBrk="1" hangingPunct="1">
              <a:lnSpc>
                <a:spcPct val="90000"/>
              </a:lnSpc>
            </a:pPr>
            <a:r>
              <a:rPr lang="en-US" sz="2800" dirty="0" smtClean="0"/>
              <a:t>Contains numerical measurements of the business</a:t>
            </a:r>
          </a:p>
          <a:p>
            <a:pPr eaLnBrk="1" hangingPunct="1">
              <a:lnSpc>
                <a:spcPct val="90000"/>
              </a:lnSpc>
            </a:pPr>
            <a:r>
              <a:rPr lang="en-US" sz="2800" dirty="0" smtClean="0"/>
              <a:t>Each measurement is taken at the intersection of all dimensions</a:t>
            </a:r>
          </a:p>
          <a:p>
            <a:pPr eaLnBrk="1" hangingPunct="1">
              <a:lnSpc>
                <a:spcPct val="90000"/>
              </a:lnSpc>
            </a:pPr>
            <a:r>
              <a:rPr lang="en-US" sz="2800" dirty="0" smtClean="0"/>
              <a:t>Intersection is the composite key </a:t>
            </a:r>
          </a:p>
          <a:p>
            <a:pPr eaLnBrk="1" hangingPunct="1">
              <a:lnSpc>
                <a:spcPct val="90000"/>
              </a:lnSpc>
            </a:pPr>
            <a:r>
              <a:rPr lang="en-US" sz="2800" dirty="0" smtClean="0"/>
              <a:t>Represents Many-to-many relationships between dimensions</a:t>
            </a:r>
          </a:p>
          <a:p>
            <a:pPr eaLnBrk="1" hangingPunct="1">
              <a:lnSpc>
                <a:spcPct val="90000"/>
              </a:lnSpc>
            </a:pPr>
            <a:r>
              <a:rPr lang="en-US" sz="2800" dirty="0" smtClean="0"/>
              <a:t>Examples of facts</a:t>
            </a:r>
          </a:p>
          <a:p>
            <a:pPr eaLnBrk="1" hangingPunct="1">
              <a:lnSpc>
                <a:spcPct val="90000"/>
              </a:lnSpc>
              <a:buFont typeface="Wingdings" pitchFamily="2" charset="2"/>
              <a:buNone/>
            </a:pPr>
            <a:r>
              <a:rPr lang="en-US" sz="2800" dirty="0" smtClean="0"/>
              <a:t>	</a:t>
            </a:r>
            <a:r>
              <a:rPr lang="en-US" sz="2800" dirty="0" err="1" smtClean="0"/>
              <a:t>Sale_amt</a:t>
            </a:r>
            <a:r>
              <a:rPr lang="en-US" sz="2800" dirty="0" smtClean="0"/>
              <a:t>, </a:t>
            </a:r>
            <a:r>
              <a:rPr lang="en-US" sz="2800" dirty="0" err="1" smtClean="0"/>
              <a:t>Units_sold</a:t>
            </a:r>
            <a:r>
              <a:rPr lang="en-US" sz="2800" dirty="0" smtClean="0"/>
              <a:t>, Cost, </a:t>
            </a:r>
            <a:r>
              <a:rPr lang="en-US" sz="2800" dirty="0" err="1" smtClean="0"/>
              <a:t>Customer_count</a:t>
            </a:r>
            <a:endParaRPr lang="en-US" sz="2800" dirty="0" smtClean="0"/>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D25BE96-94C6-4D90-9A54-9D3191DD23CB}" type="slidenum">
              <a:rPr lang="en-US"/>
              <a:pPr/>
              <a:t>19</a:t>
            </a:fld>
            <a:endParaRPr lang="en-US"/>
          </a:p>
        </p:txBody>
      </p:sp>
      <p:sp>
        <p:nvSpPr>
          <p:cNvPr id="108546" name="Rectangle 2"/>
          <p:cNvSpPr>
            <a:spLocks noGrp="1" noChangeArrowheads="1"/>
          </p:cNvSpPr>
          <p:nvPr>
            <p:ph type="title"/>
          </p:nvPr>
        </p:nvSpPr>
        <p:spPr>
          <a:xfrm>
            <a:off x="838200" y="457200"/>
            <a:ext cx="7793038" cy="617538"/>
          </a:xfrm>
        </p:spPr>
        <p:txBody>
          <a:bodyPr>
            <a:normAutofit fontScale="90000"/>
          </a:bodyPr>
          <a:lstStyle/>
          <a:p>
            <a:r>
              <a:rPr lang="en-US" dirty="0"/>
              <a:t>Dimensional Model:  Dimension Tables</a:t>
            </a:r>
          </a:p>
        </p:txBody>
      </p:sp>
      <p:sp>
        <p:nvSpPr>
          <p:cNvPr id="108547" name="Rectangle 3"/>
          <p:cNvSpPr>
            <a:spLocks noGrp="1" noChangeArrowheads="1"/>
          </p:cNvSpPr>
          <p:nvPr>
            <p:ph type="body" idx="1"/>
          </p:nvPr>
        </p:nvSpPr>
        <p:spPr/>
        <p:txBody>
          <a:bodyPr/>
          <a:lstStyle/>
          <a:p>
            <a:pPr>
              <a:lnSpc>
                <a:spcPct val="90000"/>
              </a:lnSpc>
            </a:pPr>
            <a:r>
              <a:rPr lang="en-US"/>
              <a:t>Dimension tables contain information about how an organization wants to analyze facts:</a:t>
            </a:r>
          </a:p>
          <a:p>
            <a:pPr lvl="1">
              <a:lnSpc>
                <a:spcPct val="90000"/>
              </a:lnSpc>
            </a:pPr>
            <a:r>
              <a:rPr lang="en-US"/>
              <a:t>“Show me sales revenue (fact) for last week (time) for blue cups (product) in the western region (geography)</a:t>
            </a:r>
          </a:p>
          <a:p>
            <a:pPr>
              <a:lnSpc>
                <a:spcPct val="90000"/>
              </a:lnSpc>
            </a:pPr>
            <a:r>
              <a:rPr lang="en-US"/>
              <a:t>Dimension tables most often contain descriptive textual information ‘Blue cups’, ‘Western Region’</a:t>
            </a:r>
          </a:p>
          <a:p>
            <a:pPr>
              <a:lnSpc>
                <a:spcPct val="90000"/>
              </a:lnSpc>
            </a:pPr>
            <a:r>
              <a:rPr lang="en-US"/>
              <a:t>Dimension attributes are used as the source of most of the interesting ‘constraints’ in data warehouse queries., and they are virtually always the source of the row headers in the SQL answer set.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685800" y="533400"/>
            <a:ext cx="8162925" cy="701675"/>
          </a:xfrm>
        </p:spPr>
        <p:txBody>
          <a:bodyPr>
            <a:normAutofit fontScale="90000"/>
          </a:bodyPr>
          <a:lstStyle/>
          <a:p>
            <a:pPr eaLnBrk="1" hangingPunct="1"/>
            <a:r>
              <a:rPr lang="en-US" sz="4000" b="1" dirty="0" smtClean="0"/>
              <a:t>Design Requirements</a:t>
            </a:r>
          </a:p>
        </p:txBody>
      </p:sp>
      <p:sp>
        <p:nvSpPr>
          <p:cNvPr id="39940" name="Rectangle 3"/>
          <p:cNvSpPr>
            <a:spLocks noGrp="1" noChangeArrowheads="1"/>
          </p:cNvSpPr>
          <p:nvPr>
            <p:ph type="body" idx="1"/>
          </p:nvPr>
        </p:nvSpPr>
        <p:spPr>
          <a:xfrm>
            <a:off x="685800" y="1752600"/>
            <a:ext cx="8458200" cy="1524000"/>
          </a:xfrm>
        </p:spPr>
        <p:txBody>
          <a:bodyPr>
            <a:normAutofit/>
          </a:bodyPr>
          <a:lstStyle/>
          <a:p>
            <a:pPr eaLnBrk="1" hangingPunct="1">
              <a:lnSpc>
                <a:spcPct val="90000"/>
              </a:lnSpc>
            </a:pPr>
            <a:r>
              <a:rPr lang="en-US" sz="3200" dirty="0" smtClean="0">
                <a:latin typeface="Tahoma" pitchFamily="34" charset="0"/>
                <a:cs typeface="Tahoma" pitchFamily="34" charset="0"/>
              </a:rPr>
              <a:t>Design of the DW must directly reflect the way the managers look at the business</a:t>
            </a:r>
          </a:p>
        </p:txBody>
      </p:sp>
      <p:sp>
        <p:nvSpPr>
          <p:cNvPr id="39941" name="Rectangle 4"/>
          <p:cNvSpPr>
            <a:spLocks noChangeArrowheads="1"/>
          </p:cNvSpPr>
          <p:nvPr/>
        </p:nvSpPr>
        <p:spPr bwMode="auto">
          <a:xfrm>
            <a:off x="685800" y="2819400"/>
            <a:ext cx="8458200" cy="1828800"/>
          </a:xfrm>
          <a:prstGeom prst="rect">
            <a:avLst/>
          </a:prstGeom>
          <a:noFill/>
          <a:ln w="9525">
            <a:noFill/>
            <a:miter lim="800000"/>
            <a:headEnd/>
            <a:tailEnd/>
          </a:ln>
        </p:spPr>
        <p:txBody>
          <a:bodyPr/>
          <a:lstStyle/>
          <a:p>
            <a:pPr marL="342900" indent="-342900">
              <a:spcBef>
                <a:spcPct val="20000"/>
              </a:spcBef>
              <a:buClr>
                <a:schemeClr val="folHlink"/>
              </a:buClr>
              <a:buSzPct val="80000"/>
              <a:buFont typeface="Wingdings" pitchFamily="2" charset="2"/>
              <a:buChar char="n"/>
            </a:pPr>
            <a:r>
              <a:rPr lang="en-US" sz="3200" dirty="0">
                <a:latin typeface="Tahoma" pitchFamily="34" charset="0"/>
              </a:rPr>
              <a:t>Should capture the measurements of importance along with parameters by which these parameters are viewed</a:t>
            </a:r>
          </a:p>
          <a:p>
            <a:pPr marL="342900" indent="-342900">
              <a:spcBef>
                <a:spcPct val="20000"/>
              </a:spcBef>
              <a:buClr>
                <a:schemeClr val="accent1"/>
              </a:buClr>
              <a:buSzPct val="80000"/>
              <a:buFont typeface="Wingdings" pitchFamily="2" charset="2"/>
              <a:buNone/>
            </a:pPr>
            <a:endParaRPr lang="en-US" sz="3200" dirty="0">
              <a:solidFill>
                <a:schemeClr val="tx2"/>
              </a:solidFill>
              <a:latin typeface="Tahoma" pitchFamily="34" charset="0"/>
            </a:endParaRPr>
          </a:p>
        </p:txBody>
      </p:sp>
      <p:sp>
        <p:nvSpPr>
          <p:cNvPr id="39942" name="Rectangle 5"/>
          <p:cNvSpPr>
            <a:spLocks noChangeArrowheads="1"/>
          </p:cNvSpPr>
          <p:nvPr/>
        </p:nvSpPr>
        <p:spPr bwMode="auto">
          <a:xfrm>
            <a:off x="762000" y="4648200"/>
            <a:ext cx="7772400" cy="990600"/>
          </a:xfrm>
          <a:prstGeom prst="rect">
            <a:avLst/>
          </a:prstGeom>
          <a:noFill/>
          <a:ln w="9525">
            <a:noFill/>
            <a:miter lim="800000"/>
            <a:headEnd/>
            <a:tailEnd/>
          </a:ln>
        </p:spPr>
        <p:txBody>
          <a:bodyPr/>
          <a:lstStyle/>
          <a:p>
            <a:pPr marL="342900" indent="-342900">
              <a:spcBef>
                <a:spcPct val="20000"/>
              </a:spcBef>
              <a:buClr>
                <a:schemeClr val="folHlink"/>
              </a:buClr>
              <a:buSzPct val="80000"/>
              <a:buFont typeface="Wingdings" pitchFamily="2" charset="2"/>
              <a:buChar char="n"/>
            </a:pPr>
            <a:r>
              <a:rPr lang="en-US" sz="3200" dirty="0">
                <a:latin typeface="Tahoma" pitchFamily="34" charset="0"/>
              </a:rPr>
              <a:t>It must facilitate data analysis, i.e., answering business questions</a:t>
            </a:r>
          </a:p>
        </p:txBody>
      </p:sp>
      <p:sp>
        <p:nvSpPr>
          <p:cNvPr id="7" name="Slide Number Placeholder 6"/>
          <p:cNvSpPr>
            <a:spLocks noGrp="1"/>
          </p:cNvSpPr>
          <p:nvPr>
            <p:ph type="sldNum" sz="quarter" idx="12"/>
          </p:nvPr>
        </p:nvSpPr>
        <p:spPr/>
        <p:txBody>
          <a:bodyPr/>
          <a:lstStyle/>
          <a:p>
            <a:pPr>
              <a:defRPr/>
            </a:pPr>
            <a:fld id="{BC1A7C20-27D3-4DC5-BC9A-FFB8C75C691D}" type="slidenum">
              <a:rPr lang="en-US" smtClean="0"/>
              <a:pPr>
                <a:defRPr/>
              </a:pPr>
              <a:t>2</a:t>
            </a:fld>
            <a:endParaRPr lang="en-US"/>
          </a:p>
        </p:txBody>
      </p:sp>
    </p:spTree>
    <p:extLst>
      <p:ext uri="{BB962C8B-B14F-4D97-AF65-F5344CB8AC3E}">
        <p14:creationId xmlns:p14="http://schemas.microsoft.com/office/powerpoint/2010/main" val="335567870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871538" y="922338"/>
            <a:ext cx="8162925" cy="701675"/>
          </a:xfrm>
        </p:spPr>
        <p:txBody>
          <a:bodyPr>
            <a:normAutofit fontScale="90000"/>
          </a:bodyPr>
          <a:lstStyle/>
          <a:p>
            <a:pPr eaLnBrk="1" hangingPunct="1"/>
            <a:r>
              <a:rPr lang="en-US" sz="4000" b="1" smtClean="0"/>
              <a:t>Dimension Tables</a:t>
            </a:r>
          </a:p>
        </p:txBody>
      </p:sp>
      <p:sp>
        <p:nvSpPr>
          <p:cNvPr id="50180" name="Rectangle 3"/>
          <p:cNvSpPr>
            <a:spLocks noGrp="1" noChangeArrowheads="1"/>
          </p:cNvSpPr>
          <p:nvPr>
            <p:ph type="body" idx="1"/>
          </p:nvPr>
        </p:nvSpPr>
        <p:spPr>
          <a:xfrm>
            <a:off x="762000" y="1981200"/>
            <a:ext cx="8382000" cy="4419600"/>
          </a:xfrm>
        </p:spPr>
        <p:txBody>
          <a:bodyPr/>
          <a:lstStyle/>
          <a:p>
            <a:pPr eaLnBrk="1" hangingPunct="1"/>
            <a:r>
              <a:rPr lang="en-US" sz="2800" dirty="0" smtClean="0"/>
              <a:t>Contains attributes for dimensions</a:t>
            </a:r>
          </a:p>
          <a:p>
            <a:pPr eaLnBrk="1" hangingPunct="1"/>
            <a:r>
              <a:rPr lang="en-US" sz="2800" dirty="0" smtClean="0"/>
              <a:t>50 to 100 attributes common</a:t>
            </a:r>
          </a:p>
          <a:p>
            <a:pPr eaLnBrk="1" hangingPunct="1"/>
            <a:r>
              <a:rPr lang="en-US" sz="2800" dirty="0" smtClean="0"/>
              <a:t>Best attributes are textual and descriptive</a:t>
            </a:r>
          </a:p>
          <a:p>
            <a:pPr eaLnBrk="1" hangingPunct="1"/>
            <a:r>
              <a:rPr lang="en-US" sz="2800" dirty="0" smtClean="0"/>
              <a:t>DW is only as good as the dimension attributes</a:t>
            </a:r>
          </a:p>
          <a:p>
            <a:pPr eaLnBrk="1" hangingPunct="1"/>
            <a:r>
              <a:rPr lang="en-US" sz="2800" dirty="0" smtClean="0"/>
              <a:t>Contains hierarchal information albeit redundantly </a:t>
            </a:r>
          </a:p>
          <a:p>
            <a:pPr eaLnBrk="1" hangingPunct="1"/>
            <a:r>
              <a:rPr lang="en-US" sz="2800" dirty="0" smtClean="0"/>
              <a:t>Entry points into the fact table</a:t>
            </a:r>
          </a:p>
          <a:p>
            <a:pPr eaLnBrk="1" hangingPunct="1"/>
            <a:endParaRPr lang="en-US" sz="2800" dirty="0" smtClean="0"/>
          </a:p>
          <a:p>
            <a:pPr eaLnBrk="1" hangingPunct="1"/>
            <a:endParaRPr lang="en-US" sz="2800" dirty="0" smtClean="0"/>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p:cNvSpPr>
            <a:spLocks noGrp="1" noChangeArrowheads="1"/>
          </p:cNvSpPr>
          <p:nvPr>
            <p:ph type="title"/>
          </p:nvPr>
        </p:nvSpPr>
        <p:spPr/>
        <p:txBody>
          <a:bodyPr/>
          <a:lstStyle/>
          <a:p>
            <a:r>
              <a:rPr lang="en-US"/>
              <a:t>Terminology</a:t>
            </a:r>
          </a:p>
        </p:txBody>
      </p:sp>
      <p:sp>
        <p:nvSpPr>
          <p:cNvPr id="378885" name="Rectangle 5"/>
          <p:cNvSpPr>
            <a:spLocks noGrp="1" noChangeArrowheads="1"/>
          </p:cNvSpPr>
          <p:nvPr>
            <p:ph type="body" sz="half" idx="1"/>
          </p:nvPr>
        </p:nvSpPr>
        <p:spPr/>
        <p:txBody>
          <a:bodyPr>
            <a:noAutofit/>
          </a:bodyPr>
          <a:lstStyle/>
          <a:p>
            <a:pPr lvl="1">
              <a:lnSpc>
                <a:spcPct val="90000"/>
              </a:lnSpc>
              <a:buFont typeface="Wingdings" pitchFamily="2" charset="2"/>
              <a:buNone/>
            </a:pPr>
            <a:r>
              <a:rPr lang="en-US" dirty="0"/>
              <a:t>Dimensions</a:t>
            </a:r>
          </a:p>
          <a:p>
            <a:pPr lvl="1">
              <a:lnSpc>
                <a:spcPct val="90000"/>
              </a:lnSpc>
            </a:pPr>
            <a:r>
              <a:rPr lang="en-US" dirty="0"/>
              <a:t>The time independent, textual and descriptive attributes by which users describe objects. </a:t>
            </a:r>
          </a:p>
          <a:p>
            <a:pPr lvl="1">
              <a:lnSpc>
                <a:spcPct val="90000"/>
              </a:lnSpc>
            </a:pPr>
            <a:r>
              <a:rPr lang="en-US" dirty="0"/>
              <a:t>Combining all the attributes including hierarchies, rollups and sub-references into a single dimension is </a:t>
            </a:r>
            <a:r>
              <a:rPr lang="en-US" dirty="0" err="1"/>
              <a:t>denormalization</a:t>
            </a:r>
            <a:r>
              <a:rPr lang="en-US" dirty="0"/>
              <a:t>.</a:t>
            </a:r>
          </a:p>
          <a:p>
            <a:pPr lvl="1">
              <a:lnSpc>
                <a:spcPct val="90000"/>
              </a:lnSpc>
            </a:pPr>
            <a:r>
              <a:rPr lang="en-US" dirty="0"/>
              <a:t>Often the “by” word in a query or report</a:t>
            </a:r>
          </a:p>
          <a:p>
            <a:pPr lvl="1">
              <a:lnSpc>
                <a:spcPct val="90000"/>
              </a:lnSpc>
            </a:pPr>
            <a:r>
              <a:rPr lang="en-US" dirty="0"/>
              <a:t>Not time dependent</a:t>
            </a:r>
          </a:p>
          <a:p>
            <a:pPr>
              <a:lnSpc>
                <a:spcPct val="90000"/>
              </a:lnSpc>
            </a:pPr>
            <a:endParaRPr lang="en-US" sz="2400" dirty="0"/>
          </a:p>
        </p:txBody>
      </p:sp>
      <p:sp>
        <p:nvSpPr>
          <p:cNvPr id="378886" name="Rectangle 6"/>
          <p:cNvSpPr>
            <a:spLocks noGrp="1" noChangeArrowheads="1"/>
          </p:cNvSpPr>
          <p:nvPr>
            <p:ph type="body" sz="half" idx="2"/>
          </p:nvPr>
        </p:nvSpPr>
        <p:spPr/>
        <p:txBody>
          <a:bodyPr>
            <a:normAutofit/>
          </a:bodyPr>
          <a:lstStyle/>
          <a:p>
            <a:pPr lvl="1">
              <a:lnSpc>
                <a:spcPct val="90000"/>
              </a:lnSpc>
              <a:buFont typeface="Wingdings" pitchFamily="2" charset="2"/>
              <a:buNone/>
            </a:pPr>
            <a:r>
              <a:rPr lang="en-US" dirty="0"/>
              <a:t>Facts</a:t>
            </a:r>
          </a:p>
          <a:p>
            <a:pPr lvl="1">
              <a:lnSpc>
                <a:spcPct val="90000"/>
              </a:lnSpc>
            </a:pPr>
            <a:r>
              <a:rPr lang="en-US" dirty="0"/>
              <a:t>Business Measurements</a:t>
            </a:r>
          </a:p>
          <a:p>
            <a:pPr lvl="1">
              <a:lnSpc>
                <a:spcPct val="90000"/>
              </a:lnSpc>
            </a:pPr>
            <a:r>
              <a:rPr lang="en-US" dirty="0"/>
              <a:t>Most Facts are Numeric</a:t>
            </a:r>
          </a:p>
          <a:p>
            <a:pPr lvl="1">
              <a:lnSpc>
                <a:spcPct val="90000"/>
              </a:lnSpc>
            </a:pPr>
            <a:r>
              <a:rPr lang="en-US" dirty="0"/>
              <a:t>Additive, Semi-Additive, Non-Additive</a:t>
            </a:r>
          </a:p>
          <a:p>
            <a:pPr lvl="1">
              <a:lnSpc>
                <a:spcPct val="90000"/>
              </a:lnSpc>
            </a:pPr>
            <a:r>
              <a:rPr lang="en-US" dirty="0"/>
              <a:t>Built from the lowest level of detail (grain)</a:t>
            </a:r>
          </a:p>
          <a:p>
            <a:pPr lvl="1">
              <a:lnSpc>
                <a:spcPct val="90000"/>
              </a:lnSpc>
            </a:pPr>
            <a:r>
              <a:rPr lang="en-US" dirty="0"/>
              <a:t>Very Efficient</a:t>
            </a:r>
          </a:p>
          <a:p>
            <a:pPr lvl="1">
              <a:lnSpc>
                <a:spcPct val="90000"/>
              </a:lnSpc>
            </a:pPr>
            <a:r>
              <a:rPr lang="en-US" dirty="0"/>
              <a:t>Time dependent</a:t>
            </a:r>
          </a:p>
          <a:p>
            <a:pPr>
              <a:lnSpc>
                <a:spcPct val="90000"/>
              </a:lnSpc>
            </a:pP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t>Benefits</a:t>
            </a:r>
          </a:p>
        </p:txBody>
      </p:sp>
      <p:sp>
        <p:nvSpPr>
          <p:cNvPr id="384003" name="Rectangle 3"/>
          <p:cNvSpPr>
            <a:spLocks noGrp="1" noChangeArrowheads="1"/>
          </p:cNvSpPr>
          <p:nvPr>
            <p:ph type="body" idx="1"/>
          </p:nvPr>
        </p:nvSpPr>
        <p:spPr/>
        <p:txBody>
          <a:bodyPr/>
          <a:lstStyle/>
          <a:p>
            <a:pPr lvl="1"/>
            <a:r>
              <a:rPr lang="en-US" sz="2400" dirty="0"/>
              <a:t>Performance (Integer relationships, natural partitioning, Single joins benefit SQL optimizer)</a:t>
            </a:r>
          </a:p>
          <a:p>
            <a:pPr lvl="1"/>
            <a:r>
              <a:rPr lang="en-US" sz="2400" dirty="0"/>
              <a:t>Source system independence and multiple integration</a:t>
            </a:r>
          </a:p>
          <a:p>
            <a:pPr lvl="1"/>
            <a:r>
              <a:rPr lang="en-US" sz="2400" dirty="0"/>
              <a:t>Supports Change management</a:t>
            </a:r>
          </a:p>
          <a:p>
            <a:pPr lvl="1"/>
            <a:r>
              <a:rPr lang="en-US" sz="2400" dirty="0"/>
              <a:t>Usability/Simplicity (easy to read, interpret, join, calculate)</a:t>
            </a:r>
          </a:p>
          <a:p>
            <a:pPr lvl="1"/>
            <a:r>
              <a:rPr lang="en-US" sz="2400" dirty="0"/>
              <a:t>Presentation (Consistency, Taxonomy, Labeling)</a:t>
            </a:r>
          </a:p>
          <a:p>
            <a:pPr lvl="1"/>
            <a:r>
              <a:rPr lang="en-US" sz="2400" dirty="0"/>
              <a:t>Reuse (Conformed dimensions reduce redundancy, Role-plays)</a:t>
            </a:r>
          </a:p>
          <a:p>
            <a:pPr>
              <a:buFont typeface="Wingdings" pitchFamily="2" charset="2"/>
              <a:buNone/>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871538" y="922338"/>
            <a:ext cx="8162925" cy="701675"/>
          </a:xfrm>
        </p:spPr>
        <p:txBody>
          <a:bodyPr>
            <a:normAutofit fontScale="90000"/>
          </a:bodyPr>
          <a:lstStyle/>
          <a:p>
            <a:pPr eaLnBrk="1" hangingPunct="1"/>
            <a:r>
              <a:rPr lang="en-US" sz="4000" b="1" smtClean="0"/>
              <a:t>ER Modeling</a:t>
            </a:r>
          </a:p>
        </p:txBody>
      </p:sp>
      <p:sp>
        <p:nvSpPr>
          <p:cNvPr id="40964" name="Rectangle 3"/>
          <p:cNvSpPr>
            <a:spLocks noGrp="1" noChangeArrowheads="1"/>
          </p:cNvSpPr>
          <p:nvPr>
            <p:ph type="body" idx="1"/>
          </p:nvPr>
        </p:nvSpPr>
        <p:spPr>
          <a:xfrm>
            <a:off x="457200" y="1981200"/>
            <a:ext cx="8686800" cy="4114800"/>
          </a:xfrm>
        </p:spPr>
        <p:txBody>
          <a:bodyPr/>
          <a:lstStyle/>
          <a:p>
            <a:pPr eaLnBrk="1" hangingPunct="1">
              <a:lnSpc>
                <a:spcPct val="90000"/>
              </a:lnSpc>
            </a:pPr>
            <a:r>
              <a:rPr lang="en-US" dirty="0" smtClean="0"/>
              <a:t>A logical design technique that seeks to eliminate data redundancy</a:t>
            </a:r>
          </a:p>
          <a:p>
            <a:pPr eaLnBrk="1" hangingPunct="1">
              <a:lnSpc>
                <a:spcPct val="90000"/>
              </a:lnSpc>
            </a:pPr>
            <a:r>
              <a:rPr lang="en-US" dirty="0" smtClean="0"/>
              <a:t>Illuminates the microscopic relationships among data elements</a:t>
            </a:r>
          </a:p>
          <a:p>
            <a:pPr eaLnBrk="1" hangingPunct="1">
              <a:lnSpc>
                <a:spcPct val="90000"/>
              </a:lnSpc>
            </a:pPr>
            <a:r>
              <a:rPr lang="en-US" dirty="0" smtClean="0"/>
              <a:t>Perfect for OLTP systems</a:t>
            </a:r>
          </a:p>
          <a:p>
            <a:pPr eaLnBrk="1" hangingPunct="1">
              <a:lnSpc>
                <a:spcPct val="90000"/>
              </a:lnSpc>
            </a:pPr>
            <a:r>
              <a:rPr lang="en-US" dirty="0" smtClean="0"/>
              <a:t>Responsible for success of transaction processing in Relational Databases</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3</a:t>
            </a:fld>
            <a:endParaRPr lang="en-US"/>
          </a:p>
        </p:txBody>
      </p:sp>
    </p:spTree>
    <p:extLst>
      <p:ext uri="{BB962C8B-B14F-4D97-AF65-F5344CB8AC3E}">
        <p14:creationId xmlns:p14="http://schemas.microsoft.com/office/powerpoint/2010/main" val="64536186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871538" y="922338"/>
            <a:ext cx="8162925" cy="701675"/>
          </a:xfrm>
        </p:spPr>
        <p:txBody>
          <a:bodyPr>
            <a:normAutofit fontScale="90000"/>
          </a:bodyPr>
          <a:lstStyle/>
          <a:p>
            <a:pPr eaLnBrk="1" hangingPunct="1"/>
            <a:r>
              <a:rPr lang="en-US" sz="4000" b="1" smtClean="0"/>
              <a:t>Problems with ER Model</a:t>
            </a:r>
          </a:p>
        </p:txBody>
      </p:sp>
      <p:sp>
        <p:nvSpPr>
          <p:cNvPr id="41988" name="Rectangle 3"/>
          <p:cNvSpPr>
            <a:spLocks noGrp="1" noChangeArrowheads="1"/>
          </p:cNvSpPr>
          <p:nvPr>
            <p:ph type="body" idx="1"/>
          </p:nvPr>
        </p:nvSpPr>
        <p:spPr>
          <a:xfrm>
            <a:off x="685800" y="1981200"/>
            <a:ext cx="8458200" cy="4114800"/>
          </a:xfrm>
        </p:spPr>
        <p:txBody>
          <a:bodyPr/>
          <a:lstStyle/>
          <a:p>
            <a:pPr eaLnBrk="1" hangingPunct="1">
              <a:lnSpc>
                <a:spcPct val="90000"/>
              </a:lnSpc>
              <a:buFont typeface="Wingdings" pitchFamily="2" charset="2"/>
              <a:buNone/>
            </a:pPr>
            <a:r>
              <a:rPr lang="en-US" sz="2800" dirty="0" smtClean="0">
                <a:solidFill>
                  <a:srgbClr val="FF0000"/>
                </a:solidFill>
              </a:rPr>
              <a:t>ER models are NOT suitable for DW?</a:t>
            </a:r>
          </a:p>
          <a:p>
            <a:pPr eaLnBrk="1" hangingPunct="1">
              <a:lnSpc>
                <a:spcPct val="90000"/>
              </a:lnSpc>
            </a:pPr>
            <a:r>
              <a:rPr lang="en-US" sz="2800" dirty="0" smtClean="0">
                <a:cs typeface="Times New Roman" pitchFamily="18" charset="0"/>
              </a:rPr>
              <a:t>End user cannot understand or remember an ER Model</a:t>
            </a:r>
          </a:p>
          <a:p>
            <a:pPr eaLnBrk="1" hangingPunct="1">
              <a:lnSpc>
                <a:spcPct val="90000"/>
              </a:lnSpc>
            </a:pPr>
            <a:r>
              <a:rPr lang="en-US" sz="2800" dirty="0" smtClean="0">
                <a:cs typeface="Times New Roman" pitchFamily="18" charset="0"/>
              </a:rPr>
              <a:t>Many DWs have failed because of overly complex ER designs</a:t>
            </a:r>
          </a:p>
          <a:p>
            <a:pPr eaLnBrk="1" hangingPunct="1">
              <a:lnSpc>
                <a:spcPct val="90000"/>
              </a:lnSpc>
            </a:pPr>
            <a:r>
              <a:rPr lang="en-US" sz="2800" dirty="0" smtClean="0">
                <a:cs typeface="Times New Roman" pitchFamily="18" charset="0"/>
              </a:rPr>
              <a:t>Not optimized for complex, ad-hoc queries </a:t>
            </a:r>
          </a:p>
          <a:p>
            <a:pPr eaLnBrk="1" hangingPunct="1">
              <a:lnSpc>
                <a:spcPct val="90000"/>
              </a:lnSpc>
            </a:pPr>
            <a:r>
              <a:rPr lang="en-US" sz="2800" dirty="0" smtClean="0">
                <a:cs typeface="Times New Roman" pitchFamily="18" charset="0"/>
              </a:rPr>
              <a:t>Data retrieval becomes difficult due to normalization</a:t>
            </a:r>
          </a:p>
          <a:p>
            <a:pPr eaLnBrk="1" hangingPunct="1">
              <a:lnSpc>
                <a:spcPct val="90000"/>
              </a:lnSpc>
            </a:pPr>
            <a:r>
              <a:rPr lang="en-US" sz="2800" dirty="0" smtClean="0">
                <a:cs typeface="Times New Roman" pitchFamily="18" charset="0"/>
              </a:rPr>
              <a:t>Browsing becomes difficult</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4</a:t>
            </a:fld>
            <a:endParaRPr lang="en-US"/>
          </a:p>
        </p:txBody>
      </p:sp>
    </p:spTree>
    <p:extLst>
      <p:ext uri="{BB962C8B-B14F-4D97-AF65-F5344CB8AC3E}">
        <p14:creationId xmlns:p14="http://schemas.microsoft.com/office/powerpoint/2010/main" val="36719314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642938" y="533400"/>
            <a:ext cx="8501062" cy="701675"/>
          </a:xfrm>
        </p:spPr>
        <p:txBody>
          <a:bodyPr>
            <a:normAutofit fontScale="90000"/>
          </a:bodyPr>
          <a:lstStyle/>
          <a:p>
            <a:pPr eaLnBrk="1" hangingPunct="1"/>
            <a:r>
              <a:rPr lang="en-US" sz="4000" b="1" dirty="0" smtClean="0"/>
              <a:t>ER </a:t>
            </a:r>
            <a:r>
              <a:rPr lang="en-US" sz="4000" b="1" dirty="0" err="1" smtClean="0"/>
              <a:t>vs</a:t>
            </a:r>
            <a:r>
              <a:rPr lang="en-US" sz="4000" b="1" dirty="0" smtClean="0"/>
              <a:t> Dimensional Modeling</a:t>
            </a:r>
          </a:p>
        </p:txBody>
      </p:sp>
      <p:sp>
        <p:nvSpPr>
          <p:cNvPr id="43012" name="Rectangle 3"/>
          <p:cNvSpPr>
            <a:spLocks noGrp="1" noChangeArrowheads="1"/>
          </p:cNvSpPr>
          <p:nvPr>
            <p:ph type="body" idx="1"/>
          </p:nvPr>
        </p:nvSpPr>
        <p:spPr/>
        <p:txBody>
          <a:bodyPr/>
          <a:lstStyle/>
          <a:p>
            <a:pPr eaLnBrk="1" hangingPunct="1"/>
            <a:r>
              <a:rPr lang="en-US" sz="2800" dirty="0" smtClean="0"/>
              <a:t>ER models are constituted to</a:t>
            </a:r>
          </a:p>
          <a:p>
            <a:pPr lvl="1" eaLnBrk="1" hangingPunct="1">
              <a:buClr>
                <a:schemeClr val="bg2"/>
              </a:buClr>
            </a:pPr>
            <a:r>
              <a:rPr lang="en-US" sz="2400" dirty="0" smtClean="0"/>
              <a:t>Remove redundant data (normalization)</a:t>
            </a:r>
          </a:p>
          <a:p>
            <a:pPr lvl="1" eaLnBrk="1" hangingPunct="1">
              <a:buClr>
                <a:schemeClr val="bg2"/>
              </a:buClr>
            </a:pPr>
            <a:r>
              <a:rPr lang="en-US" sz="2400" dirty="0" smtClean="0"/>
              <a:t>Facilitate retrieval of individual records having certain critical identifiers</a:t>
            </a:r>
          </a:p>
          <a:p>
            <a:pPr lvl="1" eaLnBrk="1" hangingPunct="1">
              <a:buClr>
                <a:schemeClr val="bg2"/>
              </a:buClr>
            </a:pPr>
            <a:r>
              <a:rPr lang="en-US" sz="2400" dirty="0" smtClean="0"/>
              <a:t>Thereby optimizing OLTP performance</a:t>
            </a:r>
          </a:p>
          <a:p>
            <a:pPr algn="just" eaLnBrk="1" hangingPunct="1"/>
            <a:r>
              <a:rPr lang="en-US" sz="2800" dirty="0" smtClean="0">
                <a:cs typeface="Times New Roman" pitchFamily="18" charset="0"/>
              </a:rPr>
              <a:t>Dimensional model supports the reporting and analytical needs of a data warehouse system. </a:t>
            </a:r>
          </a:p>
          <a:p>
            <a:pPr eaLnBrk="1" hangingPunct="1"/>
            <a:endParaRPr lang="en-US" sz="2800" dirty="0" smtClean="0"/>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5</a:t>
            </a:fld>
            <a:endParaRPr lang="en-US"/>
          </a:p>
        </p:txBody>
      </p:sp>
    </p:spTree>
    <p:extLst>
      <p:ext uri="{BB962C8B-B14F-4D97-AF65-F5344CB8AC3E}">
        <p14:creationId xmlns:p14="http://schemas.microsoft.com/office/powerpoint/2010/main" val="272781134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871538" y="312738"/>
            <a:ext cx="8162925" cy="1311275"/>
          </a:xfrm>
        </p:spPr>
        <p:txBody>
          <a:bodyPr>
            <a:normAutofit fontScale="90000"/>
          </a:bodyPr>
          <a:lstStyle/>
          <a:p>
            <a:pPr eaLnBrk="1" hangingPunct="1"/>
            <a:r>
              <a:rPr lang="en-US" sz="4000" b="1" smtClean="0"/>
              <a:t>Dimensional Modeling:</a:t>
            </a:r>
            <a:br>
              <a:rPr lang="en-US" sz="4000" b="1" smtClean="0"/>
            </a:br>
            <a:r>
              <a:rPr lang="en-US" sz="4000" b="1" smtClean="0"/>
              <a:t>Salient Features	</a:t>
            </a:r>
          </a:p>
        </p:txBody>
      </p:sp>
      <p:sp>
        <p:nvSpPr>
          <p:cNvPr id="44036" name="Rectangle 3"/>
          <p:cNvSpPr>
            <a:spLocks noGrp="1" noChangeArrowheads="1"/>
          </p:cNvSpPr>
          <p:nvPr>
            <p:ph type="body" idx="1"/>
          </p:nvPr>
        </p:nvSpPr>
        <p:spPr>
          <a:xfrm>
            <a:off x="914400" y="1981200"/>
            <a:ext cx="7772400" cy="4114800"/>
          </a:xfrm>
        </p:spPr>
        <p:txBody>
          <a:bodyPr/>
          <a:lstStyle/>
          <a:p>
            <a:pPr eaLnBrk="1" hangingPunct="1">
              <a:lnSpc>
                <a:spcPct val="90000"/>
              </a:lnSpc>
            </a:pPr>
            <a:r>
              <a:rPr lang="en-US" sz="2800" dirty="0" smtClean="0"/>
              <a:t>Represents data in a standard framework</a:t>
            </a:r>
          </a:p>
          <a:p>
            <a:pPr eaLnBrk="1" hangingPunct="1">
              <a:lnSpc>
                <a:spcPct val="90000"/>
              </a:lnSpc>
            </a:pPr>
            <a:r>
              <a:rPr lang="en-US" sz="2800" dirty="0" smtClean="0"/>
              <a:t>Framework is easily understandable by end users</a:t>
            </a:r>
          </a:p>
          <a:p>
            <a:pPr eaLnBrk="1" hangingPunct="1">
              <a:lnSpc>
                <a:spcPct val="90000"/>
              </a:lnSpc>
            </a:pPr>
            <a:r>
              <a:rPr lang="en-US" sz="2800" dirty="0" smtClean="0"/>
              <a:t>Contains same information as ER model</a:t>
            </a:r>
          </a:p>
          <a:p>
            <a:pPr eaLnBrk="1" hangingPunct="1">
              <a:lnSpc>
                <a:spcPct val="90000"/>
              </a:lnSpc>
            </a:pPr>
            <a:r>
              <a:rPr lang="en-US" sz="2800" dirty="0" smtClean="0"/>
              <a:t>Packages data in symmetric format</a:t>
            </a:r>
          </a:p>
          <a:p>
            <a:pPr eaLnBrk="1" hangingPunct="1">
              <a:lnSpc>
                <a:spcPct val="90000"/>
              </a:lnSpc>
            </a:pPr>
            <a:r>
              <a:rPr lang="en-US" sz="2800" dirty="0" smtClean="0"/>
              <a:t>Resilient to change</a:t>
            </a:r>
          </a:p>
          <a:p>
            <a:pPr eaLnBrk="1" hangingPunct="1">
              <a:lnSpc>
                <a:spcPct val="90000"/>
              </a:lnSpc>
            </a:pPr>
            <a:r>
              <a:rPr lang="en-US" sz="2800" dirty="0" smtClean="0"/>
              <a:t>Facilitates data retrieval/analysis</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6</a:t>
            </a:fld>
            <a:endParaRPr lang="en-US"/>
          </a:p>
        </p:txBody>
      </p:sp>
    </p:spTree>
    <p:extLst>
      <p:ext uri="{BB962C8B-B14F-4D97-AF65-F5344CB8AC3E}">
        <p14:creationId xmlns:p14="http://schemas.microsoft.com/office/powerpoint/2010/main" val="404194653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871538" y="312739"/>
            <a:ext cx="8162925" cy="982662"/>
          </a:xfrm>
        </p:spPr>
        <p:txBody>
          <a:bodyPr>
            <a:normAutofit/>
          </a:bodyPr>
          <a:lstStyle/>
          <a:p>
            <a:pPr eaLnBrk="1" hangingPunct="1"/>
            <a:r>
              <a:rPr lang="en-US" sz="4000" b="1" dirty="0" smtClean="0"/>
              <a:t>Dimensional Modeling: Vocabulary</a:t>
            </a:r>
          </a:p>
        </p:txBody>
      </p:sp>
      <p:sp>
        <p:nvSpPr>
          <p:cNvPr id="45060" name="Rectangle 3"/>
          <p:cNvSpPr>
            <a:spLocks noGrp="1" noChangeArrowheads="1"/>
          </p:cNvSpPr>
          <p:nvPr>
            <p:ph type="body" idx="1"/>
          </p:nvPr>
        </p:nvSpPr>
        <p:spPr>
          <a:xfrm>
            <a:off x="685800" y="1981200"/>
            <a:ext cx="7772400" cy="1752600"/>
          </a:xfrm>
        </p:spPr>
        <p:txBody>
          <a:bodyPr>
            <a:noAutofit/>
          </a:bodyPr>
          <a:lstStyle/>
          <a:p>
            <a:pPr eaLnBrk="1" hangingPunct="1">
              <a:lnSpc>
                <a:spcPct val="90000"/>
              </a:lnSpc>
            </a:pPr>
            <a:r>
              <a:rPr lang="en-US" sz="2800" b="1" dirty="0" smtClean="0"/>
              <a:t>Measures or </a:t>
            </a:r>
            <a:r>
              <a:rPr lang="en-US" sz="2800" b="1" i="1" dirty="0" smtClean="0">
                <a:solidFill>
                  <a:srgbClr val="FF0000"/>
                </a:solidFill>
                <a:latin typeface="Times New Roman" pitchFamily="18" charset="0"/>
              </a:rPr>
              <a:t>facts</a:t>
            </a:r>
          </a:p>
          <a:p>
            <a:pPr eaLnBrk="1" hangingPunct="1">
              <a:lnSpc>
                <a:spcPct val="90000"/>
              </a:lnSpc>
            </a:pPr>
            <a:r>
              <a:rPr lang="en-US" sz="2800" b="1" dirty="0" smtClean="0"/>
              <a:t>Facts are “numeric” &amp; “additive”</a:t>
            </a:r>
          </a:p>
          <a:p>
            <a:pPr eaLnBrk="1" hangingPunct="1">
              <a:lnSpc>
                <a:spcPct val="90000"/>
              </a:lnSpc>
            </a:pPr>
            <a:r>
              <a:rPr lang="en-US" sz="2800" b="1" dirty="0" smtClean="0"/>
              <a:t>For example; Sale Amount, Sale Units </a:t>
            </a:r>
          </a:p>
          <a:p>
            <a:pPr eaLnBrk="1" hangingPunct="1">
              <a:lnSpc>
                <a:spcPct val="90000"/>
              </a:lnSpc>
            </a:pPr>
            <a:r>
              <a:rPr lang="en-US" sz="2800" b="1" dirty="0" smtClean="0"/>
              <a:t>Factors or </a:t>
            </a:r>
            <a:r>
              <a:rPr lang="en-US" sz="2800" b="1" i="1" dirty="0" smtClean="0">
                <a:solidFill>
                  <a:srgbClr val="FF0000"/>
                </a:solidFill>
                <a:latin typeface="Times New Roman" pitchFamily="18" charset="0"/>
              </a:rPr>
              <a:t>dimensions</a:t>
            </a:r>
          </a:p>
          <a:p>
            <a:pPr eaLnBrk="1" hangingPunct="1">
              <a:lnSpc>
                <a:spcPct val="90000"/>
              </a:lnSpc>
            </a:pPr>
            <a:r>
              <a:rPr lang="en-US" sz="2800" b="1" dirty="0" smtClean="0"/>
              <a:t>Star Schemas</a:t>
            </a:r>
          </a:p>
          <a:p>
            <a:pPr eaLnBrk="1" hangingPunct="1">
              <a:lnSpc>
                <a:spcPct val="90000"/>
              </a:lnSpc>
            </a:pPr>
            <a:r>
              <a:rPr lang="en-US" sz="2800" b="1" dirty="0" smtClean="0"/>
              <a:t>Snowflake &amp; </a:t>
            </a:r>
            <a:r>
              <a:rPr lang="en-US" sz="2800" b="1" dirty="0" err="1" smtClean="0"/>
              <a:t>Starflake</a:t>
            </a:r>
            <a:r>
              <a:rPr lang="en-US" sz="2800" b="1" dirty="0" smtClean="0"/>
              <a:t> Schemas</a:t>
            </a:r>
          </a:p>
        </p:txBody>
      </p:sp>
      <p:sp>
        <p:nvSpPr>
          <p:cNvPr id="45061" name="Rectangle 4"/>
          <p:cNvSpPr>
            <a:spLocks noChangeArrowheads="1"/>
          </p:cNvSpPr>
          <p:nvPr/>
        </p:nvSpPr>
        <p:spPr bwMode="auto">
          <a:xfrm>
            <a:off x="533400" y="5334000"/>
            <a:ext cx="2209800" cy="914400"/>
          </a:xfrm>
          <a:prstGeom prst="rect">
            <a:avLst/>
          </a:prstGeom>
          <a:noFill/>
          <a:ln w="0">
            <a:noFill/>
            <a:miter lim="800000"/>
            <a:headEnd/>
            <a:tailEnd/>
          </a:ln>
        </p:spPr>
        <p:txBody>
          <a:bodyPr wrap="none" anchor="ctr"/>
          <a:lstStyle/>
          <a:p>
            <a:pPr algn="ctr"/>
            <a:r>
              <a:rPr lang="en-US" sz="3200" b="1">
                <a:latin typeface="Tahoma" pitchFamily="34" charset="0"/>
              </a:rPr>
              <a:t>Sales Amt = f</a:t>
            </a:r>
            <a:r>
              <a:rPr lang="en-US" sz="3200" b="1">
                <a:solidFill>
                  <a:schemeClr val="accent1"/>
                </a:solidFill>
                <a:latin typeface="Tahoma" pitchFamily="34" charset="0"/>
              </a:rPr>
              <a:t> </a:t>
            </a:r>
            <a:r>
              <a:rPr lang="en-US" sz="3200" b="1">
                <a:latin typeface="Tahoma" pitchFamily="34" charset="0"/>
              </a:rPr>
              <a:t>(</a:t>
            </a:r>
          </a:p>
        </p:txBody>
      </p:sp>
      <p:sp>
        <p:nvSpPr>
          <p:cNvPr id="45062" name="Rectangle 5"/>
          <p:cNvSpPr>
            <a:spLocks noChangeArrowheads="1"/>
          </p:cNvSpPr>
          <p:nvPr/>
        </p:nvSpPr>
        <p:spPr bwMode="auto">
          <a:xfrm>
            <a:off x="3124200" y="5334000"/>
            <a:ext cx="1752600" cy="914400"/>
          </a:xfrm>
          <a:prstGeom prst="rect">
            <a:avLst/>
          </a:prstGeom>
          <a:noFill/>
          <a:ln w="9525">
            <a:noFill/>
            <a:miter lim="800000"/>
            <a:headEnd/>
            <a:tailEnd/>
          </a:ln>
        </p:spPr>
        <p:txBody>
          <a:bodyPr wrap="none" anchor="ctr"/>
          <a:lstStyle/>
          <a:p>
            <a:pPr algn="ctr"/>
            <a:r>
              <a:rPr lang="en-US" sz="3200" b="1">
                <a:latin typeface="Tahoma" pitchFamily="34" charset="0"/>
              </a:rPr>
              <a:t>Product,</a:t>
            </a:r>
          </a:p>
        </p:txBody>
      </p:sp>
      <p:sp>
        <p:nvSpPr>
          <p:cNvPr id="45063" name="Rectangle 6"/>
          <p:cNvSpPr>
            <a:spLocks noChangeArrowheads="1"/>
          </p:cNvSpPr>
          <p:nvPr/>
        </p:nvSpPr>
        <p:spPr bwMode="auto">
          <a:xfrm>
            <a:off x="4800600" y="5334000"/>
            <a:ext cx="1871663" cy="914400"/>
          </a:xfrm>
          <a:prstGeom prst="rect">
            <a:avLst/>
          </a:prstGeom>
          <a:noFill/>
          <a:ln w="9525">
            <a:noFill/>
            <a:miter lim="800000"/>
            <a:headEnd/>
            <a:tailEnd/>
          </a:ln>
        </p:spPr>
        <p:txBody>
          <a:bodyPr wrap="none" anchor="ctr"/>
          <a:lstStyle/>
          <a:p>
            <a:pPr algn="ctr"/>
            <a:r>
              <a:rPr lang="en-US" sz="3200" b="1">
                <a:solidFill>
                  <a:srgbClr val="000000"/>
                </a:solidFill>
                <a:latin typeface="Tahoma" pitchFamily="34" charset="0"/>
              </a:rPr>
              <a:t> </a:t>
            </a:r>
            <a:r>
              <a:rPr lang="en-US" sz="3200" b="1">
                <a:latin typeface="Tahoma" pitchFamily="34" charset="0"/>
              </a:rPr>
              <a:t>Location,</a:t>
            </a:r>
          </a:p>
        </p:txBody>
      </p:sp>
      <p:sp>
        <p:nvSpPr>
          <p:cNvPr id="45064" name="Rectangle 7"/>
          <p:cNvSpPr>
            <a:spLocks noChangeArrowheads="1"/>
          </p:cNvSpPr>
          <p:nvPr/>
        </p:nvSpPr>
        <p:spPr bwMode="auto">
          <a:xfrm>
            <a:off x="6553200" y="5334000"/>
            <a:ext cx="1295400" cy="914400"/>
          </a:xfrm>
          <a:prstGeom prst="rect">
            <a:avLst/>
          </a:prstGeom>
          <a:noFill/>
          <a:ln w="9525">
            <a:noFill/>
            <a:miter lim="800000"/>
            <a:headEnd/>
            <a:tailEnd/>
          </a:ln>
        </p:spPr>
        <p:txBody>
          <a:bodyPr wrap="none" anchor="ctr"/>
          <a:lstStyle/>
          <a:p>
            <a:pPr algn="ctr"/>
            <a:r>
              <a:rPr lang="en-US" sz="3200" b="1">
                <a:solidFill>
                  <a:srgbClr val="000000"/>
                </a:solidFill>
                <a:latin typeface="Tahoma" pitchFamily="34" charset="0"/>
              </a:rPr>
              <a:t> </a:t>
            </a:r>
            <a:r>
              <a:rPr lang="en-US" sz="3200" b="1">
                <a:latin typeface="Tahoma" pitchFamily="34" charset="0"/>
              </a:rPr>
              <a:t>Time)</a:t>
            </a:r>
          </a:p>
        </p:txBody>
      </p:sp>
      <p:sp>
        <p:nvSpPr>
          <p:cNvPr id="45065" name="Rectangle 8"/>
          <p:cNvSpPr>
            <a:spLocks noChangeArrowheads="1"/>
          </p:cNvSpPr>
          <p:nvPr/>
        </p:nvSpPr>
        <p:spPr bwMode="auto">
          <a:xfrm>
            <a:off x="457200" y="5943600"/>
            <a:ext cx="1447800" cy="685800"/>
          </a:xfrm>
          <a:prstGeom prst="rect">
            <a:avLst/>
          </a:prstGeom>
          <a:noFill/>
          <a:ln w="0">
            <a:noFill/>
            <a:miter lim="800000"/>
            <a:headEnd/>
            <a:tailEnd/>
          </a:ln>
        </p:spPr>
        <p:txBody>
          <a:bodyPr wrap="none" anchor="ctr"/>
          <a:lstStyle/>
          <a:p>
            <a:pPr algn="ctr"/>
            <a:r>
              <a:rPr lang="en-US" b="1" i="1" dirty="0">
                <a:solidFill>
                  <a:srgbClr val="FF0000"/>
                </a:solidFill>
                <a:latin typeface="Times New Roman" pitchFamily="18" charset="0"/>
              </a:rPr>
              <a:t>Fact</a:t>
            </a:r>
          </a:p>
        </p:txBody>
      </p:sp>
      <p:sp>
        <p:nvSpPr>
          <p:cNvPr id="45066" name="Rectangle 9"/>
          <p:cNvSpPr>
            <a:spLocks noChangeArrowheads="1"/>
          </p:cNvSpPr>
          <p:nvPr/>
        </p:nvSpPr>
        <p:spPr bwMode="auto">
          <a:xfrm>
            <a:off x="4343400" y="5943600"/>
            <a:ext cx="1447800" cy="685800"/>
          </a:xfrm>
          <a:prstGeom prst="rect">
            <a:avLst/>
          </a:prstGeom>
          <a:noFill/>
          <a:ln w="0">
            <a:noFill/>
            <a:miter lim="800000"/>
            <a:headEnd/>
            <a:tailEnd/>
          </a:ln>
        </p:spPr>
        <p:txBody>
          <a:bodyPr wrap="none" anchor="ctr"/>
          <a:lstStyle/>
          <a:p>
            <a:pPr algn="ctr"/>
            <a:r>
              <a:rPr lang="en-US" b="1" i="1">
                <a:solidFill>
                  <a:srgbClr val="FF0000"/>
                </a:solidFill>
                <a:latin typeface="Times New Roman" pitchFamily="18" charset="0"/>
              </a:rPr>
              <a:t>Dimensions</a:t>
            </a:r>
          </a:p>
        </p:txBody>
      </p:sp>
      <p:sp>
        <p:nvSpPr>
          <p:cNvPr id="11" name="Slide Number Placeholder 10"/>
          <p:cNvSpPr>
            <a:spLocks noGrp="1"/>
          </p:cNvSpPr>
          <p:nvPr>
            <p:ph type="sldNum" sz="quarter" idx="12"/>
          </p:nvPr>
        </p:nvSpPr>
        <p:spPr/>
        <p:txBody>
          <a:bodyPr/>
          <a:lstStyle/>
          <a:p>
            <a:pPr>
              <a:defRPr/>
            </a:pPr>
            <a:fld id="{BC1A7C20-27D3-4DC5-BC9A-FFB8C75C691D}" type="slidenum">
              <a:rPr lang="en-US" smtClean="0"/>
              <a:pPr>
                <a:defRPr/>
              </a:pPr>
              <a:t>7</a:t>
            </a:fld>
            <a:endParaRPr lang="en-US"/>
          </a:p>
        </p:txBody>
      </p:sp>
    </p:spTree>
    <p:extLst>
      <p:ext uri="{BB962C8B-B14F-4D97-AF65-F5344CB8AC3E}">
        <p14:creationId xmlns:p14="http://schemas.microsoft.com/office/powerpoint/2010/main" val="406517927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871538" y="862013"/>
            <a:ext cx="8162925" cy="762000"/>
          </a:xfrm>
        </p:spPr>
        <p:txBody>
          <a:bodyPr/>
          <a:lstStyle/>
          <a:p>
            <a:pPr eaLnBrk="1" hangingPunct="1"/>
            <a:r>
              <a:rPr lang="en-US" b="1" smtClean="0"/>
              <a:t>Star Schema</a:t>
            </a:r>
          </a:p>
        </p:txBody>
      </p:sp>
      <p:sp>
        <p:nvSpPr>
          <p:cNvPr id="46084" name="Rectangle 3"/>
          <p:cNvSpPr>
            <a:spLocks noGrp="1" noChangeArrowheads="1"/>
          </p:cNvSpPr>
          <p:nvPr>
            <p:ph type="body" idx="1"/>
          </p:nvPr>
        </p:nvSpPr>
        <p:spPr/>
        <p:txBody>
          <a:bodyPr/>
          <a:lstStyle/>
          <a:p>
            <a:pPr lvl="4" eaLnBrk="1" hangingPunct="1">
              <a:buFontTx/>
              <a:buNone/>
            </a:pPr>
            <a:endParaRPr lang="en-US" dirty="0" smtClean="0"/>
          </a:p>
          <a:p>
            <a:pPr lvl="4" eaLnBrk="1" hangingPunct="1">
              <a:buFontTx/>
              <a:buNone/>
            </a:pPr>
            <a:r>
              <a:rPr lang="en-US" dirty="0" smtClean="0"/>
              <a:t> FK			  </a:t>
            </a:r>
            <a:r>
              <a:rPr lang="en-US" dirty="0" err="1" smtClean="0"/>
              <a:t>FK</a:t>
            </a:r>
            <a:endParaRPr lang="en-US" dirty="0" smtClean="0"/>
          </a:p>
          <a:p>
            <a:pPr lvl="4" eaLnBrk="1" hangingPunct="1">
              <a:buFontTx/>
              <a:buNone/>
            </a:pPr>
            <a:endParaRPr lang="en-US" dirty="0" smtClean="0"/>
          </a:p>
          <a:p>
            <a:pPr lvl="4" eaLnBrk="1" hangingPunct="1">
              <a:buFontTx/>
              <a:buNone/>
            </a:pPr>
            <a:endParaRPr lang="en-US" dirty="0" smtClean="0"/>
          </a:p>
          <a:p>
            <a:pPr lvl="4" eaLnBrk="1" hangingPunct="1">
              <a:buFontTx/>
              <a:buNone/>
            </a:pPr>
            <a:endParaRPr lang="en-US" dirty="0" smtClean="0"/>
          </a:p>
          <a:p>
            <a:pPr lvl="4" eaLnBrk="1" hangingPunct="1">
              <a:buFontTx/>
              <a:buNone/>
            </a:pPr>
            <a:endParaRPr lang="en-US" dirty="0" smtClean="0"/>
          </a:p>
          <a:p>
            <a:pPr lvl="4" eaLnBrk="1" hangingPunct="1">
              <a:buFontTx/>
              <a:buNone/>
            </a:pPr>
            <a:endParaRPr lang="en-US" dirty="0" smtClean="0"/>
          </a:p>
          <a:p>
            <a:pPr lvl="4" eaLnBrk="1" hangingPunct="1">
              <a:buFontTx/>
              <a:buNone/>
            </a:pPr>
            <a:endParaRPr lang="en-US" dirty="0" smtClean="0"/>
          </a:p>
          <a:p>
            <a:pPr lvl="4" eaLnBrk="1" hangingPunct="1">
              <a:buFontTx/>
              <a:buNone/>
            </a:pPr>
            <a:endParaRPr lang="en-US" dirty="0" smtClean="0"/>
          </a:p>
          <a:p>
            <a:pPr lvl="4" eaLnBrk="1" hangingPunct="1">
              <a:buFontTx/>
              <a:buNone/>
            </a:pPr>
            <a:r>
              <a:rPr lang="en-US" dirty="0" smtClean="0"/>
              <a:t>FK			     </a:t>
            </a:r>
            <a:r>
              <a:rPr lang="en-US" dirty="0" err="1" smtClean="0"/>
              <a:t>FK</a:t>
            </a:r>
            <a:endParaRPr lang="en-US" dirty="0" smtClean="0"/>
          </a:p>
        </p:txBody>
      </p:sp>
      <p:sp>
        <p:nvSpPr>
          <p:cNvPr id="46085" name="Rectangle 4"/>
          <p:cNvSpPr>
            <a:spLocks noChangeArrowheads="1"/>
          </p:cNvSpPr>
          <p:nvPr/>
        </p:nvSpPr>
        <p:spPr bwMode="auto">
          <a:xfrm>
            <a:off x="3352800" y="2743200"/>
            <a:ext cx="1981200" cy="3124200"/>
          </a:xfrm>
          <a:prstGeom prst="rect">
            <a:avLst/>
          </a:prstGeom>
          <a:solidFill>
            <a:schemeClr val="accent1"/>
          </a:solidFill>
          <a:ln w="9525">
            <a:solidFill>
              <a:schemeClr val="tx1"/>
            </a:solidFill>
            <a:miter lim="800000"/>
            <a:headEnd/>
            <a:tailEnd/>
          </a:ln>
        </p:spPr>
        <p:txBody>
          <a:bodyPr wrap="none" anchor="ctr" anchorCtr="1"/>
          <a:lstStyle/>
          <a:p>
            <a:pPr algn="ctr"/>
            <a:r>
              <a:rPr lang="en-US" b="1">
                <a:solidFill>
                  <a:srgbClr val="000000"/>
                </a:solidFill>
                <a:latin typeface="Tahoma" pitchFamily="34" charset="0"/>
              </a:rPr>
              <a:t>Sales Fact</a:t>
            </a:r>
          </a:p>
          <a:p>
            <a:pPr algn="ctr"/>
            <a:r>
              <a:rPr lang="en-US" b="1">
                <a:solidFill>
                  <a:srgbClr val="000000"/>
                </a:solidFill>
                <a:latin typeface="Tahoma" pitchFamily="34" charset="0"/>
              </a:rPr>
              <a:t>Table</a:t>
            </a:r>
          </a:p>
        </p:txBody>
      </p:sp>
      <p:sp>
        <p:nvSpPr>
          <p:cNvPr id="46086" name="Rectangle 5"/>
          <p:cNvSpPr>
            <a:spLocks noChangeArrowheads="1"/>
          </p:cNvSpPr>
          <p:nvPr/>
        </p:nvSpPr>
        <p:spPr bwMode="auto">
          <a:xfrm>
            <a:off x="6324600" y="2057400"/>
            <a:ext cx="1905000" cy="9906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rgbClr val="000000"/>
                </a:solidFill>
                <a:latin typeface="Tahoma" pitchFamily="34" charset="0"/>
              </a:rPr>
              <a:t>Location</a:t>
            </a:r>
          </a:p>
          <a:p>
            <a:pPr algn="ctr"/>
            <a:r>
              <a:rPr lang="en-US" sz="2000" b="1">
                <a:solidFill>
                  <a:srgbClr val="000000"/>
                </a:solidFill>
                <a:latin typeface="Tahoma" pitchFamily="34" charset="0"/>
              </a:rPr>
              <a:t> Dimension</a:t>
            </a:r>
          </a:p>
        </p:txBody>
      </p:sp>
      <p:sp>
        <p:nvSpPr>
          <p:cNvPr id="46087" name="Rectangle 6"/>
          <p:cNvSpPr>
            <a:spLocks noChangeArrowheads="1"/>
          </p:cNvSpPr>
          <p:nvPr/>
        </p:nvSpPr>
        <p:spPr bwMode="auto">
          <a:xfrm>
            <a:off x="6477000" y="5486400"/>
            <a:ext cx="1905000" cy="9906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rgbClr val="000000"/>
                </a:solidFill>
                <a:latin typeface="Tahoma" pitchFamily="34" charset="0"/>
              </a:rPr>
              <a:t>Promotion </a:t>
            </a:r>
          </a:p>
          <a:p>
            <a:pPr algn="ctr"/>
            <a:r>
              <a:rPr lang="en-US" sz="2000" b="1">
                <a:solidFill>
                  <a:srgbClr val="000000"/>
                </a:solidFill>
                <a:latin typeface="Tahoma" pitchFamily="34" charset="0"/>
              </a:rPr>
              <a:t>Dimension</a:t>
            </a:r>
          </a:p>
        </p:txBody>
      </p:sp>
      <p:sp>
        <p:nvSpPr>
          <p:cNvPr id="46088" name="Rectangle 7"/>
          <p:cNvSpPr>
            <a:spLocks noChangeArrowheads="1"/>
          </p:cNvSpPr>
          <p:nvPr/>
        </p:nvSpPr>
        <p:spPr bwMode="auto">
          <a:xfrm>
            <a:off x="457200" y="2057400"/>
            <a:ext cx="1905000" cy="9906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rgbClr val="000000"/>
                </a:solidFill>
                <a:latin typeface="Tahoma" pitchFamily="34" charset="0"/>
              </a:rPr>
              <a:t>Product</a:t>
            </a:r>
          </a:p>
          <a:p>
            <a:pPr algn="ctr"/>
            <a:r>
              <a:rPr lang="en-US" sz="2000" b="1">
                <a:solidFill>
                  <a:srgbClr val="000000"/>
                </a:solidFill>
                <a:latin typeface="Tahoma" pitchFamily="34" charset="0"/>
              </a:rPr>
              <a:t>Dimension</a:t>
            </a:r>
          </a:p>
        </p:txBody>
      </p:sp>
      <p:sp>
        <p:nvSpPr>
          <p:cNvPr id="46089" name="Rectangle 8"/>
          <p:cNvSpPr>
            <a:spLocks noChangeArrowheads="1"/>
          </p:cNvSpPr>
          <p:nvPr/>
        </p:nvSpPr>
        <p:spPr bwMode="auto">
          <a:xfrm>
            <a:off x="457200" y="5486400"/>
            <a:ext cx="1905000" cy="990600"/>
          </a:xfrm>
          <a:prstGeom prst="rect">
            <a:avLst/>
          </a:prstGeom>
          <a:solidFill>
            <a:schemeClr val="accent1"/>
          </a:solidFill>
          <a:ln w="9525">
            <a:solidFill>
              <a:schemeClr val="tx1"/>
            </a:solidFill>
            <a:miter lim="800000"/>
            <a:headEnd/>
            <a:tailEnd/>
          </a:ln>
        </p:spPr>
        <p:txBody>
          <a:bodyPr wrap="none" anchor="ctr"/>
          <a:lstStyle/>
          <a:p>
            <a:pPr algn="ctr"/>
            <a:r>
              <a:rPr lang="en-US" sz="2000" b="1">
                <a:solidFill>
                  <a:srgbClr val="000000"/>
                </a:solidFill>
                <a:latin typeface="Tahoma" pitchFamily="34" charset="0"/>
              </a:rPr>
              <a:t>Time</a:t>
            </a:r>
          </a:p>
          <a:p>
            <a:pPr algn="ctr"/>
            <a:r>
              <a:rPr lang="en-US" sz="2000" b="1">
                <a:solidFill>
                  <a:srgbClr val="000000"/>
                </a:solidFill>
                <a:latin typeface="Tahoma" pitchFamily="34" charset="0"/>
              </a:rPr>
              <a:t>Dimension</a:t>
            </a:r>
          </a:p>
        </p:txBody>
      </p:sp>
      <p:sp>
        <p:nvSpPr>
          <p:cNvPr id="46090" name="Line 9"/>
          <p:cNvSpPr>
            <a:spLocks noChangeShapeType="1"/>
          </p:cNvSpPr>
          <p:nvPr/>
        </p:nvSpPr>
        <p:spPr bwMode="auto">
          <a:xfrm>
            <a:off x="2362200" y="2514600"/>
            <a:ext cx="990600" cy="685800"/>
          </a:xfrm>
          <a:prstGeom prst="line">
            <a:avLst/>
          </a:prstGeom>
          <a:noFill/>
          <a:ln w="63500">
            <a:solidFill>
              <a:srgbClr val="00FFFF"/>
            </a:solidFill>
            <a:round/>
            <a:headEnd/>
            <a:tailEnd/>
          </a:ln>
        </p:spPr>
        <p:txBody>
          <a:bodyPr wrap="none" anchor="ctr"/>
          <a:lstStyle/>
          <a:p>
            <a:endParaRPr lang="en-US"/>
          </a:p>
        </p:txBody>
      </p:sp>
      <p:sp>
        <p:nvSpPr>
          <p:cNvPr id="46091" name="Line 10"/>
          <p:cNvSpPr>
            <a:spLocks noChangeShapeType="1"/>
          </p:cNvSpPr>
          <p:nvPr/>
        </p:nvSpPr>
        <p:spPr bwMode="auto">
          <a:xfrm flipH="1">
            <a:off x="5334000" y="2514600"/>
            <a:ext cx="990600" cy="685800"/>
          </a:xfrm>
          <a:prstGeom prst="line">
            <a:avLst/>
          </a:prstGeom>
          <a:noFill/>
          <a:ln w="63500">
            <a:solidFill>
              <a:srgbClr val="00CCFF"/>
            </a:solidFill>
            <a:round/>
            <a:headEnd/>
            <a:tailEnd/>
          </a:ln>
        </p:spPr>
        <p:txBody>
          <a:bodyPr wrap="none" anchor="ctr"/>
          <a:lstStyle/>
          <a:p>
            <a:endParaRPr lang="en-US"/>
          </a:p>
        </p:txBody>
      </p:sp>
      <p:sp>
        <p:nvSpPr>
          <p:cNvPr id="46092" name="Line 11"/>
          <p:cNvSpPr>
            <a:spLocks noChangeShapeType="1"/>
          </p:cNvSpPr>
          <p:nvPr/>
        </p:nvSpPr>
        <p:spPr bwMode="auto">
          <a:xfrm flipV="1">
            <a:off x="2362200" y="5334000"/>
            <a:ext cx="990600" cy="685800"/>
          </a:xfrm>
          <a:prstGeom prst="line">
            <a:avLst/>
          </a:prstGeom>
          <a:noFill/>
          <a:ln w="63500">
            <a:solidFill>
              <a:srgbClr val="00FFFF"/>
            </a:solidFill>
            <a:round/>
            <a:headEnd/>
            <a:tailEnd/>
          </a:ln>
        </p:spPr>
        <p:txBody>
          <a:bodyPr wrap="none" anchor="ctr"/>
          <a:lstStyle/>
          <a:p>
            <a:endParaRPr lang="en-US"/>
          </a:p>
        </p:txBody>
      </p:sp>
      <p:sp>
        <p:nvSpPr>
          <p:cNvPr id="46093" name="Line 12"/>
          <p:cNvSpPr>
            <a:spLocks noChangeShapeType="1"/>
          </p:cNvSpPr>
          <p:nvPr/>
        </p:nvSpPr>
        <p:spPr bwMode="auto">
          <a:xfrm flipH="1" flipV="1">
            <a:off x="5334000" y="5257800"/>
            <a:ext cx="1143000" cy="762000"/>
          </a:xfrm>
          <a:prstGeom prst="line">
            <a:avLst/>
          </a:prstGeom>
          <a:noFill/>
          <a:ln w="63500">
            <a:solidFill>
              <a:srgbClr val="00FFFF"/>
            </a:solidFill>
            <a:round/>
            <a:headEnd/>
            <a:tailEnd/>
          </a:ln>
        </p:spPr>
        <p:txBody>
          <a:bodyPr wrap="none" anchor="ctr"/>
          <a:lstStyle/>
          <a:p>
            <a:endParaRPr lang="en-US"/>
          </a:p>
        </p:txBody>
      </p:sp>
      <p:sp>
        <p:nvSpPr>
          <p:cNvPr id="14" name="Slide Number Placeholder 13"/>
          <p:cNvSpPr>
            <a:spLocks noGrp="1"/>
          </p:cNvSpPr>
          <p:nvPr>
            <p:ph type="sldNum" sz="quarter" idx="12"/>
          </p:nvPr>
        </p:nvSpPr>
        <p:spPr/>
        <p:txBody>
          <a:bodyPr/>
          <a:lstStyle/>
          <a:p>
            <a:pPr>
              <a:defRPr/>
            </a:pPr>
            <a:fld id="{BC1A7C20-27D3-4DC5-BC9A-FFB8C75C691D}" type="slidenum">
              <a:rPr lang="en-US" smtClean="0"/>
              <a:pPr>
                <a:defRPr/>
              </a:pPr>
              <a:t>8</a:t>
            </a:fld>
            <a:endParaRPr lang="en-US"/>
          </a:p>
        </p:txBody>
      </p:sp>
    </p:spTree>
    <p:extLst>
      <p:ext uri="{BB962C8B-B14F-4D97-AF65-F5344CB8AC3E}">
        <p14:creationId xmlns:p14="http://schemas.microsoft.com/office/powerpoint/2010/main" val="203027020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914400" y="274638"/>
            <a:ext cx="7772400" cy="639762"/>
          </a:xfrm>
        </p:spPr>
        <p:txBody>
          <a:bodyPr>
            <a:normAutofit fontScale="90000"/>
          </a:bodyPr>
          <a:lstStyle/>
          <a:p>
            <a:r>
              <a:rPr lang="en-US" sz="4000" dirty="0"/>
              <a:t>What Is Dimensional Modeling?</a:t>
            </a:r>
          </a:p>
        </p:txBody>
      </p:sp>
      <p:pic>
        <p:nvPicPr>
          <p:cNvPr id="397318" name="Picture 6" descr="Far Side Modeling"/>
          <p:cNvPicPr>
            <a:picLocks noGrp="1" noChangeAspect="1" noChangeArrowheads="1"/>
          </p:cNvPicPr>
          <p:nvPr>
            <p:ph idx="1"/>
          </p:nvPr>
        </p:nvPicPr>
        <p:blipFill>
          <a:blip r:embed="rId3" cstate="print"/>
          <a:srcRect/>
          <a:stretch>
            <a:fillRect/>
          </a:stretch>
        </p:blipFill>
        <p:spPr>
          <a:xfrm>
            <a:off x="965283" y="1143000"/>
            <a:ext cx="6654717" cy="5254625"/>
          </a:xfrm>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1994</TotalTime>
  <Words>911</Words>
  <Application>Microsoft Office PowerPoint</Application>
  <PresentationFormat>On-screen Show (4:3)</PresentationFormat>
  <Paragraphs>153</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Franklin Gothic Book</vt:lpstr>
      <vt:lpstr>Perpetua</vt:lpstr>
      <vt:lpstr>Tahoma</vt:lpstr>
      <vt:lpstr>Times New Roman</vt:lpstr>
      <vt:lpstr>Verdana</vt:lpstr>
      <vt:lpstr>Wingdings</vt:lpstr>
      <vt:lpstr>Wingdings 2</vt:lpstr>
      <vt:lpstr>Equity</vt:lpstr>
      <vt:lpstr>SS G515 - Data Warehousing</vt:lpstr>
      <vt:lpstr>Design Requirements</vt:lpstr>
      <vt:lpstr>ER Modeling</vt:lpstr>
      <vt:lpstr>Problems with ER Model</vt:lpstr>
      <vt:lpstr>ER vs Dimensional Modeling</vt:lpstr>
      <vt:lpstr>Dimensional Modeling: Salient Features </vt:lpstr>
      <vt:lpstr>Dimensional Modeling: Vocabulary</vt:lpstr>
      <vt:lpstr>Star Schema</vt:lpstr>
      <vt:lpstr>What Is Dimensional Modeling?</vt:lpstr>
      <vt:lpstr>What is Dimensional Modeling (DM)?</vt:lpstr>
      <vt:lpstr>Star Schema (in RDBMS)</vt:lpstr>
      <vt:lpstr>Star Schema Example</vt:lpstr>
      <vt:lpstr>PowerPoint Presentation</vt:lpstr>
      <vt:lpstr>Dimensional Model Example</vt:lpstr>
      <vt:lpstr>Star Schema</vt:lpstr>
      <vt:lpstr>Dimensional Model:  Fact Tables</vt:lpstr>
      <vt:lpstr>Dimensional model: Fact Tables</vt:lpstr>
      <vt:lpstr>Fact Tables</vt:lpstr>
      <vt:lpstr>Dimensional Model:  Dimension Tables</vt:lpstr>
      <vt:lpstr>Dimension Tables</vt:lpstr>
      <vt:lpstr>Terminology</vt:lpstr>
      <vt:lpstr>Benefits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yash Sharma</cp:lastModifiedBy>
  <cp:revision>327</cp:revision>
  <dcterms:created xsi:type="dcterms:W3CDTF">1601-01-01T00:00:00Z</dcterms:created>
  <dcterms:modified xsi:type="dcterms:W3CDTF">2017-08-19T05:05:54Z</dcterms:modified>
</cp:coreProperties>
</file>