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Lst>
  <p:notesMasterIdLst>
    <p:notesMasterId r:id="rId23"/>
  </p:notesMasterIdLst>
  <p:sldIdLst>
    <p:sldId id="282" r:id="rId2"/>
    <p:sldId id="440" r:id="rId3"/>
    <p:sldId id="441" r:id="rId4"/>
    <p:sldId id="442" r:id="rId5"/>
    <p:sldId id="445" r:id="rId6"/>
    <p:sldId id="446" r:id="rId7"/>
    <p:sldId id="447" r:id="rId8"/>
    <p:sldId id="448" r:id="rId9"/>
    <p:sldId id="449" r:id="rId10"/>
    <p:sldId id="450" r:id="rId11"/>
    <p:sldId id="426" r:id="rId12"/>
    <p:sldId id="427" r:id="rId13"/>
    <p:sldId id="454" r:id="rId14"/>
    <p:sldId id="455" r:id="rId15"/>
    <p:sldId id="456" r:id="rId16"/>
    <p:sldId id="457" r:id="rId17"/>
    <p:sldId id="458" r:id="rId18"/>
    <p:sldId id="428" r:id="rId19"/>
    <p:sldId id="429" r:id="rId20"/>
    <p:sldId id="430" r:id="rId21"/>
    <p:sldId id="431"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0099CC"/>
    <a:srgbClr val="000099"/>
    <a:srgbClr val="000066"/>
    <a:srgbClr val="FF99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28" autoAdjust="0"/>
  </p:normalViewPr>
  <p:slideViewPr>
    <p:cSldViewPr>
      <p:cViewPr varScale="1">
        <p:scale>
          <a:sx n="70" d="100"/>
          <a:sy n="70" d="100"/>
        </p:scale>
        <p:origin x="-13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703725C0-BB50-4095-BFC2-0E6D0F84664E}" type="slidenum">
              <a:rPr lang="en-US"/>
              <a:pPr>
                <a:defRPr/>
              </a:pPr>
              <a:t>‹#›</a:t>
            </a:fld>
            <a:endParaRPr lang="en-US"/>
          </a:p>
        </p:txBody>
      </p:sp>
    </p:spTree>
    <p:extLst>
      <p:ext uri="{BB962C8B-B14F-4D97-AF65-F5344CB8AC3E}">
        <p14:creationId xmlns:p14="http://schemas.microsoft.com/office/powerpoint/2010/main" val="2934405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76924C6-75D9-414C-8F6A-3307BC130972}" type="slidenum">
              <a:rPr lang="en-US"/>
              <a:pPr/>
              <a:t>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58476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4F07D576-F651-44E5-8604-45F5940BB864}"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sz="1400" i="1">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DD74BB9B-2227-46CE-9282-6BE3AB7049C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sz="1400" i="1">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141D7936-F329-4442-A21C-DDAB5615C2A7}"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sz="1400" i="1">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BC1A7C20-27D3-4DC5-BC9A-FFB8C75C691D}"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sz="1400" i="1">
              <a:latin typeface="Times New Roman" pitchFamily="18" charset="0"/>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076F04D7-66EE-4AF1-8973-7736852C4233}"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sz="1400" i="1">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7280CBE1-5E6D-453B-84A3-268AB51230E0}"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sz="1400" i="1">
              <a:latin typeface="Times New Roman" pitchFamily="18" charset="0"/>
            </a:endParaRPr>
          </a:p>
        </p:txBody>
      </p:sp>
      <p:sp>
        <p:nvSpPr>
          <p:cNvPr id="9" name="Slide Number Placeholder 8"/>
          <p:cNvSpPr>
            <a:spLocks noGrp="1"/>
          </p:cNvSpPr>
          <p:nvPr>
            <p:ph type="sldNum" sz="quarter" idx="12"/>
          </p:nvPr>
        </p:nvSpPr>
        <p:spPr/>
        <p:txBody>
          <a:bodyPr/>
          <a:lstStyle/>
          <a:p>
            <a:pPr>
              <a:defRPr/>
            </a:pPr>
            <a:fld id="{B8910D2A-621F-49FE-9250-826F9B06D937}"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sz="1400" i="1">
              <a:latin typeface="Times New Roman" pitchFamily="18" charset="0"/>
            </a:endParaRPr>
          </a:p>
        </p:txBody>
      </p:sp>
      <p:sp>
        <p:nvSpPr>
          <p:cNvPr id="5" name="Slide Number Placeholder 4"/>
          <p:cNvSpPr>
            <a:spLocks noGrp="1"/>
          </p:cNvSpPr>
          <p:nvPr>
            <p:ph type="sldNum" sz="quarter" idx="12"/>
          </p:nvPr>
        </p:nvSpPr>
        <p:spPr/>
        <p:txBody>
          <a:bodyPr/>
          <a:lstStyle/>
          <a:p>
            <a:pPr>
              <a:defRPr/>
            </a:pPr>
            <a:fld id="{F55B3D56-F151-4205-A729-880D55DD6D6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sz="1400" i="1">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FD16999A-0E03-4DCB-BAC0-3FBC1BCC716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sz="1400" i="1">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337C202F-F13B-46C2-8D83-6959F9AAE0A7}"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sz="1400" i="1">
              <a:latin typeface="Times New Roman" pitchFamily="18" charset="0"/>
            </a:endParaRPr>
          </a:p>
        </p:txBody>
      </p:sp>
      <p:sp>
        <p:nvSpPr>
          <p:cNvPr id="7" name="Slide Number Placeholder 6"/>
          <p:cNvSpPr>
            <a:spLocks noGrp="1"/>
          </p:cNvSpPr>
          <p:nvPr>
            <p:ph type="sldNum" sz="quarter" idx="12"/>
          </p:nvPr>
        </p:nvSpPr>
        <p:spPr>
          <a:xfrm>
            <a:off x="146304" y="6208776"/>
            <a:ext cx="457200" cy="457200"/>
          </a:xfrm>
        </p:spPr>
        <p:txBody>
          <a:bodyPr/>
          <a:lstStyle/>
          <a:p>
            <a:pPr>
              <a:defRPr/>
            </a:pPr>
            <a:fld id="{CF7023A3-41EB-4450-95A6-8FF96A92893B}"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sz="1400" i="1">
              <a:latin typeface="Times New Roman" pitchFamily="18" charset="0"/>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4D964F8C-6CA6-4583-AD38-92C61BDEF5E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685800" y="4876800"/>
            <a:ext cx="6400800" cy="1752600"/>
          </a:xfrm>
        </p:spPr>
        <p:txBody>
          <a:bodyPr/>
          <a:lstStyle/>
          <a:p>
            <a:pPr algn="l" eaLnBrk="1" hangingPunct="1"/>
            <a:r>
              <a:rPr lang="en-US" sz="2800" b="1" i="1" dirty="0" smtClean="0">
                <a:solidFill>
                  <a:srgbClr val="003366"/>
                </a:solidFill>
                <a:latin typeface="Times New Roman" pitchFamily="18" charset="0"/>
              </a:rPr>
              <a:t>Dr. </a:t>
            </a:r>
            <a:r>
              <a:rPr lang="en-US" sz="2800" b="1" i="1" dirty="0" err="1" smtClean="0">
                <a:solidFill>
                  <a:srgbClr val="003366"/>
                </a:solidFill>
                <a:latin typeface="Times New Roman" pitchFamily="18" charset="0"/>
              </a:rPr>
              <a:t>Yashvardhan</a:t>
            </a:r>
            <a:r>
              <a:rPr lang="en-US" sz="2800" b="1" i="1" dirty="0" smtClean="0">
                <a:solidFill>
                  <a:srgbClr val="003366"/>
                </a:solidFill>
                <a:latin typeface="Times New Roman" pitchFamily="18" charset="0"/>
              </a:rPr>
              <a:t> Sharma</a:t>
            </a:r>
          </a:p>
          <a:p>
            <a:pPr algn="l" eaLnBrk="1" hangingPunct="1"/>
            <a:r>
              <a:rPr lang="en-US" sz="2800" b="1" i="1" dirty="0" smtClean="0">
                <a:solidFill>
                  <a:srgbClr val="003366"/>
                </a:solidFill>
                <a:latin typeface="Times New Roman" pitchFamily="18" charset="0"/>
              </a:rPr>
              <a:t>Assistant Professor, CS &amp; IS Dept.</a:t>
            </a:r>
          </a:p>
          <a:p>
            <a:pPr algn="l" eaLnBrk="1" hangingPunct="1"/>
            <a:r>
              <a:rPr lang="en-US" sz="2800" b="1" i="1" dirty="0" smtClean="0">
                <a:solidFill>
                  <a:srgbClr val="003366"/>
                </a:solidFill>
                <a:latin typeface="Times New Roman" pitchFamily="18" charset="0"/>
              </a:rPr>
              <a:t>BITS-</a:t>
            </a:r>
            <a:r>
              <a:rPr lang="en-US" sz="2800" b="1" i="1" dirty="0" err="1" smtClean="0">
                <a:solidFill>
                  <a:srgbClr val="003366"/>
                </a:solidFill>
                <a:latin typeface="Times New Roman" pitchFamily="18" charset="0"/>
              </a:rPr>
              <a:t>Pilani</a:t>
            </a:r>
            <a:endParaRPr lang="en-US" sz="2800" b="1" i="1" dirty="0" smtClean="0">
              <a:solidFill>
                <a:srgbClr val="003366"/>
              </a:solidFill>
              <a:latin typeface="Times New Roman" pitchFamily="18" charset="0"/>
            </a:endParaRPr>
          </a:p>
        </p:txBody>
      </p:sp>
      <p:sp>
        <p:nvSpPr>
          <p:cNvPr id="4098" name="Rectangle 2"/>
          <p:cNvSpPr>
            <a:spLocks noGrp="1" noChangeArrowheads="1"/>
          </p:cNvSpPr>
          <p:nvPr>
            <p:ph type="ctrTitle"/>
          </p:nvPr>
        </p:nvSpPr>
        <p:spPr>
          <a:xfrm>
            <a:off x="990600" y="1509713"/>
            <a:ext cx="7467600" cy="1493837"/>
          </a:xfrm>
        </p:spPr>
        <p:txBody>
          <a:bodyPr>
            <a:normAutofit/>
          </a:bodyPr>
          <a:lstStyle/>
          <a:p>
            <a:pPr eaLnBrk="1" hangingPunct="1"/>
            <a:r>
              <a:rPr lang="en-US" sz="3200" b="1" dirty="0" smtClean="0">
                <a:solidFill>
                  <a:srgbClr val="000000"/>
                </a:solidFill>
              </a:rPr>
              <a:t>SS G515 - Data Warehousing</a:t>
            </a:r>
            <a:endParaRPr lang="en-US" sz="2800" dirty="0" smtClean="0">
              <a:solidFill>
                <a:srgbClr val="00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BC2267-8F55-4C4E-B94B-47B5D5E3BBD8}" type="slidenum">
              <a:rPr lang="en-US"/>
              <a:pPr/>
              <a:t>10</a:t>
            </a:fld>
            <a:endParaRPr lang="en-US"/>
          </a:p>
        </p:txBody>
      </p:sp>
      <p:sp>
        <p:nvSpPr>
          <p:cNvPr id="120834" name="Rectangle 2"/>
          <p:cNvSpPr>
            <a:spLocks noGrp="1" noChangeArrowheads="1"/>
          </p:cNvSpPr>
          <p:nvPr>
            <p:ph type="title"/>
          </p:nvPr>
        </p:nvSpPr>
        <p:spPr/>
        <p:txBody>
          <a:bodyPr/>
          <a:lstStyle/>
          <a:p>
            <a:r>
              <a:rPr lang="en-US"/>
              <a:t>ER vs DM – Final Points</a:t>
            </a:r>
          </a:p>
        </p:txBody>
      </p:sp>
      <p:sp>
        <p:nvSpPr>
          <p:cNvPr id="120835" name="Rectangle 3"/>
          <p:cNvSpPr>
            <a:spLocks noGrp="1" noChangeArrowheads="1"/>
          </p:cNvSpPr>
          <p:nvPr>
            <p:ph type="body" idx="1"/>
          </p:nvPr>
        </p:nvSpPr>
        <p:spPr/>
        <p:txBody>
          <a:bodyPr/>
          <a:lstStyle/>
          <a:p>
            <a:r>
              <a:rPr lang="en-US"/>
              <a:t>ER models are not appropriate for Data Warehouses. ER modeling does not really model a business; rather, it models the micro relationships among data elements. </a:t>
            </a:r>
          </a:p>
          <a:p>
            <a:r>
              <a:rPr lang="en-US"/>
              <a:t>ER models are wildly variable in structure. As such, it is extremely difficult to optimize query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838200" y="822325"/>
            <a:ext cx="7772400" cy="701675"/>
          </a:xfrm>
        </p:spPr>
        <p:txBody>
          <a:bodyPr>
            <a:normAutofit fontScale="90000"/>
          </a:bodyPr>
          <a:lstStyle/>
          <a:p>
            <a:pPr eaLnBrk="1" hangingPunct="1"/>
            <a:r>
              <a:rPr lang="en-US" sz="4000" b="1" dirty="0" smtClean="0"/>
              <a:t>Types of Facts</a:t>
            </a:r>
          </a:p>
        </p:txBody>
      </p:sp>
      <p:sp>
        <p:nvSpPr>
          <p:cNvPr id="51204" name="Rectangle 3"/>
          <p:cNvSpPr>
            <a:spLocks noGrp="1" noChangeArrowheads="1"/>
          </p:cNvSpPr>
          <p:nvPr>
            <p:ph type="body" idx="1"/>
          </p:nvPr>
        </p:nvSpPr>
        <p:spPr>
          <a:xfrm>
            <a:off x="762000" y="1752600"/>
            <a:ext cx="7772400" cy="4419600"/>
          </a:xfrm>
        </p:spPr>
        <p:txBody>
          <a:bodyPr>
            <a:noAutofit/>
          </a:bodyPr>
          <a:lstStyle/>
          <a:p>
            <a:pPr eaLnBrk="1" hangingPunct="1">
              <a:lnSpc>
                <a:spcPct val="90000"/>
              </a:lnSpc>
            </a:pPr>
            <a:r>
              <a:rPr lang="en-US" sz="2800" dirty="0" smtClean="0"/>
              <a:t>Fully-additive-all dimensions</a:t>
            </a:r>
          </a:p>
          <a:p>
            <a:pPr lvl="1" eaLnBrk="1" hangingPunct="1">
              <a:lnSpc>
                <a:spcPct val="90000"/>
              </a:lnSpc>
              <a:buClr>
                <a:schemeClr val="bg2"/>
              </a:buClr>
            </a:pPr>
            <a:r>
              <a:rPr lang="en-US" dirty="0" err="1" smtClean="0"/>
              <a:t>Units_sold</a:t>
            </a:r>
            <a:r>
              <a:rPr lang="en-US" dirty="0" smtClean="0"/>
              <a:t>, </a:t>
            </a:r>
            <a:r>
              <a:rPr lang="en-US" dirty="0" err="1" smtClean="0"/>
              <a:t>Sales_amt</a:t>
            </a:r>
            <a:endParaRPr lang="en-US" dirty="0" smtClean="0"/>
          </a:p>
          <a:p>
            <a:pPr eaLnBrk="1" hangingPunct="1">
              <a:lnSpc>
                <a:spcPct val="90000"/>
              </a:lnSpc>
            </a:pPr>
            <a:r>
              <a:rPr lang="en-US" sz="2800" dirty="0" smtClean="0"/>
              <a:t>Semi-additive-some dimensions</a:t>
            </a:r>
          </a:p>
          <a:p>
            <a:pPr lvl="1" eaLnBrk="1" hangingPunct="1">
              <a:lnSpc>
                <a:spcPct val="90000"/>
              </a:lnSpc>
              <a:buClr>
                <a:schemeClr val="bg2"/>
              </a:buClr>
            </a:pPr>
            <a:r>
              <a:rPr lang="en-US" dirty="0" err="1" smtClean="0"/>
              <a:t>Account_balance</a:t>
            </a:r>
            <a:r>
              <a:rPr lang="en-US" dirty="0" smtClean="0"/>
              <a:t>, </a:t>
            </a:r>
            <a:r>
              <a:rPr lang="en-US" dirty="0" err="1" smtClean="0"/>
              <a:t>Customer_count</a:t>
            </a:r>
            <a:endParaRPr lang="en-US" dirty="0" smtClean="0"/>
          </a:p>
          <a:p>
            <a:pPr lvl="1" eaLnBrk="1" hangingPunct="1">
              <a:lnSpc>
                <a:spcPct val="90000"/>
              </a:lnSpc>
              <a:buClr>
                <a:schemeClr val="bg2"/>
              </a:buClr>
              <a:buFont typeface="Wingdings" pitchFamily="2" charset="2"/>
              <a:buNone/>
            </a:pPr>
            <a:r>
              <a:rPr lang="en-US" dirty="0" smtClean="0"/>
              <a:t>	28/3,tissue paper,store1, 25, 250,20</a:t>
            </a:r>
          </a:p>
          <a:p>
            <a:pPr lvl="1" eaLnBrk="1" hangingPunct="1">
              <a:lnSpc>
                <a:spcPct val="90000"/>
              </a:lnSpc>
              <a:buClr>
                <a:schemeClr val="bg2"/>
              </a:buClr>
              <a:buFont typeface="Wingdings" pitchFamily="2" charset="2"/>
              <a:buNone/>
            </a:pPr>
            <a:r>
              <a:rPr lang="en-US" dirty="0" smtClean="0"/>
              <a:t>	28/3,paper towel,store1, 35, 350,30</a:t>
            </a:r>
          </a:p>
          <a:p>
            <a:pPr lvl="1" eaLnBrk="1" hangingPunct="1">
              <a:lnSpc>
                <a:spcPct val="90000"/>
              </a:lnSpc>
              <a:buClr>
                <a:schemeClr val="bg2"/>
              </a:buClr>
              <a:buFont typeface="Wingdings" pitchFamily="2" charset="2"/>
              <a:buNone/>
            </a:pPr>
            <a:r>
              <a:rPr lang="en-US" dirty="0" smtClean="0"/>
              <a:t>	Is no. of customers who bought either tissue paper or paper towel is 50? </a:t>
            </a:r>
          </a:p>
          <a:p>
            <a:pPr eaLnBrk="1" hangingPunct="1">
              <a:lnSpc>
                <a:spcPct val="90000"/>
              </a:lnSpc>
            </a:pPr>
            <a:r>
              <a:rPr lang="en-US" sz="2800" dirty="0" smtClean="0"/>
              <a:t>Non-additive-none</a:t>
            </a:r>
          </a:p>
          <a:p>
            <a:pPr lvl="1" eaLnBrk="1" hangingPunct="1">
              <a:lnSpc>
                <a:spcPct val="90000"/>
              </a:lnSpc>
            </a:pPr>
            <a:r>
              <a:rPr lang="en-US" dirty="0" smtClean="0"/>
              <a:t>Gross margin=Gross profit/amount</a:t>
            </a:r>
          </a:p>
          <a:p>
            <a:pPr lvl="1" eaLnBrk="1" hangingPunct="1">
              <a:lnSpc>
                <a:spcPct val="90000"/>
              </a:lnSpc>
            </a:pPr>
            <a:r>
              <a:rPr lang="en-US" dirty="0" smtClean="0"/>
              <a:t>Note that GP and Amount are fully additive</a:t>
            </a:r>
          </a:p>
          <a:p>
            <a:pPr lvl="1" eaLnBrk="1" hangingPunct="1">
              <a:lnSpc>
                <a:spcPct val="90000"/>
              </a:lnSpc>
            </a:pPr>
            <a:r>
              <a:rPr lang="en-US" dirty="0" smtClean="0"/>
              <a:t>Ratio of the sums and not sum of the ratios </a:t>
            </a:r>
          </a:p>
          <a:p>
            <a:pPr eaLnBrk="1" hangingPunct="1">
              <a:lnSpc>
                <a:spcPct val="90000"/>
              </a:lnSpc>
              <a:buFont typeface="Wingdings" pitchFamily="2" charset="2"/>
              <a:buNone/>
            </a:pPr>
            <a:endParaRPr lang="en-US" sz="2400" dirty="0" smtClean="0"/>
          </a:p>
        </p:txBody>
      </p:sp>
      <p:sp>
        <p:nvSpPr>
          <p:cNvPr id="79878" name="Text Box 6"/>
          <p:cNvSpPr txBox="1">
            <a:spLocks noChangeArrowheads="1"/>
          </p:cNvSpPr>
          <p:nvPr/>
        </p:nvSpPr>
        <p:spPr bwMode="auto">
          <a:xfrm>
            <a:off x="5562600" y="4419600"/>
            <a:ext cx="762000" cy="457200"/>
          </a:xfrm>
          <a:prstGeom prst="rect">
            <a:avLst/>
          </a:prstGeom>
          <a:noFill/>
          <a:ln w="9525">
            <a:noFill/>
            <a:miter lim="800000"/>
            <a:headEnd/>
            <a:tailEnd/>
          </a:ln>
        </p:spPr>
        <p:txBody>
          <a:bodyPr>
            <a:spAutoFit/>
          </a:bodyPr>
          <a:lstStyle/>
          <a:p>
            <a:pPr>
              <a:spcBef>
                <a:spcPct val="50000"/>
              </a:spcBef>
            </a:pPr>
            <a:r>
              <a:rPr lang="en-US" b="1" dirty="0">
                <a:solidFill>
                  <a:srgbClr val="FF0000"/>
                </a:solidFill>
              </a:rPr>
              <a:t>NO</a:t>
            </a:r>
          </a:p>
        </p:txBody>
      </p:sp>
      <p:sp>
        <p:nvSpPr>
          <p:cNvPr id="6" name="Slide Number Placeholder 5"/>
          <p:cNvSpPr>
            <a:spLocks noGrp="1"/>
          </p:cNvSpPr>
          <p:nvPr>
            <p:ph type="sldNum" sz="quarter" idx="12"/>
          </p:nvPr>
        </p:nvSpPr>
        <p:spPr/>
        <p:txBody>
          <a:bodyPr/>
          <a:lstStyle/>
          <a:p>
            <a:pPr>
              <a:defRPr/>
            </a:pPr>
            <a:fld id="{BC1A7C20-27D3-4DC5-BC9A-FFB8C75C691D}" type="slidenum">
              <a:rPr lang="en-US" smtClean="0"/>
              <a:pPr>
                <a:defRPr/>
              </a:pPr>
              <a:t>11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871538" y="312738"/>
            <a:ext cx="8162925" cy="1311275"/>
          </a:xfrm>
        </p:spPr>
        <p:txBody>
          <a:bodyPr>
            <a:normAutofit fontScale="90000"/>
          </a:bodyPr>
          <a:lstStyle/>
          <a:p>
            <a:pPr eaLnBrk="1" hangingPunct="1"/>
            <a:r>
              <a:rPr lang="en-US" sz="4000" b="1" smtClean="0"/>
              <a:t>Data Warehouse:</a:t>
            </a:r>
            <a:br>
              <a:rPr lang="en-US" sz="4000" b="1" smtClean="0"/>
            </a:br>
            <a:r>
              <a:rPr lang="en-US" sz="4000" b="1" smtClean="0"/>
              <a:t>Design Steps</a:t>
            </a:r>
          </a:p>
        </p:txBody>
      </p:sp>
      <p:sp>
        <p:nvSpPr>
          <p:cNvPr id="52228" name="Rectangle 3"/>
          <p:cNvSpPr>
            <a:spLocks noGrp="1" noChangeArrowheads="1"/>
          </p:cNvSpPr>
          <p:nvPr>
            <p:ph type="body" idx="1"/>
          </p:nvPr>
        </p:nvSpPr>
        <p:spPr>
          <a:xfrm>
            <a:off x="762000" y="2286000"/>
            <a:ext cx="7772400" cy="685800"/>
          </a:xfrm>
        </p:spPr>
        <p:txBody>
          <a:bodyPr>
            <a:noAutofit/>
          </a:bodyPr>
          <a:lstStyle/>
          <a:p>
            <a:pPr eaLnBrk="1" hangingPunct="1">
              <a:lnSpc>
                <a:spcPct val="90000"/>
              </a:lnSpc>
              <a:buFont typeface="Wingdings" pitchFamily="2" charset="2"/>
              <a:buNone/>
            </a:pPr>
            <a:r>
              <a:rPr lang="en-US" sz="2800" dirty="0" smtClean="0"/>
              <a:t>Step 1: Identify the Business Process</a:t>
            </a:r>
          </a:p>
          <a:p>
            <a:pPr eaLnBrk="1" hangingPunct="1">
              <a:lnSpc>
                <a:spcPct val="90000"/>
              </a:lnSpc>
              <a:buFont typeface="Wingdings" pitchFamily="2" charset="2"/>
              <a:buNone/>
            </a:pPr>
            <a:endParaRPr lang="en-US" sz="2800" dirty="0" smtClean="0"/>
          </a:p>
          <a:p>
            <a:pPr eaLnBrk="1" hangingPunct="1">
              <a:lnSpc>
                <a:spcPct val="90000"/>
              </a:lnSpc>
              <a:buFont typeface="Wingdings" pitchFamily="2" charset="2"/>
              <a:buNone/>
            </a:pPr>
            <a:r>
              <a:rPr lang="en-US" sz="2800" dirty="0" smtClean="0"/>
              <a:t>Step 2: Declare the </a:t>
            </a:r>
            <a:r>
              <a:rPr lang="en-US" sz="2800" i="1" dirty="0" smtClean="0">
                <a:solidFill>
                  <a:srgbClr val="FF0000"/>
                </a:solidFill>
                <a:latin typeface="Times New Roman" pitchFamily="18" charset="0"/>
              </a:rPr>
              <a:t>Grain</a:t>
            </a:r>
          </a:p>
          <a:p>
            <a:pPr eaLnBrk="1" hangingPunct="1">
              <a:lnSpc>
                <a:spcPct val="90000"/>
              </a:lnSpc>
              <a:buFont typeface="Wingdings" pitchFamily="2" charset="2"/>
              <a:buNone/>
            </a:pPr>
            <a:endParaRPr lang="en-US" sz="2800" i="1" dirty="0" smtClean="0">
              <a:solidFill>
                <a:srgbClr val="FF0000"/>
              </a:solidFill>
              <a:latin typeface="Times New Roman" pitchFamily="18" charset="0"/>
            </a:endParaRPr>
          </a:p>
          <a:p>
            <a:pPr eaLnBrk="1" hangingPunct="1">
              <a:lnSpc>
                <a:spcPct val="90000"/>
              </a:lnSpc>
              <a:buFont typeface="Wingdings" pitchFamily="2" charset="2"/>
              <a:buNone/>
            </a:pPr>
            <a:r>
              <a:rPr lang="en-US" sz="2800" dirty="0" smtClean="0"/>
              <a:t>Step 3: Identify the Dimensions</a:t>
            </a:r>
          </a:p>
          <a:p>
            <a:pPr eaLnBrk="1" hangingPunct="1">
              <a:lnSpc>
                <a:spcPct val="90000"/>
              </a:lnSpc>
              <a:buFont typeface="Wingdings" pitchFamily="2" charset="2"/>
              <a:buNone/>
            </a:pPr>
            <a:endParaRPr lang="en-US" sz="2800" dirty="0" smtClean="0"/>
          </a:p>
          <a:p>
            <a:pPr eaLnBrk="1" hangingPunct="1">
              <a:lnSpc>
                <a:spcPct val="90000"/>
              </a:lnSpc>
              <a:buFont typeface="Wingdings" pitchFamily="2" charset="2"/>
              <a:buNone/>
            </a:pPr>
            <a:r>
              <a:rPr lang="en-US" sz="2800" dirty="0" smtClean="0"/>
              <a:t>Step 4: Identify the Facts</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b="1"/>
              <a:t>Modeling Design Process</a:t>
            </a:r>
          </a:p>
        </p:txBody>
      </p:sp>
      <p:sp>
        <p:nvSpPr>
          <p:cNvPr id="390147" name="Rectangle 3"/>
          <p:cNvSpPr>
            <a:spLocks noGrp="1" noChangeArrowheads="1"/>
          </p:cNvSpPr>
          <p:nvPr>
            <p:ph type="body" idx="1"/>
          </p:nvPr>
        </p:nvSpPr>
        <p:spPr/>
        <p:txBody>
          <a:bodyPr/>
          <a:lstStyle/>
          <a:p>
            <a:pPr marL="609600" indent="-609600">
              <a:buFont typeface="Wingdings" pitchFamily="2" charset="2"/>
              <a:buAutoNum type="arabicPeriod"/>
            </a:pPr>
            <a:r>
              <a:rPr lang="en-US" sz="2800"/>
              <a:t>Identify the Business Process</a:t>
            </a:r>
          </a:p>
          <a:p>
            <a:pPr marL="990600" lvl="1" indent="-533400"/>
            <a:r>
              <a:rPr lang="en-US" sz="2400"/>
              <a:t>Source of “measurements”</a:t>
            </a:r>
          </a:p>
          <a:p>
            <a:pPr marL="609600" indent="-609600">
              <a:buFont typeface="Wingdings" pitchFamily="2" charset="2"/>
              <a:buAutoNum type="arabicPeriod"/>
            </a:pPr>
            <a:r>
              <a:rPr lang="en-US" sz="2800"/>
              <a:t>Identify the Grain</a:t>
            </a:r>
          </a:p>
          <a:p>
            <a:pPr marL="990600" lvl="1" indent="-533400"/>
            <a:r>
              <a:rPr lang="en-US" sz="2400"/>
              <a:t>What does 1 row in the fact table represent or mean?</a:t>
            </a:r>
          </a:p>
          <a:p>
            <a:pPr marL="609600" indent="-609600">
              <a:buFont typeface="Wingdings" pitchFamily="2" charset="2"/>
              <a:buAutoNum type="arabicPeriod"/>
            </a:pPr>
            <a:r>
              <a:rPr lang="en-US" sz="2800"/>
              <a:t>Identify the Dimensions</a:t>
            </a:r>
          </a:p>
          <a:p>
            <a:pPr marL="990600" lvl="1" indent="-533400"/>
            <a:r>
              <a:rPr lang="en-US" sz="2400"/>
              <a:t>Descriptive context, true to the grain</a:t>
            </a:r>
          </a:p>
          <a:p>
            <a:pPr marL="609600" indent="-609600">
              <a:buFont typeface="Wingdings" pitchFamily="2" charset="2"/>
              <a:buAutoNum type="arabicPeriod"/>
            </a:pPr>
            <a:r>
              <a:rPr lang="en-US" sz="2800"/>
              <a:t>Identify the Facts</a:t>
            </a:r>
          </a:p>
          <a:p>
            <a:pPr marL="990600" lvl="1" indent="-533400"/>
            <a:r>
              <a:rPr lang="en-US" sz="2400"/>
              <a:t>Numeric additive measurements, true to the grain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sz="3600"/>
              <a:t>Step 1 - Identify the Business Process</a:t>
            </a:r>
          </a:p>
        </p:txBody>
      </p:sp>
      <p:sp>
        <p:nvSpPr>
          <p:cNvPr id="391171" name="Rectangle 3"/>
          <p:cNvSpPr>
            <a:spLocks noGrp="1" noChangeArrowheads="1"/>
          </p:cNvSpPr>
          <p:nvPr>
            <p:ph type="body" idx="1"/>
          </p:nvPr>
        </p:nvSpPr>
        <p:spPr/>
        <p:txBody>
          <a:bodyPr/>
          <a:lstStyle/>
          <a:p>
            <a:pPr lvl="1"/>
            <a:r>
              <a:rPr lang="en-US" dirty="0"/>
              <a:t>This is a business activity typically tied to a source system.</a:t>
            </a:r>
          </a:p>
          <a:p>
            <a:pPr lvl="1"/>
            <a:r>
              <a:rPr lang="en-US" dirty="0"/>
              <a:t>Not to be confused with a business department or function. An Orders dimensional model should support the activities of both Sales and Marketing.</a:t>
            </a:r>
          </a:p>
          <a:p>
            <a:pPr lvl="1"/>
            <a:r>
              <a:rPr lang="en-US" dirty="0"/>
              <a:t>“If we establish departmentally bound dimensional models, we’ll inevitably duplicate data with different labels and terminology.”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t>Step 2 - Identify the Grain</a:t>
            </a:r>
          </a:p>
        </p:txBody>
      </p:sp>
      <p:sp>
        <p:nvSpPr>
          <p:cNvPr id="392195" name="Rectangle 3"/>
          <p:cNvSpPr>
            <a:spLocks noGrp="1" noChangeArrowheads="1"/>
          </p:cNvSpPr>
          <p:nvPr>
            <p:ph type="body" idx="1"/>
          </p:nvPr>
        </p:nvSpPr>
        <p:spPr/>
        <p:txBody>
          <a:bodyPr/>
          <a:lstStyle/>
          <a:p>
            <a:pPr lvl="1"/>
            <a:r>
              <a:rPr lang="en-US"/>
              <a:t>The level of detail associated with the fact table measurements.</a:t>
            </a:r>
          </a:p>
          <a:p>
            <a:pPr lvl="1"/>
            <a:r>
              <a:rPr lang="en-US"/>
              <a:t>A critical step necessary before steps 3 and 4. </a:t>
            </a:r>
          </a:p>
          <a:p>
            <a:pPr lvl="1"/>
            <a:r>
              <a:rPr lang="en-US"/>
              <a:t>Preferably it should be at the most atomic level possible.</a:t>
            </a:r>
          </a:p>
          <a:p>
            <a:pPr lvl="1"/>
            <a:r>
              <a:rPr lang="en-US"/>
              <a:t>“How do you describe a single row in the fact table?”</a:t>
            </a:r>
          </a:p>
          <a:p>
            <a:pPr lvl="1"/>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sz="4000"/>
              <a:t>Step 3 - Identify the Dimensions</a:t>
            </a:r>
          </a:p>
        </p:txBody>
      </p:sp>
      <p:sp>
        <p:nvSpPr>
          <p:cNvPr id="393219" name="Rectangle 3"/>
          <p:cNvSpPr>
            <a:spLocks noGrp="1" noChangeArrowheads="1"/>
          </p:cNvSpPr>
          <p:nvPr>
            <p:ph type="body" idx="1"/>
          </p:nvPr>
        </p:nvSpPr>
        <p:spPr/>
        <p:txBody>
          <a:bodyPr/>
          <a:lstStyle/>
          <a:p>
            <a:pPr lvl="1"/>
            <a:r>
              <a:rPr lang="en-US"/>
              <a:t>The list of all the discrete, text-like attributes that emanate from the fact table.</a:t>
            </a:r>
          </a:p>
          <a:p>
            <a:pPr lvl="1"/>
            <a:r>
              <a:rPr lang="en-US"/>
              <a:t>They are the “by” words used to describe the requirements.</a:t>
            </a:r>
          </a:p>
          <a:p>
            <a:pPr lvl="1"/>
            <a:r>
              <a:rPr lang="en-US"/>
              <a:t>Each dimension could be though of as an analytical “entry point” to the facts.</a:t>
            </a:r>
          </a:p>
          <a:p>
            <a:pPr lvl="1"/>
            <a:r>
              <a:rPr lang="en-US"/>
              <a:t>“How do business people describe the data that results from the business process?”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t>Step 4 - Identify the Facts</a:t>
            </a:r>
          </a:p>
        </p:txBody>
      </p:sp>
      <p:sp>
        <p:nvSpPr>
          <p:cNvPr id="394243" name="Rectangle 3"/>
          <p:cNvSpPr>
            <a:spLocks noGrp="1" noChangeArrowheads="1"/>
          </p:cNvSpPr>
          <p:nvPr>
            <p:ph type="body" idx="1"/>
          </p:nvPr>
        </p:nvSpPr>
        <p:spPr/>
        <p:txBody>
          <a:bodyPr/>
          <a:lstStyle/>
          <a:p>
            <a:pPr lvl="1">
              <a:lnSpc>
                <a:spcPct val="90000"/>
              </a:lnSpc>
            </a:pPr>
            <a:r>
              <a:rPr lang="en-US"/>
              <a:t>Must be true to the grain defined in step 2.</a:t>
            </a:r>
          </a:p>
          <a:p>
            <a:pPr lvl="1">
              <a:lnSpc>
                <a:spcPct val="90000"/>
              </a:lnSpc>
            </a:pPr>
            <a:r>
              <a:rPr lang="en-US"/>
              <a:t>Typical facts are numeric additive figures.</a:t>
            </a:r>
          </a:p>
          <a:p>
            <a:pPr lvl="1">
              <a:lnSpc>
                <a:spcPct val="90000"/>
              </a:lnSpc>
            </a:pPr>
            <a:r>
              <a:rPr lang="en-US"/>
              <a:t>Facts that belong to a different grain belong in a separate fact table.</a:t>
            </a:r>
          </a:p>
          <a:p>
            <a:pPr lvl="1">
              <a:lnSpc>
                <a:spcPct val="90000"/>
              </a:lnSpc>
            </a:pPr>
            <a:r>
              <a:rPr lang="en-US"/>
              <a:t>Facts are determined by answering the question, “What are we measuring?”</a:t>
            </a:r>
          </a:p>
          <a:p>
            <a:pPr lvl="1">
              <a:lnSpc>
                <a:spcPct val="90000"/>
              </a:lnSpc>
            </a:pPr>
            <a:r>
              <a:rPr lang="en-US"/>
              <a:t>Percentages and ratios, such as gross margin, are non-additive. The numerator and denominator should be stored in the fact table.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871538" y="312738"/>
            <a:ext cx="8162925" cy="1311275"/>
          </a:xfrm>
        </p:spPr>
        <p:txBody>
          <a:bodyPr>
            <a:normAutofit fontScale="90000"/>
          </a:bodyPr>
          <a:lstStyle/>
          <a:p>
            <a:pPr eaLnBrk="1" hangingPunct="1"/>
            <a:r>
              <a:rPr lang="en-US" sz="4000" b="1" smtClean="0"/>
              <a:t>Grocery Store:</a:t>
            </a:r>
            <a:br>
              <a:rPr lang="en-US" sz="4000" b="1" smtClean="0"/>
            </a:br>
            <a:r>
              <a:rPr lang="en-US" sz="4000" b="1" smtClean="0"/>
              <a:t>The Universal Example</a:t>
            </a:r>
          </a:p>
        </p:txBody>
      </p:sp>
      <p:sp>
        <p:nvSpPr>
          <p:cNvPr id="53252" name="Rectangle 3"/>
          <p:cNvSpPr>
            <a:spLocks noGrp="1" noChangeArrowheads="1"/>
          </p:cNvSpPr>
          <p:nvPr>
            <p:ph type="body" idx="1"/>
          </p:nvPr>
        </p:nvSpPr>
        <p:spPr>
          <a:xfrm>
            <a:off x="685800" y="1828800"/>
            <a:ext cx="7772400" cy="685800"/>
          </a:xfrm>
        </p:spPr>
        <p:txBody>
          <a:bodyPr/>
          <a:lstStyle/>
          <a:p>
            <a:pPr eaLnBrk="1" hangingPunct="1">
              <a:buFont typeface="Wingdings" pitchFamily="2" charset="2"/>
              <a:buNone/>
            </a:pPr>
            <a:r>
              <a:rPr lang="en-US" sz="3600" b="1" dirty="0" smtClean="0">
                <a:solidFill>
                  <a:srgbClr val="FF0000"/>
                </a:solidFill>
              </a:rPr>
              <a:t>The Scenario:</a:t>
            </a:r>
          </a:p>
        </p:txBody>
      </p:sp>
      <p:sp>
        <p:nvSpPr>
          <p:cNvPr id="53253" name="Rectangle 4"/>
          <p:cNvSpPr>
            <a:spLocks noChangeArrowheads="1"/>
          </p:cNvSpPr>
          <p:nvPr/>
        </p:nvSpPr>
        <p:spPr bwMode="auto">
          <a:xfrm>
            <a:off x="609600" y="2438400"/>
            <a:ext cx="7772400" cy="685800"/>
          </a:xfrm>
          <a:prstGeom prst="rect">
            <a:avLst/>
          </a:prstGeom>
          <a:noFill/>
          <a:ln w="9525">
            <a:noFill/>
            <a:miter lim="800000"/>
            <a:headEnd/>
            <a:tailEnd/>
          </a:ln>
        </p:spPr>
        <p:txBody>
          <a:bodyPr/>
          <a:lstStyle/>
          <a:p>
            <a:pPr marL="342900" indent="-342900">
              <a:spcBef>
                <a:spcPct val="20000"/>
              </a:spcBef>
              <a:buClr>
                <a:schemeClr val="folHlink"/>
              </a:buClr>
              <a:buSzPct val="80000"/>
              <a:buFont typeface="Wingdings" pitchFamily="2" charset="2"/>
              <a:buChar char="n"/>
            </a:pPr>
            <a:r>
              <a:rPr lang="en-US" sz="3200" dirty="0">
                <a:latin typeface="Tahoma" pitchFamily="34" charset="0"/>
              </a:rPr>
              <a:t>Chain of 100 Grocery Stores</a:t>
            </a:r>
            <a:r>
              <a:rPr lang="en-US" sz="3600" dirty="0">
                <a:latin typeface="Tahoma" pitchFamily="34" charset="0"/>
              </a:rPr>
              <a:t> </a:t>
            </a:r>
          </a:p>
        </p:txBody>
      </p:sp>
      <p:sp>
        <p:nvSpPr>
          <p:cNvPr id="53254" name="Rectangle 5"/>
          <p:cNvSpPr>
            <a:spLocks noChangeArrowheads="1"/>
          </p:cNvSpPr>
          <p:nvPr/>
        </p:nvSpPr>
        <p:spPr bwMode="auto">
          <a:xfrm>
            <a:off x="609600" y="3962400"/>
            <a:ext cx="7772400" cy="685800"/>
          </a:xfrm>
          <a:prstGeom prst="rect">
            <a:avLst/>
          </a:prstGeom>
          <a:noFill/>
          <a:ln w="9525">
            <a:noFill/>
            <a:miter lim="800000"/>
            <a:headEnd/>
            <a:tailEnd/>
          </a:ln>
        </p:spPr>
        <p:txBody>
          <a:bodyPr/>
          <a:lstStyle/>
          <a:p>
            <a:pPr marL="342900" indent="-342900">
              <a:spcBef>
                <a:spcPct val="20000"/>
              </a:spcBef>
              <a:buClr>
                <a:schemeClr val="folHlink"/>
              </a:buClr>
              <a:buSzPct val="80000"/>
              <a:buFont typeface="Wingdings" pitchFamily="2" charset="2"/>
              <a:buChar char="n"/>
            </a:pPr>
            <a:r>
              <a:rPr lang="en-US" sz="3200">
                <a:latin typeface="Tahoma" pitchFamily="34" charset="0"/>
              </a:rPr>
              <a:t>10000 of these products sold on any given day(average)</a:t>
            </a:r>
          </a:p>
        </p:txBody>
      </p:sp>
      <p:sp>
        <p:nvSpPr>
          <p:cNvPr id="53255" name="Rectangle 6"/>
          <p:cNvSpPr>
            <a:spLocks noChangeArrowheads="1"/>
          </p:cNvSpPr>
          <p:nvPr/>
        </p:nvSpPr>
        <p:spPr bwMode="auto">
          <a:xfrm>
            <a:off x="685800" y="4724400"/>
            <a:ext cx="7772400" cy="685800"/>
          </a:xfrm>
          <a:prstGeom prst="rect">
            <a:avLst/>
          </a:prstGeom>
          <a:noFill/>
          <a:ln w="9525">
            <a:noFill/>
            <a:miter lim="800000"/>
            <a:headEnd/>
            <a:tailEnd/>
          </a:ln>
        </p:spPr>
        <p:txBody>
          <a:bodyPr/>
          <a:lstStyle/>
          <a:p>
            <a:pPr marL="342900" indent="-342900">
              <a:spcBef>
                <a:spcPct val="20000"/>
              </a:spcBef>
              <a:buClr>
                <a:schemeClr val="accent1"/>
              </a:buClr>
              <a:buSzPct val="80000"/>
              <a:buFont typeface="Wingdings" pitchFamily="2" charset="2"/>
              <a:buNone/>
            </a:pPr>
            <a:endParaRPr lang="en-US" sz="3600">
              <a:solidFill>
                <a:schemeClr val="tx2"/>
              </a:solidFill>
              <a:latin typeface="Tahoma" pitchFamily="34" charset="0"/>
            </a:endParaRPr>
          </a:p>
        </p:txBody>
      </p:sp>
      <p:sp>
        <p:nvSpPr>
          <p:cNvPr id="53256" name="Rectangle 7"/>
          <p:cNvSpPr>
            <a:spLocks noChangeArrowheads="1"/>
          </p:cNvSpPr>
          <p:nvPr/>
        </p:nvSpPr>
        <p:spPr bwMode="auto">
          <a:xfrm>
            <a:off x="609600" y="2971800"/>
            <a:ext cx="7772400" cy="685800"/>
          </a:xfrm>
          <a:prstGeom prst="rect">
            <a:avLst/>
          </a:prstGeom>
          <a:noFill/>
          <a:ln w="9525">
            <a:noFill/>
            <a:miter lim="800000"/>
            <a:headEnd/>
            <a:tailEnd/>
          </a:ln>
        </p:spPr>
        <p:txBody>
          <a:bodyPr/>
          <a:lstStyle/>
          <a:p>
            <a:pPr marL="342900" indent="-342900">
              <a:spcBef>
                <a:spcPct val="20000"/>
              </a:spcBef>
              <a:buClr>
                <a:schemeClr val="folHlink"/>
              </a:buClr>
              <a:buSzPct val="80000"/>
              <a:buFont typeface="Wingdings" pitchFamily="2" charset="2"/>
              <a:buChar char="n"/>
            </a:pPr>
            <a:r>
              <a:rPr lang="en-US" sz="3200">
                <a:latin typeface="Tahoma" pitchFamily="34" charset="0"/>
              </a:rPr>
              <a:t>60000 individual products in each store</a:t>
            </a:r>
          </a:p>
        </p:txBody>
      </p:sp>
      <p:sp>
        <p:nvSpPr>
          <p:cNvPr id="53257" name="Rectangle 8"/>
          <p:cNvSpPr>
            <a:spLocks noChangeArrowheads="1"/>
          </p:cNvSpPr>
          <p:nvPr/>
        </p:nvSpPr>
        <p:spPr bwMode="auto">
          <a:xfrm>
            <a:off x="609600" y="5029200"/>
            <a:ext cx="7772400" cy="685800"/>
          </a:xfrm>
          <a:prstGeom prst="rect">
            <a:avLst/>
          </a:prstGeom>
          <a:noFill/>
          <a:ln w="9525">
            <a:noFill/>
            <a:miter lim="800000"/>
            <a:headEnd/>
            <a:tailEnd/>
          </a:ln>
        </p:spPr>
        <p:txBody>
          <a:bodyPr/>
          <a:lstStyle/>
          <a:p>
            <a:pPr marL="342900" indent="-342900">
              <a:spcBef>
                <a:spcPct val="20000"/>
              </a:spcBef>
              <a:buClr>
                <a:schemeClr val="folHlink"/>
              </a:buClr>
              <a:buSzPct val="80000"/>
              <a:buFont typeface="Wingdings" pitchFamily="2" charset="2"/>
              <a:buChar char="n"/>
            </a:pPr>
            <a:r>
              <a:rPr lang="en-US" sz="3200">
                <a:latin typeface="Tahoma" pitchFamily="34" charset="0"/>
              </a:rPr>
              <a:t>3 year data</a:t>
            </a:r>
          </a:p>
          <a:p>
            <a:pPr marL="342900" indent="-342900">
              <a:spcBef>
                <a:spcPct val="20000"/>
              </a:spcBef>
              <a:buClr>
                <a:schemeClr val="accent1"/>
              </a:buClr>
              <a:buSzPct val="80000"/>
              <a:buFont typeface="Wingdings" pitchFamily="2" charset="2"/>
              <a:buNone/>
            </a:pPr>
            <a:endParaRPr lang="en-US" sz="3600">
              <a:solidFill>
                <a:schemeClr val="tx2"/>
              </a:solidFill>
              <a:latin typeface="Tahoma" pitchFamily="34" charset="0"/>
            </a:endParaRPr>
          </a:p>
        </p:txBody>
      </p:sp>
      <p:sp>
        <p:nvSpPr>
          <p:cNvPr id="10" name="Slide Number Placeholder 9"/>
          <p:cNvSpPr>
            <a:spLocks noGrp="1"/>
          </p:cNvSpPr>
          <p:nvPr>
            <p:ph type="sldNum" sz="quarter" idx="12"/>
          </p:nvPr>
        </p:nvSpPr>
        <p:spPr/>
        <p:txBody>
          <a:bodyPr/>
          <a:lstStyle/>
          <a:p>
            <a:pPr>
              <a:defRPr/>
            </a:pPr>
            <a:fld id="{BC1A7C20-27D3-4DC5-BC9A-FFB8C75C691D}" type="slidenum">
              <a:rPr lang="en-US" smtClean="0"/>
              <a:pPr>
                <a:defRPr/>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871538" y="922338"/>
            <a:ext cx="8162925" cy="701675"/>
          </a:xfrm>
        </p:spPr>
        <p:txBody>
          <a:bodyPr>
            <a:normAutofit fontScale="90000"/>
          </a:bodyPr>
          <a:lstStyle/>
          <a:p>
            <a:pPr eaLnBrk="1" hangingPunct="1"/>
            <a:r>
              <a:rPr lang="en-US" sz="4000" b="1" smtClean="0"/>
              <a:t>Grocery Store DW</a:t>
            </a:r>
          </a:p>
        </p:txBody>
      </p:sp>
      <p:sp>
        <p:nvSpPr>
          <p:cNvPr id="54276" name="Rectangle 3"/>
          <p:cNvSpPr>
            <a:spLocks noChangeArrowheads="1"/>
          </p:cNvSpPr>
          <p:nvPr/>
        </p:nvSpPr>
        <p:spPr bwMode="auto">
          <a:xfrm>
            <a:off x="685800" y="4724400"/>
            <a:ext cx="7772400" cy="685800"/>
          </a:xfrm>
          <a:prstGeom prst="rect">
            <a:avLst/>
          </a:prstGeom>
          <a:noFill/>
          <a:ln w="9525">
            <a:noFill/>
            <a:miter lim="800000"/>
            <a:headEnd/>
            <a:tailEnd/>
          </a:ln>
        </p:spPr>
        <p:txBody>
          <a:bodyPr/>
          <a:lstStyle/>
          <a:p>
            <a:pPr marL="342900" indent="-342900">
              <a:spcBef>
                <a:spcPct val="20000"/>
              </a:spcBef>
              <a:buClr>
                <a:schemeClr val="accent1"/>
              </a:buClr>
              <a:buSzPct val="80000"/>
              <a:buFont typeface="Wingdings" pitchFamily="2" charset="2"/>
              <a:buNone/>
            </a:pPr>
            <a:endParaRPr lang="en-US" sz="3600">
              <a:solidFill>
                <a:schemeClr val="tx2"/>
              </a:solidFill>
              <a:latin typeface="Tahoma" pitchFamily="34" charset="0"/>
            </a:endParaRPr>
          </a:p>
        </p:txBody>
      </p:sp>
      <p:sp>
        <p:nvSpPr>
          <p:cNvPr id="54277" name="Rectangle 4"/>
          <p:cNvSpPr>
            <a:spLocks noChangeArrowheads="1"/>
          </p:cNvSpPr>
          <p:nvPr/>
        </p:nvSpPr>
        <p:spPr bwMode="auto">
          <a:xfrm>
            <a:off x="609600" y="1905000"/>
            <a:ext cx="7772400" cy="4953000"/>
          </a:xfrm>
          <a:prstGeom prst="rect">
            <a:avLst/>
          </a:prstGeom>
          <a:noFill/>
          <a:ln w="9525">
            <a:noFill/>
            <a:miter lim="800000"/>
            <a:headEnd/>
            <a:tailEnd/>
          </a:ln>
        </p:spPr>
        <p:txBody>
          <a:bodyPr/>
          <a:lstStyle/>
          <a:p>
            <a:pPr marL="342900" indent="-342900">
              <a:spcBef>
                <a:spcPct val="20000"/>
              </a:spcBef>
              <a:buClr>
                <a:schemeClr val="folHlink"/>
              </a:buClr>
              <a:buSzPct val="80000"/>
              <a:buFont typeface="Wingdings" pitchFamily="2" charset="2"/>
              <a:buChar char="n"/>
            </a:pPr>
            <a:r>
              <a:rPr lang="en-US" sz="2800">
                <a:latin typeface="Tahoma" pitchFamily="34" charset="0"/>
              </a:rPr>
              <a:t>Step 1: Sales Business Process</a:t>
            </a:r>
          </a:p>
          <a:p>
            <a:pPr marL="342900" indent="-342900">
              <a:spcBef>
                <a:spcPct val="20000"/>
              </a:spcBef>
              <a:buClr>
                <a:schemeClr val="folHlink"/>
              </a:buClr>
              <a:buSzPct val="80000"/>
              <a:buFont typeface="Wingdings" pitchFamily="2" charset="2"/>
              <a:buChar char="n"/>
            </a:pPr>
            <a:r>
              <a:rPr lang="en-US" sz="2800">
                <a:latin typeface="Tahoma" pitchFamily="34" charset="0"/>
              </a:rPr>
              <a:t>Step 2: Daily Grain</a:t>
            </a:r>
          </a:p>
          <a:p>
            <a:pPr marL="342900" indent="-342900">
              <a:spcBef>
                <a:spcPct val="20000"/>
              </a:spcBef>
              <a:buClr>
                <a:schemeClr val="folHlink"/>
              </a:buClr>
              <a:buSzPct val="80000"/>
              <a:buFont typeface="Wingdings" pitchFamily="2" charset="2"/>
              <a:buChar char="n"/>
            </a:pPr>
            <a:r>
              <a:rPr lang="en-US" sz="2800">
                <a:latin typeface="Tahoma" pitchFamily="34" charset="0"/>
              </a:rPr>
              <a:t>A word about GRANULARITY</a:t>
            </a:r>
          </a:p>
          <a:p>
            <a:pPr marL="742950" lvl="1" indent="-285750">
              <a:spcBef>
                <a:spcPct val="20000"/>
              </a:spcBef>
              <a:buClr>
                <a:schemeClr val="folHlink"/>
              </a:buClr>
              <a:buSzPct val="50000"/>
              <a:buFont typeface="Wingdings" pitchFamily="2" charset="2"/>
              <a:buChar char="n"/>
            </a:pPr>
            <a:r>
              <a:rPr lang="en-US">
                <a:latin typeface="Tahoma" pitchFamily="34" charset="0"/>
              </a:rPr>
              <a:t>Temp sensor data: per ms, sec, min, hr?</a:t>
            </a:r>
          </a:p>
          <a:p>
            <a:pPr marL="742950" lvl="1" indent="-285750">
              <a:spcBef>
                <a:spcPct val="20000"/>
              </a:spcBef>
              <a:buClr>
                <a:schemeClr val="folHlink"/>
              </a:buClr>
              <a:buSzPct val="50000"/>
              <a:buFont typeface="Wingdings" pitchFamily="2" charset="2"/>
              <a:buChar char="n"/>
            </a:pPr>
            <a:r>
              <a:rPr lang="en-US">
                <a:latin typeface="Tahoma" pitchFamily="34" charset="0"/>
              </a:rPr>
              <a:t>Size of the DW is governed by granularity</a:t>
            </a:r>
          </a:p>
          <a:p>
            <a:pPr marL="742950" lvl="1" indent="-285750">
              <a:spcBef>
                <a:spcPct val="20000"/>
              </a:spcBef>
              <a:buClr>
                <a:schemeClr val="folHlink"/>
              </a:buClr>
              <a:buSzPct val="50000"/>
              <a:buFont typeface="Wingdings" pitchFamily="2" charset="2"/>
              <a:buChar char="n"/>
            </a:pPr>
            <a:r>
              <a:rPr lang="en-US">
                <a:latin typeface="Tahoma" pitchFamily="34" charset="0"/>
              </a:rPr>
              <a:t>Daily grain (club products sold on a day for each store) Aggregated data</a:t>
            </a:r>
          </a:p>
          <a:p>
            <a:pPr marL="742950" lvl="1" indent="-285750">
              <a:spcBef>
                <a:spcPct val="20000"/>
              </a:spcBef>
              <a:buClr>
                <a:schemeClr val="folHlink"/>
              </a:buClr>
              <a:buSzPct val="50000"/>
              <a:buFont typeface="Wingdings" pitchFamily="2" charset="2"/>
              <a:buChar char="n"/>
            </a:pPr>
            <a:r>
              <a:rPr lang="en-US">
                <a:latin typeface="Tahoma" pitchFamily="34" charset="0"/>
              </a:rPr>
              <a:t>Receipt line Grain (each line in the receipt is recorded – finest grain data)</a:t>
            </a:r>
          </a:p>
          <a:p>
            <a:pPr marL="342900" indent="-342900">
              <a:spcBef>
                <a:spcPct val="20000"/>
              </a:spcBef>
              <a:buClr>
                <a:schemeClr val="accent1"/>
              </a:buClr>
              <a:buSzPct val="80000"/>
              <a:buFont typeface="Wingdings" pitchFamily="2" charset="2"/>
              <a:buNone/>
            </a:pPr>
            <a:endParaRPr lang="en-US">
              <a:latin typeface="Tahoma" pitchFamily="34" charset="0"/>
            </a:endParaRPr>
          </a:p>
          <a:p>
            <a:pPr marL="342900" indent="-342900">
              <a:spcBef>
                <a:spcPct val="20000"/>
              </a:spcBef>
              <a:buClr>
                <a:schemeClr val="accent1"/>
              </a:buClr>
              <a:buSzPct val="80000"/>
              <a:buFont typeface="Wingdings" pitchFamily="2" charset="2"/>
              <a:buChar char="n"/>
            </a:pPr>
            <a:endParaRPr lang="en-US" sz="3200">
              <a:solidFill>
                <a:schemeClr val="tx2"/>
              </a:solidFill>
              <a:latin typeface="Tahoma" pitchFamily="34" charset="0"/>
            </a:endParaRPr>
          </a:p>
        </p:txBody>
      </p:sp>
      <p:sp>
        <p:nvSpPr>
          <p:cNvPr id="6" name="Slide Number Placeholder 5"/>
          <p:cNvSpPr>
            <a:spLocks noGrp="1"/>
          </p:cNvSpPr>
          <p:nvPr>
            <p:ph type="sldNum" sz="quarter" idx="12"/>
          </p:nvPr>
        </p:nvSpPr>
        <p:spPr/>
        <p:txBody>
          <a:bodyPr/>
          <a:lstStyle/>
          <a:p>
            <a:pPr>
              <a:defRPr/>
            </a:pPr>
            <a:fld id="{BC1A7C20-27D3-4DC5-BC9A-FFB8C75C691D}" type="slidenum">
              <a:rPr lang="en-US" smtClean="0"/>
              <a:pPr>
                <a:defRPr/>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1C7CC3-543D-4E03-8984-044F0F8F2FA2}" type="slidenum">
              <a:rPr lang="en-US"/>
              <a:pPr/>
              <a:t>2</a:t>
            </a:fld>
            <a:endParaRPr lang="en-US"/>
          </a:p>
        </p:txBody>
      </p:sp>
      <p:sp>
        <p:nvSpPr>
          <p:cNvPr id="109570" name="Rectangle 2"/>
          <p:cNvSpPr>
            <a:spLocks noGrp="1" noChangeArrowheads="1"/>
          </p:cNvSpPr>
          <p:nvPr>
            <p:ph type="title"/>
          </p:nvPr>
        </p:nvSpPr>
        <p:spPr/>
        <p:txBody>
          <a:bodyPr/>
          <a:lstStyle/>
          <a:p>
            <a:r>
              <a:rPr lang="en-US"/>
              <a:t>Dimensional Model vs ER model</a:t>
            </a:r>
          </a:p>
        </p:txBody>
      </p:sp>
      <p:sp>
        <p:nvSpPr>
          <p:cNvPr id="109571" name="Rectangle 3"/>
          <p:cNvSpPr>
            <a:spLocks noGrp="1" noChangeArrowheads="1"/>
          </p:cNvSpPr>
          <p:nvPr>
            <p:ph type="body" idx="1"/>
          </p:nvPr>
        </p:nvSpPr>
        <p:spPr/>
        <p:txBody>
          <a:bodyPr/>
          <a:lstStyle/>
          <a:p>
            <a:r>
              <a:rPr lang="en-US"/>
              <a:t>The key to understanding the relationship between DM and ER is that a single ER diagram breaks down into multiple DM diagrams, or ‘stars’. </a:t>
            </a:r>
          </a:p>
          <a:p>
            <a:r>
              <a:rPr lang="en-US"/>
              <a:t>Think of a large ER diagram as representing every possible business process within an application. The ER diagram may have Sales Calls, Order Entries, Shipment Invoices, Customer Payments, and Product Returns, all on the same diagram.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normAutofit fontScale="90000"/>
          </a:bodyPr>
          <a:lstStyle/>
          <a:p>
            <a:pPr eaLnBrk="1" hangingPunct="1"/>
            <a:r>
              <a:rPr lang="en-US" b="1" smtClean="0"/>
              <a:t>Grocery Store:</a:t>
            </a:r>
            <a:br>
              <a:rPr lang="en-US" b="1" smtClean="0"/>
            </a:br>
            <a:r>
              <a:rPr lang="en-US" b="1" smtClean="0"/>
              <a:t>DW Size Estimate</a:t>
            </a:r>
          </a:p>
        </p:txBody>
      </p:sp>
      <p:sp>
        <p:nvSpPr>
          <p:cNvPr id="55300" name="Rectangle 3"/>
          <p:cNvSpPr>
            <a:spLocks noGrp="1" noChangeArrowheads="1"/>
          </p:cNvSpPr>
          <p:nvPr>
            <p:ph type="body" idx="1"/>
          </p:nvPr>
        </p:nvSpPr>
        <p:spPr/>
        <p:txBody>
          <a:bodyPr/>
          <a:lstStyle/>
          <a:p>
            <a:pPr eaLnBrk="1" hangingPunct="1"/>
            <a:r>
              <a:rPr lang="en-US" sz="2800" dirty="0" smtClean="0"/>
              <a:t>Daily Grain</a:t>
            </a:r>
          </a:p>
          <a:p>
            <a:pPr eaLnBrk="1" hangingPunct="1"/>
            <a:r>
              <a:rPr lang="en-US" sz="2800" dirty="0" smtClean="0"/>
              <a:t>Size of Fact Table</a:t>
            </a:r>
          </a:p>
          <a:p>
            <a:pPr eaLnBrk="1" hangingPunct="1">
              <a:buFont typeface="Wingdings" pitchFamily="2" charset="2"/>
              <a:buNone/>
            </a:pPr>
            <a:r>
              <a:rPr lang="en-US" sz="2800" dirty="0" smtClean="0"/>
              <a:t>   = 100*10000*3*365</a:t>
            </a:r>
          </a:p>
          <a:p>
            <a:pPr eaLnBrk="1" hangingPunct="1">
              <a:buFont typeface="Wingdings" pitchFamily="2" charset="2"/>
              <a:buNone/>
            </a:pPr>
            <a:r>
              <a:rPr lang="en-US" sz="2800" dirty="0" smtClean="0"/>
              <a:t>   = 1095 million records</a:t>
            </a:r>
          </a:p>
          <a:p>
            <a:pPr eaLnBrk="1" hangingPunct="1"/>
            <a:r>
              <a:rPr lang="en-US" sz="2800" dirty="0" smtClean="0"/>
              <a:t>4 facts &amp; 4 dimensions (48 </a:t>
            </a:r>
            <a:r>
              <a:rPr lang="en-US" sz="2800" dirty="0" smtClean="0"/>
              <a:t>bytes)</a:t>
            </a:r>
          </a:p>
          <a:p>
            <a:pPr marL="0" indent="0" eaLnBrk="1" hangingPunct="1">
              <a:buNone/>
            </a:pPr>
            <a:r>
              <a:rPr lang="en-IN" sz="2800" dirty="0" smtClean="0"/>
              <a:t>Fact size: 8 bytes and dimension size: </a:t>
            </a:r>
            <a:r>
              <a:rPr lang="en-IN" sz="2800" smtClean="0"/>
              <a:t>4 bytes</a:t>
            </a:r>
            <a:endParaRPr lang="en-US" sz="2800" dirty="0" smtClean="0"/>
          </a:p>
          <a:p>
            <a:pPr eaLnBrk="1" hangingPunct="1"/>
            <a:r>
              <a:rPr lang="en-US" sz="2800" dirty="0" smtClean="0"/>
              <a:t>1095 m * 48 bytes = 52560 m bytes</a:t>
            </a:r>
          </a:p>
          <a:p>
            <a:pPr eaLnBrk="1" hangingPunct="1"/>
            <a:r>
              <a:rPr lang="en-US" sz="2800" dirty="0" smtClean="0"/>
              <a:t>i.e. ~ 50 GB</a:t>
            </a:r>
          </a:p>
          <a:p>
            <a:pPr eaLnBrk="1" hangingPunct="1"/>
            <a:endParaRPr lang="en-US" sz="2800" dirty="0" smtClean="0"/>
          </a:p>
        </p:txBody>
      </p:sp>
      <p:sp>
        <p:nvSpPr>
          <p:cNvPr id="55301" name="Rectangle 4"/>
          <p:cNvSpPr>
            <a:spLocks noChangeArrowheads="1"/>
          </p:cNvSpPr>
          <p:nvPr/>
        </p:nvSpPr>
        <p:spPr bwMode="auto">
          <a:xfrm>
            <a:off x="685800" y="4724400"/>
            <a:ext cx="7772400" cy="685800"/>
          </a:xfrm>
          <a:prstGeom prst="rect">
            <a:avLst/>
          </a:prstGeom>
          <a:noFill/>
          <a:ln w="9525">
            <a:noFill/>
            <a:miter lim="800000"/>
            <a:headEnd/>
            <a:tailEnd/>
          </a:ln>
        </p:spPr>
        <p:txBody>
          <a:bodyPr/>
          <a:lstStyle/>
          <a:p>
            <a:pPr marL="342900" indent="-342900">
              <a:spcBef>
                <a:spcPct val="20000"/>
              </a:spcBef>
              <a:buClr>
                <a:schemeClr val="accent1"/>
              </a:buClr>
              <a:buSzPct val="80000"/>
              <a:buFont typeface="Wingdings" pitchFamily="2" charset="2"/>
              <a:buNone/>
            </a:pPr>
            <a:endParaRPr lang="en-US" sz="3600">
              <a:solidFill>
                <a:schemeClr val="tx2"/>
              </a:solidFill>
              <a:latin typeface="Tahoma" pitchFamily="34" charset="0"/>
            </a:endParaRPr>
          </a:p>
        </p:txBody>
      </p:sp>
      <p:sp>
        <p:nvSpPr>
          <p:cNvPr id="6" name="Slide Number Placeholder 5"/>
          <p:cNvSpPr>
            <a:spLocks noGrp="1"/>
          </p:cNvSpPr>
          <p:nvPr>
            <p:ph type="sldNum" sz="quarter" idx="12"/>
          </p:nvPr>
        </p:nvSpPr>
        <p:spPr/>
        <p:txBody>
          <a:bodyPr/>
          <a:lstStyle/>
          <a:p>
            <a:pPr>
              <a:defRPr/>
            </a:pPr>
            <a:fld id="{BC1A7C20-27D3-4DC5-BC9A-FFB8C75C691D}" type="slidenum">
              <a:rPr lang="en-US" smtClean="0"/>
              <a:pPr>
                <a:defRPr/>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ChangeArrowheads="1"/>
          </p:cNvSpPr>
          <p:nvPr/>
        </p:nvSpPr>
        <p:spPr bwMode="auto">
          <a:xfrm>
            <a:off x="685800" y="4724400"/>
            <a:ext cx="7772400" cy="685800"/>
          </a:xfrm>
          <a:prstGeom prst="rect">
            <a:avLst/>
          </a:prstGeom>
          <a:noFill/>
          <a:ln w="9525">
            <a:noFill/>
            <a:miter lim="800000"/>
            <a:headEnd/>
            <a:tailEnd/>
          </a:ln>
        </p:spPr>
        <p:txBody>
          <a:bodyPr/>
          <a:lstStyle/>
          <a:p>
            <a:pPr marL="342900" indent="-342900">
              <a:spcBef>
                <a:spcPct val="20000"/>
              </a:spcBef>
              <a:buClr>
                <a:schemeClr val="accent1"/>
              </a:buClr>
              <a:buSzPct val="80000"/>
              <a:buFont typeface="Wingdings" pitchFamily="2" charset="2"/>
              <a:buNone/>
            </a:pPr>
            <a:endParaRPr lang="en-US" sz="3600">
              <a:solidFill>
                <a:schemeClr val="tx2"/>
              </a:solidFill>
              <a:latin typeface="Tahoma" pitchFamily="34" charset="0"/>
            </a:endParaRPr>
          </a:p>
        </p:txBody>
      </p:sp>
      <p:sp>
        <p:nvSpPr>
          <p:cNvPr id="56324" name="Rectangle 3"/>
          <p:cNvSpPr>
            <a:spLocks noChangeArrowheads="1"/>
          </p:cNvSpPr>
          <p:nvPr/>
        </p:nvSpPr>
        <p:spPr bwMode="auto">
          <a:xfrm>
            <a:off x="533400" y="0"/>
            <a:ext cx="8305800" cy="990600"/>
          </a:xfrm>
          <a:prstGeom prst="rect">
            <a:avLst/>
          </a:prstGeom>
          <a:noFill/>
          <a:ln w="9525">
            <a:noFill/>
            <a:miter lim="800000"/>
            <a:headEnd/>
            <a:tailEnd/>
          </a:ln>
        </p:spPr>
        <p:txBody>
          <a:bodyPr anchor="b"/>
          <a:lstStyle/>
          <a:p>
            <a:r>
              <a:rPr lang="en-US" sz="4000" b="1">
                <a:solidFill>
                  <a:srgbClr val="000000"/>
                </a:solidFill>
                <a:latin typeface="Tahoma" pitchFamily="34" charset="0"/>
              </a:rPr>
              <a:t>Data Cube</a:t>
            </a:r>
            <a:endParaRPr lang="en-US" sz="4400" b="1">
              <a:solidFill>
                <a:srgbClr val="000000"/>
              </a:solidFill>
              <a:latin typeface="Tahoma" pitchFamily="34" charset="0"/>
            </a:endParaRPr>
          </a:p>
        </p:txBody>
      </p:sp>
      <p:sp>
        <p:nvSpPr>
          <p:cNvPr id="56325" name="AutoShape 4"/>
          <p:cNvSpPr>
            <a:spLocks noChangeArrowheads="1"/>
          </p:cNvSpPr>
          <p:nvPr/>
        </p:nvSpPr>
        <p:spPr bwMode="auto">
          <a:xfrm>
            <a:off x="1828800" y="2209800"/>
            <a:ext cx="2667000" cy="2438400"/>
          </a:xfrm>
          <a:prstGeom prst="cube">
            <a:avLst>
              <a:gd name="adj" fmla="val 25000"/>
            </a:avLst>
          </a:prstGeom>
          <a:solidFill>
            <a:srgbClr val="FF6600"/>
          </a:solidFill>
          <a:ln w="9525">
            <a:solidFill>
              <a:schemeClr val="tx1"/>
            </a:solidFill>
            <a:miter lim="800000"/>
            <a:headEnd/>
            <a:tailEnd/>
          </a:ln>
        </p:spPr>
        <p:txBody>
          <a:bodyPr wrap="none" anchor="ctr"/>
          <a:lstStyle/>
          <a:p>
            <a:endParaRPr lang="en-US"/>
          </a:p>
        </p:txBody>
      </p:sp>
      <p:sp>
        <p:nvSpPr>
          <p:cNvPr id="56326" name="Text Box 5"/>
          <p:cNvSpPr txBox="1">
            <a:spLocks noChangeArrowheads="1"/>
          </p:cNvSpPr>
          <p:nvPr/>
        </p:nvSpPr>
        <p:spPr bwMode="auto">
          <a:xfrm rot="-2659807">
            <a:off x="793750" y="2060575"/>
            <a:ext cx="1047750" cy="366713"/>
          </a:xfrm>
          <a:prstGeom prst="rect">
            <a:avLst/>
          </a:prstGeom>
          <a:noFill/>
          <a:ln w="9525">
            <a:noFill/>
            <a:miter lim="800000"/>
            <a:headEnd/>
            <a:tailEnd/>
          </a:ln>
        </p:spPr>
        <p:txBody>
          <a:bodyPr wrap="none">
            <a:spAutoFit/>
          </a:bodyPr>
          <a:lstStyle/>
          <a:p>
            <a:pPr eaLnBrk="0" hangingPunct="0"/>
            <a:r>
              <a:rPr lang="en-US" sz="1800" b="1">
                <a:latin typeface="Times New Roman" pitchFamily="18" charset="0"/>
              </a:rPr>
              <a:t>Location</a:t>
            </a:r>
            <a:endParaRPr lang="en-US">
              <a:latin typeface="Times New Roman" pitchFamily="18" charset="0"/>
            </a:endParaRPr>
          </a:p>
        </p:txBody>
      </p:sp>
      <p:sp>
        <p:nvSpPr>
          <p:cNvPr id="56327" name="Text Box 6"/>
          <p:cNvSpPr txBox="1">
            <a:spLocks noChangeArrowheads="1"/>
          </p:cNvSpPr>
          <p:nvPr/>
        </p:nvSpPr>
        <p:spPr bwMode="auto">
          <a:xfrm rot="-5400000">
            <a:off x="434182" y="3347243"/>
            <a:ext cx="971550" cy="366713"/>
          </a:xfrm>
          <a:prstGeom prst="rect">
            <a:avLst/>
          </a:prstGeom>
          <a:noFill/>
          <a:ln w="9525">
            <a:noFill/>
            <a:miter lim="800000"/>
            <a:headEnd/>
            <a:tailEnd/>
          </a:ln>
        </p:spPr>
        <p:txBody>
          <a:bodyPr wrap="none">
            <a:spAutoFit/>
          </a:bodyPr>
          <a:lstStyle/>
          <a:p>
            <a:pPr eaLnBrk="0" hangingPunct="0"/>
            <a:r>
              <a:rPr lang="en-US" sz="1800" b="1">
                <a:latin typeface="Times New Roman" pitchFamily="18" charset="0"/>
              </a:rPr>
              <a:t>Product</a:t>
            </a:r>
            <a:endParaRPr lang="en-US">
              <a:latin typeface="Times New Roman" pitchFamily="18" charset="0"/>
            </a:endParaRPr>
          </a:p>
        </p:txBody>
      </p:sp>
      <p:sp>
        <p:nvSpPr>
          <p:cNvPr id="56328" name="Text Box 7"/>
          <p:cNvSpPr txBox="1">
            <a:spLocks noChangeArrowheads="1"/>
          </p:cNvSpPr>
          <p:nvPr/>
        </p:nvSpPr>
        <p:spPr bwMode="auto">
          <a:xfrm>
            <a:off x="2514600" y="5005388"/>
            <a:ext cx="692150" cy="366712"/>
          </a:xfrm>
          <a:prstGeom prst="rect">
            <a:avLst/>
          </a:prstGeom>
          <a:noFill/>
          <a:ln w="9525">
            <a:noFill/>
            <a:miter lim="800000"/>
            <a:headEnd/>
            <a:tailEnd/>
          </a:ln>
        </p:spPr>
        <p:txBody>
          <a:bodyPr wrap="none">
            <a:spAutoFit/>
          </a:bodyPr>
          <a:lstStyle/>
          <a:p>
            <a:pPr eaLnBrk="0" hangingPunct="0"/>
            <a:r>
              <a:rPr lang="en-US" sz="1800" b="1">
                <a:latin typeface="Times New Roman" pitchFamily="18" charset="0"/>
              </a:rPr>
              <a:t>Time</a:t>
            </a:r>
            <a:endParaRPr lang="en-US">
              <a:latin typeface="Times New Roman" pitchFamily="18" charset="0"/>
            </a:endParaRPr>
          </a:p>
        </p:txBody>
      </p:sp>
      <p:sp>
        <p:nvSpPr>
          <p:cNvPr id="56329" name="Text Box 8"/>
          <p:cNvSpPr txBox="1">
            <a:spLocks noChangeArrowheads="1"/>
          </p:cNvSpPr>
          <p:nvPr/>
        </p:nvSpPr>
        <p:spPr bwMode="auto">
          <a:xfrm>
            <a:off x="1905000" y="4648200"/>
            <a:ext cx="1854200" cy="336550"/>
          </a:xfrm>
          <a:prstGeom prst="rect">
            <a:avLst/>
          </a:prstGeom>
          <a:noFill/>
          <a:ln w="9525">
            <a:noFill/>
            <a:miter lim="800000"/>
            <a:headEnd/>
            <a:tailEnd/>
          </a:ln>
        </p:spPr>
        <p:txBody>
          <a:bodyPr wrap="none">
            <a:spAutoFit/>
          </a:bodyPr>
          <a:lstStyle/>
          <a:p>
            <a:pPr eaLnBrk="0" hangingPunct="0"/>
            <a:r>
              <a:rPr lang="en-US" sz="1600">
                <a:latin typeface="Times New Roman" pitchFamily="18" charset="0"/>
              </a:rPr>
              <a:t>M  T  W  Th  F  S  S</a:t>
            </a:r>
            <a:endParaRPr lang="en-US">
              <a:latin typeface="Times New Roman" pitchFamily="18" charset="0"/>
            </a:endParaRPr>
          </a:p>
        </p:txBody>
      </p:sp>
      <p:sp>
        <p:nvSpPr>
          <p:cNvPr id="56330" name="Text Box 9"/>
          <p:cNvSpPr txBox="1">
            <a:spLocks noChangeArrowheads="1"/>
          </p:cNvSpPr>
          <p:nvPr/>
        </p:nvSpPr>
        <p:spPr bwMode="auto">
          <a:xfrm>
            <a:off x="1143000" y="2857500"/>
            <a:ext cx="727075" cy="1844675"/>
          </a:xfrm>
          <a:prstGeom prst="rect">
            <a:avLst/>
          </a:prstGeom>
          <a:noFill/>
          <a:ln w="9525">
            <a:noFill/>
            <a:miter lim="800000"/>
            <a:headEnd/>
            <a:tailEnd/>
          </a:ln>
        </p:spPr>
        <p:txBody>
          <a:bodyPr wrap="none">
            <a:spAutoFit/>
          </a:bodyPr>
          <a:lstStyle/>
          <a:p>
            <a:pPr eaLnBrk="0" hangingPunct="0">
              <a:lnSpc>
                <a:spcPts val="2300"/>
              </a:lnSpc>
            </a:pPr>
            <a:r>
              <a:rPr lang="en-US" sz="1600">
                <a:latin typeface="Times New Roman" pitchFamily="18" charset="0"/>
              </a:rPr>
              <a:t>Juice</a:t>
            </a:r>
          </a:p>
          <a:p>
            <a:pPr eaLnBrk="0" hangingPunct="0">
              <a:lnSpc>
                <a:spcPts val="2300"/>
              </a:lnSpc>
            </a:pPr>
            <a:r>
              <a:rPr lang="en-US" sz="1600">
                <a:latin typeface="Times New Roman" pitchFamily="18" charset="0"/>
              </a:rPr>
              <a:t>Milk</a:t>
            </a:r>
          </a:p>
          <a:p>
            <a:pPr eaLnBrk="0" hangingPunct="0">
              <a:lnSpc>
                <a:spcPts val="2300"/>
              </a:lnSpc>
            </a:pPr>
            <a:r>
              <a:rPr lang="en-US" sz="1600">
                <a:latin typeface="Times New Roman" pitchFamily="18" charset="0"/>
              </a:rPr>
              <a:t>Coke</a:t>
            </a:r>
          </a:p>
          <a:p>
            <a:pPr eaLnBrk="0" hangingPunct="0">
              <a:lnSpc>
                <a:spcPts val="2300"/>
              </a:lnSpc>
            </a:pPr>
            <a:r>
              <a:rPr lang="en-US" sz="1600">
                <a:latin typeface="Times New Roman" pitchFamily="18" charset="0"/>
              </a:rPr>
              <a:t>Cream</a:t>
            </a:r>
          </a:p>
          <a:p>
            <a:pPr eaLnBrk="0" hangingPunct="0">
              <a:lnSpc>
                <a:spcPts val="2300"/>
              </a:lnSpc>
            </a:pPr>
            <a:r>
              <a:rPr lang="en-US" sz="1600">
                <a:latin typeface="Times New Roman" pitchFamily="18" charset="0"/>
              </a:rPr>
              <a:t>Soap</a:t>
            </a:r>
          </a:p>
          <a:p>
            <a:pPr eaLnBrk="0" hangingPunct="0">
              <a:lnSpc>
                <a:spcPts val="2300"/>
              </a:lnSpc>
            </a:pPr>
            <a:r>
              <a:rPr lang="en-US" sz="1600">
                <a:latin typeface="Times New Roman" pitchFamily="18" charset="0"/>
              </a:rPr>
              <a:t>Bread</a:t>
            </a:r>
            <a:endParaRPr lang="en-US">
              <a:latin typeface="Times New Roman" pitchFamily="18" charset="0"/>
            </a:endParaRPr>
          </a:p>
        </p:txBody>
      </p:sp>
      <p:sp>
        <p:nvSpPr>
          <p:cNvPr id="56331" name="Text Box 10"/>
          <p:cNvSpPr txBox="1">
            <a:spLocks noChangeArrowheads="1"/>
          </p:cNvSpPr>
          <p:nvPr/>
        </p:nvSpPr>
        <p:spPr bwMode="auto">
          <a:xfrm>
            <a:off x="1905000" y="1981200"/>
            <a:ext cx="522288" cy="336550"/>
          </a:xfrm>
          <a:prstGeom prst="rect">
            <a:avLst/>
          </a:prstGeom>
          <a:noFill/>
          <a:ln w="9525">
            <a:noFill/>
            <a:miter lim="800000"/>
            <a:headEnd/>
            <a:tailEnd/>
          </a:ln>
        </p:spPr>
        <p:txBody>
          <a:bodyPr wrap="none">
            <a:spAutoFit/>
          </a:bodyPr>
          <a:lstStyle/>
          <a:p>
            <a:pPr eaLnBrk="0" hangingPunct="0"/>
            <a:r>
              <a:rPr lang="en-US" sz="1600">
                <a:latin typeface="Times New Roman" pitchFamily="18" charset="0"/>
              </a:rPr>
              <a:t>Goa</a:t>
            </a:r>
            <a:endParaRPr lang="en-US">
              <a:latin typeface="Times New Roman" pitchFamily="18" charset="0"/>
            </a:endParaRPr>
          </a:p>
        </p:txBody>
      </p:sp>
      <p:sp>
        <p:nvSpPr>
          <p:cNvPr id="56332" name="Text Box 11"/>
          <p:cNvSpPr txBox="1">
            <a:spLocks noChangeArrowheads="1"/>
          </p:cNvSpPr>
          <p:nvPr/>
        </p:nvSpPr>
        <p:spPr bwMode="auto">
          <a:xfrm>
            <a:off x="1524000" y="2209800"/>
            <a:ext cx="681038" cy="336550"/>
          </a:xfrm>
          <a:prstGeom prst="rect">
            <a:avLst/>
          </a:prstGeom>
          <a:noFill/>
          <a:ln w="9525">
            <a:noFill/>
            <a:miter lim="800000"/>
            <a:headEnd/>
            <a:tailEnd/>
          </a:ln>
        </p:spPr>
        <p:txBody>
          <a:bodyPr wrap="none">
            <a:spAutoFit/>
          </a:bodyPr>
          <a:lstStyle/>
          <a:p>
            <a:pPr eaLnBrk="0" hangingPunct="0"/>
            <a:r>
              <a:rPr lang="en-US" sz="1600">
                <a:latin typeface="Times New Roman" pitchFamily="18" charset="0"/>
              </a:rPr>
              <a:t>Dubai</a:t>
            </a:r>
            <a:endParaRPr lang="en-US">
              <a:latin typeface="Times New Roman" pitchFamily="18" charset="0"/>
            </a:endParaRPr>
          </a:p>
        </p:txBody>
      </p:sp>
      <p:sp>
        <p:nvSpPr>
          <p:cNvPr id="56333" name="Text Box 12"/>
          <p:cNvSpPr txBox="1">
            <a:spLocks noChangeArrowheads="1"/>
          </p:cNvSpPr>
          <p:nvPr/>
        </p:nvSpPr>
        <p:spPr bwMode="auto">
          <a:xfrm>
            <a:off x="1219200" y="2514600"/>
            <a:ext cx="660400" cy="336550"/>
          </a:xfrm>
          <a:prstGeom prst="rect">
            <a:avLst/>
          </a:prstGeom>
          <a:noFill/>
          <a:ln w="9525">
            <a:noFill/>
            <a:miter lim="800000"/>
            <a:headEnd/>
            <a:tailEnd/>
          </a:ln>
        </p:spPr>
        <p:txBody>
          <a:bodyPr wrap="none">
            <a:spAutoFit/>
          </a:bodyPr>
          <a:lstStyle/>
          <a:p>
            <a:pPr eaLnBrk="0" hangingPunct="0"/>
            <a:r>
              <a:rPr lang="en-US" sz="1600">
                <a:latin typeface="Times New Roman" pitchFamily="18" charset="0"/>
              </a:rPr>
              <a:t>Pilani</a:t>
            </a:r>
            <a:endParaRPr lang="en-US">
              <a:latin typeface="Times New Roman" pitchFamily="18" charset="0"/>
            </a:endParaRPr>
          </a:p>
        </p:txBody>
      </p:sp>
      <p:sp>
        <p:nvSpPr>
          <p:cNvPr id="56334" name="Text Box 13"/>
          <p:cNvSpPr txBox="1">
            <a:spLocks noChangeArrowheads="1"/>
          </p:cNvSpPr>
          <p:nvPr/>
        </p:nvSpPr>
        <p:spPr bwMode="auto">
          <a:xfrm>
            <a:off x="1828800" y="2819400"/>
            <a:ext cx="387350" cy="1844675"/>
          </a:xfrm>
          <a:prstGeom prst="rect">
            <a:avLst/>
          </a:prstGeom>
          <a:noFill/>
          <a:ln w="9525">
            <a:noFill/>
            <a:miter lim="800000"/>
            <a:headEnd/>
            <a:tailEnd/>
          </a:ln>
        </p:spPr>
        <p:txBody>
          <a:bodyPr wrap="none">
            <a:spAutoFit/>
          </a:bodyPr>
          <a:lstStyle/>
          <a:p>
            <a:pPr eaLnBrk="0" hangingPunct="0">
              <a:lnSpc>
                <a:spcPts val="2300"/>
              </a:lnSpc>
            </a:pPr>
            <a:r>
              <a:rPr lang="en-US" sz="1600" b="1">
                <a:solidFill>
                  <a:schemeClr val="bg1"/>
                </a:solidFill>
                <a:latin typeface="Times New Roman" pitchFamily="18" charset="0"/>
              </a:rPr>
              <a:t>10</a:t>
            </a:r>
          </a:p>
          <a:p>
            <a:pPr eaLnBrk="0" hangingPunct="0">
              <a:lnSpc>
                <a:spcPts val="2300"/>
              </a:lnSpc>
            </a:pPr>
            <a:r>
              <a:rPr lang="en-US" sz="1600" b="1">
                <a:solidFill>
                  <a:schemeClr val="bg1"/>
                </a:solidFill>
                <a:latin typeface="Times New Roman" pitchFamily="18" charset="0"/>
              </a:rPr>
              <a:t>34</a:t>
            </a:r>
          </a:p>
          <a:p>
            <a:pPr eaLnBrk="0" hangingPunct="0">
              <a:lnSpc>
                <a:spcPts val="2300"/>
              </a:lnSpc>
            </a:pPr>
            <a:r>
              <a:rPr lang="en-US" sz="1600" b="1">
                <a:solidFill>
                  <a:schemeClr val="bg1"/>
                </a:solidFill>
                <a:latin typeface="Times New Roman" pitchFamily="18" charset="0"/>
              </a:rPr>
              <a:t>56</a:t>
            </a:r>
          </a:p>
          <a:p>
            <a:pPr eaLnBrk="0" hangingPunct="0">
              <a:lnSpc>
                <a:spcPts val="2300"/>
              </a:lnSpc>
            </a:pPr>
            <a:r>
              <a:rPr lang="en-US" sz="1600" b="1">
                <a:solidFill>
                  <a:schemeClr val="bg1"/>
                </a:solidFill>
                <a:latin typeface="Times New Roman" pitchFamily="18" charset="0"/>
              </a:rPr>
              <a:t>32</a:t>
            </a:r>
          </a:p>
          <a:p>
            <a:pPr eaLnBrk="0" hangingPunct="0">
              <a:lnSpc>
                <a:spcPts val="2300"/>
              </a:lnSpc>
            </a:pPr>
            <a:r>
              <a:rPr lang="en-US" sz="1600" b="1">
                <a:solidFill>
                  <a:schemeClr val="bg1"/>
                </a:solidFill>
                <a:latin typeface="Times New Roman" pitchFamily="18" charset="0"/>
              </a:rPr>
              <a:t>12</a:t>
            </a:r>
          </a:p>
          <a:p>
            <a:pPr eaLnBrk="0" hangingPunct="0">
              <a:lnSpc>
                <a:spcPts val="2300"/>
              </a:lnSpc>
            </a:pPr>
            <a:r>
              <a:rPr lang="en-US" sz="1600" b="1">
                <a:solidFill>
                  <a:schemeClr val="bg1"/>
                </a:solidFill>
                <a:latin typeface="Times New Roman" pitchFamily="18" charset="0"/>
              </a:rPr>
              <a:t>56</a:t>
            </a:r>
            <a:endParaRPr lang="en-US">
              <a:latin typeface="Times New Roman" pitchFamily="18" charset="0"/>
            </a:endParaRPr>
          </a:p>
        </p:txBody>
      </p:sp>
      <p:sp>
        <p:nvSpPr>
          <p:cNvPr id="56335" name="Line 14"/>
          <p:cNvSpPr>
            <a:spLocks noChangeShapeType="1"/>
          </p:cNvSpPr>
          <p:nvPr/>
        </p:nvSpPr>
        <p:spPr bwMode="auto">
          <a:xfrm flipV="1">
            <a:off x="1447800" y="4572000"/>
            <a:ext cx="533400" cy="838200"/>
          </a:xfrm>
          <a:prstGeom prst="line">
            <a:avLst/>
          </a:prstGeom>
          <a:noFill/>
          <a:ln w="9525">
            <a:solidFill>
              <a:schemeClr val="tx1"/>
            </a:solidFill>
            <a:round/>
            <a:headEnd/>
            <a:tailEnd type="triangle" w="med" len="med"/>
          </a:ln>
        </p:spPr>
        <p:txBody>
          <a:bodyPr wrap="none" anchor="ctr"/>
          <a:lstStyle/>
          <a:p>
            <a:endParaRPr lang="en-US"/>
          </a:p>
        </p:txBody>
      </p:sp>
      <p:sp>
        <p:nvSpPr>
          <p:cNvPr id="56336" name="Text Box 15"/>
          <p:cNvSpPr txBox="1">
            <a:spLocks noChangeArrowheads="1"/>
          </p:cNvSpPr>
          <p:nvPr/>
        </p:nvSpPr>
        <p:spPr bwMode="auto">
          <a:xfrm>
            <a:off x="609600" y="5334000"/>
            <a:ext cx="3171825" cy="336550"/>
          </a:xfrm>
          <a:prstGeom prst="rect">
            <a:avLst/>
          </a:prstGeom>
          <a:noFill/>
          <a:ln w="9525">
            <a:noFill/>
            <a:miter lim="800000"/>
            <a:headEnd/>
            <a:tailEnd/>
          </a:ln>
        </p:spPr>
        <p:txBody>
          <a:bodyPr wrap="none">
            <a:spAutoFit/>
          </a:bodyPr>
          <a:lstStyle/>
          <a:p>
            <a:pPr eaLnBrk="0" hangingPunct="0"/>
            <a:r>
              <a:rPr lang="en-US" sz="1600">
                <a:latin typeface="Times New Roman" pitchFamily="18" charset="0"/>
              </a:rPr>
              <a:t>56 units of bread sold in Pilani on M</a:t>
            </a:r>
            <a:endParaRPr lang="en-US">
              <a:latin typeface="Times New Roman" pitchFamily="18" charset="0"/>
            </a:endParaRPr>
          </a:p>
        </p:txBody>
      </p:sp>
      <p:sp>
        <p:nvSpPr>
          <p:cNvPr id="56337" name="Text Box 16"/>
          <p:cNvSpPr txBox="1">
            <a:spLocks noChangeArrowheads="1"/>
          </p:cNvSpPr>
          <p:nvPr/>
        </p:nvSpPr>
        <p:spPr bwMode="auto">
          <a:xfrm>
            <a:off x="5287963" y="2209800"/>
            <a:ext cx="3856037" cy="3140075"/>
          </a:xfrm>
          <a:prstGeom prst="rect">
            <a:avLst/>
          </a:prstGeom>
          <a:noFill/>
          <a:ln w="9525">
            <a:noFill/>
            <a:miter lim="800000"/>
            <a:headEnd/>
            <a:tailEnd/>
          </a:ln>
        </p:spPr>
        <p:txBody>
          <a:bodyPr wrap="none">
            <a:spAutoFit/>
          </a:bodyPr>
          <a:lstStyle/>
          <a:p>
            <a:pPr eaLnBrk="0" hangingPunct="0"/>
            <a:r>
              <a:rPr lang="en-US" sz="2000" i="1">
                <a:latin typeface="Times New Roman" pitchFamily="18" charset="0"/>
              </a:rPr>
              <a:t>Dimensions:</a:t>
            </a:r>
            <a:endParaRPr lang="en-US" sz="2000">
              <a:latin typeface="Times New Roman" pitchFamily="18" charset="0"/>
            </a:endParaRPr>
          </a:p>
          <a:p>
            <a:pPr eaLnBrk="0" hangingPunct="0"/>
            <a:r>
              <a:rPr lang="en-US" sz="2000">
                <a:latin typeface="Times New Roman" pitchFamily="18" charset="0"/>
              </a:rPr>
              <a:t>	Time, Product, Location</a:t>
            </a:r>
          </a:p>
          <a:p>
            <a:pPr eaLnBrk="0" hangingPunct="0"/>
            <a:r>
              <a:rPr lang="en-US" sz="2000" i="1">
                <a:latin typeface="Times New Roman" pitchFamily="18" charset="0"/>
              </a:rPr>
              <a:t>Attributes:</a:t>
            </a:r>
            <a:endParaRPr lang="en-US" sz="2000">
              <a:latin typeface="Times New Roman" pitchFamily="18" charset="0"/>
            </a:endParaRPr>
          </a:p>
          <a:p>
            <a:pPr eaLnBrk="0" hangingPunct="0"/>
            <a:r>
              <a:rPr lang="en-US" sz="2000">
                <a:latin typeface="Times New Roman" pitchFamily="18" charset="0"/>
              </a:rPr>
              <a:t>	Product (upc, price, …)</a:t>
            </a:r>
          </a:p>
          <a:p>
            <a:pPr eaLnBrk="0" hangingPunct="0"/>
            <a:r>
              <a:rPr lang="en-US" sz="2000">
                <a:latin typeface="Times New Roman" pitchFamily="18" charset="0"/>
              </a:rPr>
              <a:t>	Location…</a:t>
            </a:r>
          </a:p>
          <a:p>
            <a:pPr eaLnBrk="0" hangingPunct="0"/>
            <a:r>
              <a:rPr lang="en-US" sz="2000">
                <a:latin typeface="Times New Roman" pitchFamily="18" charset="0"/>
              </a:rPr>
              <a:t>	…</a:t>
            </a:r>
          </a:p>
          <a:p>
            <a:pPr eaLnBrk="0" hangingPunct="0"/>
            <a:r>
              <a:rPr lang="en-US" sz="2000" i="1">
                <a:latin typeface="Times New Roman" pitchFamily="18" charset="0"/>
              </a:rPr>
              <a:t>Hierarchies:</a:t>
            </a:r>
            <a:endParaRPr lang="en-US" sz="2000">
              <a:latin typeface="Times New Roman" pitchFamily="18" charset="0"/>
            </a:endParaRPr>
          </a:p>
          <a:p>
            <a:pPr eaLnBrk="0" hangingPunct="0"/>
            <a:r>
              <a:rPr lang="en-US" sz="2000">
                <a:latin typeface="Times New Roman" pitchFamily="18" charset="0"/>
              </a:rPr>
              <a:t>	Product </a:t>
            </a:r>
            <a:r>
              <a:rPr lang="en-US" sz="2000">
                <a:latin typeface="Times New Roman" pitchFamily="18" charset="0"/>
                <a:sym typeface="Symbol" pitchFamily="18" charset="2"/>
              </a:rPr>
              <a:t> Brand  …</a:t>
            </a:r>
          </a:p>
          <a:p>
            <a:pPr eaLnBrk="0" hangingPunct="0"/>
            <a:r>
              <a:rPr lang="en-US" sz="2000">
                <a:latin typeface="Times New Roman" pitchFamily="18" charset="0"/>
                <a:sym typeface="Symbol" pitchFamily="18" charset="2"/>
              </a:rPr>
              <a:t>	Day  Week  Quarter</a:t>
            </a:r>
          </a:p>
          <a:p>
            <a:pPr eaLnBrk="0" hangingPunct="0"/>
            <a:r>
              <a:rPr lang="en-US" sz="2000">
                <a:latin typeface="Times New Roman" pitchFamily="18" charset="0"/>
                <a:sym typeface="Symbol" pitchFamily="18" charset="2"/>
              </a:rPr>
              <a:t>	City  Region  Country</a:t>
            </a:r>
          </a:p>
        </p:txBody>
      </p:sp>
      <p:sp>
        <p:nvSpPr>
          <p:cNvPr id="56338" name="Line 17"/>
          <p:cNvSpPr>
            <a:spLocks noChangeShapeType="1"/>
          </p:cNvSpPr>
          <p:nvPr/>
        </p:nvSpPr>
        <p:spPr bwMode="auto">
          <a:xfrm flipV="1">
            <a:off x="3962400" y="4495800"/>
            <a:ext cx="579438" cy="0"/>
          </a:xfrm>
          <a:prstGeom prst="line">
            <a:avLst/>
          </a:prstGeom>
          <a:noFill/>
          <a:ln w="19050">
            <a:solidFill>
              <a:schemeClr val="tx1"/>
            </a:solidFill>
            <a:round/>
            <a:headEnd/>
            <a:tailEnd type="triangle" w="med" len="med"/>
          </a:ln>
        </p:spPr>
        <p:txBody>
          <a:bodyPr wrap="none" anchor="ctr"/>
          <a:lstStyle/>
          <a:p>
            <a:endParaRPr lang="en-US"/>
          </a:p>
        </p:txBody>
      </p:sp>
      <p:sp>
        <p:nvSpPr>
          <p:cNvPr id="56339" name="Text Box 18"/>
          <p:cNvSpPr txBox="1">
            <a:spLocks noChangeArrowheads="1"/>
          </p:cNvSpPr>
          <p:nvPr/>
        </p:nvSpPr>
        <p:spPr bwMode="auto">
          <a:xfrm>
            <a:off x="4525963" y="4291013"/>
            <a:ext cx="1270000" cy="304800"/>
          </a:xfrm>
          <a:prstGeom prst="rect">
            <a:avLst/>
          </a:prstGeom>
          <a:noFill/>
          <a:ln w="9525">
            <a:noFill/>
            <a:miter lim="800000"/>
            <a:headEnd/>
            <a:tailEnd/>
          </a:ln>
        </p:spPr>
        <p:txBody>
          <a:bodyPr wrap="none">
            <a:spAutoFit/>
          </a:bodyPr>
          <a:lstStyle/>
          <a:p>
            <a:pPr eaLnBrk="0" hangingPunct="0"/>
            <a:r>
              <a:rPr lang="en-US" sz="1400">
                <a:latin typeface="Times New Roman" pitchFamily="18" charset="0"/>
              </a:rPr>
              <a:t>roll-up to week</a:t>
            </a:r>
          </a:p>
        </p:txBody>
      </p:sp>
      <p:sp>
        <p:nvSpPr>
          <p:cNvPr id="56340" name="Line 19"/>
          <p:cNvSpPr>
            <a:spLocks noChangeShapeType="1"/>
          </p:cNvSpPr>
          <p:nvPr/>
        </p:nvSpPr>
        <p:spPr bwMode="auto">
          <a:xfrm>
            <a:off x="2209800" y="2819400"/>
            <a:ext cx="0" cy="1828800"/>
          </a:xfrm>
          <a:prstGeom prst="line">
            <a:avLst/>
          </a:prstGeom>
          <a:noFill/>
          <a:ln w="9525">
            <a:solidFill>
              <a:schemeClr val="tx1"/>
            </a:solidFill>
            <a:round/>
            <a:headEnd/>
            <a:tailEnd/>
          </a:ln>
        </p:spPr>
        <p:txBody>
          <a:bodyPr wrap="none" anchor="ctr"/>
          <a:lstStyle/>
          <a:p>
            <a:endParaRPr lang="en-US"/>
          </a:p>
        </p:txBody>
      </p:sp>
      <p:sp>
        <p:nvSpPr>
          <p:cNvPr id="56341" name="Line 20"/>
          <p:cNvSpPr>
            <a:spLocks noChangeShapeType="1"/>
          </p:cNvSpPr>
          <p:nvPr/>
        </p:nvSpPr>
        <p:spPr bwMode="auto">
          <a:xfrm flipV="1">
            <a:off x="2208213" y="2214563"/>
            <a:ext cx="600075" cy="588962"/>
          </a:xfrm>
          <a:prstGeom prst="line">
            <a:avLst/>
          </a:prstGeom>
          <a:noFill/>
          <a:ln w="9525">
            <a:solidFill>
              <a:schemeClr val="tx1"/>
            </a:solidFill>
            <a:round/>
            <a:headEnd/>
            <a:tailEnd/>
          </a:ln>
        </p:spPr>
        <p:txBody>
          <a:bodyPr wrap="none" anchor="ctr"/>
          <a:lstStyle/>
          <a:p>
            <a:endParaRPr lang="en-US"/>
          </a:p>
        </p:txBody>
      </p:sp>
      <p:sp>
        <p:nvSpPr>
          <p:cNvPr id="56342" name="Line 21"/>
          <p:cNvSpPr>
            <a:spLocks noChangeShapeType="1"/>
          </p:cNvSpPr>
          <p:nvPr/>
        </p:nvSpPr>
        <p:spPr bwMode="auto">
          <a:xfrm>
            <a:off x="1828800" y="3173413"/>
            <a:ext cx="2057400" cy="0"/>
          </a:xfrm>
          <a:prstGeom prst="line">
            <a:avLst/>
          </a:prstGeom>
          <a:noFill/>
          <a:ln w="9525">
            <a:solidFill>
              <a:schemeClr val="tx1"/>
            </a:solidFill>
            <a:round/>
            <a:headEnd/>
            <a:tailEnd/>
          </a:ln>
        </p:spPr>
        <p:txBody>
          <a:bodyPr wrap="none" anchor="ctr"/>
          <a:lstStyle/>
          <a:p>
            <a:endParaRPr lang="en-US"/>
          </a:p>
        </p:txBody>
      </p:sp>
      <p:sp>
        <p:nvSpPr>
          <p:cNvPr id="56343" name="Line 22"/>
          <p:cNvSpPr>
            <a:spLocks noChangeShapeType="1"/>
          </p:cNvSpPr>
          <p:nvPr/>
        </p:nvSpPr>
        <p:spPr bwMode="auto">
          <a:xfrm>
            <a:off x="2057400" y="2590800"/>
            <a:ext cx="2057400" cy="0"/>
          </a:xfrm>
          <a:prstGeom prst="line">
            <a:avLst/>
          </a:prstGeom>
          <a:noFill/>
          <a:ln w="9525">
            <a:solidFill>
              <a:schemeClr val="tx1"/>
            </a:solidFill>
            <a:round/>
            <a:headEnd/>
            <a:tailEnd/>
          </a:ln>
        </p:spPr>
        <p:txBody>
          <a:bodyPr wrap="none" anchor="ctr"/>
          <a:lstStyle/>
          <a:p>
            <a:endParaRPr lang="en-US"/>
          </a:p>
        </p:txBody>
      </p:sp>
      <p:sp>
        <p:nvSpPr>
          <p:cNvPr id="56344" name="Line 23"/>
          <p:cNvSpPr>
            <a:spLocks noChangeShapeType="1"/>
          </p:cNvSpPr>
          <p:nvPr/>
        </p:nvSpPr>
        <p:spPr bwMode="auto">
          <a:xfrm flipV="1">
            <a:off x="3876675" y="2563813"/>
            <a:ext cx="609600" cy="609600"/>
          </a:xfrm>
          <a:prstGeom prst="line">
            <a:avLst/>
          </a:prstGeom>
          <a:noFill/>
          <a:ln w="9525">
            <a:solidFill>
              <a:schemeClr val="tx1"/>
            </a:solidFill>
            <a:round/>
            <a:headEnd/>
            <a:tailEnd/>
          </a:ln>
        </p:spPr>
        <p:txBody>
          <a:bodyPr wrap="none" anchor="ctr"/>
          <a:lstStyle/>
          <a:p>
            <a:endParaRPr lang="en-US"/>
          </a:p>
        </p:txBody>
      </p:sp>
      <p:sp>
        <p:nvSpPr>
          <p:cNvPr id="56345" name="Line 24"/>
          <p:cNvSpPr>
            <a:spLocks noChangeShapeType="1"/>
          </p:cNvSpPr>
          <p:nvPr/>
        </p:nvSpPr>
        <p:spPr bwMode="auto">
          <a:xfrm>
            <a:off x="4114800" y="2590800"/>
            <a:ext cx="0" cy="1828800"/>
          </a:xfrm>
          <a:prstGeom prst="line">
            <a:avLst/>
          </a:prstGeom>
          <a:noFill/>
          <a:ln w="9525">
            <a:solidFill>
              <a:schemeClr val="tx1"/>
            </a:solidFill>
            <a:round/>
            <a:headEnd/>
            <a:tailEnd/>
          </a:ln>
        </p:spPr>
        <p:txBody>
          <a:bodyPr wrap="none" anchor="ctr"/>
          <a:lstStyle/>
          <a:p>
            <a:endParaRPr lang="en-US"/>
          </a:p>
        </p:txBody>
      </p:sp>
      <p:sp>
        <p:nvSpPr>
          <p:cNvPr id="56346" name="Line 25"/>
          <p:cNvSpPr>
            <a:spLocks noChangeShapeType="1"/>
          </p:cNvSpPr>
          <p:nvPr/>
        </p:nvSpPr>
        <p:spPr bwMode="auto">
          <a:xfrm>
            <a:off x="1828800" y="3465513"/>
            <a:ext cx="2057400" cy="0"/>
          </a:xfrm>
          <a:prstGeom prst="line">
            <a:avLst/>
          </a:prstGeom>
          <a:noFill/>
          <a:ln w="9525">
            <a:solidFill>
              <a:schemeClr val="tx1"/>
            </a:solidFill>
            <a:round/>
            <a:headEnd/>
            <a:tailEnd/>
          </a:ln>
        </p:spPr>
        <p:txBody>
          <a:bodyPr wrap="none" anchor="ctr"/>
          <a:lstStyle/>
          <a:p>
            <a:endParaRPr lang="en-US"/>
          </a:p>
        </p:txBody>
      </p:sp>
      <p:sp>
        <p:nvSpPr>
          <p:cNvPr id="56347" name="Line 26"/>
          <p:cNvSpPr>
            <a:spLocks noChangeShapeType="1"/>
          </p:cNvSpPr>
          <p:nvPr/>
        </p:nvSpPr>
        <p:spPr bwMode="auto">
          <a:xfrm>
            <a:off x="1828800" y="3733800"/>
            <a:ext cx="2057400" cy="0"/>
          </a:xfrm>
          <a:prstGeom prst="line">
            <a:avLst/>
          </a:prstGeom>
          <a:noFill/>
          <a:ln w="9525">
            <a:solidFill>
              <a:schemeClr val="tx1"/>
            </a:solidFill>
            <a:round/>
            <a:headEnd/>
            <a:tailEnd/>
          </a:ln>
        </p:spPr>
        <p:txBody>
          <a:bodyPr wrap="none" anchor="ctr"/>
          <a:lstStyle/>
          <a:p>
            <a:endParaRPr lang="en-US"/>
          </a:p>
        </p:txBody>
      </p:sp>
      <p:sp>
        <p:nvSpPr>
          <p:cNvPr id="56348" name="Line 27"/>
          <p:cNvSpPr>
            <a:spLocks noChangeShapeType="1"/>
          </p:cNvSpPr>
          <p:nvPr/>
        </p:nvSpPr>
        <p:spPr bwMode="auto">
          <a:xfrm>
            <a:off x="1828800" y="4038600"/>
            <a:ext cx="2057400" cy="0"/>
          </a:xfrm>
          <a:prstGeom prst="line">
            <a:avLst/>
          </a:prstGeom>
          <a:noFill/>
          <a:ln w="9525">
            <a:solidFill>
              <a:schemeClr val="tx1"/>
            </a:solidFill>
            <a:round/>
            <a:headEnd/>
            <a:tailEnd/>
          </a:ln>
        </p:spPr>
        <p:txBody>
          <a:bodyPr wrap="none" anchor="ctr"/>
          <a:lstStyle/>
          <a:p>
            <a:endParaRPr lang="en-US"/>
          </a:p>
        </p:txBody>
      </p:sp>
      <p:sp>
        <p:nvSpPr>
          <p:cNvPr id="56349" name="Line 28"/>
          <p:cNvSpPr>
            <a:spLocks noChangeShapeType="1"/>
          </p:cNvSpPr>
          <p:nvPr/>
        </p:nvSpPr>
        <p:spPr bwMode="auto">
          <a:xfrm>
            <a:off x="1828800" y="4343400"/>
            <a:ext cx="2057400" cy="0"/>
          </a:xfrm>
          <a:prstGeom prst="line">
            <a:avLst/>
          </a:prstGeom>
          <a:noFill/>
          <a:ln w="9525">
            <a:solidFill>
              <a:schemeClr val="tx1"/>
            </a:solidFill>
            <a:round/>
            <a:headEnd/>
            <a:tailEnd/>
          </a:ln>
        </p:spPr>
        <p:txBody>
          <a:bodyPr wrap="none" anchor="ctr"/>
          <a:lstStyle/>
          <a:p>
            <a:endParaRPr lang="en-US"/>
          </a:p>
        </p:txBody>
      </p:sp>
      <p:sp>
        <p:nvSpPr>
          <p:cNvPr id="56350" name="Line 29"/>
          <p:cNvSpPr>
            <a:spLocks noChangeShapeType="1"/>
          </p:cNvSpPr>
          <p:nvPr/>
        </p:nvSpPr>
        <p:spPr bwMode="auto">
          <a:xfrm>
            <a:off x="2286000" y="2362200"/>
            <a:ext cx="2057400" cy="0"/>
          </a:xfrm>
          <a:prstGeom prst="line">
            <a:avLst/>
          </a:prstGeom>
          <a:noFill/>
          <a:ln w="9525">
            <a:solidFill>
              <a:schemeClr val="tx1"/>
            </a:solidFill>
            <a:round/>
            <a:headEnd/>
            <a:tailEnd/>
          </a:ln>
        </p:spPr>
        <p:txBody>
          <a:bodyPr wrap="none" anchor="ctr"/>
          <a:lstStyle/>
          <a:p>
            <a:endParaRPr lang="en-US"/>
          </a:p>
        </p:txBody>
      </p:sp>
      <p:sp>
        <p:nvSpPr>
          <p:cNvPr id="56351" name="Line 30"/>
          <p:cNvSpPr>
            <a:spLocks noChangeShapeType="1"/>
          </p:cNvSpPr>
          <p:nvPr/>
        </p:nvSpPr>
        <p:spPr bwMode="auto">
          <a:xfrm>
            <a:off x="4343400" y="2362200"/>
            <a:ext cx="0" cy="1828800"/>
          </a:xfrm>
          <a:prstGeom prst="line">
            <a:avLst/>
          </a:prstGeom>
          <a:noFill/>
          <a:ln w="9525">
            <a:solidFill>
              <a:schemeClr val="tx1"/>
            </a:solidFill>
            <a:round/>
            <a:headEnd/>
            <a:tailEnd/>
          </a:ln>
        </p:spPr>
        <p:txBody>
          <a:bodyPr wrap="none" anchor="ctr"/>
          <a:lstStyle/>
          <a:p>
            <a:endParaRPr lang="en-US"/>
          </a:p>
        </p:txBody>
      </p:sp>
      <p:sp>
        <p:nvSpPr>
          <p:cNvPr id="56352" name="Line 31"/>
          <p:cNvSpPr>
            <a:spLocks noChangeShapeType="1"/>
          </p:cNvSpPr>
          <p:nvPr/>
        </p:nvSpPr>
        <p:spPr bwMode="auto">
          <a:xfrm flipV="1">
            <a:off x="3898900" y="2851150"/>
            <a:ext cx="609600" cy="609600"/>
          </a:xfrm>
          <a:prstGeom prst="line">
            <a:avLst/>
          </a:prstGeom>
          <a:noFill/>
          <a:ln w="9525">
            <a:solidFill>
              <a:schemeClr val="tx1"/>
            </a:solidFill>
            <a:round/>
            <a:headEnd/>
            <a:tailEnd/>
          </a:ln>
        </p:spPr>
        <p:txBody>
          <a:bodyPr wrap="none" anchor="ctr"/>
          <a:lstStyle/>
          <a:p>
            <a:endParaRPr lang="en-US"/>
          </a:p>
        </p:txBody>
      </p:sp>
      <p:sp>
        <p:nvSpPr>
          <p:cNvPr id="56353" name="Line 32"/>
          <p:cNvSpPr>
            <a:spLocks noChangeShapeType="1"/>
          </p:cNvSpPr>
          <p:nvPr/>
        </p:nvSpPr>
        <p:spPr bwMode="auto">
          <a:xfrm flipV="1">
            <a:off x="3886200" y="3429000"/>
            <a:ext cx="609600" cy="609600"/>
          </a:xfrm>
          <a:prstGeom prst="line">
            <a:avLst/>
          </a:prstGeom>
          <a:noFill/>
          <a:ln w="9525">
            <a:solidFill>
              <a:schemeClr val="tx1"/>
            </a:solidFill>
            <a:round/>
            <a:headEnd/>
            <a:tailEnd/>
          </a:ln>
        </p:spPr>
        <p:txBody>
          <a:bodyPr wrap="none" anchor="ctr"/>
          <a:lstStyle/>
          <a:p>
            <a:endParaRPr lang="en-US"/>
          </a:p>
        </p:txBody>
      </p:sp>
      <p:sp>
        <p:nvSpPr>
          <p:cNvPr id="56354" name="Line 33"/>
          <p:cNvSpPr>
            <a:spLocks noChangeShapeType="1"/>
          </p:cNvSpPr>
          <p:nvPr/>
        </p:nvSpPr>
        <p:spPr bwMode="auto">
          <a:xfrm flipV="1">
            <a:off x="3886200" y="3124200"/>
            <a:ext cx="609600" cy="609600"/>
          </a:xfrm>
          <a:prstGeom prst="line">
            <a:avLst/>
          </a:prstGeom>
          <a:noFill/>
          <a:ln w="9525">
            <a:solidFill>
              <a:schemeClr val="tx1"/>
            </a:solidFill>
            <a:round/>
            <a:headEnd/>
            <a:tailEnd/>
          </a:ln>
        </p:spPr>
        <p:txBody>
          <a:bodyPr wrap="none" anchor="ctr"/>
          <a:lstStyle/>
          <a:p>
            <a:endParaRPr lang="en-US"/>
          </a:p>
        </p:txBody>
      </p:sp>
      <p:sp>
        <p:nvSpPr>
          <p:cNvPr id="56355" name="Line 34"/>
          <p:cNvSpPr>
            <a:spLocks noChangeShapeType="1"/>
          </p:cNvSpPr>
          <p:nvPr/>
        </p:nvSpPr>
        <p:spPr bwMode="auto">
          <a:xfrm flipV="1">
            <a:off x="3886200" y="3733800"/>
            <a:ext cx="609600" cy="609600"/>
          </a:xfrm>
          <a:prstGeom prst="line">
            <a:avLst/>
          </a:prstGeom>
          <a:noFill/>
          <a:ln w="9525">
            <a:solidFill>
              <a:schemeClr val="tx1"/>
            </a:solidFill>
            <a:round/>
            <a:headEnd/>
            <a:tailEnd/>
          </a:ln>
        </p:spPr>
        <p:txBody>
          <a:bodyPr wrap="none" anchor="ctr"/>
          <a:lstStyle/>
          <a:p>
            <a:endParaRPr lang="en-US"/>
          </a:p>
        </p:txBody>
      </p:sp>
      <p:sp>
        <p:nvSpPr>
          <p:cNvPr id="56356" name="Line 35"/>
          <p:cNvSpPr>
            <a:spLocks noChangeShapeType="1"/>
          </p:cNvSpPr>
          <p:nvPr/>
        </p:nvSpPr>
        <p:spPr bwMode="auto">
          <a:xfrm>
            <a:off x="2481263" y="2819400"/>
            <a:ext cx="0" cy="1828800"/>
          </a:xfrm>
          <a:prstGeom prst="line">
            <a:avLst/>
          </a:prstGeom>
          <a:noFill/>
          <a:ln w="9525">
            <a:solidFill>
              <a:schemeClr val="tx1"/>
            </a:solidFill>
            <a:round/>
            <a:headEnd/>
            <a:tailEnd/>
          </a:ln>
        </p:spPr>
        <p:txBody>
          <a:bodyPr wrap="none" anchor="ctr"/>
          <a:lstStyle/>
          <a:p>
            <a:endParaRPr lang="en-US"/>
          </a:p>
        </p:txBody>
      </p:sp>
      <p:sp>
        <p:nvSpPr>
          <p:cNvPr id="56357" name="Line 36"/>
          <p:cNvSpPr>
            <a:spLocks noChangeShapeType="1"/>
          </p:cNvSpPr>
          <p:nvPr/>
        </p:nvSpPr>
        <p:spPr bwMode="auto">
          <a:xfrm>
            <a:off x="2752725" y="2819400"/>
            <a:ext cx="0" cy="1828800"/>
          </a:xfrm>
          <a:prstGeom prst="line">
            <a:avLst/>
          </a:prstGeom>
          <a:noFill/>
          <a:ln w="9525">
            <a:solidFill>
              <a:schemeClr val="tx1"/>
            </a:solidFill>
            <a:round/>
            <a:headEnd/>
            <a:tailEnd/>
          </a:ln>
        </p:spPr>
        <p:txBody>
          <a:bodyPr wrap="none" anchor="ctr"/>
          <a:lstStyle/>
          <a:p>
            <a:endParaRPr lang="en-US"/>
          </a:p>
        </p:txBody>
      </p:sp>
      <p:sp>
        <p:nvSpPr>
          <p:cNvPr id="56358" name="Line 37"/>
          <p:cNvSpPr>
            <a:spLocks noChangeShapeType="1"/>
          </p:cNvSpPr>
          <p:nvPr/>
        </p:nvSpPr>
        <p:spPr bwMode="auto">
          <a:xfrm>
            <a:off x="3024188" y="2819400"/>
            <a:ext cx="0" cy="1828800"/>
          </a:xfrm>
          <a:prstGeom prst="line">
            <a:avLst/>
          </a:prstGeom>
          <a:noFill/>
          <a:ln w="9525">
            <a:solidFill>
              <a:schemeClr val="tx1"/>
            </a:solidFill>
            <a:round/>
            <a:headEnd/>
            <a:tailEnd/>
          </a:ln>
        </p:spPr>
        <p:txBody>
          <a:bodyPr wrap="none" anchor="ctr"/>
          <a:lstStyle/>
          <a:p>
            <a:endParaRPr lang="en-US"/>
          </a:p>
        </p:txBody>
      </p:sp>
      <p:sp>
        <p:nvSpPr>
          <p:cNvPr id="56359" name="Line 38"/>
          <p:cNvSpPr>
            <a:spLocks noChangeShapeType="1"/>
          </p:cNvSpPr>
          <p:nvPr/>
        </p:nvSpPr>
        <p:spPr bwMode="auto">
          <a:xfrm>
            <a:off x="3295650" y="2819400"/>
            <a:ext cx="0" cy="1828800"/>
          </a:xfrm>
          <a:prstGeom prst="line">
            <a:avLst/>
          </a:prstGeom>
          <a:noFill/>
          <a:ln w="9525">
            <a:solidFill>
              <a:schemeClr val="tx1"/>
            </a:solidFill>
            <a:round/>
            <a:headEnd/>
            <a:tailEnd/>
          </a:ln>
        </p:spPr>
        <p:txBody>
          <a:bodyPr wrap="none" anchor="ctr"/>
          <a:lstStyle/>
          <a:p>
            <a:endParaRPr lang="en-US"/>
          </a:p>
        </p:txBody>
      </p:sp>
      <p:sp>
        <p:nvSpPr>
          <p:cNvPr id="56360" name="Line 39"/>
          <p:cNvSpPr>
            <a:spLocks noChangeShapeType="1"/>
          </p:cNvSpPr>
          <p:nvPr/>
        </p:nvSpPr>
        <p:spPr bwMode="auto">
          <a:xfrm>
            <a:off x="3568700" y="2819400"/>
            <a:ext cx="0" cy="1828800"/>
          </a:xfrm>
          <a:prstGeom prst="line">
            <a:avLst/>
          </a:prstGeom>
          <a:noFill/>
          <a:ln w="9525">
            <a:solidFill>
              <a:schemeClr val="tx1"/>
            </a:solidFill>
            <a:round/>
            <a:headEnd/>
            <a:tailEnd/>
          </a:ln>
        </p:spPr>
        <p:txBody>
          <a:bodyPr wrap="none" anchor="ctr"/>
          <a:lstStyle/>
          <a:p>
            <a:endParaRPr lang="en-US"/>
          </a:p>
        </p:txBody>
      </p:sp>
      <p:sp>
        <p:nvSpPr>
          <p:cNvPr id="56361" name="Line 40"/>
          <p:cNvSpPr>
            <a:spLocks noChangeShapeType="1"/>
          </p:cNvSpPr>
          <p:nvPr/>
        </p:nvSpPr>
        <p:spPr bwMode="auto">
          <a:xfrm flipV="1">
            <a:off x="2484438" y="2219325"/>
            <a:ext cx="600075" cy="588963"/>
          </a:xfrm>
          <a:prstGeom prst="line">
            <a:avLst/>
          </a:prstGeom>
          <a:noFill/>
          <a:ln w="9525">
            <a:solidFill>
              <a:schemeClr val="tx1"/>
            </a:solidFill>
            <a:round/>
            <a:headEnd/>
            <a:tailEnd/>
          </a:ln>
        </p:spPr>
        <p:txBody>
          <a:bodyPr wrap="none" anchor="ctr"/>
          <a:lstStyle/>
          <a:p>
            <a:endParaRPr lang="en-US"/>
          </a:p>
        </p:txBody>
      </p:sp>
      <p:sp>
        <p:nvSpPr>
          <p:cNvPr id="56362" name="Line 41"/>
          <p:cNvSpPr>
            <a:spLocks noChangeShapeType="1"/>
          </p:cNvSpPr>
          <p:nvPr/>
        </p:nvSpPr>
        <p:spPr bwMode="auto">
          <a:xfrm flipV="1">
            <a:off x="2755900" y="2209800"/>
            <a:ext cx="600075" cy="588963"/>
          </a:xfrm>
          <a:prstGeom prst="line">
            <a:avLst/>
          </a:prstGeom>
          <a:noFill/>
          <a:ln w="9525">
            <a:solidFill>
              <a:schemeClr val="tx1"/>
            </a:solidFill>
            <a:round/>
            <a:headEnd/>
            <a:tailEnd/>
          </a:ln>
        </p:spPr>
        <p:txBody>
          <a:bodyPr wrap="none" anchor="ctr"/>
          <a:lstStyle/>
          <a:p>
            <a:endParaRPr lang="en-US"/>
          </a:p>
        </p:txBody>
      </p:sp>
      <p:sp>
        <p:nvSpPr>
          <p:cNvPr id="56363" name="Line 42"/>
          <p:cNvSpPr>
            <a:spLocks noChangeShapeType="1"/>
          </p:cNvSpPr>
          <p:nvPr/>
        </p:nvSpPr>
        <p:spPr bwMode="auto">
          <a:xfrm flipV="1">
            <a:off x="3032125" y="2209800"/>
            <a:ext cx="600075" cy="588963"/>
          </a:xfrm>
          <a:prstGeom prst="line">
            <a:avLst/>
          </a:prstGeom>
          <a:noFill/>
          <a:ln w="9525">
            <a:solidFill>
              <a:schemeClr val="tx1"/>
            </a:solidFill>
            <a:round/>
            <a:headEnd/>
            <a:tailEnd/>
          </a:ln>
        </p:spPr>
        <p:txBody>
          <a:bodyPr wrap="none" anchor="ctr"/>
          <a:lstStyle/>
          <a:p>
            <a:endParaRPr lang="en-US"/>
          </a:p>
        </p:txBody>
      </p:sp>
      <p:sp>
        <p:nvSpPr>
          <p:cNvPr id="56364" name="Line 43"/>
          <p:cNvSpPr>
            <a:spLocks noChangeShapeType="1"/>
          </p:cNvSpPr>
          <p:nvPr/>
        </p:nvSpPr>
        <p:spPr bwMode="auto">
          <a:xfrm flipV="1">
            <a:off x="3308350" y="2209800"/>
            <a:ext cx="600075" cy="588963"/>
          </a:xfrm>
          <a:prstGeom prst="line">
            <a:avLst/>
          </a:prstGeom>
          <a:noFill/>
          <a:ln w="9525">
            <a:solidFill>
              <a:schemeClr val="tx1"/>
            </a:solidFill>
            <a:round/>
            <a:headEnd/>
            <a:tailEnd/>
          </a:ln>
        </p:spPr>
        <p:txBody>
          <a:bodyPr wrap="none" anchor="ctr"/>
          <a:lstStyle/>
          <a:p>
            <a:endParaRPr lang="en-US"/>
          </a:p>
        </p:txBody>
      </p:sp>
      <p:sp>
        <p:nvSpPr>
          <p:cNvPr id="56365" name="Line 44"/>
          <p:cNvSpPr>
            <a:spLocks noChangeShapeType="1"/>
          </p:cNvSpPr>
          <p:nvPr/>
        </p:nvSpPr>
        <p:spPr bwMode="auto">
          <a:xfrm flipV="1">
            <a:off x="3575050" y="2214563"/>
            <a:ext cx="600075" cy="588962"/>
          </a:xfrm>
          <a:prstGeom prst="line">
            <a:avLst/>
          </a:prstGeom>
          <a:noFill/>
          <a:ln w="9525">
            <a:solidFill>
              <a:schemeClr val="tx1"/>
            </a:solidFill>
            <a:round/>
            <a:headEnd/>
            <a:tailEnd/>
          </a:ln>
        </p:spPr>
        <p:txBody>
          <a:bodyPr wrap="none" anchor="ctr"/>
          <a:lstStyle/>
          <a:p>
            <a:endParaRPr lang="en-US"/>
          </a:p>
        </p:txBody>
      </p:sp>
      <p:sp>
        <p:nvSpPr>
          <p:cNvPr id="46" name="Slide Number Placeholder 45"/>
          <p:cNvSpPr>
            <a:spLocks noGrp="1"/>
          </p:cNvSpPr>
          <p:nvPr>
            <p:ph type="sldNum" sz="quarter" idx="12"/>
          </p:nvPr>
        </p:nvSpPr>
        <p:spPr/>
        <p:txBody>
          <a:bodyPr/>
          <a:lstStyle/>
          <a:p>
            <a:pPr>
              <a:defRPr/>
            </a:pPr>
            <a:fld id="{BC1A7C20-27D3-4DC5-BC9A-FFB8C75C691D}" type="slidenum">
              <a:rPr lang="en-US" smtClean="0"/>
              <a:pPr>
                <a:defRPr/>
              </a:pPr>
              <a:t>21</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p>
            <a:fld id="{07E24C67-0F7E-48D2-9362-D65A6B4450CB}" type="slidenum">
              <a:rPr lang="en-US"/>
              <a:pPr/>
              <a:t>3</a:t>
            </a:fld>
            <a:endParaRPr lang="en-US"/>
          </a:p>
        </p:txBody>
      </p:sp>
      <p:sp>
        <p:nvSpPr>
          <p:cNvPr id="110594" name="Rectangle 2"/>
          <p:cNvSpPr>
            <a:spLocks noGrp="1" noChangeArrowheads="1"/>
          </p:cNvSpPr>
          <p:nvPr>
            <p:ph type="title"/>
          </p:nvPr>
        </p:nvSpPr>
        <p:spPr>
          <a:xfrm>
            <a:off x="457200" y="304800"/>
            <a:ext cx="7772400" cy="655638"/>
          </a:xfrm>
        </p:spPr>
        <p:txBody>
          <a:bodyPr>
            <a:normAutofit fontScale="90000"/>
          </a:bodyPr>
          <a:lstStyle/>
          <a:p>
            <a:r>
              <a:rPr lang="en-US" dirty="0"/>
              <a:t>Dimensional Model </a:t>
            </a:r>
            <a:r>
              <a:rPr lang="en-US" dirty="0" err="1"/>
              <a:t>vs</a:t>
            </a:r>
            <a:r>
              <a:rPr lang="en-US" dirty="0"/>
              <a:t> ER model</a:t>
            </a:r>
          </a:p>
        </p:txBody>
      </p:sp>
      <p:pic>
        <p:nvPicPr>
          <p:cNvPr id="110596" name="Picture 4" descr="H:\LanDocuments\INFO418\Other Stuff\9708d151.gif"/>
          <p:cNvPicPr>
            <a:picLocks noChangeAspect="1" noChangeArrowheads="1"/>
          </p:cNvPicPr>
          <p:nvPr/>
        </p:nvPicPr>
        <p:blipFill>
          <a:blip r:embed="rId2" cstate="print"/>
          <a:srcRect/>
          <a:stretch>
            <a:fillRect/>
          </a:stretch>
        </p:blipFill>
        <p:spPr bwMode="auto">
          <a:xfrm>
            <a:off x="304800" y="2133600"/>
            <a:ext cx="4038600" cy="3165475"/>
          </a:xfrm>
          <a:prstGeom prst="rect">
            <a:avLst/>
          </a:prstGeom>
          <a:noFill/>
        </p:spPr>
      </p:pic>
      <p:grpSp>
        <p:nvGrpSpPr>
          <p:cNvPr id="2" name="Group 11"/>
          <p:cNvGrpSpPr>
            <a:grpSpLocks/>
          </p:cNvGrpSpPr>
          <p:nvPr/>
        </p:nvGrpSpPr>
        <p:grpSpPr bwMode="auto">
          <a:xfrm>
            <a:off x="5715000" y="5257800"/>
            <a:ext cx="1066800" cy="914400"/>
            <a:chOff x="3456" y="960"/>
            <a:chExt cx="672" cy="576"/>
          </a:xfrm>
        </p:grpSpPr>
        <p:sp>
          <p:nvSpPr>
            <p:cNvPr id="110604" name="Rectangle 12"/>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05" name="Rectangle 13"/>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6" name="Rectangle 14"/>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7" name="Rectangle 15"/>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8" name="Rectangle 16"/>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3" name="Group 17"/>
          <p:cNvGrpSpPr>
            <a:grpSpLocks/>
          </p:cNvGrpSpPr>
          <p:nvPr/>
        </p:nvGrpSpPr>
        <p:grpSpPr bwMode="auto">
          <a:xfrm>
            <a:off x="5715000" y="1447800"/>
            <a:ext cx="1066800" cy="914400"/>
            <a:chOff x="3456" y="960"/>
            <a:chExt cx="672" cy="576"/>
          </a:xfrm>
        </p:grpSpPr>
        <p:sp>
          <p:nvSpPr>
            <p:cNvPr id="110610" name="Rectangle 18"/>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11" name="Rectangle 19"/>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12" name="Rectangle 20"/>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13" name="Rectangle 21"/>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14" name="Rectangle 22"/>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4" name="Group 23"/>
          <p:cNvGrpSpPr>
            <a:grpSpLocks/>
          </p:cNvGrpSpPr>
          <p:nvPr/>
        </p:nvGrpSpPr>
        <p:grpSpPr bwMode="auto">
          <a:xfrm>
            <a:off x="7391400" y="2286000"/>
            <a:ext cx="1066800" cy="914400"/>
            <a:chOff x="3456" y="960"/>
            <a:chExt cx="672" cy="576"/>
          </a:xfrm>
        </p:grpSpPr>
        <p:sp>
          <p:nvSpPr>
            <p:cNvPr id="110616" name="Rectangle 24"/>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17" name="Rectangle 25"/>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18" name="Rectangle 26"/>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19" name="Rectangle 27"/>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0" name="Rectangle 28"/>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5" name="Group 29"/>
          <p:cNvGrpSpPr>
            <a:grpSpLocks/>
          </p:cNvGrpSpPr>
          <p:nvPr/>
        </p:nvGrpSpPr>
        <p:grpSpPr bwMode="auto">
          <a:xfrm>
            <a:off x="5715000" y="3429000"/>
            <a:ext cx="1066800" cy="914400"/>
            <a:chOff x="3456" y="960"/>
            <a:chExt cx="672" cy="576"/>
          </a:xfrm>
        </p:grpSpPr>
        <p:sp>
          <p:nvSpPr>
            <p:cNvPr id="110622" name="Rectangle 30"/>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23" name="Rectangle 31"/>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4" name="Rectangle 32"/>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5" name="Rectangle 33"/>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6" name="Rectangle 34"/>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6" name="Group 35"/>
          <p:cNvGrpSpPr>
            <a:grpSpLocks/>
          </p:cNvGrpSpPr>
          <p:nvPr/>
        </p:nvGrpSpPr>
        <p:grpSpPr bwMode="auto">
          <a:xfrm>
            <a:off x="7391400" y="4267200"/>
            <a:ext cx="1066800" cy="914400"/>
            <a:chOff x="3456" y="960"/>
            <a:chExt cx="672" cy="576"/>
          </a:xfrm>
        </p:grpSpPr>
        <p:sp>
          <p:nvSpPr>
            <p:cNvPr id="110628" name="Rectangle 36"/>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29" name="Rectangle 37"/>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0" name="Rectangle 38"/>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1" name="Rectangle 39"/>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2" name="Rectangle 40"/>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sp>
        <p:nvSpPr>
          <p:cNvPr id="110633" name="Text Box 41"/>
          <p:cNvSpPr txBox="1">
            <a:spLocks noChangeArrowheads="1"/>
          </p:cNvSpPr>
          <p:nvPr/>
        </p:nvSpPr>
        <p:spPr bwMode="auto">
          <a:xfrm>
            <a:off x="5867400" y="1066800"/>
            <a:ext cx="887413" cy="274638"/>
          </a:xfrm>
          <a:prstGeom prst="rect">
            <a:avLst/>
          </a:prstGeom>
          <a:noFill/>
          <a:ln w="9525">
            <a:noFill/>
            <a:miter lim="800000"/>
            <a:headEnd/>
            <a:tailEnd/>
          </a:ln>
          <a:effectLst/>
        </p:spPr>
        <p:txBody>
          <a:bodyPr wrap="none">
            <a:spAutoFit/>
          </a:bodyPr>
          <a:lstStyle/>
          <a:p>
            <a:r>
              <a:rPr lang="en-US" sz="1200"/>
              <a:t>Shipments</a:t>
            </a:r>
          </a:p>
        </p:txBody>
      </p:sp>
      <p:sp>
        <p:nvSpPr>
          <p:cNvPr id="110634" name="Text Box 42"/>
          <p:cNvSpPr txBox="1">
            <a:spLocks noChangeArrowheads="1"/>
          </p:cNvSpPr>
          <p:nvPr/>
        </p:nvSpPr>
        <p:spPr bwMode="auto">
          <a:xfrm>
            <a:off x="7467600" y="1905000"/>
            <a:ext cx="706438" cy="274638"/>
          </a:xfrm>
          <a:prstGeom prst="rect">
            <a:avLst/>
          </a:prstGeom>
          <a:noFill/>
          <a:ln w="9525">
            <a:noFill/>
            <a:miter lim="800000"/>
            <a:headEnd/>
            <a:tailEnd/>
          </a:ln>
          <a:effectLst/>
        </p:spPr>
        <p:txBody>
          <a:bodyPr wrap="none">
            <a:spAutoFit/>
          </a:bodyPr>
          <a:lstStyle/>
          <a:p>
            <a:r>
              <a:rPr lang="en-US" sz="1200"/>
              <a:t>Returns</a:t>
            </a:r>
          </a:p>
        </p:txBody>
      </p:sp>
      <p:sp>
        <p:nvSpPr>
          <p:cNvPr id="110635" name="Text Box 43"/>
          <p:cNvSpPr txBox="1">
            <a:spLocks noChangeArrowheads="1"/>
          </p:cNvSpPr>
          <p:nvPr/>
        </p:nvSpPr>
        <p:spPr bwMode="auto">
          <a:xfrm>
            <a:off x="7391400" y="3810000"/>
            <a:ext cx="1090613" cy="274638"/>
          </a:xfrm>
          <a:prstGeom prst="rect">
            <a:avLst/>
          </a:prstGeom>
          <a:noFill/>
          <a:ln w="9525">
            <a:noFill/>
            <a:miter lim="800000"/>
            <a:headEnd/>
            <a:tailEnd/>
          </a:ln>
          <a:effectLst/>
        </p:spPr>
        <p:txBody>
          <a:bodyPr wrap="none">
            <a:spAutoFit/>
          </a:bodyPr>
          <a:lstStyle/>
          <a:p>
            <a:r>
              <a:rPr lang="en-US" sz="1200"/>
              <a:t>Sales Contact</a:t>
            </a:r>
          </a:p>
        </p:txBody>
      </p:sp>
      <p:sp>
        <p:nvSpPr>
          <p:cNvPr id="110636" name="Text Box 44"/>
          <p:cNvSpPr txBox="1">
            <a:spLocks noChangeArrowheads="1"/>
          </p:cNvSpPr>
          <p:nvPr/>
        </p:nvSpPr>
        <p:spPr bwMode="auto">
          <a:xfrm>
            <a:off x="5791200" y="2971800"/>
            <a:ext cx="636588" cy="274638"/>
          </a:xfrm>
          <a:prstGeom prst="rect">
            <a:avLst/>
          </a:prstGeom>
          <a:noFill/>
          <a:ln w="9525">
            <a:noFill/>
            <a:miter lim="800000"/>
            <a:headEnd/>
            <a:tailEnd/>
          </a:ln>
          <a:effectLst/>
        </p:spPr>
        <p:txBody>
          <a:bodyPr wrap="none">
            <a:spAutoFit/>
          </a:bodyPr>
          <a:lstStyle/>
          <a:p>
            <a:r>
              <a:rPr lang="en-US" sz="1200"/>
              <a:t>Orders</a:t>
            </a:r>
          </a:p>
        </p:txBody>
      </p:sp>
      <p:sp>
        <p:nvSpPr>
          <p:cNvPr id="110637" name="Text Box 45"/>
          <p:cNvSpPr txBox="1">
            <a:spLocks noChangeArrowheads="1"/>
          </p:cNvSpPr>
          <p:nvPr/>
        </p:nvSpPr>
        <p:spPr bwMode="auto">
          <a:xfrm>
            <a:off x="5791200" y="4876800"/>
            <a:ext cx="838200" cy="274638"/>
          </a:xfrm>
          <a:prstGeom prst="rect">
            <a:avLst/>
          </a:prstGeom>
          <a:noFill/>
          <a:ln w="9525">
            <a:noFill/>
            <a:miter lim="800000"/>
            <a:headEnd/>
            <a:tailEnd/>
          </a:ln>
          <a:effectLst/>
        </p:spPr>
        <p:txBody>
          <a:bodyPr wrap="none">
            <a:spAutoFit/>
          </a:bodyPr>
          <a:lstStyle/>
          <a:p>
            <a:r>
              <a:rPr lang="en-US" sz="1200"/>
              <a:t>Payments</a:t>
            </a:r>
          </a:p>
        </p:txBody>
      </p:sp>
      <p:sp>
        <p:nvSpPr>
          <p:cNvPr id="110638" name="AutoShape 46"/>
          <p:cNvSpPr>
            <a:spLocks noChangeArrowheads="1"/>
          </p:cNvSpPr>
          <p:nvPr/>
        </p:nvSpPr>
        <p:spPr bwMode="auto">
          <a:xfrm>
            <a:off x="4572000" y="3276600"/>
            <a:ext cx="457200" cy="838200"/>
          </a:xfrm>
          <a:prstGeom prst="rightArrow">
            <a:avLst>
              <a:gd name="adj1" fmla="val 50000"/>
              <a:gd name="adj2" fmla="val 25000"/>
            </a:avLst>
          </a:prstGeom>
          <a:solidFill>
            <a:schemeClr val="tx2"/>
          </a:solid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1E86219-2D1A-403B-82CF-9F49F78A5364}" type="slidenum">
              <a:rPr lang="en-US"/>
              <a:pPr/>
              <a:t>4</a:t>
            </a:fld>
            <a:endParaRPr lang="en-US"/>
          </a:p>
        </p:txBody>
      </p:sp>
      <p:sp>
        <p:nvSpPr>
          <p:cNvPr id="111618" name="Rectangle 2"/>
          <p:cNvSpPr>
            <a:spLocks noGrp="1" noChangeArrowheads="1"/>
          </p:cNvSpPr>
          <p:nvPr>
            <p:ph type="title"/>
          </p:nvPr>
        </p:nvSpPr>
        <p:spPr>
          <a:xfrm>
            <a:off x="914400" y="304800"/>
            <a:ext cx="7772400" cy="808038"/>
          </a:xfrm>
        </p:spPr>
        <p:txBody>
          <a:bodyPr/>
          <a:lstStyle/>
          <a:p>
            <a:r>
              <a:rPr lang="en-US" dirty="0"/>
              <a:t>Dimensional Model </a:t>
            </a:r>
            <a:r>
              <a:rPr lang="en-US" dirty="0" err="1"/>
              <a:t>vs</a:t>
            </a:r>
            <a:r>
              <a:rPr lang="en-US" dirty="0"/>
              <a:t> ER model</a:t>
            </a:r>
          </a:p>
        </p:txBody>
      </p:sp>
      <p:sp>
        <p:nvSpPr>
          <p:cNvPr id="111619" name="Rectangle 3"/>
          <p:cNvSpPr>
            <a:spLocks noGrp="1" noChangeArrowheads="1"/>
          </p:cNvSpPr>
          <p:nvPr>
            <p:ph type="body" idx="1"/>
          </p:nvPr>
        </p:nvSpPr>
        <p:spPr>
          <a:xfrm>
            <a:off x="533400" y="1295400"/>
            <a:ext cx="8153400" cy="5562600"/>
          </a:xfrm>
        </p:spPr>
        <p:txBody>
          <a:bodyPr/>
          <a:lstStyle/>
          <a:p>
            <a:pPr>
              <a:lnSpc>
                <a:spcPct val="90000"/>
              </a:lnSpc>
            </a:pPr>
            <a:r>
              <a:rPr lang="en-US" dirty="0"/>
              <a:t>To create the individual ‘stars’ that exist within an application:</a:t>
            </a:r>
          </a:p>
          <a:p>
            <a:pPr lvl="1">
              <a:lnSpc>
                <a:spcPct val="90000"/>
              </a:lnSpc>
            </a:pPr>
            <a:r>
              <a:rPr lang="en-US" dirty="0"/>
              <a:t>Look for many-to-many relationships in the ER model containing numeric and additive facts and to designate them as fact tables. </a:t>
            </a:r>
          </a:p>
          <a:p>
            <a:pPr lvl="1">
              <a:lnSpc>
                <a:spcPct val="90000"/>
              </a:lnSpc>
            </a:pPr>
            <a:r>
              <a:rPr lang="en-US" dirty="0"/>
              <a:t>Alternatively, look for ‘events’ or ‘transactions’ – these may also be facts</a:t>
            </a:r>
          </a:p>
          <a:p>
            <a:pPr lvl="1">
              <a:lnSpc>
                <a:spcPct val="90000"/>
              </a:lnSpc>
            </a:pPr>
            <a:r>
              <a:rPr lang="en-US" dirty="0" err="1"/>
              <a:t>Denormalize</a:t>
            </a:r>
            <a:r>
              <a:rPr lang="en-US" dirty="0"/>
              <a:t> all of the remaining tables into flat tables with single-part keys that connect directly to the fact tables. These tables become the dimension tables. </a:t>
            </a:r>
          </a:p>
          <a:p>
            <a:pPr lvl="1">
              <a:lnSpc>
                <a:spcPct val="90000"/>
              </a:lnSpc>
            </a:pPr>
            <a:r>
              <a:rPr lang="en-US" dirty="0"/>
              <a:t>In cases where a dimension table connects to more than one fact table, we represent this same dimension table in both schemas, and we refer to the dimension tables as "conformed" between the two dimensional models. </a:t>
            </a:r>
          </a:p>
          <a:p>
            <a:pPr>
              <a:lnSpc>
                <a:spcPct val="9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1881A4-CF89-48CC-8513-1A3835E58DEE}" type="slidenum">
              <a:rPr lang="en-US"/>
              <a:pPr/>
              <a:t>5</a:t>
            </a:fld>
            <a:endParaRPr lang="en-US"/>
          </a:p>
        </p:txBody>
      </p:sp>
      <p:sp>
        <p:nvSpPr>
          <p:cNvPr id="115714" name="Rectangle 2"/>
          <p:cNvSpPr>
            <a:spLocks noGrp="1" noChangeArrowheads="1"/>
          </p:cNvSpPr>
          <p:nvPr>
            <p:ph type="title"/>
          </p:nvPr>
        </p:nvSpPr>
        <p:spPr>
          <a:xfrm>
            <a:off x="914400" y="304800"/>
            <a:ext cx="7772400" cy="579438"/>
          </a:xfrm>
        </p:spPr>
        <p:txBody>
          <a:bodyPr>
            <a:normAutofit fontScale="90000"/>
          </a:bodyPr>
          <a:lstStyle/>
          <a:p>
            <a:r>
              <a:rPr lang="en-US" dirty="0"/>
              <a:t>DM Strengths</a:t>
            </a:r>
          </a:p>
        </p:txBody>
      </p:sp>
      <p:sp>
        <p:nvSpPr>
          <p:cNvPr id="115715" name="Rectangle 3"/>
          <p:cNvSpPr>
            <a:spLocks noGrp="1" noChangeArrowheads="1"/>
          </p:cNvSpPr>
          <p:nvPr>
            <p:ph type="body" idx="1"/>
          </p:nvPr>
        </p:nvSpPr>
        <p:spPr>
          <a:xfrm>
            <a:off x="609600" y="1066800"/>
            <a:ext cx="8153400" cy="4800600"/>
          </a:xfrm>
        </p:spPr>
        <p:txBody>
          <a:bodyPr/>
          <a:lstStyle/>
          <a:p>
            <a:r>
              <a:rPr lang="en-US" sz="2800" dirty="0"/>
              <a:t>The dimensional model has a number of important data warehouse advantages that the ER model lacks. </a:t>
            </a:r>
          </a:p>
          <a:p>
            <a:pPr lvl="1"/>
            <a:r>
              <a:rPr lang="en-US" dirty="0"/>
              <a:t>First, the dimensional model is a predictable, standard framework. Report writers, query tools, and user interfaces can all make strong assumptions about the dimensional model to make the user interfaces more understandable and to make processing more efficient.</a:t>
            </a:r>
          </a:p>
          <a:p>
            <a:pPr lvl="1"/>
            <a:r>
              <a:rPr lang="en-US" dirty="0"/>
              <a:t>Rather than using a cost-based optimizer, a database engine can make very strong assumptions about first constraining the dimension tables and then "attacking" the fact table all at once with the Cartesian product of those dimension table keys satisfying the user's constraints.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F0E3031-1D19-40E1-AE51-0E92A0AB4E74}" type="slidenum">
              <a:rPr lang="en-US"/>
              <a:pPr/>
              <a:t>6</a:t>
            </a:fld>
            <a:endParaRPr lang="en-US"/>
          </a:p>
        </p:txBody>
      </p:sp>
      <p:sp>
        <p:nvSpPr>
          <p:cNvPr id="116738" name="Rectangle 2"/>
          <p:cNvSpPr>
            <a:spLocks noGrp="1" noChangeArrowheads="1"/>
          </p:cNvSpPr>
          <p:nvPr>
            <p:ph type="title"/>
          </p:nvPr>
        </p:nvSpPr>
        <p:spPr/>
        <p:txBody>
          <a:bodyPr/>
          <a:lstStyle/>
          <a:p>
            <a:r>
              <a:rPr lang="en-US"/>
              <a:t>DM Strengths</a:t>
            </a:r>
          </a:p>
        </p:txBody>
      </p:sp>
      <p:sp>
        <p:nvSpPr>
          <p:cNvPr id="116739" name="Rectangle 3"/>
          <p:cNvSpPr>
            <a:spLocks noGrp="1" noChangeArrowheads="1"/>
          </p:cNvSpPr>
          <p:nvPr>
            <p:ph type="body" idx="1"/>
          </p:nvPr>
        </p:nvSpPr>
        <p:spPr/>
        <p:txBody>
          <a:bodyPr/>
          <a:lstStyle/>
          <a:p>
            <a:r>
              <a:rPr lang="en-US"/>
              <a:t>A second strength of the dimensional model is that the predictable framework of the star join schema withstands unexpected changes in user behavior. Every dimension is equivalent. All dimensions can be thought of as symmetrically equal entry points into the fact table. The logical design can be done </a:t>
            </a:r>
            <a:r>
              <a:rPr lang="en-US" b="1" u="sng"/>
              <a:t>independent of</a:t>
            </a:r>
            <a:r>
              <a:rPr lang="en-US"/>
              <a:t> </a:t>
            </a:r>
            <a:r>
              <a:rPr lang="en-US" b="1" u="sng"/>
              <a:t>expected query patterns</a:t>
            </a:r>
            <a:r>
              <a:rPr lang="en-US"/>
              <a:t>. The user interfaces are symmetrical, the query strategies are symmetrical, and the SQL generated against the dimensional model is symmetrical. </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8C88955-8B10-4F48-A08D-7EC3A80FC6C4}" type="slidenum">
              <a:rPr lang="en-US"/>
              <a:pPr/>
              <a:t>7</a:t>
            </a:fld>
            <a:endParaRPr lang="en-US"/>
          </a:p>
        </p:txBody>
      </p:sp>
      <p:sp>
        <p:nvSpPr>
          <p:cNvPr id="117762" name="Rectangle 2"/>
          <p:cNvSpPr>
            <a:spLocks noGrp="1" noChangeArrowheads="1"/>
          </p:cNvSpPr>
          <p:nvPr>
            <p:ph type="title"/>
          </p:nvPr>
        </p:nvSpPr>
        <p:spPr/>
        <p:txBody>
          <a:bodyPr/>
          <a:lstStyle/>
          <a:p>
            <a:r>
              <a:rPr lang="en-US"/>
              <a:t>DM Strengths</a:t>
            </a:r>
          </a:p>
        </p:txBody>
      </p:sp>
      <p:sp>
        <p:nvSpPr>
          <p:cNvPr id="117763" name="Rectangle 3"/>
          <p:cNvSpPr>
            <a:spLocks noGrp="1" noChangeArrowheads="1"/>
          </p:cNvSpPr>
          <p:nvPr>
            <p:ph type="body" idx="1"/>
          </p:nvPr>
        </p:nvSpPr>
        <p:spPr/>
        <p:txBody>
          <a:bodyPr>
            <a:normAutofit lnSpcReduction="10000"/>
          </a:bodyPr>
          <a:lstStyle/>
          <a:p>
            <a:pPr>
              <a:lnSpc>
                <a:spcPct val="90000"/>
              </a:lnSpc>
            </a:pPr>
            <a:r>
              <a:rPr lang="en-US" sz="2400" dirty="0"/>
              <a:t>A third strength of the dimensional model is that it is ‘gracefully extensible’ to accommodate unexpected new data elements and new design decisions. </a:t>
            </a:r>
          </a:p>
          <a:p>
            <a:pPr>
              <a:lnSpc>
                <a:spcPct val="90000"/>
              </a:lnSpc>
            </a:pPr>
            <a:r>
              <a:rPr lang="en-US" sz="2400" dirty="0"/>
              <a:t>Gracefully extensible:</a:t>
            </a:r>
          </a:p>
          <a:p>
            <a:pPr lvl="1">
              <a:lnSpc>
                <a:spcPct val="90000"/>
              </a:lnSpc>
            </a:pPr>
            <a:r>
              <a:rPr lang="en-US" sz="2200" dirty="0"/>
              <a:t>all existing tables (both fact and dimension) can be changed in place by simply adding new data rows in the table, or the table can be changed in place with a SQL alter table command. </a:t>
            </a:r>
          </a:p>
          <a:p>
            <a:pPr lvl="1">
              <a:lnSpc>
                <a:spcPct val="90000"/>
              </a:lnSpc>
            </a:pPr>
            <a:r>
              <a:rPr lang="en-US" sz="2200" dirty="0"/>
              <a:t>Data should not have to be reloaded. </a:t>
            </a:r>
          </a:p>
          <a:p>
            <a:pPr lvl="1">
              <a:lnSpc>
                <a:spcPct val="90000"/>
              </a:lnSpc>
            </a:pPr>
            <a:r>
              <a:rPr lang="en-US" sz="2200" dirty="0"/>
              <a:t>No query tool or reporting tool needs to be reprogrammed to accommodate the change. </a:t>
            </a:r>
          </a:p>
          <a:p>
            <a:pPr lvl="1">
              <a:lnSpc>
                <a:spcPct val="90000"/>
              </a:lnSpc>
            </a:pPr>
            <a:r>
              <a:rPr lang="en-US" sz="2200" dirty="0"/>
              <a:t>Old applications continue to run without yielding different results. Adding new unanticipated facts (that is, new additive numeric fields in the fact table), as long as they are consistent with the fundamental grain of the existing fact table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DF8727B-55FF-4DC8-AFC9-3C26035984CC}" type="slidenum">
              <a:rPr lang="en-US"/>
              <a:pPr/>
              <a:t>8</a:t>
            </a:fld>
            <a:endParaRPr lang="en-US"/>
          </a:p>
        </p:txBody>
      </p:sp>
      <p:sp>
        <p:nvSpPr>
          <p:cNvPr id="118786" name="Rectangle 2"/>
          <p:cNvSpPr>
            <a:spLocks noGrp="1" noChangeArrowheads="1"/>
          </p:cNvSpPr>
          <p:nvPr>
            <p:ph type="title"/>
          </p:nvPr>
        </p:nvSpPr>
        <p:spPr>
          <a:xfrm>
            <a:off x="914400" y="274638"/>
            <a:ext cx="7772400" cy="487362"/>
          </a:xfrm>
        </p:spPr>
        <p:txBody>
          <a:bodyPr>
            <a:normAutofit fontScale="90000"/>
          </a:bodyPr>
          <a:lstStyle/>
          <a:p>
            <a:r>
              <a:rPr lang="en-US" dirty="0"/>
              <a:t>DM Strengths</a:t>
            </a:r>
          </a:p>
        </p:txBody>
      </p:sp>
      <p:sp>
        <p:nvSpPr>
          <p:cNvPr id="118787" name="Rectangle 3"/>
          <p:cNvSpPr>
            <a:spLocks noGrp="1" noChangeArrowheads="1"/>
          </p:cNvSpPr>
          <p:nvPr>
            <p:ph type="body" idx="1"/>
          </p:nvPr>
        </p:nvSpPr>
        <p:spPr>
          <a:xfrm>
            <a:off x="457200" y="1066800"/>
            <a:ext cx="8153400" cy="4800600"/>
          </a:xfrm>
        </p:spPr>
        <p:txBody>
          <a:bodyPr/>
          <a:lstStyle/>
          <a:p>
            <a:r>
              <a:rPr lang="en-US"/>
              <a:t>A fourth strength of the dimensional model is that there is a body of standard approaches for handling common modeling situations in the business world. These modeling situations include: </a:t>
            </a:r>
          </a:p>
          <a:p>
            <a:pPr lvl="1"/>
            <a:r>
              <a:rPr lang="en-US"/>
              <a:t>Slowly changing dimensions, where a "constant" dimension such as Product or Customer actually evolves slowly and asynchronously. </a:t>
            </a:r>
          </a:p>
          <a:p>
            <a:pPr lvl="1"/>
            <a:r>
              <a:rPr lang="en-US"/>
              <a:t>Event-handling databases, where the fact table usually turns out to be "factless.“</a:t>
            </a:r>
          </a:p>
          <a:p>
            <a:pPr lvl="1"/>
            <a:r>
              <a:rPr lang="en-US"/>
              <a:t>Many others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63E840E-DC79-4413-8B35-E8A7CD86A3EC}" type="slidenum">
              <a:rPr lang="en-US"/>
              <a:pPr/>
              <a:t>9</a:t>
            </a:fld>
            <a:endParaRPr lang="en-US"/>
          </a:p>
        </p:txBody>
      </p:sp>
      <p:sp>
        <p:nvSpPr>
          <p:cNvPr id="119810" name="Rectangle 2"/>
          <p:cNvSpPr>
            <a:spLocks noGrp="1" noChangeArrowheads="1"/>
          </p:cNvSpPr>
          <p:nvPr>
            <p:ph type="title"/>
          </p:nvPr>
        </p:nvSpPr>
        <p:spPr/>
        <p:txBody>
          <a:bodyPr/>
          <a:lstStyle/>
          <a:p>
            <a:r>
              <a:rPr lang="en-US"/>
              <a:t>DM Strengths</a:t>
            </a:r>
          </a:p>
        </p:txBody>
      </p:sp>
      <p:sp>
        <p:nvSpPr>
          <p:cNvPr id="119811" name="Rectangle 3"/>
          <p:cNvSpPr>
            <a:spLocks noGrp="1" noChangeArrowheads="1"/>
          </p:cNvSpPr>
          <p:nvPr>
            <p:ph type="body" idx="1"/>
          </p:nvPr>
        </p:nvSpPr>
        <p:spPr/>
        <p:txBody>
          <a:bodyPr/>
          <a:lstStyle/>
          <a:p>
            <a:pPr>
              <a:lnSpc>
                <a:spcPct val="90000"/>
              </a:lnSpc>
            </a:pPr>
            <a:r>
              <a:rPr lang="en-US" sz="2400"/>
              <a:t>A final strength of the dimensional model is the management of aggregates. </a:t>
            </a:r>
          </a:p>
          <a:p>
            <a:pPr>
              <a:lnSpc>
                <a:spcPct val="90000"/>
              </a:lnSpc>
            </a:pPr>
            <a:r>
              <a:rPr lang="en-US" sz="2400"/>
              <a:t>Aggregates are summary records that are logically redundant with base data already in the data warehouse, but they are used to enhance query performance. </a:t>
            </a:r>
          </a:p>
          <a:p>
            <a:pPr>
              <a:lnSpc>
                <a:spcPct val="90000"/>
              </a:lnSpc>
            </a:pPr>
            <a:r>
              <a:rPr lang="en-US" sz="2400"/>
              <a:t>A comprehensive aggregate strategy is required in every medium- and large-sized data warehouse implementation. </a:t>
            </a:r>
          </a:p>
          <a:p>
            <a:pPr>
              <a:lnSpc>
                <a:spcPct val="90000"/>
              </a:lnSpc>
            </a:pPr>
            <a:r>
              <a:rPr lang="en-US" sz="2400"/>
              <a:t>All of the aggregate management software packages and aggregate navigation utilities depend on a very specific single structure of fact and dimension tables that is absolutely dependent on the dimensional model.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2061</TotalTime>
  <Words>1323</Words>
  <Application>Microsoft Office PowerPoint</Application>
  <PresentationFormat>On-screen Show (4:3)</PresentationFormat>
  <Paragraphs>166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SS G515 - Data Warehousing</vt:lpstr>
      <vt:lpstr>Dimensional Model vs ER model</vt:lpstr>
      <vt:lpstr>Dimensional Model vs ER model</vt:lpstr>
      <vt:lpstr>Dimensional Model vs ER model</vt:lpstr>
      <vt:lpstr>DM Strengths</vt:lpstr>
      <vt:lpstr>DM Strengths</vt:lpstr>
      <vt:lpstr>DM Strengths</vt:lpstr>
      <vt:lpstr>DM Strengths</vt:lpstr>
      <vt:lpstr>DM Strengths</vt:lpstr>
      <vt:lpstr>ER vs DM – Final Points</vt:lpstr>
      <vt:lpstr>Types of Facts</vt:lpstr>
      <vt:lpstr>Data Warehouse: Design Steps</vt:lpstr>
      <vt:lpstr>Modeling Design Process</vt:lpstr>
      <vt:lpstr>Step 1 - Identify the Business Process</vt:lpstr>
      <vt:lpstr>Step 2 - Identify the Grain</vt:lpstr>
      <vt:lpstr>Step 3 - Identify the Dimensions</vt:lpstr>
      <vt:lpstr>Step 4 - Identify the Facts</vt:lpstr>
      <vt:lpstr>Grocery Store: The Universal Example</vt:lpstr>
      <vt:lpstr>Grocery Store DW</vt:lpstr>
      <vt:lpstr>Grocery Store: DW Size Estimate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Ashish Jain</cp:lastModifiedBy>
  <cp:revision>329</cp:revision>
  <dcterms:created xsi:type="dcterms:W3CDTF">1601-01-01T00:00:00Z</dcterms:created>
  <dcterms:modified xsi:type="dcterms:W3CDTF">2017-10-06T14:07:13Z</dcterms:modified>
</cp:coreProperties>
</file>