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33"/>
  </p:notesMasterIdLst>
  <p:sldIdLst>
    <p:sldId id="282" r:id="rId2"/>
    <p:sldId id="427" r:id="rId3"/>
    <p:sldId id="454" r:id="rId4"/>
    <p:sldId id="455" r:id="rId5"/>
    <p:sldId id="456" r:id="rId6"/>
    <p:sldId id="457" r:id="rId7"/>
    <p:sldId id="458" r:id="rId8"/>
    <p:sldId id="428" r:id="rId9"/>
    <p:sldId id="429" r:id="rId10"/>
    <p:sldId id="430" r:id="rId11"/>
    <p:sldId id="431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88" r:id="rId31"/>
    <p:sldId id="48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99CC"/>
    <a:srgbClr val="000099"/>
    <a:srgbClr val="000066"/>
    <a:srgbClr val="FF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03725C0-BB50-4095-BFC2-0E6D0F846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5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924C6-75D9-414C-8F6A-3307BC130972}" type="slidenum">
              <a:rPr lang="en-US"/>
              <a:pPr/>
              <a:t>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847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07D576-F651-44E5-8604-45F5940BB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4BB9B-2227-46CE-9282-6BE3AB704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D7936-F329-4442-A21C-DDAB5615C2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76F04D7-66EE-4AF1-8973-7736852C42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0CBE1-5E6D-453B-84A3-268AB5123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10D2A-621F-49FE-9250-826F9B06D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B3D56-F151-4205-A729-880D55DD6D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6999A-0E03-4DCB-BAC0-3FBC1BCC71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C202F-F13B-46C2-8D83-6959F9AAE0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F7023A3-41EB-4450-95A6-8FF96A9289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D964F8C-6CA6-4583-AD38-92C61BDEF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8768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Dr. </a:t>
            </a:r>
            <a:r>
              <a:rPr lang="en-US" sz="2800" b="1" i="1" dirty="0" err="1" smtClean="0">
                <a:solidFill>
                  <a:srgbClr val="003366"/>
                </a:solidFill>
                <a:latin typeface="Times New Roman" pitchFamily="18" charset="0"/>
              </a:rPr>
              <a:t>Yashvardhan</a:t>
            </a:r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 Sharma</a:t>
            </a:r>
          </a:p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Assistant Professor, CS &amp; IS Dept.</a:t>
            </a:r>
          </a:p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BITS-</a:t>
            </a:r>
            <a:r>
              <a:rPr lang="en-US" sz="2800" b="1" i="1" dirty="0" err="1" smtClean="0">
                <a:solidFill>
                  <a:srgbClr val="003366"/>
                </a:solidFill>
                <a:latin typeface="Times New Roman" pitchFamily="18" charset="0"/>
              </a:rPr>
              <a:t>Pilani</a:t>
            </a:r>
            <a:endParaRPr lang="en-US" sz="2800" b="1" i="1" dirty="0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09713"/>
            <a:ext cx="7467600" cy="14938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SS G515 - Data Warehousing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lang="en-US" sz="2800" dirty="0"/>
              <a:t>Dimensional Modeling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Grocery Store:</a:t>
            </a:r>
            <a:br>
              <a:rPr lang="en-US" b="1" smtClean="0"/>
            </a:br>
            <a:r>
              <a:rPr lang="en-US" b="1" smtClean="0"/>
              <a:t>DW Size Estimate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Daily Grain</a:t>
            </a:r>
          </a:p>
          <a:p>
            <a:pPr eaLnBrk="1" hangingPunct="1"/>
            <a:r>
              <a:rPr lang="en-US" sz="2800" dirty="0" smtClean="0"/>
              <a:t>Size of Fact Table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= 100*10000*3*365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= 1095 million records</a:t>
            </a:r>
          </a:p>
          <a:p>
            <a:pPr eaLnBrk="1" hangingPunct="1"/>
            <a:r>
              <a:rPr lang="en-US" sz="2800" dirty="0" smtClean="0"/>
              <a:t>4 facts &amp; 4 dimensions (48 bytes</a:t>
            </a:r>
            <a:r>
              <a:rPr lang="en-US" sz="2800" dirty="0" smtClean="0"/>
              <a:t>)</a:t>
            </a:r>
          </a:p>
          <a:p>
            <a:pPr marL="0" indent="0" eaLnBrk="1" hangingPunct="1">
              <a:buNone/>
            </a:pPr>
            <a:r>
              <a:rPr lang="en-IN" sz="2800" dirty="0" smtClean="0"/>
              <a:t>Fact size: 8 bytes, dimension size: 4 bytes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1095 m * 48 bytes = 52560 m bytes</a:t>
            </a:r>
          </a:p>
          <a:p>
            <a:pPr eaLnBrk="1" hangingPunct="1"/>
            <a:r>
              <a:rPr lang="en-US" sz="2800" dirty="0" smtClean="0"/>
              <a:t>i.e. ~ 50 GB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685800" y="472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36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5800" y="472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36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533400" y="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000" b="1">
                <a:solidFill>
                  <a:srgbClr val="000000"/>
                </a:solidFill>
                <a:latin typeface="Tahoma" pitchFamily="34" charset="0"/>
              </a:rPr>
              <a:t>Data Cube</a:t>
            </a:r>
            <a:endParaRPr lang="en-US" sz="4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1828800" y="2209800"/>
            <a:ext cx="2667000" cy="2438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 rot="-2659807">
            <a:off x="793750" y="2060575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Location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 rot="-5400000">
            <a:off x="434182" y="3347243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Product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2514600" y="50053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Time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1905000" y="4648200"/>
            <a:ext cx="185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M  T  W  Th  F  S  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1143000" y="2857500"/>
            <a:ext cx="7270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2300"/>
              </a:lnSpc>
            </a:pPr>
            <a:r>
              <a:rPr lang="en-US" sz="1600">
                <a:latin typeface="Times New Roman" pitchFamily="18" charset="0"/>
              </a:rPr>
              <a:t>Juice</a:t>
            </a:r>
          </a:p>
          <a:p>
            <a:pPr eaLnBrk="0" hangingPunct="0">
              <a:lnSpc>
                <a:spcPts val="2300"/>
              </a:lnSpc>
            </a:pPr>
            <a:r>
              <a:rPr lang="en-US" sz="1600">
                <a:latin typeface="Times New Roman" pitchFamily="18" charset="0"/>
              </a:rPr>
              <a:t>Milk</a:t>
            </a:r>
          </a:p>
          <a:p>
            <a:pPr eaLnBrk="0" hangingPunct="0">
              <a:lnSpc>
                <a:spcPts val="2300"/>
              </a:lnSpc>
            </a:pPr>
            <a:r>
              <a:rPr lang="en-US" sz="1600">
                <a:latin typeface="Times New Roman" pitchFamily="18" charset="0"/>
              </a:rPr>
              <a:t>Coke</a:t>
            </a:r>
          </a:p>
          <a:p>
            <a:pPr eaLnBrk="0" hangingPunct="0">
              <a:lnSpc>
                <a:spcPts val="2300"/>
              </a:lnSpc>
            </a:pPr>
            <a:r>
              <a:rPr lang="en-US" sz="1600">
                <a:latin typeface="Times New Roman" pitchFamily="18" charset="0"/>
              </a:rPr>
              <a:t>Cream</a:t>
            </a:r>
          </a:p>
          <a:p>
            <a:pPr eaLnBrk="0" hangingPunct="0">
              <a:lnSpc>
                <a:spcPts val="2300"/>
              </a:lnSpc>
            </a:pPr>
            <a:r>
              <a:rPr lang="en-US" sz="1600">
                <a:latin typeface="Times New Roman" pitchFamily="18" charset="0"/>
              </a:rPr>
              <a:t>Soap</a:t>
            </a:r>
          </a:p>
          <a:p>
            <a:pPr eaLnBrk="0" hangingPunct="0">
              <a:lnSpc>
                <a:spcPts val="2300"/>
              </a:lnSpc>
            </a:pPr>
            <a:r>
              <a:rPr lang="en-US" sz="1600">
                <a:latin typeface="Times New Roman" pitchFamily="18" charset="0"/>
              </a:rPr>
              <a:t>Bread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1905000" y="19812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Goa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32" name="Text Box 11"/>
          <p:cNvSpPr txBox="1">
            <a:spLocks noChangeArrowheads="1"/>
          </p:cNvSpPr>
          <p:nvPr/>
        </p:nvSpPr>
        <p:spPr bwMode="auto">
          <a:xfrm>
            <a:off x="1524000" y="22098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Dubai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1219200" y="2514600"/>
            <a:ext cx="66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Pilani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34" name="Text Box 13"/>
          <p:cNvSpPr txBox="1">
            <a:spLocks noChangeArrowheads="1"/>
          </p:cNvSpPr>
          <p:nvPr/>
        </p:nvSpPr>
        <p:spPr bwMode="auto">
          <a:xfrm>
            <a:off x="1828800" y="2819400"/>
            <a:ext cx="3873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ts val="2300"/>
              </a:lnSpc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0" hangingPunct="0">
              <a:lnSpc>
                <a:spcPts val="2300"/>
              </a:lnSpc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34</a:t>
            </a:r>
          </a:p>
          <a:p>
            <a:pPr eaLnBrk="0" hangingPunct="0">
              <a:lnSpc>
                <a:spcPts val="2300"/>
              </a:lnSpc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56</a:t>
            </a:r>
          </a:p>
          <a:p>
            <a:pPr eaLnBrk="0" hangingPunct="0">
              <a:lnSpc>
                <a:spcPts val="2300"/>
              </a:lnSpc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32</a:t>
            </a:r>
          </a:p>
          <a:p>
            <a:pPr eaLnBrk="0" hangingPunct="0">
              <a:lnSpc>
                <a:spcPts val="2300"/>
              </a:lnSpc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12</a:t>
            </a:r>
          </a:p>
          <a:p>
            <a:pPr eaLnBrk="0" hangingPunct="0">
              <a:lnSpc>
                <a:spcPts val="2300"/>
              </a:lnSpc>
            </a:pP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56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 flipV="1">
            <a:off x="1447800" y="4572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5"/>
          <p:cNvSpPr txBox="1">
            <a:spLocks noChangeArrowheads="1"/>
          </p:cNvSpPr>
          <p:nvPr/>
        </p:nvSpPr>
        <p:spPr bwMode="auto">
          <a:xfrm>
            <a:off x="609600" y="5334000"/>
            <a:ext cx="3171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56 units of bread sold in Pilani on 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5287963" y="2209800"/>
            <a:ext cx="38560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Dimensions:</a:t>
            </a:r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	Time, Product, Location</a:t>
            </a:r>
          </a:p>
          <a:p>
            <a:pPr eaLnBrk="0" hangingPunct="0"/>
            <a:r>
              <a:rPr lang="en-US" sz="2000" i="1">
                <a:latin typeface="Times New Roman" pitchFamily="18" charset="0"/>
              </a:rPr>
              <a:t>Attributes:</a:t>
            </a:r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	Product (upc, price, …)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	Location…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	…</a:t>
            </a:r>
          </a:p>
          <a:p>
            <a:pPr eaLnBrk="0" hangingPunct="0"/>
            <a:r>
              <a:rPr lang="en-US" sz="2000" i="1">
                <a:latin typeface="Times New Roman" pitchFamily="18" charset="0"/>
              </a:rPr>
              <a:t>Hierarchies:</a:t>
            </a:r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	Product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 Brand  …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	Day  Week  Quarter</a:t>
            </a:r>
          </a:p>
          <a:p>
            <a:pPr eaLnBrk="0" hangingPunct="0"/>
            <a:r>
              <a:rPr lang="en-US" sz="2000">
                <a:latin typeface="Times New Roman" pitchFamily="18" charset="0"/>
                <a:sym typeface="Symbol" pitchFamily="18" charset="2"/>
              </a:rPr>
              <a:t>	City  Region  Country</a:t>
            </a:r>
          </a:p>
        </p:txBody>
      </p:sp>
      <p:sp>
        <p:nvSpPr>
          <p:cNvPr id="56338" name="Line 17"/>
          <p:cNvSpPr>
            <a:spLocks noChangeShapeType="1"/>
          </p:cNvSpPr>
          <p:nvPr/>
        </p:nvSpPr>
        <p:spPr bwMode="auto">
          <a:xfrm flipV="1">
            <a:off x="3962400" y="4495800"/>
            <a:ext cx="579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4525963" y="4291013"/>
            <a:ext cx="127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roll-up to week</a:t>
            </a:r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2209800" y="2819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 flipV="1">
            <a:off x="2208213" y="2214563"/>
            <a:ext cx="600075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1828800" y="31734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20574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23"/>
          <p:cNvSpPr>
            <a:spLocks noChangeShapeType="1"/>
          </p:cNvSpPr>
          <p:nvPr/>
        </p:nvSpPr>
        <p:spPr bwMode="auto">
          <a:xfrm flipV="1">
            <a:off x="3876675" y="25638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24"/>
          <p:cNvSpPr>
            <a:spLocks noChangeShapeType="1"/>
          </p:cNvSpPr>
          <p:nvPr/>
        </p:nvSpPr>
        <p:spPr bwMode="auto">
          <a:xfrm>
            <a:off x="4114800" y="2590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25"/>
          <p:cNvSpPr>
            <a:spLocks noChangeShapeType="1"/>
          </p:cNvSpPr>
          <p:nvPr/>
        </p:nvSpPr>
        <p:spPr bwMode="auto">
          <a:xfrm>
            <a:off x="1828800" y="34655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Line 26"/>
          <p:cNvSpPr>
            <a:spLocks noChangeShapeType="1"/>
          </p:cNvSpPr>
          <p:nvPr/>
        </p:nvSpPr>
        <p:spPr bwMode="auto">
          <a:xfrm>
            <a:off x="1828800" y="373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Line 27"/>
          <p:cNvSpPr>
            <a:spLocks noChangeShapeType="1"/>
          </p:cNvSpPr>
          <p:nvPr/>
        </p:nvSpPr>
        <p:spPr bwMode="auto">
          <a:xfrm>
            <a:off x="1828800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Line 28"/>
          <p:cNvSpPr>
            <a:spLocks noChangeShapeType="1"/>
          </p:cNvSpPr>
          <p:nvPr/>
        </p:nvSpPr>
        <p:spPr bwMode="auto">
          <a:xfrm>
            <a:off x="1828800" y="4343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Line 29"/>
          <p:cNvSpPr>
            <a:spLocks noChangeShapeType="1"/>
          </p:cNvSpPr>
          <p:nvPr/>
        </p:nvSpPr>
        <p:spPr bwMode="auto">
          <a:xfrm>
            <a:off x="22860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Line 30"/>
          <p:cNvSpPr>
            <a:spLocks noChangeShapeType="1"/>
          </p:cNvSpPr>
          <p:nvPr/>
        </p:nvSpPr>
        <p:spPr bwMode="auto">
          <a:xfrm>
            <a:off x="43434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31"/>
          <p:cNvSpPr>
            <a:spLocks noChangeShapeType="1"/>
          </p:cNvSpPr>
          <p:nvPr/>
        </p:nvSpPr>
        <p:spPr bwMode="auto">
          <a:xfrm flipV="1">
            <a:off x="3898900" y="28511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Line 32"/>
          <p:cNvSpPr>
            <a:spLocks noChangeShapeType="1"/>
          </p:cNvSpPr>
          <p:nvPr/>
        </p:nvSpPr>
        <p:spPr bwMode="auto">
          <a:xfrm flipV="1">
            <a:off x="3886200" y="3429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 flipV="1">
            <a:off x="3886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Line 34"/>
          <p:cNvSpPr>
            <a:spLocks noChangeShapeType="1"/>
          </p:cNvSpPr>
          <p:nvPr/>
        </p:nvSpPr>
        <p:spPr bwMode="auto">
          <a:xfrm flipV="1">
            <a:off x="3886200" y="3733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>
            <a:off x="2481263" y="2819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Line 36"/>
          <p:cNvSpPr>
            <a:spLocks noChangeShapeType="1"/>
          </p:cNvSpPr>
          <p:nvPr/>
        </p:nvSpPr>
        <p:spPr bwMode="auto">
          <a:xfrm>
            <a:off x="2752725" y="2819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7"/>
          <p:cNvSpPr>
            <a:spLocks noChangeShapeType="1"/>
          </p:cNvSpPr>
          <p:nvPr/>
        </p:nvSpPr>
        <p:spPr bwMode="auto">
          <a:xfrm>
            <a:off x="3024188" y="2819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Line 38"/>
          <p:cNvSpPr>
            <a:spLocks noChangeShapeType="1"/>
          </p:cNvSpPr>
          <p:nvPr/>
        </p:nvSpPr>
        <p:spPr bwMode="auto">
          <a:xfrm>
            <a:off x="3295650" y="2819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>
            <a:off x="3568700" y="2819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 flipV="1">
            <a:off x="2484438" y="2219325"/>
            <a:ext cx="60007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Line 41"/>
          <p:cNvSpPr>
            <a:spLocks noChangeShapeType="1"/>
          </p:cNvSpPr>
          <p:nvPr/>
        </p:nvSpPr>
        <p:spPr bwMode="auto">
          <a:xfrm flipV="1">
            <a:off x="2755900" y="2209800"/>
            <a:ext cx="60007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3" name="Line 42"/>
          <p:cNvSpPr>
            <a:spLocks noChangeShapeType="1"/>
          </p:cNvSpPr>
          <p:nvPr/>
        </p:nvSpPr>
        <p:spPr bwMode="auto">
          <a:xfrm flipV="1">
            <a:off x="3032125" y="2209800"/>
            <a:ext cx="60007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4" name="Line 43"/>
          <p:cNvSpPr>
            <a:spLocks noChangeShapeType="1"/>
          </p:cNvSpPr>
          <p:nvPr/>
        </p:nvSpPr>
        <p:spPr bwMode="auto">
          <a:xfrm flipV="1">
            <a:off x="3308350" y="2209800"/>
            <a:ext cx="600075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5" name="Line 44"/>
          <p:cNvSpPr>
            <a:spLocks noChangeShapeType="1"/>
          </p:cNvSpPr>
          <p:nvPr/>
        </p:nvSpPr>
        <p:spPr bwMode="auto">
          <a:xfrm flipV="1">
            <a:off x="3575050" y="2214563"/>
            <a:ext cx="600075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 Meet the Requirements within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is </a:t>
            </a:r>
            <a:r>
              <a:rPr lang="en-US" dirty="0" err="1"/>
              <a:t>organised</a:t>
            </a:r>
            <a:r>
              <a:rPr lang="en-US" dirty="0"/>
              <a:t> differently, i.e</a:t>
            </a:r>
            <a:r>
              <a:rPr lang="en-US" dirty="0" smtClean="0"/>
              <a:t>. “</a:t>
            </a:r>
            <a:r>
              <a:rPr lang="en-US" dirty="0"/>
              <a:t>multidimensional”</a:t>
            </a:r>
          </a:p>
          <a:p>
            <a:pPr lvl="1">
              <a:buNone/>
            </a:pPr>
            <a:r>
              <a:rPr lang="en-US" dirty="0"/>
              <a:t>– star-joins schemas</a:t>
            </a:r>
          </a:p>
          <a:p>
            <a:pPr lvl="1">
              <a:buNone/>
            </a:pPr>
            <a:r>
              <a:rPr lang="en-US" dirty="0"/>
              <a:t>– snowflake schemas</a:t>
            </a:r>
          </a:p>
          <a:p>
            <a:pPr>
              <a:buNone/>
            </a:pPr>
            <a:r>
              <a:rPr lang="en-US" dirty="0"/>
              <a:t>• The data is viewed differently</a:t>
            </a:r>
          </a:p>
          <a:p>
            <a:pPr>
              <a:buNone/>
            </a:pPr>
            <a:r>
              <a:rPr lang="en-US" dirty="0"/>
              <a:t>• The data is stored differently</a:t>
            </a:r>
          </a:p>
          <a:p>
            <a:pPr lvl="1">
              <a:buNone/>
            </a:pPr>
            <a:r>
              <a:rPr lang="en-US" dirty="0"/>
              <a:t>– vector (array)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The </a:t>
            </a:r>
            <a:r>
              <a:rPr lang="en-US" dirty="0"/>
              <a:t>data is indexed differently</a:t>
            </a:r>
          </a:p>
          <a:p>
            <a:pPr lvl="1">
              <a:buNone/>
            </a:pPr>
            <a:r>
              <a:rPr lang="en-US" dirty="0"/>
              <a:t>– bitmap indexes</a:t>
            </a:r>
          </a:p>
          <a:p>
            <a:pPr lvl="1">
              <a:buNone/>
            </a:pPr>
            <a:r>
              <a:rPr lang="en-US" dirty="0"/>
              <a:t>– join indexes</a:t>
            </a:r>
          </a:p>
        </p:txBody>
      </p:sp>
    </p:spTree>
    <p:extLst>
      <p:ext uri="{BB962C8B-B14F-4D97-AF65-F5344CB8AC3E}">
        <p14:creationId xmlns:p14="http://schemas.microsoft.com/office/powerpoint/2010/main" val="130831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Spreadsheets to Data Cubes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174" y="1752600"/>
            <a:ext cx="872726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22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“Multidimensional” view of the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33072"/>
            <a:ext cx="8489753" cy="502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701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- Star-Join Schema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82244"/>
            <a:ext cx="7858295" cy="511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338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41" y="381000"/>
            <a:ext cx="8697459" cy="64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11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/>
              <a:t>Star-Join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A single fact table and a single table for </a:t>
            </a:r>
            <a:r>
              <a:rPr lang="en-US" dirty="0" smtClean="0"/>
              <a:t>each dimension</a:t>
            </a:r>
            <a:endParaRPr lang="en-US" dirty="0"/>
          </a:p>
          <a:p>
            <a:pPr>
              <a:buNone/>
            </a:pPr>
            <a:r>
              <a:rPr lang="en-US" dirty="0"/>
              <a:t>• Every fact points to one </a:t>
            </a:r>
            <a:r>
              <a:rPr lang="en-US" dirty="0" err="1"/>
              <a:t>tuple</a:t>
            </a:r>
            <a:r>
              <a:rPr lang="en-US" dirty="0"/>
              <a:t> in each of </a:t>
            </a:r>
            <a:r>
              <a:rPr lang="en-US" dirty="0" smtClean="0"/>
              <a:t>the dimensions </a:t>
            </a:r>
            <a:r>
              <a:rPr lang="en-US" dirty="0"/>
              <a:t>and has additional attributes</a:t>
            </a:r>
          </a:p>
          <a:p>
            <a:pPr>
              <a:buNone/>
            </a:pPr>
            <a:r>
              <a:rPr lang="en-US" dirty="0"/>
              <a:t>• The fact table is highly </a:t>
            </a:r>
            <a:r>
              <a:rPr lang="en-US" dirty="0" err="1"/>
              <a:t>normalised</a:t>
            </a:r>
            <a:r>
              <a:rPr lang="en-US" dirty="0"/>
              <a:t>, whereas </a:t>
            </a:r>
            <a:r>
              <a:rPr lang="en-US" dirty="0" smtClean="0"/>
              <a:t>the dimension </a:t>
            </a:r>
            <a:r>
              <a:rPr lang="en-US" dirty="0"/>
              <a:t>tables not </a:t>
            </a:r>
            <a:r>
              <a:rPr lang="en-US" dirty="0" err="1"/>
              <a:t>normalised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• Dimensions does not capture hierarchies directly</a:t>
            </a:r>
          </a:p>
          <a:p>
            <a:pPr>
              <a:buNone/>
            </a:pPr>
            <a:r>
              <a:rPr lang="en-US" dirty="0"/>
              <a:t>• Generated keys are used for performance </a:t>
            </a:r>
            <a:r>
              <a:rPr lang="en-US" dirty="0" smtClean="0"/>
              <a:t>and maintenance reasons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Fact constellation: Multiple Fact tables that share</a:t>
            </a:r>
          </a:p>
          <a:p>
            <a:pPr>
              <a:buNone/>
            </a:pPr>
            <a:r>
              <a:rPr lang="en-US" dirty="0"/>
              <a:t>many dimension tables</a:t>
            </a:r>
          </a:p>
        </p:txBody>
      </p:sp>
    </p:spTree>
    <p:extLst>
      <p:ext uri="{BB962C8B-B14F-4D97-AF65-F5344CB8AC3E}">
        <p14:creationId xmlns:p14="http://schemas.microsoft.com/office/powerpoint/2010/main" val="326657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Snowflake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dimensional hierarchy directly </a:t>
            </a:r>
            <a:r>
              <a:rPr lang="en-US" dirty="0" smtClean="0"/>
              <a:t>by normalizing </a:t>
            </a:r>
            <a:r>
              <a:rPr lang="en-US" dirty="0"/>
              <a:t>the dimension tables</a:t>
            </a:r>
          </a:p>
          <a:p>
            <a:pPr>
              <a:buNone/>
            </a:pPr>
            <a:r>
              <a:rPr lang="en-US" dirty="0"/>
              <a:t>• Save storage</a:t>
            </a:r>
          </a:p>
          <a:p>
            <a:pPr>
              <a:buNone/>
            </a:pPr>
            <a:r>
              <a:rPr lang="en-US" dirty="0"/>
              <a:t>• Reduces the effectiveness of browsing</a:t>
            </a:r>
          </a:p>
        </p:txBody>
      </p:sp>
    </p:spTree>
    <p:extLst>
      <p:ext uri="{BB962C8B-B14F-4D97-AF65-F5344CB8AC3E}">
        <p14:creationId xmlns:p14="http://schemas.microsoft.com/office/powerpoint/2010/main" val="381175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6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3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Data Warehouse:</a:t>
            </a:r>
            <a:br>
              <a:rPr lang="en-US" sz="4000" b="1" smtClean="0"/>
            </a:br>
            <a:r>
              <a:rPr lang="en-US" sz="4000" b="1" smtClean="0"/>
              <a:t>Design Steps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685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Step 1: Identify the Business Process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Step 2: Declare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</a:rPr>
              <a:t>Grain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i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Step 3: Identify the Dimensions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Step 4: Identify the Facts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2135"/>
            <a:ext cx="9045078" cy="60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12" y="838200"/>
            <a:ext cx="895393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28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2264"/>
            <a:ext cx="9169693" cy="604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45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20" y="838200"/>
            <a:ext cx="897953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1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14" y="1524000"/>
            <a:ext cx="875562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2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28547"/>
            <a:ext cx="8915400" cy="592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7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1"/>
            <a:ext cx="847658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87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Dimensional </a:t>
            </a:r>
            <a:r>
              <a:rPr lang="en-US" dirty="0" smtClean="0"/>
              <a:t>modeling vocabulary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06" y="1066800"/>
            <a:ext cx="893060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5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Resisting Comfort </a:t>
            </a:r>
            <a:r>
              <a:rPr lang="en-US" dirty="0" smtClean="0"/>
              <a:t>Zone Urges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334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958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Resisting Comfort </a:t>
            </a:r>
            <a:r>
              <a:rPr lang="en-US" dirty="0" smtClean="0"/>
              <a:t>Zone Urges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455" y="1066800"/>
            <a:ext cx="85914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3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Modeling Design Process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Identify the Business Process</a:t>
            </a:r>
          </a:p>
          <a:p>
            <a:pPr marL="990600" lvl="1" indent="-533400"/>
            <a:r>
              <a:rPr lang="en-US" sz="2400"/>
              <a:t>Source of “measurements”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Identify the Grain</a:t>
            </a:r>
          </a:p>
          <a:p>
            <a:pPr marL="990600" lvl="1" indent="-533400"/>
            <a:r>
              <a:rPr lang="en-US" sz="2400"/>
              <a:t>What does 1 row in the fact table represent or mean?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Identify the Dimensions</a:t>
            </a:r>
          </a:p>
          <a:p>
            <a:pPr marL="990600" lvl="1" indent="-533400"/>
            <a:r>
              <a:rPr lang="en-US" sz="2400"/>
              <a:t>Descriptive context, true to the grain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/>
              <a:t>Identify the Facts</a:t>
            </a:r>
          </a:p>
          <a:p>
            <a:pPr marL="990600" lvl="1" indent="-533400"/>
            <a:r>
              <a:rPr lang="en-US" sz="2400"/>
              <a:t>Numeric additive measurements, true to the grain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Factless</a:t>
            </a:r>
            <a:r>
              <a:rPr lang="en-US" b="1" dirty="0" smtClean="0"/>
              <a:t> fact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Some fact tables quite simply have no measured facts!</a:t>
            </a:r>
          </a:p>
          <a:p>
            <a:pPr>
              <a:buNone/>
            </a:pPr>
            <a:r>
              <a:rPr lang="en-US" dirty="0" smtClean="0"/>
              <a:t>• Are useful to describe events and coverage, i.e. the tables contain information that something has/has not happened.</a:t>
            </a:r>
          </a:p>
          <a:p>
            <a:pPr>
              <a:buNone/>
            </a:pPr>
            <a:r>
              <a:rPr lang="en-US" dirty="0" smtClean="0"/>
              <a:t>• Often used to represent many-to-many relationships</a:t>
            </a:r>
          </a:p>
          <a:p>
            <a:pPr>
              <a:buNone/>
            </a:pPr>
            <a:r>
              <a:rPr lang="en-US" dirty="0" smtClean="0"/>
              <a:t>• The only thing they contain is a concatenated key, they do still however represent a focal event which is identified by the combination of conditions referenced in the dimension tables</a:t>
            </a:r>
          </a:p>
          <a:p>
            <a:pPr>
              <a:buNone/>
            </a:pPr>
            <a:r>
              <a:rPr lang="en-US" dirty="0" smtClean="0"/>
              <a:t>• There are two main types of </a:t>
            </a:r>
            <a:r>
              <a:rPr lang="en-US" dirty="0" err="1" smtClean="0"/>
              <a:t>factless</a:t>
            </a:r>
            <a:r>
              <a:rPr lang="en-US" dirty="0" smtClean="0"/>
              <a:t> fact tables:</a:t>
            </a:r>
          </a:p>
          <a:p>
            <a:pPr lvl="1">
              <a:buNone/>
            </a:pPr>
            <a:r>
              <a:rPr lang="en-US" dirty="0" smtClean="0"/>
              <a:t>– event tracking tables</a:t>
            </a:r>
          </a:p>
          <a:p>
            <a:pPr lvl="1">
              <a:buNone/>
            </a:pPr>
            <a:r>
              <a:rPr lang="en-US" dirty="0" smtClean="0"/>
              <a:t>– coverage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3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Factless</a:t>
            </a:r>
            <a:r>
              <a:rPr lang="en-US" b="1" dirty="0" smtClean="0"/>
              <a:t> fact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17750"/>
            <a:ext cx="7958137" cy="4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993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Step 1 - Identify the Business Process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This is a business activity typically tied to a source system.</a:t>
            </a:r>
          </a:p>
          <a:p>
            <a:pPr lvl="1"/>
            <a:r>
              <a:rPr lang="en-US" dirty="0"/>
              <a:t>Not to be confused with a business department or function. An Orders dimensional model should support the activities of both Sales and Marketing.</a:t>
            </a:r>
          </a:p>
          <a:p>
            <a:pPr lvl="1"/>
            <a:r>
              <a:rPr lang="en-US" dirty="0"/>
              <a:t>“If we establish departmentally bound dimensional models, we’ll inevitably duplicate data with different labels and terminology.”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2 - Identify the Grain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The level of detail associated with the fact table measurements.</a:t>
            </a:r>
          </a:p>
          <a:p>
            <a:pPr lvl="1"/>
            <a:r>
              <a:rPr lang="en-US"/>
              <a:t>A critical step necessary before steps 3 and 4. </a:t>
            </a:r>
          </a:p>
          <a:p>
            <a:pPr lvl="1"/>
            <a:r>
              <a:rPr lang="en-US"/>
              <a:t>Preferably it should be at the most atomic level possible.</a:t>
            </a:r>
          </a:p>
          <a:p>
            <a:pPr lvl="1"/>
            <a:r>
              <a:rPr lang="en-US"/>
              <a:t>“How do you describe a single row in the fact table?”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Step 3 - Identify the Dimensions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The list of all the discrete, text-like attributes that emanate from the fact table.</a:t>
            </a:r>
          </a:p>
          <a:p>
            <a:pPr lvl="1"/>
            <a:r>
              <a:rPr lang="en-US"/>
              <a:t>They are the “by” words used to describe the requirements.</a:t>
            </a:r>
          </a:p>
          <a:p>
            <a:pPr lvl="1"/>
            <a:r>
              <a:rPr lang="en-US"/>
              <a:t>Each dimension could be though of as an analytical “entry point” to the facts.</a:t>
            </a:r>
          </a:p>
          <a:p>
            <a:pPr lvl="1"/>
            <a:r>
              <a:rPr lang="en-US"/>
              <a:t>“How do business people describe the data that results from the business process?”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4 - Identify the Facts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Must be true to the grain defined in step 2.</a:t>
            </a:r>
          </a:p>
          <a:p>
            <a:pPr lvl="1">
              <a:lnSpc>
                <a:spcPct val="90000"/>
              </a:lnSpc>
            </a:pPr>
            <a:r>
              <a:rPr lang="en-US"/>
              <a:t>Typical facts are numeric additive figures.</a:t>
            </a:r>
          </a:p>
          <a:p>
            <a:pPr lvl="1">
              <a:lnSpc>
                <a:spcPct val="90000"/>
              </a:lnSpc>
            </a:pPr>
            <a:r>
              <a:rPr lang="en-US"/>
              <a:t>Facts that belong to a different grain belong in a separate fact table.</a:t>
            </a:r>
          </a:p>
          <a:p>
            <a:pPr lvl="1">
              <a:lnSpc>
                <a:spcPct val="90000"/>
              </a:lnSpc>
            </a:pPr>
            <a:r>
              <a:rPr lang="en-US"/>
              <a:t>Facts are determined by answering the question, “What are we measuring?”</a:t>
            </a:r>
          </a:p>
          <a:p>
            <a:pPr lvl="1">
              <a:lnSpc>
                <a:spcPct val="90000"/>
              </a:lnSpc>
            </a:pPr>
            <a:r>
              <a:rPr lang="en-US"/>
              <a:t>Percentages and ratios, such as gross margin, are non-additive. The numerator and denominator should be stored in the fact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12738"/>
            <a:ext cx="8162925" cy="1311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Grocery Store:</a:t>
            </a:r>
            <a:br>
              <a:rPr lang="en-US" sz="4000" b="1" smtClean="0"/>
            </a:br>
            <a:r>
              <a:rPr lang="en-US" sz="4000" b="1" smtClean="0"/>
              <a:t>The Universal Example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The Scenario: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609600" y="2438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sz="3200" dirty="0">
                <a:latin typeface="Tahoma" pitchFamily="34" charset="0"/>
              </a:rPr>
              <a:t>Chain of 100 Grocery Stores</a:t>
            </a:r>
            <a:r>
              <a:rPr lang="en-US" sz="3600" dirty="0">
                <a:latin typeface="Tahoma" pitchFamily="34" charset="0"/>
              </a:rPr>
              <a:t> 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609600" y="396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sz="3200">
                <a:latin typeface="Tahoma" pitchFamily="34" charset="0"/>
              </a:rPr>
              <a:t>10000 of these products sold on any given day(average)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685800" y="472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36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609600" y="2971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sz="3200">
                <a:latin typeface="Tahoma" pitchFamily="34" charset="0"/>
              </a:rPr>
              <a:t>60000 individual products in each store</a:t>
            </a: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609600" y="5029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sz="3200">
                <a:latin typeface="Tahoma" pitchFamily="34" charset="0"/>
              </a:rPr>
              <a:t>3 year data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36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Grocery Store DW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685800" y="472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36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609600" y="19050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Step 1: Sales Business Process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Step 2: Daily Grain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A word about GRANULARITY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>
                <a:latin typeface="Tahoma" pitchFamily="34" charset="0"/>
              </a:rPr>
              <a:t>Temp sensor data: per ms, sec, min, hr?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>
                <a:latin typeface="Tahoma" pitchFamily="34" charset="0"/>
              </a:rPr>
              <a:t>Size of the DW is governed by granularity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>
                <a:latin typeface="Tahoma" pitchFamily="34" charset="0"/>
              </a:rPr>
              <a:t>Daily grain (club products sold on a day for each store) Aggregated data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>
                <a:latin typeface="Tahoma" pitchFamily="34" charset="0"/>
              </a:rPr>
              <a:t>Receipt line Grain (each line in the receipt is recorded – finest grain data)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lang="en-US" sz="32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2019</TotalTime>
  <Words>840</Words>
  <Application>Microsoft Office PowerPoint</Application>
  <PresentationFormat>On-screen Show (4:3)</PresentationFormat>
  <Paragraphs>149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SS G515 - Data Warehousing Dimensional Modeling</vt:lpstr>
      <vt:lpstr>Data Warehouse: Design Steps</vt:lpstr>
      <vt:lpstr>Modeling Design Process</vt:lpstr>
      <vt:lpstr>Step 1 - Identify the Business Process</vt:lpstr>
      <vt:lpstr>Step 2 - Identify the Grain</vt:lpstr>
      <vt:lpstr>Step 3 - Identify the Dimensions</vt:lpstr>
      <vt:lpstr>Step 4 - Identify the Facts</vt:lpstr>
      <vt:lpstr>Grocery Store: The Universal Example</vt:lpstr>
      <vt:lpstr>Grocery Store DW</vt:lpstr>
      <vt:lpstr>Grocery Store: DW Size Estimate</vt:lpstr>
      <vt:lpstr>PowerPoint Presentation</vt:lpstr>
      <vt:lpstr>To Meet the Requirements within DW</vt:lpstr>
      <vt:lpstr>From Spreadsheets to Data Cubes</vt:lpstr>
      <vt:lpstr>“Multidimensional” view of the data</vt:lpstr>
      <vt:lpstr>Example - Star-Join Schema</vt:lpstr>
      <vt:lpstr>PowerPoint Presentation</vt:lpstr>
      <vt:lpstr>Star-Join Schema</vt:lpstr>
      <vt:lpstr>Snowflake Schema</vt:lpstr>
      <vt:lpstr>PowerPoint Presentation</vt:lpstr>
      <vt:lpstr>Dimensional modeling vocabulary</vt:lpstr>
      <vt:lpstr>Dimensional modeling vocabulary</vt:lpstr>
      <vt:lpstr>Dimensional modeling vocabulary</vt:lpstr>
      <vt:lpstr>Dimensional modeling vocabulary</vt:lpstr>
      <vt:lpstr>Dimensional modeling vocabulary</vt:lpstr>
      <vt:lpstr>Dimensional modeling vocabulary</vt:lpstr>
      <vt:lpstr>Dimensional modeling vocabulary</vt:lpstr>
      <vt:lpstr>Dimensional modeling vocabulary</vt:lpstr>
      <vt:lpstr>Resisting Comfort Zone Urges</vt:lpstr>
      <vt:lpstr>Resisting Comfort Zone Urges</vt:lpstr>
      <vt:lpstr>Factless fact tables</vt:lpstr>
      <vt:lpstr>Factless fact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Jain</dc:creator>
  <cp:lastModifiedBy>Ashish Jain</cp:lastModifiedBy>
  <cp:revision>331</cp:revision>
  <dcterms:created xsi:type="dcterms:W3CDTF">1601-01-01T00:00:00Z</dcterms:created>
  <dcterms:modified xsi:type="dcterms:W3CDTF">2017-10-06T14:28:49Z</dcterms:modified>
</cp:coreProperties>
</file>