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256" r:id="rId2"/>
    <p:sldId id="281" r:id="rId3"/>
    <p:sldId id="282" r:id="rId4"/>
    <p:sldId id="304" r:id="rId5"/>
    <p:sldId id="305" r:id="rId6"/>
    <p:sldId id="306" r:id="rId7"/>
    <p:sldId id="307" r:id="rId8"/>
    <p:sldId id="308" r:id="rId9"/>
    <p:sldId id="283" r:id="rId10"/>
    <p:sldId id="284" r:id="rId11"/>
    <p:sldId id="285" r:id="rId12"/>
    <p:sldId id="286" r:id="rId13"/>
    <p:sldId id="287" r:id="rId14"/>
    <p:sldId id="288" r:id="rId15"/>
    <p:sldId id="289" r:id="rId16"/>
    <p:sldId id="290" r:id="rId17"/>
    <p:sldId id="291" r:id="rId18"/>
    <p:sldId id="292" r:id="rId19"/>
    <p:sldId id="303" r:id="rId20"/>
    <p:sldId id="294" r:id="rId21"/>
    <p:sldId id="293" r:id="rId22"/>
    <p:sldId id="309" r:id="rId23"/>
    <p:sldId id="313" r:id="rId24"/>
    <p:sldId id="310" r:id="rId25"/>
    <p:sldId id="311" r:id="rId26"/>
    <p:sldId id="312" r:id="rId27"/>
    <p:sldId id="295" r:id="rId28"/>
    <p:sldId id="299" r:id="rId29"/>
    <p:sldId id="300" r:id="rId30"/>
    <p:sldId id="301" r:id="rId31"/>
    <p:sldId id="302" r:id="rId32"/>
    <p:sldId id="296" r:id="rId33"/>
    <p:sldId id="297" r:id="rId34"/>
    <p:sldId id="298"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0098" autoAdjust="0"/>
  </p:normalViewPr>
  <p:slideViewPr>
    <p:cSldViewPr>
      <p:cViewPr varScale="1">
        <p:scale>
          <a:sx n="87" d="100"/>
          <a:sy n="87" d="100"/>
        </p:scale>
        <p:origin x="6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013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13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013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DF16479-585B-4CA5-8D3B-F2DCC84D273E}" type="slidenum">
              <a:rPr lang="en-US"/>
              <a:pPr>
                <a:defRPr/>
              </a:pPr>
              <a:t>‹#›</a:t>
            </a:fld>
            <a:endParaRPr lang="en-US"/>
          </a:p>
        </p:txBody>
      </p:sp>
    </p:spTree>
    <p:extLst>
      <p:ext uri="{BB962C8B-B14F-4D97-AF65-F5344CB8AC3E}">
        <p14:creationId xmlns:p14="http://schemas.microsoft.com/office/powerpoint/2010/main" val="51958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EFBB513A-ED8B-4ED8-B553-884F17CF23BA}" type="slidenum">
              <a:rPr lang="en-US"/>
              <a:pPr>
                <a:defRPr/>
              </a:pPr>
              <a:t>‹#›</a:t>
            </a:fld>
            <a:endParaRPr lang="en-US"/>
          </a:p>
        </p:txBody>
      </p:sp>
    </p:spTree>
    <p:extLst>
      <p:ext uri="{BB962C8B-B14F-4D97-AF65-F5344CB8AC3E}">
        <p14:creationId xmlns:p14="http://schemas.microsoft.com/office/powerpoint/2010/main" val="1456495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n-US"/>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eaLnBrk="1" hangingPunct="1">
                <a:defRPr/>
              </a:pPr>
              <a:endParaRPr lang="en-US">
                <a:latin typeface="Arial" charset="0"/>
              </a:endParaRPr>
            </a:p>
          </p:txBody>
        </p:sp>
      </p:grpSp>
      <p:sp>
        <p:nvSpPr>
          <p:cNvPr id="5126"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512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a:lvl1pPr>
          </a:lstStyle>
          <a:p>
            <a:pPr>
              <a:defRPr/>
            </a:pPr>
            <a:endParaRPr lang="en-US"/>
          </a:p>
        </p:txBody>
      </p:sp>
      <p:sp>
        <p:nvSpPr>
          <p:cNvPr id="9" name="Rectangle 9"/>
          <p:cNvSpPr>
            <a:spLocks noGrp="1" noChangeArrowheads="1"/>
          </p:cNvSpPr>
          <p:nvPr>
            <p:ph type="ftr" sz="quarter" idx="11"/>
          </p:nvPr>
        </p:nvSpPr>
        <p:spPr/>
        <p:txBody>
          <a:bodyPr/>
          <a:lstStyle>
            <a:lvl1pPr>
              <a:defRPr/>
            </a:lvl1pPr>
          </a:lstStyle>
          <a:p>
            <a:pPr>
              <a:defRPr/>
            </a:pPr>
            <a:endParaRPr lang="en-US"/>
          </a:p>
        </p:txBody>
      </p:sp>
      <p:sp>
        <p:nvSpPr>
          <p:cNvPr id="10" name="Rectangle 10"/>
          <p:cNvSpPr>
            <a:spLocks noGrp="1" noChangeArrowheads="1"/>
          </p:cNvSpPr>
          <p:nvPr>
            <p:ph type="sldNum" sz="quarter" idx="12"/>
          </p:nvPr>
        </p:nvSpPr>
        <p:spPr/>
        <p:txBody>
          <a:bodyPr/>
          <a:lstStyle>
            <a:lvl1pPr>
              <a:defRPr/>
            </a:lvl1pPr>
          </a:lstStyle>
          <a:p>
            <a:pPr>
              <a:defRPr/>
            </a:pPr>
            <a:fld id="{9497537A-4BD2-4D7E-8EA8-2DBC3901318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3C9001D9-89F0-4524-A465-A37A47E630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9AB21EE9-3837-43EA-9CCE-CB830A30CE0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4BCC8DD-B8AD-40C9-B20C-3EE8E2DDCD4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F7F0798-8BF5-479E-850C-2EF5EC8D06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4E16639-AFF1-41A6-BC33-1CC9BE701E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329A20DE-1041-4044-A8D3-02B28E0182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EBAE2551-FBEB-4683-95C9-5B15D9E420E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C27F265F-1E22-4877-9AB0-6AF7E356F77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D3677F6E-3906-4505-B32E-C125D81BEA0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9ECA820-A190-4DC3-9CC0-6673A3AEDF8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A62A431-7A6C-484E-9568-E17E35CE154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4099"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4100"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eaLnBrk="1" hangingPunct="1">
                <a:defRPr/>
              </a:pPr>
              <a:endParaRPr lang="en-US">
                <a:latin typeface="Arial" charset="0"/>
              </a:endParaRPr>
            </a:p>
          </p:txBody>
        </p:sp>
        <p:sp>
          <p:nvSpPr>
            <p:cNvPr id="4101"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a:p>
          </p:txBody>
        </p:sp>
      </p:grpSp>
      <p:sp>
        <p:nvSpPr>
          <p:cNvPr id="1027"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632AC92-2903-4C2B-AB82-FC2F9A4FBFE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381000"/>
            <a:ext cx="7239000" cy="2062163"/>
          </a:xfrm>
        </p:spPr>
        <p:txBody>
          <a:bodyPr/>
          <a:lstStyle/>
          <a:p>
            <a:pPr eaLnBrk="1" hangingPunct="1"/>
            <a:r>
              <a:rPr lang="en-US" sz="3600" smtClean="0"/>
              <a:t>Inventory</a:t>
            </a:r>
            <a:br>
              <a:rPr lang="en-US" sz="3600" smtClean="0"/>
            </a:br>
            <a:r>
              <a:rPr lang="en-US" sz="2400" smtClean="0"/>
              <a:t>Kimball &amp; Ross, Chapter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Inventory Periodic Snapshot Model</a:t>
            </a:r>
          </a:p>
        </p:txBody>
      </p:sp>
      <p:sp>
        <p:nvSpPr>
          <p:cNvPr id="12291" name="Rectangle 3"/>
          <p:cNvSpPr>
            <a:spLocks noGrp="1" noChangeArrowheads="1"/>
          </p:cNvSpPr>
          <p:nvPr>
            <p:ph type="body" idx="1"/>
          </p:nvPr>
        </p:nvSpPr>
        <p:spPr/>
        <p:txBody>
          <a:bodyPr/>
          <a:lstStyle/>
          <a:p>
            <a:pPr eaLnBrk="1" hangingPunct="1">
              <a:lnSpc>
                <a:spcPct val="80000"/>
              </a:lnSpc>
            </a:pPr>
            <a:r>
              <a:rPr lang="en-US" sz="2500" smtClean="0"/>
              <a:t>Business need</a:t>
            </a:r>
          </a:p>
          <a:p>
            <a:pPr lvl="1" eaLnBrk="1" hangingPunct="1">
              <a:lnSpc>
                <a:spcPct val="80000"/>
              </a:lnSpc>
            </a:pPr>
            <a:r>
              <a:rPr lang="en-US" sz="2100" smtClean="0"/>
              <a:t>Analysis of daily quantity-on-hand inventory levels by product and store</a:t>
            </a:r>
          </a:p>
          <a:p>
            <a:pPr eaLnBrk="1" hangingPunct="1">
              <a:lnSpc>
                <a:spcPct val="80000"/>
              </a:lnSpc>
            </a:pPr>
            <a:r>
              <a:rPr lang="en-US" sz="2500" smtClean="0"/>
              <a:t>Business process</a:t>
            </a:r>
          </a:p>
          <a:p>
            <a:pPr lvl="1" eaLnBrk="1" hangingPunct="1">
              <a:lnSpc>
                <a:spcPct val="80000"/>
              </a:lnSpc>
            </a:pPr>
            <a:r>
              <a:rPr lang="en-US" sz="2100" smtClean="0"/>
              <a:t>Retail store inventory</a:t>
            </a:r>
          </a:p>
          <a:p>
            <a:pPr eaLnBrk="1" hangingPunct="1">
              <a:lnSpc>
                <a:spcPct val="80000"/>
              </a:lnSpc>
            </a:pPr>
            <a:r>
              <a:rPr lang="en-US" sz="2500" smtClean="0"/>
              <a:t>Granularity</a:t>
            </a:r>
          </a:p>
          <a:p>
            <a:pPr lvl="1" eaLnBrk="1" hangingPunct="1">
              <a:lnSpc>
                <a:spcPct val="80000"/>
              </a:lnSpc>
            </a:pPr>
            <a:r>
              <a:rPr lang="en-US" sz="2100" smtClean="0"/>
              <a:t>Daily inventory by product at each store</a:t>
            </a:r>
          </a:p>
          <a:p>
            <a:pPr eaLnBrk="1" hangingPunct="1">
              <a:lnSpc>
                <a:spcPct val="80000"/>
              </a:lnSpc>
            </a:pPr>
            <a:r>
              <a:rPr lang="en-US" sz="2500" smtClean="0"/>
              <a:t>Dimensions</a:t>
            </a:r>
          </a:p>
          <a:p>
            <a:pPr lvl="1" eaLnBrk="1" hangingPunct="1">
              <a:lnSpc>
                <a:spcPct val="80000"/>
              </a:lnSpc>
            </a:pPr>
            <a:r>
              <a:rPr lang="en-US" sz="2100" smtClean="0"/>
              <a:t>Date, product, store</a:t>
            </a:r>
          </a:p>
          <a:p>
            <a:pPr eaLnBrk="1" hangingPunct="1">
              <a:lnSpc>
                <a:spcPct val="80000"/>
              </a:lnSpc>
            </a:pPr>
            <a:r>
              <a:rPr lang="en-US" sz="2500" smtClean="0"/>
              <a:t>Fact</a:t>
            </a:r>
          </a:p>
          <a:p>
            <a:pPr lvl="1" eaLnBrk="1" hangingPunct="1">
              <a:lnSpc>
                <a:spcPct val="80000"/>
              </a:lnSpc>
            </a:pPr>
            <a:r>
              <a:rPr lang="en-US" sz="2100" smtClean="0"/>
              <a:t>Quantity on hand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smtClean="0"/>
              <a:t>Inventory Periodic Snapshot Model - Challenge</a:t>
            </a:r>
          </a:p>
        </p:txBody>
      </p:sp>
      <p:sp>
        <p:nvSpPr>
          <p:cNvPr id="13315" name="Rectangle 3"/>
          <p:cNvSpPr>
            <a:spLocks noGrp="1" noChangeArrowheads="1"/>
          </p:cNvSpPr>
          <p:nvPr>
            <p:ph type="body" idx="1"/>
          </p:nvPr>
        </p:nvSpPr>
        <p:spPr/>
        <p:txBody>
          <a:bodyPr/>
          <a:lstStyle/>
          <a:p>
            <a:pPr eaLnBrk="1" hangingPunct="1">
              <a:lnSpc>
                <a:spcPct val="90000"/>
              </a:lnSpc>
            </a:pPr>
            <a:r>
              <a:rPr lang="en-US" sz="2100" smtClean="0"/>
              <a:t>Very dense (huge) fact table</a:t>
            </a:r>
          </a:p>
          <a:p>
            <a:pPr lvl="1" eaLnBrk="1" hangingPunct="1">
              <a:lnSpc>
                <a:spcPct val="90000"/>
              </a:lnSpc>
            </a:pPr>
            <a:r>
              <a:rPr lang="en-US" sz="1900" smtClean="0"/>
              <a:t>As opposed to retail sales, which was sparse because only about 10% of products sell each day</a:t>
            </a:r>
          </a:p>
          <a:p>
            <a:pPr eaLnBrk="1" hangingPunct="1">
              <a:lnSpc>
                <a:spcPct val="90000"/>
              </a:lnSpc>
            </a:pPr>
            <a:r>
              <a:rPr lang="en-US" sz="2100" smtClean="0"/>
              <a:t>60,000 items in 100 stores = 6,000,000 rows</a:t>
            </a:r>
          </a:p>
          <a:p>
            <a:pPr eaLnBrk="1" hangingPunct="1">
              <a:lnSpc>
                <a:spcPct val="90000"/>
              </a:lnSpc>
            </a:pPr>
            <a:r>
              <a:rPr lang="en-US" sz="2100" smtClean="0"/>
              <a:t>If 14 bytes per row: 84MB per day</a:t>
            </a:r>
          </a:p>
          <a:p>
            <a:pPr eaLnBrk="1" hangingPunct="1">
              <a:lnSpc>
                <a:spcPct val="90000"/>
              </a:lnSpc>
            </a:pPr>
            <a:r>
              <a:rPr lang="en-US" sz="2100" smtClean="0"/>
              <a:t>One-year period: 365 x 84MB = 30GB</a:t>
            </a:r>
          </a:p>
          <a:p>
            <a:pPr eaLnBrk="1" hangingPunct="1">
              <a:lnSpc>
                <a:spcPct val="90000"/>
              </a:lnSpc>
            </a:pPr>
            <a:r>
              <a:rPr lang="en-US" sz="2100" smtClean="0"/>
              <a:t>Solution: Reduce snapshot frequencies over time</a:t>
            </a:r>
          </a:p>
          <a:p>
            <a:pPr lvl="1" eaLnBrk="1" hangingPunct="1">
              <a:lnSpc>
                <a:spcPct val="90000"/>
              </a:lnSpc>
            </a:pPr>
            <a:r>
              <a:rPr lang="en-US" sz="1900" smtClean="0"/>
              <a:t>Last 60 days at daily level</a:t>
            </a:r>
          </a:p>
          <a:p>
            <a:pPr lvl="1" eaLnBrk="1" hangingPunct="1">
              <a:lnSpc>
                <a:spcPct val="90000"/>
              </a:lnSpc>
            </a:pPr>
            <a:r>
              <a:rPr lang="en-US" sz="1900" smtClean="0"/>
              <a:t>Weekly snapshots for historical data</a:t>
            </a:r>
          </a:p>
          <a:p>
            <a:pPr lvl="1" eaLnBrk="1" hangingPunct="1">
              <a:lnSpc>
                <a:spcPct val="90000"/>
              </a:lnSpc>
            </a:pPr>
            <a:r>
              <a:rPr lang="en-US" sz="1900" smtClean="0"/>
              <a:t>For a 3-year period =208 snapshots vs. 3x365=1095 snapshots; reduction by a factor of 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Semiadditive Facts</a:t>
            </a:r>
          </a:p>
        </p:txBody>
      </p:sp>
      <p:sp>
        <p:nvSpPr>
          <p:cNvPr id="14339" name="Rectangle 3"/>
          <p:cNvSpPr>
            <a:spLocks noGrp="1" noChangeArrowheads="1"/>
          </p:cNvSpPr>
          <p:nvPr>
            <p:ph type="body" idx="1"/>
          </p:nvPr>
        </p:nvSpPr>
        <p:spPr/>
        <p:txBody>
          <a:bodyPr/>
          <a:lstStyle/>
          <a:p>
            <a:pPr eaLnBrk="1" hangingPunct="1"/>
            <a:r>
              <a:rPr lang="en-US" sz="2500" smtClean="0"/>
              <a:t>Inventory levels (quantity on hand) are additive across products or stores, but NOT across dates = semi-additive facts</a:t>
            </a:r>
          </a:p>
          <a:p>
            <a:pPr eaLnBrk="1" hangingPunct="1"/>
            <a:r>
              <a:rPr lang="en-US" sz="2500" smtClean="0"/>
              <a:t>Compare to </a:t>
            </a:r>
            <a:r>
              <a:rPr lang="en-US" sz="2500" b="1" smtClean="0"/>
              <a:t>Retail Sales</a:t>
            </a:r>
            <a:r>
              <a:rPr lang="en-US" sz="2500" smtClean="0"/>
              <a:t>:</a:t>
            </a:r>
          </a:p>
          <a:p>
            <a:pPr lvl="1" eaLnBrk="1" hangingPunct="1"/>
            <a:r>
              <a:rPr lang="en-US" sz="2100" smtClean="0"/>
              <a:t>once the product is sold it is not counted again</a:t>
            </a:r>
          </a:p>
          <a:p>
            <a:pPr eaLnBrk="1" hangingPunct="1"/>
            <a:r>
              <a:rPr lang="en-US" sz="2500" smtClean="0"/>
              <a:t>Static level measurements (inventory, balances…) are not additive across date dimension; to aggregate over time use average over number of time periods.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Enhanced Inventory Facts</a:t>
            </a:r>
          </a:p>
        </p:txBody>
      </p:sp>
      <p:sp>
        <p:nvSpPr>
          <p:cNvPr id="15363" name="Rectangle 3"/>
          <p:cNvSpPr>
            <a:spLocks noGrp="1" noChangeArrowheads="1"/>
          </p:cNvSpPr>
          <p:nvPr>
            <p:ph type="body" idx="1"/>
          </p:nvPr>
        </p:nvSpPr>
        <p:spPr>
          <a:xfrm>
            <a:off x="1143000" y="1827213"/>
            <a:ext cx="7540625" cy="4114800"/>
          </a:xfrm>
        </p:spPr>
        <p:txBody>
          <a:bodyPr/>
          <a:lstStyle/>
          <a:p>
            <a:pPr eaLnBrk="1" hangingPunct="1">
              <a:lnSpc>
                <a:spcPct val="80000"/>
              </a:lnSpc>
            </a:pPr>
            <a:r>
              <a:rPr lang="en-US" sz="1800" smtClean="0"/>
              <a:t>Number of turns = total quantity sold / daily average quantity on hand</a:t>
            </a:r>
          </a:p>
          <a:p>
            <a:pPr eaLnBrk="1" hangingPunct="1">
              <a:lnSpc>
                <a:spcPct val="80000"/>
              </a:lnSpc>
            </a:pPr>
            <a:r>
              <a:rPr lang="en-US" sz="1800" smtClean="0"/>
              <a:t>Days’ supply = final quantity on hand / average quantity sold</a:t>
            </a:r>
          </a:p>
          <a:p>
            <a:pPr eaLnBrk="1" hangingPunct="1">
              <a:lnSpc>
                <a:spcPct val="80000"/>
              </a:lnSpc>
            </a:pPr>
            <a:r>
              <a:rPr lang="en-US" sz="1800" smtClean="0"/>
              <a:t>Gross profit = value at latest selling price - value at cost</a:t>
            </a:r>
          </a:p>
          <a:p>
            <a:pPr eaLnBrk="1" hangingPunct="1">
              <a:lnSpc>
                <a:spcPct val="80000"/>
              </a:lnSpc>
            </a:pPr>
            <a:r>
              <a:rPr lang="en-US" sz="1800" smtClean="0"/>
              <a:t>Gross margin = gross profit / value at latest selling price</a:t>
            </a:r>
          </a:p>
          <a:p>
            <a:pPr eaLnBrk="1" hangingPunct="1">
              <a:lnSpc>
                <a:spcPct val="80000"/>
              </a:lnSpc>
            </a:pPr>
            <a:r>
              <a:rPr lang="en-US" sz="1800" smtClean="0"/>
              <a:t>GMROI (Gross Margin Return On Inventory) </a:t>
            </a:r>
          </a:p>
          <a:p>
            <a:pPr lvl="1" eaLnBrk="1" hangingPunct="1">
              <a:lnSpc>
                <a:spcPct val="80000"/>
              </a:lnSpc>
            </a:pPr>
            <a:r>
              <a:rPr lang="en-US" sz="1600" smtClean="0"/>
              <a:t>GMROI = number of turns * gross margin</a:t>
            </a:r>
          </a:p>
          <a:p>
            <a:pPr lvl="1" eaLnBrk="1" hangingPunct="1">
              <a:lnSpc>
                <a:spcPct val="80000"/>
              </a:lnSpc>
            </a:pPr>
            <a:r>
              <a:rPr lang="en-US" sz="1600" smtClean="0"/>
              <a:t>measures effectiveness of inventory investment</a:t>
            </a:r>
          </a:p>
          <a:p>
            <a:pPr lvl="1" eaLnBrk="1" hangingPunct="1">
              <a:lnSpc>
                <a:spcPct val="80000"/>
              </a:lnSpc>
            </a:pPr>
            <a:r>
              <a:rPr lang="en-US" sz="1600" smtClean="0"/>
              <a:t>high = lot of turns and more profit, low = low turns and low profit</a:t>
            </a:r>
          </a:p>
          <a:p>
            <a:pPr eaLnBrk="1" hangingPunct="1">
              <a:lnSpc>
                <a:spcPct val="80000"/>
              </a:lnSpc>
            </a:pPr>
            <a:r>
              <a:rPr lang="en-US" sz="1800" smtClean="0"/>
              <a:t>Need additional facts: </a:t>
            </a:r>
          </a:p>
          <a:p>
            <a:pPr lvl="1" eaLnBrk="1" hangingPunct="1">
              <a:lnSpc>
                <a:spcPct val="80000"/>
              </a:lnSpc>
            </a:pPr>
            <a:r>
              <a:rPr lang="en-US" sz="1600" smtClean="0"/>
              <a:t>quantity sold, value at cost, value at latest selling price </a:t>
            </a:r>
          </a:p>
          <a:p>
            <a:pPr eaLnBrk="1" hangingPunct="1">
              <a:lnSpc>
                <a:spcPct val="80000"/>
              </a:lnSpc>
            </a:pPr>
            <a:r>
              <a:rPr lang="en-US" sz="1800" smtClean="0"/>
              <a:t>GMROI is not additive and, therefore, is not stored in enhanced fact table.  It is calculated from the constituent columns.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Inventory Transactions Model</a:t>
            </a:r>
          </a:p>
        </p:txBody>
      </p:sp>
      <p:sp>
        <p:nvSpPr>
          <p:cNvPr id="16387" name="Rectangle 3"/>
          <p:cNvSpPr>
            <a:spLocks noGrp="1" noChangeArrowheads="1"/>
          </p:cNvSpPr>
          <p:nvPr>
            <p:ph type="body" idx="1"/>
          </p:nvPr>
        </p:nvSpPr>
        <p:spPr/>
        <p:txBody>
          <a:bodyPr/>
          <a:lstStyle/>
          <a:p>
            <a:pPr eaLnBrk="1" hangingPunct="1">
              <a:lnSpc>
                <a:spcPct val="80000"/>
              </a:lnSpc>
            </a:pPr>
            <a:r>
              <a:rPr lang="en-US" sz="2100" smtClean="0"/>
              <a:t>Record every transaction that affects inventory</a:t>
            </a:r>
          </a:p>
          <a:p>
            <a:pPr lvl="1" eaLnBrk="1" hangingPunct="1">
              <a:lnSpc>
                <a:spcPct val="80000"/>
              </a:lnSpc>
            </a:pPr>
            <a:r>
              <a:rPr lang="en-US" sz="1900" smtClean="0"/>
              <a:t>Receive product</a:t>
            </a:r>
          </a:p>
          <a:p>
            <a:pPr lvl="1" eaLnBrk="1" hangingPunct="1">
              <a:lnSpc>
                <a:spcPct val="80000"/>
              </a:lnSpc>
            </a:pPr>
            <a:r>
              <a:rPr lang="en-US" sz="1900" smtClean="0"/>
              <a:t>Place product into inspection hold</a:t>
            </a:r>
          </a:p>
          <a:p>
            <a:pPr lvl="1" eaLnBrk="1" hangingPunct="1">
              <a:lnSpc>
                <a:spcPct val="80000"/>
              </a:lnSpc>
            </a:pPr>
            <a:r>
              <a:rPr lang="en-US" sz="1900" smtClean="0"/>
              <a:t>Release product from inspection hold</a:t>
            </a:r>
          </a:p>
          <a:p>
            <a:pPr lvl="1" eaLnBrk="1" hangingPunct="1">
              <a:lnSpc>
                <a:spcPct val="80000"/>
              </a:lnSpc>
            </a:pPr>
            <a:r>
              <a:rPr lang="en-US" sz="1900" smtClean="0"/>
              <a:t>Return product to vendor due to inspection failure</a:t>
            </a:r>
          </a:p>
          <a:p>
            <a:pPr lvl="1" eaLnBrk="1" hangingPunct="1">
              <a:lnSpc>
                <a:spcPct val="80000"/>
              </a:lnSpc>
            </a:pPr>
            <a:r>
              <a:rPr lang="en-US" sz="1900" smtClean="0"/>
              <a:t>Place product in bin</a:t>
            </a:r>
          </a:p>
          <a:p>
            <a:pPr lvl="1" eaLnBrk="1" hangingPunct="1">
              <a:lnSpc>
                <a:spcPct val="80000"/>
              </a:lnSpc>
            </a:pPr>
            <a:r>
              <a:rPr lang="en-US" sz="1900" smtClean="0"/>
              <a:t>Authorize product for sale</a:t>
            </a:r>
          </a:p>
          <a:p>
            <a:pPr lvl="1" eaLnBrk="1" hangingPunct="1">
              <a:lnSpc>
                <a:spcPct val="80000"/>
              </a:lnSpc>
            </a:pPr>
            <a:r>
              <a:rPr lang="en-US" sz="1900" smtClean="0"/>
              <a:t>Pick product from bin</a:t>
            </a:r>
          </a:p>
          <a:p>
            <a:pPr lvl="1" eaLnBrk="1" hangingPunct="1">
              <a:lnSpc>
                <a:spcPct val="80000"/>
              </a:lnSpc>
            </a:pPr>
            <a:r>
              <a:rPr lang="en-US" sz="1900" smtClean="0"/>
              <a:t>Package product for shipment</a:t>
            </a:r>
          </a:p>
          <a:p>
            <a:pPr lvl="1" eaLnBrk="1" hangingPunct="1">
              <a:lnSpc>
                <a:spcPct val="80000"/>
              </a:lnSpc>
            </a:pPr>
            <a:r>
              <a:rPr lang="en-US" sz="1900" smtClean="0"/>
              <a:t>Ship product to customer</a:t>
            </a:r>
          </a:p>
          <a:p>
            <a:pPr lvl="1" eaLnBrk="1" hangingPunct="1">
              <a:lnSpc>
                <a:spcPct val="80000"/>
              </a:lnSpc>
            </a:pPr>
            <a:r>
              <a:rPr lang="en-US" sz="1900" smtClean="0"/>
              <a:t>Receive product from customer</a:t>
            </a:r>
          </a:p>
          <a:p>
            <a:pPr lvl="1" eaLnBrk="1" hangingPunct="1">
              <a:lnSpc>
                <a:spcPct val="80000"/>
              </a:lnSpc>
            </a:pPr>
            <a:r>
              <a:rPr lang="en-US" sz="1900" smtClean="0"/>
              <a:t>Return product to inventory from customer return</a:t>
            </a:r>
          </a:p>
          <a:p>
            <a:pPr lvl="1" eaLnBrk="1" hangingPunct="1">
              <a:lnSpc>
                <a:spcPct val="80000"/>
              </a:lnSpc>
            </a:pPr>
            <a:r>
              <a:rPr lang="en-US" sz="1900" smtClean="0"/>
              <a:t>Remove product from inventory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200" smtClean="0"/>
              <a:t>Inventory Transactions Model - Con’t</a:t>
            </a:r>
          </a:p>
        </p:txBody>
      </p:sp>
      <p:sp>
        <p:nvSpPr>
          <p:cNvPr id="17411" name="Rectangle 3"/>
          <p:cNvSpPr>
            <a:spLocks noGrp="1" noChangeArrowheads="1"/>
          </p:cNvSpPr>
          <p:nvPr>
            <p:ph type="body" idx="1"/>
          </p:nvPr>
        </p:nvSpPr>
        <p:spPr/>
        <p:txBody>
          <a:bodyPr/>
          <a:lstStyle/>
          <a:p>
            <a:pPr eaLnBrk="1" hangingPunct="1">
              <a:lnSpc>
                <a:spcPct val="90000"/>
              </a:lnSpc>
            </a:pPr>
            <a:r>
              <a:rPr lang="en-US" sz="2100" smtClean="0"/>
              <a:t>Dimensions: date, warehouse, product, vendor, inventory transaction type.</a:t>
            </a:r>
          </a:p>
          <a:p>
            <a:pPr eaLnBrk="1" hangingPunct="1">
              <a:lnSpc>
                <a:spcPct val="90000"/>
              </a:lnSpc>
            </a:pPr>
            <a:r>
              <a:rPr lang="en-US" sz="2100" smtClean="0"/>
              <a:t>The transaction-level fact table contains the most detailed information possible about the inventory.</a:t>
            </a:r>
          </a:p>
          <a:p>
            <a:pPr eaLnBrk="1" hangingPunct="1">
              <a:lnSpc>
                <a:spcPct val="90000"/>
              </a:lnSpc>
            </a:pPr>
            <a:r>
              <a:rPr lang="en-US" sz="2100" smtClean="0"/>
              <a:t>It is useful for measuring the frequency and timing of specific transaction types.</a:t>
            </a:r>
          </a:p>
          <a:p>
            <a:pPr eaLnBrk="1" hangingPunct="1">
              <a:lnSpc>
                <a:spcPct val="90000"/>
              </a:lnSpc>
            </a:pPr>
            <a:r>
              <a:rPr lang="en-US" sz="2100" smtClean="0"/>
              <a:t>It is impractical for broad data warehouse questions that span dates or products.  </a:t>
            </a:r>
          </a:p>
          <a:p>
            <a:pPr eaLnBrk="1" hangingPunct="1">
              <a:lnSpc>
                <a:spcPct val="90000"/>
              </a:lnSpc>
            </a:pPr>
            <a:r>
              <a:rPr lang="en-US" sz="2100" smtClean="0"/>
              <a:t>To give a more cumulative view of a process, some form of snapshot table often accompanies a transaction fact table.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200" smtClean="0"/>
              <a:t>Inventory Accumulating Snapshot Model</a:t>
            </a:r>
          </a:p>
        </p:txBody>
      </p:sp>
      <p:sp>
        <p:nvSpPr>
          <p:cNvPr id="18435" name="Rectangle 3"/>
          <p:cNvSpPr>
            <a:spLocks noGrp="1" noChangeArrowheads="1"/>
          </p:cNvSpPr>
          <p:nvPr>
            <p:ph type="body" idx="1"/>
          </p:nvPr>
        </p:nvSpPr>
        <p:spPr/>
        <p:txBody>
          <a:bodyPr/>
          <a:lstStyle/>
          <a:p>
            <a:pPr eaLnBrk="1" hangingPunct="1">
              <a:lnSpc>
                <a:spcPct val="80000"/>
              </a:lnSpc>
            </a:pPr>
            <a:r>
              <a:rPr lang="en-US" sz="1700" smtClean="0"/>
              <a:t>Build one record in the fact table for each product delivery to the warehouse</a:t>
            </a:r>
          </a:p>
          <a:p>
            <a:pPr eaLnBrk="1" hangingPunct="1">
              <a:lnSpc>
                <a:spcPct val="80000"/>
              </a:lnSpc>
            </a:pPr>
            <a:r>
              <a:rPr lang="en-US" sz="1700" smtClean="0"/>
              <a:t>Track disposition of a product until it leaves the warehouse</a:t>
            </a:r>
          </a:p>
          <a:p>
            <a:pPr lvl="1" eaLnBrk="1" hangingPunct="1">
              <a:lnSpc>
                <a:spcPct val="80000"/>
              </a:lnSpc>
            </a:pPr>
            <a:r>
              <a:rPr lang="en-US" sz="1500" smtClean="0"/>
              <a:t>Receiving</a:t>
            </a:r>
          </a:p>
          <a:p>
            <a:pPr lvl="1" eaLnBrk="1" hangingPunct="1">
              <a:lnSpc>
                <a:spcPct val="80000"/>
              </a:lnSpc>
            </a:pPr>
            <a:r>
              <a:rPr lang="en-US" sz="1500" smtClean="0"/>
              <a:t>Inspection</a:t>
            </a:r>
          </a:p>
          <a:p>
            <a:pPr lvl="1" eaLnBrk="1" hangingPunct="1">
              <a:lnSpc>
                <a:spcPct val="80000"/>
              </a:lnSpc>
            </a:pPr>
            <a:r>
              <a:rPr lang="en-US" sz="1500" smtClean="0"/>
              <a:t>Bin placement</a:t>
            </a:r>
          </a:p>
          <a:p>
            <a:pPr lvl="1" eaLnBrk="1" hangingPunct="1">
              <a:lnSpc>
                <a:spcPct val="80000"/>
              </a:lnSpc>
            </a:pPr>
            <a:r>
              <a:rPr lang="en-US" sz="1500" smtClean="0"/>
              <a:t>Authorization to sell</a:t>
            </a:r>
          </a:p>
          <a:p>
            <a:pPr lvl="1" eaLnBrk="1" hangingPunct="1">
              <a:lnSpc>
                <a:spcPct val="80000"/>
              </a:lnSpc>
            </a:pPr>
            <a:r>
              <a:rPr lang="en-US" sz="1500" smtClean="0"/>
              <a:t>Picking</a:t>
            </a:r>
          </a:p>
          <a:p>
            <a:pPr lvl="1" eaLnBrk="1" hangingPunct="1">
              <a:lnSpc>
                <a:spcPct val="80000"/>
              </a:lnSpc>
            </a:pPr>
            <a:r>
              <a:rPr lang="en-US" sz="1500" smtClean="0"/>
              <a:t>Boxing</a:t>
            </a:r>
          </a:p>
          <a:p>
            <a:pPr lvl="1" eaLnBrk="1" hangingPunct="1">
              <a:lnSpc>
                <a:spcPct val="80000"/>
              </a:lnSpc>
            </a:pPr>
            <a:r>
              <a:rPr lang="en-US" sz="1500" smtClean="0"/>
              <a:t>Shipping</a:t>
            </a:r>
          </a:p>
          <a:p>
            <a:pPr eaLnBrk="1" hangingPunct="1">
              <a:lnSpc>
                <a:spcPct val="80000"/>
              </a:lnSpc>
            </a:pPr>
            <a:r>
              <a:rPr lang="en-US" sz="1700" smtClean="0"/>
              <a:t>The philosophy of the inventory accumulating snapshot fact table is to provide an updated status of the product shipment as it moves through above milestones.</a:t>
            </a:r>
          </a:p>
          <a:p>
            <a:pPr eaLnBrk="1" hangingPunct="1">
              <a:lnSpc>
                <a:spcPct val="80000"/>
              </a:lnSpc>
            </a:pPr>
            <a:r>
              <a:rPr lang="en-US" sz="1700" smtClean="0"/>
              <a:t>Rarely used in long-running, continuously replenished inventory processes.</a:t>
            </a:r>
          </a:p>
          <a:p>
            <a:pPr eaLnBrk="1" hangingPunct="1">
              <a:lnSpc>
                <a:spcPct val="80000"/>
              </a:lnSpc>
            </a:pPr>
            <a:r>
              <a:rPr lang="en-US" sz="1700" smtClean="0"/>
              <a:t>More on this in chapter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Value Chain Integration</a:t>
            </a:r>
          </a:p>
        </p:txBody>
      </p:sp>
      <p:sp>
        <p:nvSpPr>
          <p:cNvPr id="19459" name="Rectangle 3"/>
          <p:cNvSpPr>
            <a:spLocks noGrp="1" noChangeArrowheads="1"/>
          </p:cNvSpPr>
          <p:nvPr>
            <p:ph type="body" idx="1"/>
          </p:nvPr>
        </p:nvSpPr>
        <p:spPr/>
        <p:txBody>
          <a:bodyPr/>
          <a:lstStyle/>
          <a:p>
            <a:pPr eaLnBrk="1" hangingPunct="1">
              <a:lnSpc>
                <a:spcPct val="80000"/>
              </a:lnSpc>
            </a:pPr>
            <a:r>
              <a:rPr lang="en-US" sz="2100" smtClean="0"/>
              <a:t>Both business and IT organizations are interested in value chain integration</a:t>
            </a:r>
          </a:p>
          <a:p>
            <a:pPr eaLnBrk="1" hangingPunct="1">
              <a:lnSpc>
                <a:spcPct val="80000"/>
              </a:lnSpc>
            </a:pPr>
            <a:r>
              <a:rPr lang="en-US" sz="2100" smtClean="0"/>
              <a:t>Desire to look across the business to better evaluate overall performance</a:t>
            </a:r>
          </a:p>
          <a:p>
            <a:pPr eaLnBrk="1" hangingPunct="1">
              <a:lnSpc>
                <a:spcPct val="80000"/>
              </a:lnSpc>
            </a:pPr>
            <a:r>
              <a:rPr lang="en-US" sz="2100" smtClean="0"/>
              <a:t>Data marts may correspond to different business processes</a:t>
            </a:r>
          </a:p>
          <a:p>
            <a:pPr eaLnBrk="1" hangingPunct="1">
              <a:lnSpc>
                <a:spcPct val="80000"/>
              </a:lnSpc>
            </a:pPr>
            <a:r>
              <a:rPr lang="en-US" sz="2100" smtClean="0"/>
              <a:t>Need to look consistently at dimensions shared between business processes</a:t>
            </a:r>
          </a:p>
          <a:p>
            <a:pPr eaLnBrk="1" hangingPunct="1">
              <a:lnSpc>
                <a:spcPct val="80000"/>
              </a:lnSpc>
            </a:pPr>
            <a:r>
              <a:rPr lang="en-US" sz="2100" smtClean="0"/>
              <a:t>Need an integrated data warehouse architecture</a:t>
            </a:r>
          </a:p>
          <a:p>
            <a:pPr eaLnBrk="1" hangingPunct="1">
              <a:lnSpc>
                <a:spcPct val="80000"/>
              </a:lnSpc>
            </a:pPr>
            <a:r>
              <a:rPr lang="en-US" sz="2100" smtClean="0"/>
              <a:t>If dimension table attributes in various marts are identical, each mart is queried separately; the results are then outer-joined based on a common dimension attribute = </a:t>
            </a:r>
            <a:r>
              <a:rPr lang="en-US" sz="2100" i="1" smtClean="0"/>
              <a:t>drill across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Data Warehouse Bus Architecture</a:t>
            </a:r>
          </a:p>
        </p:txBody>
      </p:sp>
      <p:sp>
        <p:nvSpPr>
          <p:cNvPr id="20483" name="Rectangle 3"/>
          <p:cNvSpPr>
            <a:spLocks noGrp="1" noChangeArrowheads="1"/>
          </p:cNvSpPr>
          <p:nvPr>
            <p:ph type="body" idx="1"/>
          </p:nvPr>
        </p:nvSpPr>
        <p:spPr/>
        <p:txBody>
          <a:bodyPr/>
          <a:lstStyle/>
          <a:p>
            <a:pPr eaLnBrk="1" hangingPunct="1">
              <a:lnSpc>
                <a:spcPct val="90000"/>
              </a:lnSpc>
            </a:pPr>
            <a:r>
              <a:rPr lang="en-US" sz="2100" smtClean="0"/>
              <a:t>Cannot built the enterprise data warehouse in one step.</a:t>
            </a:r>
          </a:p>
          <a:p>
            <a:pPr eaLnBrk="1" hangingPunct="1">
              <a:lnSpc>
                <a:spcPct val="90000"/>
              </a:lnSpc>
            </a:pPr>
            <a:r>
              <a:rPr lang="en-US" sz="2100" smtClean="0"/>
              <a:t>Building isolated pieces will defeat consistency goal.</a:t>
            </a:r>
          </a:p>
          <a:p>
            <a:pPr eaLnBrk="1" hangingPunct="1">
              <a:lnSpc>
                <a:spcPct val="90000"/>
              </a:lnSpc>
            </a:pPr>
            <a:r>
              <a:rPr lang="en-US" sz="2100" smtClean="0"/>
              <a:t>Need an architected incremental approach </a:t>
            </a:r>
            <a:br>
              <a:rPr lang="en-US" sz="2100" smtClean="0"/>
            </a:br>
            <a:r>
              <a:rPr lang="en-US" sz="2100" b="1" smtClean="0">
                <a:solidFill>
                  <a:schemeClr val="tx2"/>
                </a:solidFill>
                <a:sym typeface="Wingdings" pitchFamily="2" charset="2"/>
              </a:rPr>
              <a:t> data warehouse bus architecture</a:t>
            </a:r>
            <a:r>
              <a:rPr lang="en-US" sz="2100" smtClean="0">
                <a:sym typeface="Wingdings" pitchFamily="2" charset="2"/>
              </a:rPr>
              <a:t>.</a:t>
            </a:r>
            <a:endParaRPr lang="en-US" sz="2100" smtClean="0"/>
          </a:p>
          <a:p>
            <a:pPr eaLnBrk="1" hangingPunct="1">
              <a:lnSpc>
                <a:spcPct val="90000"/>
              </a:lnSpc>
            </a:pPr>
            <a:r>
              <a:rPr lang="en-US" sz="2100" smtClean="0"/>
              <a:t>See Fig. 3.7</a:t>
            </a:r>
          </a:p>
          <a:p>
            <a:pPr eaLnBrk="1" hangingPunct="1">
              <a:lnSpc>
                <a:spcPct val="90000"/>
              </a:lnSpc>
            </a:pPr>
            <a:r>
              <a:rPr lang="en-US" sz="2100" smtClean="0"/>
              <a:t>By defining a standard bus interface for the data warehouse environment, separate data marts can be implemented by different groups at different times. The separate data marts can be plugged together and usefully coexist if they adhere to the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370013" y="301625"/>
            <a:ext cx="7313612" cy="612775"/>
          </a:xfrm>
        </p:spPr>
        <p:txBody>
          <a:bodyPr/>
          <a:lstStyle/>
          <a:p>
            <a:pPr eaLnBrk="1" hangingPunct="1"/>
            <a:r>
              <a:rPr lang="en-US" b="1" smtClean="0"/>
              <a:t>The Data Warehouse Bus</a:t>
            </a:r>
            <a:endParaRPr lang="en-US" smtClean="0"/>
          </a:p>
        </p:txBody>
      </p:sp>
      <p:pic>
        <p:nvPicPr>
          <p:cNvPr id="21507" name="Picture 2"/>
          <p:cNvPicPr>
            <a:picLocks noGrp="1" noChangeAspect="1" noChangeArrowheads="1"/>
          </p:cNvPicPr>
          <p:nvPr>
            <p:ph idx="1"/>
          </p:nvPr>
        </p:nvPicPr>
        <p:blipFill>
          <a:blip r:embed="rId2"/>
          <a:srcRect/>
          <a:stretch>
            <a:fillRect/>
          </a:stretch>
        </p:blipFill>
        <p:spPr>
          <a:xfrm>
            <a:off x="228600" y="990600"/>
            <a:ext cx="8823325" cy="57023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Overview</a:t>
            </a:r>
          </a:p>
        </p:txBody>
      </p:sp>
      <p:sp>
        <p:nvSpPr>
          <p:cNvPr id="4099" name="Rectangle 3"/>
          <p:cNvSpPr>
            <a:spLocks noGrp="1" noChangeArrowheads="1"/>
          </p:cNvSpPr>
          <p:nvPr>
            <p:ph type="body" idx="1"/>
          </p:nvPr>
        </p:nvSpPr>
        <p:spPr>
          <a:xfrm>
            <a:off x="1370013" y="1827213"/>
            <a:ext cx="7313612" cy="3963987"/>
          </a:xfrm>
        </p:spPr>
        <p:txBody>
          <a:bodyPr/>
          <a:lstStyle/>
          <a:p>
            <a:pPr eaLnBrk="1" hangingPunct="1">
              <a:lnSpc>
                <a:spcPct val="80000"/>
              </a:lnSpc>
            </a:pPr>
            <a:r>
              <a:rPr lang="en-US" smtClean="0"/>
              <a:t>Value chain implications</a:t>
            </a:r>
          </a:p>
          <a:p>
            <a:pPr eaLnBrk="1" hangingPunct="1">
              <a:lnSpc>
                <a:spcPct val="80000"/>
              </a:lnSpc>
            </a:pPr>
            <a:r>
              <a:rPr lang="en-US" smtClean="0"/>
              <a:t>Inventory periodic snapshot model, transaction and accumulating snapshot models</a:t>
            </a:r>
          </a:p>
          <a:p>
            <a:pPr eaLnBrk="1" hangingPunct="1">
              <a:lnSpc>
                <a:spcPct val="80000"/>
              </a:lnSpc>
            </a:pPr>
            <a:r>
              <a:rPr lang="en-US" smtClean="0"/>
              <a:t>Semi-additive facts</a:t>
            </a:r>
          </a:p>
          <a:p>
            <a:pPr eaLnBrk="1" hangingPunct="1">
              <a:lnSpc>
                <a:spcPct val="80000"/>
              </a:lnSpc>
            </a:pPr>
            <a:r>
              <a:rPr lang="en-US" smtClean="0"/>
              <a:t>Enhanced inventory facts</a:t>
            </a:r>
          </a:p>
          <a:p>
            <a:pPr eaLnBrk="1" hangingPunct="1">
              <a:lnSpc>
                <a:spcPct val="80000"/>
              </a:lnSpc>
            </a:pPr>
            <a:r>
              <a:rPr lang="en-US" smtClean="0"/>
              <a:t>Data Warehouse bus architecture and matrix</a:t>
            </a:r>
          </a:p>
          <a:p>
            <a:pPr eaLnBrk="1" hangingPunct="1">
              <a:lnSpc>
                <a:spcPct val="80000"/>
              </a:lnSpc>
            </a:pPr>
            <a:r>
              <a:rPr lang="en-US" smtClean="0"/>
              <a:t>Conformed dimensions and facts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200" smtClean="0"/>
              <a:t>Data Warehouse Bus Architecture – Cont’d</a:t>
            </a:r>
          </a:p>
        </p:txBody>
      </p:sp>
      <p:sp>
        <p:nvSpPr>
          <p:cNvPr id="22531" name="Rectangle 3"/>
          <p:cNvSpPr>
            <a:spLocks noGrp="1" noChangeArrowheads="1"/>
          </p:cNvSpPr>
          <p:nvPr>
            <p:ph type="body" idx="1"/>
          </p:nvPr>
        </p:nvSpPr>
        <p:spPr/>
        <p:txBody>
          <a:bodyPr/>
          <a:lstStyle/>
          <a:p>
            <a:pPr eaLnBrk="1" hangingPunct="1"/>
            <a:r>
              <a:rPr lang="en-US" smtClean="0"/>
              <a:t>During architecture phase, team designs a master suite of standardized dimensions and facts that have uniform interpretation across the enterprise.</a:t>
            </a:r>
          </a:p>
          <a:p>
            <a:pPr eaLnBrk="1" hangingPunct="1"/>
            <a:r>
              <a:rPr lang="en-US" smtClean="0"/>
              <a:t>Separate data marts are then developed adhering to this architecture.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smtClean="0"/>
              <a:t>Data Warehouse Bus Matrix</a:t>
            </a:r>
            <a:br>
              <a:rPr lang="en-US" sz="3200" smtClean="0"/>
            </a:br>
            <a:endParaRPr lang="en-US" sz="3200" smtClean="0"/>
          </a:p>
        </p:txBody>
      </p:sp>
      <p:sp>
        <p:nvSpPr>
          <p:cNvPr id="23555" name="Rectangle 3"/>
          <p:cNvSpPr>
            <a:spLocks noGrp="1" noChangeArrowheads="1"/>
          </p:cNvSpPr>
          <p:nvPr>
            <p:ph type="body" idx="1"/>
          </p:nvPr>
        </p:nvSpPr>
        <p:spPr/>
        <p:txBody>
          <a:bodyPr/>
          <a:lstStyle/>
          <a:p>
            <a:pPr eaLnBrk="1" hangingPunct="1">
              <a:lnSpc>
                <a:spcPct val="90000"/>
              </a:lnSpc>
            </a:pPr>
            <a:r>
              <a:rPr lang="en-US" sz="2100" smtClean="0"/>
              <a:t>See Figure 3.8</a:t>
            </a:r>
          </a:p>
          <a:p>
            <a:pPr eaLnBrk="1" hangingPunct="1">
              <a:lnSpc>
                <a:spcPct val="90000"/>
              </a:lnSpc>
            </a:pPr>
            <a:r>
              <a:rPr lang="en-US" sz="2100" smtClean="0"/>
              <a:t>The rows of the bus matrix correspond to business processes </a:t>
            </a:r>
            <a:r>
              <a:rPr lang="en-US" sz="2100" smtClean="0">
                <a:sym typeface="Wingdings" pitchFamily="2" charset="2"/>
              </a:rPr>
              <a:t> </a:t>
            </a:r>
            <a:r>
              <a:rPr lang="en-US" sz="2100" smtClean="0"/>
              <a:t>data marts</a:t>
            </a:r>
          </a:p>
          <a:p>
            <a:pPr eaLnBrk="1" hangingPunct="1">
              <a:lnSpc>
                <a:spcPct val="90000"/>
              </a:lnSpc>
            </a:pPr>
            <a:r>
              <a:rPr lang="en-US" sz="2100" smtClean="0"/>
              <a:t>Separate rows should be created if:</a:t>
            </a:r>
          </a:p>
          <a:p>
            <a:pPr lvl="1" eaLnBrk="1" hangingPunct="1">
              <a:lnSpc>
                <a:spcPct val="90000"/>
              </a:lnSpc>
            </a:pPr>
            <a:r>
              <a:rPr lang="en-US" sz="1900" smtClean="0"/>
              <a:t>the sources are different,</a:t>
            </a:r>
          </a:p>
          <a:p>
            <a:pPr lvl="1" eaLnBrk="1" hangingPunct="1">
              <a:lnSpc>
                <a:spcPct val="90000"/>
              </a:lnSpc>
            </a:pPr>
            <a:r>
              <a:rPr lang="en-US" sz="1900" smtClean="0"/>
              <a:t>the processes are different, or</a:t>
            </a:r>
          </a:p>
          <a:p>
            <a:pPr lvl="1" eaLnBrk="1" hangingPunct="1">
              <a:lnSpc>
                <a:spcPct val="90000"/>
              </a:lnSpc>
            </a:pPr>
            <a:r>
              <a:rPr lang="en-US" sz="1900" smtClean="0"/>
              <a:t>a row represents more than what can be tackled in a single implementation iteration.</a:t>
            </a:r>
          </a:p>
          <a:p>
            <a:pPr eaLnBrk="1" hangingPunct="1">
              <a:lnSpc>
                <a:spcPct val="90000"/>
              </a:lnSpc>
            </a:pPr>
            <a:r>
              <a:rPr lang="en-US" sz="2100" smtClean="0"/>
              <a:t>Creating the DW bus matrix is a very important up-front deliverable of a DW implementation.  The DW bus matrix is a hybrid resource: technical design tool, project management tool, and communication tool.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Enterprise Bus Architecture</a:t>
            </a:r>
          </a:p>
        </p:txBody>
      </p:sp>
      <p:sp>
        <p:nvSpPr>
          <p:cNvPr id="24579" name="Rectangle 3"/>
          <p:cNvSpPr>
            <a:spLocks noGrp="1" noChangeArrowheads="1"/>
          </p:cNvSpPr>
          <p:nvPr>
            <p:ph type="body" idx="1"/>
          </p:nvPr>
        </p:nvSpPr>
        <p:spPr>
          <a:xfrm>
            <a:off x="457200" y="1600200"/>
            <a:ext cx="8229600" cy="5029200"/>
          </a:xfrm>
        </p:spPr>
        <p:txBody>
          <a:bodyPr/>
          <a:lstStyle/>
          <a:p>
            <a:pPr eaLnBrk="1" hangingPunct="1"/>
            <a:r>
              <a:rPr lang="en-US" smtClean="0"/>
              <a:t>Requirements are gathered and represented in a form of Enterprise Data Warehouse Bus Matrix</a:t>
            </a:r>
          </a:p>
          <a:p>
            <a:pPr lvl="1" eaLnBrk="1" hangingPunct="1"/>
            <a:r>
              <a:rPr lang="en-US" smtClean="0"/>
              <a:t>Each row corresponds to a business/process</a:t>
            </a:r>
          </a:p>
          <a:p>
            <a:pPr lvl="1" eaLnBrk="1" hangingPunct="1"/>
            <a:r>
              <a:rPr lang="en-US" smtClean="0"/>
              <a:t>Each column corresponds to a dimension of the business</a:t>
            </a:r>
          </a:p>
          <a:p>
            <a:pPr lvl="2" eaLnBrk="1" hangingPunct="1"/>
            <a:r>
              <a:rPr lang="en-US" smtClean="0"/>
              <a:t>Each column is a conformed dimension</a:t>
            </a:r>
          </a:p>
          <a:p>
            <a:pPr eaLnBrk="1" hangingPunct="1"/>
            <a:r>
              <a:rPr lang="en-US" smtClean="0"/>
              <a:t>Enterprise Data Warehouse Bus Matrix documents the overall data architecture for DW/BI system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 Bus Matrix</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90600" y="1732854"/>
            <a:ext cx="7469616" cy="3982146"/>
          </a:xfrm>
          <a:prstGeom prst="rect">
            <a:avLst/>
          </a:prstGeom>
          <a:noFill/>
          <a:ln w="9525">
            <a:noFill/>
            <a:miter lim="800000"/>
            <a:headEnd/>
            <a:tailEnd/>
          </a:ln>
          <a:effectLst/>
        </p:spPr>
      </p:pic>
    </p:spTree>
    <p:extLst>
      <p:ext uri="{BB962C8B-B14F-4D97-AF65-F5344CB8AC3E}">
        <p14:creationId xmlns:p14="http://schemas.microsoft.com/office/powerpoint/2010/main" val="1044462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smtClean="0"/>
              <a:t>Enterprise Bus Architecture Matrix</a:t>
            </a:r>
          </a:p>
        </p:txBody>
      </p:sp>
      <p:pic>
        <p:nvPicPr>
          <p:cNvPr id="25603" name="Picture 414"/>
          <p:cNvPicPr>
            <a:picLocks noChangeAspect="1" noChangeArrowheads="1"/>
          </p:cNvPicPr>
          <p:nvPr/>
        </p:nvPicPr>
        <p:blipFill>
          <a:blip r:embed="rId2"/>
          <a:srcRect/>
          <a:stretch>
            <a:fillRect/>
          </a:stretch>
        </p:blipFill>
        <p:spPr bwMode="auto">
          <a:xfrm>
            <a:off x="2286000" y="1752600"/>
            <a:ext cx="4724400" cy="4408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smtClean="0"/>
              <a:t>Enterprise Bus Architecture Matrix</a:t>
            </a:r>
          </a:p>
        </p:txBody>
      </p:sp>
      <p:sp>
        <p:nvSpPr>
          <p:cNvPr id="26627" name="Rectangle 3"/>
          <p:cNvSpPr>
            <a:spLocks noGrp="1" noChangeArrowheads="1"/>
          </p:cNvSpPr>
          <p:nvPr>
            <p:ph type="body" idx="1"/>
          </p:nvPr>
        </p:nvSpPr>
        <p:spPr>
          <a:xfrm>
            <a:off x="457200" y="1600200"/>
            <a:ext cx="8229600" cy="5029200"/>
          </a:xfrm>
        </p:spPr>
        <p:txBody>
          <a:bodyPr/>
          <a:lstStyle/>
          <a:p>
            <a:pPr eaLnBrk="1" hangingPunct="1"/>
            <a:r>
              <a:rPr lang="en-US" smtClean="0"/>
              <a:t>Possible Problems:</a:t>
            </a:r>
          </a:p>
          <a:p>
            <a:pPr lvl="1" eaLnBrk="1" hangingPunct="1"/>
            <a:r>
              <a:rPr lang="en-US" smtClean="0"/>
              <a:t>Level of details for each column and row in the matrix</a:t>
            </a:r>
          </a:p>
          <a:p>
            <a:pPr lvl="1" eaLnBrk="1" hangingPunct="1"/>
            <a:r>
              <a:rPr lang="en-US" smtClean="0"/>
              <a:t>Row-related</a:t>
            </a:r>
          </a:p>
          <a:p>
            <a:pPr lvl="2" eaLnBrk="1" hangingPunct="1"/>
            <a:r>
              <a:rPr lang="en-US" smtClean="0"/>
              <a:t>Listing departments/imitating organizational chart instead of business processes</a:t>
            </a:r>
          </a:p>
          <a:p>
            <a:pPr lvl="2" eaLnBrk="1" hangingPunct="1"/>
            <a:r>
              <a:rPr lang="en-US" smtClean="0"/>
              <a:t>Listing reports and analytics related to business process instead of the business process itself</a:t>
            </a:r>
          </a:p>
          <a:p>
            <a:pPr lvl="3" eaLnBrk="1" hangingPunct="1"/>
            <a:r>
              <a:rPr lang="en-US" smtClean="0"/>
              <a:t>Ex. Shipping orders business process supports various analytics such as customer ranking, sales rep performance, product movement analyses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smtClean="0"/>
              <a:t>Enterprise Bus Architecture Matrix</a:t>
            </a:r>
          </a:p>
        </p:txBody>
      </p:sp>
      <p:sp>
        <p:nvSpPr>
          <p:cNvPr id="27651" name="Rectangle 3"/>
          <p:cNvSpPr>
            <a:spLocks noGrp="1" noChangeArrowheads="1"/>
          </p:cNvSpPr>
          <p:nvPr>
            <p:ph type="body" idx="1"/>
          </p:nvPr>
        </p:nvSpPr>
        <p:spPr>
          <a:xfrm>
            <a:off x="457200" y="1600200"/>
            <a:ext cx="8229600" cy="5029200"/>
          </a:xfrm>
        </p:spPr>
        <p:txBody>
          <a:bodyPr/>
          <a:lstStyle/>
          <a:p>
            <a:pPr eaLnBrk="1" hangingPunct="1"/>
            <a:r>
              <a:rPr lang="en-US" smtClean="0"/>
              <a:t>Possible Problems (Cont):</a:t>
            </a:r>
          </a:p>
          <a:p>
            <a:pPr lvl="1" eaLnBrk="1" hangingPunct="1"/>
            <a:r>
              <a:rPr lang="en-US" smtClean="0"/>
              <a:t>Column-related</a:t>
            </a:r>
          </a:p>
          <a:p>
            <a:pPr lvl="2" eaLnBrk="1" hangingPunct="1"/>
            <a:r>
              <a:rPr lang="en-US" smtClean="0"/>
              <a:t>Generalized columns/dimensions</a:t>
            </a:r>
          </a:p>
          <a:p>
            <a:pPr lvl="3" eaLnBrk="1" hangingPunct="1"/>
            <a:r>
              <a:rPr lang="en-US" smtClean="0"/>
              <a:t>Example: “Entity” column is too general as it includes employees, suppliers, contractors, vendors, customers</a:t>
            </a:r>
          </a:p>
          <a:p>
            <a:pPr lvl="2" eaLnBrk="1" hangingPunct="1"/>
            <a:r>
              <a:rPr lang="en-US" smtClean="0"/>
              <a:t>Too many columns related to the same dimension</a:t>
            </a:r>
          </a:p>
          <a:p>
            <a:pPr lvl="3" eaLnBrk="1" hangingPunct="1"/>
            <a:r>
              <a:rPr lang="en-US" smtClean="0"/>
              <a:t>Worst case when each attribute is listed separately</a:t>
            </a:r>
          </a:p>
          <a:p>
            <a:pPr lvl="3" eaLnBrk="1" hangingPunct="1"/>
            <a:r>
              <a:rPr lang="en-US" smtClean="0"/>
              <a:t>Example: Product, Product Group, LOB are all related to the Product dimension and should be listed as one.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Conformed Dimensions</a:t>
            </a:r>
          </a:p>
        </p:txBody>
      </p:sp>
      <p:sp>
        <p:nvSpPr>
          <p:cNvPr id="28675" name="Rectangle 3"/>
          <p:cNvSpPr>
            <a:spLocks noGrp="1" noChangeArrowheads="1"/>
          </p:cNvSpPr>
          <p:nvPr>
            <p:ph type="body" idx="1"/>
          </p:nvPr>
        </p:nvSpPr>
        <p:spPr/>
        <p:txBody>
          <a:bodyPr/>
          <a:lstStyle/>
          <a:p>
            <a:pPr eaLnBrk="1" hangingPunct="1">
              <a:lnSpc>
                <a:spcPct val="90000"/>
              </a:lnSpc>
            </a:pPr>
            <a:r>
              <a:rPr lang="en-US" sz="2100" smtClean="0"/>
              <a:t>Conformed dimensions are:</a:t>
            </a:r>
          </a:p>
          <a:p>
            <a:pPr lvl="1" eaLnBrk="1" hangingPunct="1">
              <a:lnSpc>
                <a:spcPct val="90000"/>
              </a:lnSpc>
            </a:pPr>
            <a:r>
              <a:rPr lang="en-US" sz="1900" smtClean="0"/>
              <a:t>identical, or</a:t>
            </a:r>
          </a:p>
          <a:p>
            <a:pPr lvl="1" eaLnBrk="1" hangingPunct="1">
              <a:lnSpc>
                <a:spcPct val="90000"/>
              </a:lnSpc>
            </a:pPr>
            <a:r>
              <a:rPr lang="en-US" sz="1900" smtClean="0"/>
              <a:t>strict mathematical subsets of the most granular, detailed dimension.</a:t>
            </a:r>
          </a:p>
          <a:p>
            <a:pPr eaLnBrk="1" hangingPunct="1">
              <a:lnSpc>
                <a:spcPct val="90000"/>
              </a:lnSpc>
            </a:pPr>
            <a:r>
              <a:rPr lang="en-US" sz="2100" smtClean="0"/>
              <a:t>Conformed dimensions have consistent</a:t>
            </a:r>
          </a:p>
          <a:p>
            <a:pPr lvl="1" eaLnBrk="1" hangingPunct="1">
              <a:lnSpc>
                <a:spcPct val="90000"/>
              </a:lnSpc>
            </a:pPr>
            <a:r>
              <a:rPr lang="en-US" sz="1900" smtClean="0"/>
              <a:t>Dimension keys</a:t>
            </a:r>
          </a:p>
          <a:p>
            <a:pPr lvl="1" eaLnBrk="1" hangingPunct="1">
              <a:lnSpc>
                <a:spcPct val="90000"/>
              </a:lnSpc>
            </a:pPr>
            <a:r>
              <a:rPr lang="en-US" sz="1900" smtClean="0"/>
              <a:t>Attribute column names</a:t>
            </a:r>
          </a:p>
          <a:p>
            <a:pPr lvl="1" eaLnBrk="1" hangingPunct="1">
              <a:lnSpc>
                <a:spcPct val="90000"/>
              </a:lnSpc>
            </a:pPr>
            <a:r>
              <a:rPr lang="en-US" sz="1900" smtClean="0"/>
              <a:t>Attribute definitions</a:t>
            </a:r>
          </a:p>
          <a:p>
            <a:pPr lvl="1" eaLnBrk="1" hangingPunct="1">
              <a:lnSpc>
                <a:spcPct val="90000"/>
              </a:lnSpc>
            </a:pPr>
            <a:r>
              <a:rPr lang="en-US" sz="1900" smtClean="0"/>
              <a:t>Attribute values</a:t>
            </a:r>
          </a:p>
          <a:p>
            <a:pPr eaLnBrk="1" hangingPunct="1">
              <a:lnSpc>
                <a:spcPct val="90000"/>
              </a:lnSpc>
            </a:pPr>
            <a:r>
              <a:rPr lang="en-US" sz="2100" smtClean="0"/>
              <a:t>If two marts have dimensions (e.g., customer, product) that are not conformed, then they cannot be used together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Conformed Dimensions</a:t>
            </a:r>
          </a:p>
        </p:txBody>
      </p:sp>
      <p:sp>
        <p:nvSpPr>
          <p:cNvPr id="29699" name="Rectangle 3"/>
          <p:cNvSpPr>
            <a:spLocks noGrp="1" noChangeArrowheads="1"/>
          </p:cNvSpPr>
          <p:nvPr>
            <p:ph type="body" idx="1"/>
          </p:nvPr>
        </p:nvSpPr>
        <p:spPr/>
        <p:txBody>
          <a:bodyPr/>
          <a:lstStyle/>
          <a:p>
            <a:pPr eaLnBrk="1" hangingPunct="1">
              <a:lnSpc>
                <a:spcPct val="90000"/>
              </a:lnSpc>
            </a:pPr>
            <a:r>
              <a:rPr lang="en-US" smtClean="0"/>
              <a:t>master or common reference dimensions</a:t>
            </a:r>
          </a:p>
          <a:p>
            <a:pPr eaLnBrk="1" hangingPunct="1">
              <a:lnSpc>
                <a:spcPct val="90000"/>
              </a:lnSpc>
            </a:pPr>
            <a:r>
              <a:rPr lang="en-US" smtClean="0"/>
              <a:t>Shared across the DW environment joining to multiple fact tables representing various business processes</a:t>
            </a:r>
          </a:p>
          <a:p>
            <a:pPr eaLnBrk="1" hangingPunct="1">
              <a:lnSpc>
                <a:spcPct val="90000"/>
              </a:lnSpc>
            </a:pPr>
            <a:r>
              <a:rPr lang="en-US" smtClean="0"/>
              <a:t>2 types</a:t>
            </a:r>
          </a:p>
          <a:p>
            <a:pPr lvl="1" eaLnBrk="1" hangingPunct="1">
              <a:lnSpc>
                <a:spcPct val="90000"/>
              </a:lnSpc>
            </a:pPr>
            <a:r>
              <a:rPr lang="en-US" smtClean="0"/>
              <a:t>Identical dimensions</a:t>
            </a:r>
          </a:p>
          <a:p>
            <a:pPr lvl="1" eaLnBrk="1" hangingPunct="1">
              <a:lnSpc>
                <a:spcPct val="90000"/>
              </a:lnSpc>
            </a:pPr>
            <a:r>
              <a:rPr lang="en-US" smtClean="0"/>
              <a:t>One dimension being a subset of a more detailed dimension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Conformed Dimensions</a:t>
            </a:r>
          </a:p>
        </p:txBody>
      </p:sp>
      <p:sp>
        <p:nvSpPr>
          <p:cNvPr id="30723" name="Rectangle 3"/>
          <p:cNvSpPr>
            <a:spLocks noGrp="1" noChangeArrowheads="1"/>
          </p:cNvSpPr>
          <p:nvPr>
            <p:ph type="body" idx="1"/>
          </p:nvPr>
        </p:nvSpPr>
        <p:spPr>
          <a:xfrm>
            <a:off x="457200" y="1600200"/>
            <a:ext cx="8229600" cy="4953000"/>
          </a:xfrm>
        </p:spPr>
        <p:txBody>
          <a:bodyPr/>
          <a:lstStyle/>
          <a:p>
            <a:pPr eaLnBrk="1" hangingPunct="1">
              <a:lnSpc>
                <a:spcPct val="80000"/>
              </a:lnSpc>
            </a:pPr>
            <a:r>
              <a:rPr lang="en-US" sz="2400" smtClean="0"/>
              <a:t>Identical dimensions</a:t>
            </a:r>
          </a:p>
          <a:p>
            <a:pPr lvl="1" eaLnBrk="1" hangingPunct="1">
              <a:lnSpc>
                <a:spcPct val="80000"/>
              </a:lnSpc>
            </a:pPr>
            <a:r>
              <a:rPr lang="en-US" sz="2200" smtClean="0"/>
              <a:t>Same content, interpretation, and presentation regardless of the business process involved</a:t>
            </a:r>
          </a:p>
          <a:p>
            <a:pPr lvl="1" eaLnBrk="1" hangingPunct="1">
              <a:lnSpc>
                <a:spcPct val="80000"/>
              </a:lnSpc>
            </a:pPr>
            <a:r>
              <a:rPr lang="en-US" sz="2200" smtClean="0"/>
              <a:t>Same keys, attribute names, attribute definitions, and domain values regardless of domain values they join to</a:t>
            </a:r>
          </a:p>
          <a:p>
            <a:pPr lvl="1" eaLnBrk="1" hangingPunct="1">
              <a:lnSpc>
                <a:spcPct val="80000"/>
              </a:lnSpc>
            </a:pPr>
            <a:r>
              <a:rPr lang="en-US" sz="2200" smtClean="0"/>
              <a:t>Example: product dimension referenced by orders and the one referenced by inventory are identical</a:t>
            </a:r>
          </a:p>
          <a:p>
            <a:pPr eaLnBrk="1" hangingPunct="1">
              <a:lnSpc>
                <a:spcPct val="80000"/>
              </a:lnSpc>
            </a:pPr>
            <a:r>
              <a:rPr lang="en-US" sz="2400" smtClean="0"/>
              <a:t>One dimension being a perfect subset of a more detailed, granular dimension table</a:t>
            </a:r>
          </a:p>
          <a:p>
            <a:pPr lvl="1" eaLnBrk="1" hangingPunct="1">
              <a:lnSpc>
                <a:spcPct val="80000"/>
              </a:lnSpc>
            </a:pPr>
            <a:r>
              <a:rPr lang="en-US" sz="2200" smtClean="0"/>
              <a:t>Same attribute names, definitions, and domain values</a:t>
            </a:r>
          </a:p>
          <a:p>
            <a:pPr lvl="1" eaLnBrk="1" hangingPunct="1">
              <a:lnSpc>
                <a:spcPct val="80000"/>
              </a:lnSpc>
            </a:pPr>
            <a:r>
              <a:rPr lang="en-US" sz="2200" smtClean="0"/>
              <a:t>Example: sales is linked to a dimension table at the individual product level; sales forecast is linked at the brand level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Value Chain</a:t>
            </a:r>
          </a:p>
        </p:txBody>
      </p:sp>
      <p:sp>
        <p:nvSpPr>
          <p:cNvPr id="5123" name="Rectangle 3"/>
          <p:cNvSpPr>
            <a:spLocks noGrp="1" noChangeArrowheads="1"/>
          </p:cNvSpPr>
          <p:nvPr>
            <p:ph type="body" idx="1"/>
          </p:nvPr>
        </p:nvSpPr>
        <p:spPr/>
        <p:txBody>
          <a:bodyPr/>
          <a:lstStyle/>
          <a:p>
            <a:pPr eaLnBrk="1" hangingPunct="1"/>
            <a:r>
              <a:rPr lang="en-US" sz="2500" smtClean="0"/>
              <a:t>The value chain identifies the natural, logical flow of an organization’s primary activities.  See Fig. 3.1</a:t>
            </a:r>
          </a:p>
          <a:p>
            <a:pPr eaLnBrk="1" hangingPunct="1"/>
            <a:r>
              <a:rPr lang="en-US" sz="2500" smtClean="0"/>
              <a:t>Operational source systems produce transactions or snapshots at each step in the value chain.  They generate interesting performance metrics along the way.</a:t>
            </a:r>
          </a:p>
          <a:p>
            <a:pPr eaLnBrk="1" hangingPunct="1"/>
            <a:r>
              <a:rPr lang="en-US" sz="2500" smtClean="0"/>
              <a:t>Each business process generates one or more fact tables.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Conformed Dimensions</a:t>
            </a:r>
          </a:p>
        </p:txBody>
      </p:sp>
      <p:sp>
        <p:nvSpPr>
          <p:cNvPr id="31747" name="Rectangle 4"/>
          <p:cNvSpPr>
            <a:spLocks noChangeArrowheads="1"/>
          </p:cNvSpPr>
          <p:nvPr/>
        </p:nvSpPr>
        <p:spPr bwMode="auto">
          <a:xfrm>
            <a:off x="533400" y="1524000"/>
            <a:ext cx="2819400" cy="2057400"/>
          </a:xfrm>
          <a:prstGeom prst="rect">
            <a:avLst/>
          </a:prstGeom>
          <a:solidFill>
            <a:schemeClr val="accent1"/>
          </a:solidFill>
          <a:ln w="9525">
            <a:solidFill>
              <a:schemeClr val="tx1"/>
            </a:solidFill>
            <a:miter lim="800000"/>
            <a:headEnd/>
            <a:tailEnd/>
          </a:ln>
        </p:spPr>
        <p:txBody>
          <a:bodyPr wrap="none" anchor="ctr"/>
          <a:lstStyle/>
          <a:p>
            <a:pPr algn="ctr"/>
            <a:r>
              <a:rPr lang="en-US" u="sng"/>
              <a:t>Sales Fact Table</a:t>
            </a:r>
          </a:p>
          <a:p>
            <a:pPr algn="ctr"/>
            <a:r>
              <a:rPr lang="en-US"/>
              <a:t>Date key FK</a:t>
            </a:r>
          </a:p>
          <a:p>
            <a:pPr algn="ctr"/>
            <a:r>
              <a:rPr lang="en-US"/>
              <a:t>Product key FK</a:t>
            </a:r>
          </a:p>
          <a:p>
            <a:pPr algn="ctr"/>
            <a:r>
              <a:rPr lang="en-US"/>
              <a:t>… other FKeys…</a:t>
            </a:r>
          </a:p>
          <a:p>
            <a:pPr algn="ctr"/>
            <a:r>
              <a:rPr lang="en-US"/>
              <a:t>Sales quantity</a:t>
            </a:r>
          </a:p>
          <a:p>
            <a:pPr algn="ctr"/>
            <a:r>
              <a:rPr lang="en-US"/>
              <a:t>Sales amount</a:t>
            </a:r>
          </a:p>
        </p:txBody>
      </p:sp>
      <p:sp>
        <p:nvSpPr>
          <p:cNvPr id="31748" name="Rectangle 5"/>
          <p:cNvSpPr>
            <a:spLocks noChangeArrowheads="1"/>
          </p:cNvSpPr>
          <p:nvPr/>
        </p:nvSpPr>
        <p:spPr bwMode="auto">
          <a:xfrm>
            <a:off x="6096000" y="1143000"/>
            <a:ext cx="2514600" cy="3276600"/>
          </a:xfrm>
          <a:prstGeom prst="rect">
            <a:avLst/>
          </a:prstGeom>
          <a:solidFill>
            <a:schemeClr val="accent1"/>
          </a:solidFill>
          <a:ln w="9525">
            <a:solidFill>
              <a:schemeClr val="tx1"/>
            </a:solidFill>
            <a:miter lim="800000"/>
            <a:headEnd/>
            <a:tailEnd/>
          </a:ln>
        </p:spPr>
        <p:txBody>
          <a:bodyPr wrap="none" anchor="ctr"/>
          <a:lstStyle/>
          <a:p>
            <a:pPr algn="ctr"/>
            <a:r>
              <a:rPr lang="en-US" u="sng"/>
              <a:t>Product Dimension</a:t>
            </a:r>
          </a:p>
          <a:p>
            <a:pPr algn="ctr"/>
            <a:r>
              <a:rPr lang="en-US"/>
              <a:t>Product key PK</a:t>
            </a:r>
          </a:p>
          <a:p>
            <a:pPr algn="ctr"/>
            <a:r>
              <a:rPr lang="en-US"/>
              <a:t>Product description</a:t>
            </a:r>
          </a:p>
          <a:p>
            <a:pPr algn="ctr"/>
            <a:r>
              <a:rPr lang="en-US"/>
              <a:t>SKU number</a:t>
            </a:r>
          </a:p>
          <a:p>
            <a:pPr algn="ctr"/>
            <a:r>
              <a:rPr lang="en-US"/>
              <a:t>Brand description</a:t>
            </a:r>
          </a:p>
          <a:p>
            <a:pPr algn="ctr"/>
            <a:r>
              <a:rPr lang="en-US"/>
              <a:t>Sub class description</a:t>
            </a:r>
          </a:p>
          <a:p>
            <a:pPr algn="ctr"/>
            <a:r>
              <a:rPr lang="en-US"/>
              <a:t>Class description</a:t>
            </a:r>
          </a:p>
          <a:p>
            <a:pPr algn="ctr"/>
            <a:r>
              <a:rPr lang="en-US"/>
              <a:t>Department description</a:t>
            </a:r>
          </a:p>
          <a:p>
            <a:pPr algn="ctr"/>
            <a:r>
              <a:rPr lang="en-US"/>
              <a:t>Color</a:t>
            </a:r>
          </a:p>
          <a:p>
            <a:pPr algn="ctr"/>
            <a:r>
              <a:rPr lang="en-US"/>
              <a:t>size</a:t>
            </a:r>
          </a:p>
          <a:p>
            <a:pPr algn="ctr"/>
            <a:r>
              <a:rPr lang="en-US"/>
              <a:t>Display type</a:t>
            </a:r>
          </a:p>
          <a:p>
            <a:pPr algn="ctr"/>
            <a:endParaRPr lang="en-US"/>
          </a:p>
        </p:txBody>
      </p:sp>
      <p:sp>
        <p:nvSpPr>
          <p:cNvPr id="31749" name="Rectangle 6"/>
          <p:cNvSpPr>
            <a:spLocks noChangeArrowheads="1"/>
          </p:cNvSpPr>
          <p:nvPr/>
        </p:nvSpPr>
        <p:spPr bwMode="auto">
          <a:xfrm>
            <a:off x="533400" y="4343400"/>
            <a:ext cx="2819400" cy="2057400"/>
          </a:xfrm>
          <a:prstGeom prst="rect">
            <a:avLst/>
          </a:prstGeom>
          <a:solidFill>
            <a:schemeClr val="accent1"/>
          </a:solidFill>
          <a:ln w="9525">
            <a:solidFill>
              <a:schemeClr val="tx1"/>
            </a:solidFill>
            <a:miter lim="800000"/>
            <a:headEnd/>
            <a:tailEnd/>
          </a:ln>
        </p:spPr>
        <p:txBody>
          <a:bodyPr wrap="none" anchor="ctr"/>
          <a:lstStyle/>
          <a:p>
            <a:pPr algn="ctr"/>
            <a:r>
              <a:rPr lang="en-US" u="sng"/>
              <a:t>Sales Forecast Fact Table</a:t>
            </a:r>
          </a:p>
          <a:p>
            <a:pPr algn="ctr"/>
            <a:r>
              <a:rPr lang="en-US"/>
              <a:t>Month key FK</a:t>
            </a:r>
          </a:p>
          <a:p>
            <a:pPr algn="ctr"/>
            <a:r>
              <a:rPr lang="en-US"/>
              <a:t>Brand key FK</a:t>
            </a:r>
          </a:p>
          <a:p>
            <a:pPr algn="ctr"/>
            <a:r>
              <a:rPr lang="en-US"/>
              <a:t>… other FKeys…</a:t>
            </a:r>
          </a:p>
          <a:p>
            <a:pPr algn="ctr"/>
            <a:r>
              <a:rPr lang="en-US"/>
              <a:t>Forecast quantity</a:t>
            </a:r>
          </a:p>
          <a:p>
            <a:pPr algn="ctr"/>
            <a:r>
              <a:rPr lang="en-US"/>
              <a:t>Forecast amount</a:t>
            </a:r>
          </a:p>
          <a:p>
            <a:pPr algn="ctr"/>
            <a:endParaRPr lang="en-US"/>
          </a:p>
        </p:txBody>
      </p:sp>
      <p:sp>
        <p:nvSpPr>
          <p:cNvPr id="31750" name="Rectangle 7"/>
          <p:cNvSpPr>
            <a:spLocks noChangeArrowheads="1"/>
          </p:cNvSpPr>
          <p:nvPr/>
        </p:nvSpPr>
        <p:spPr bwMode="auto">
          <a:xfrm>
            <a:off x="3733800" y="4267200"/>
            <a:ext cx="2514600" cy="2057400"/>
          </a:xfrm>
          <a:prstGeom prst="rect">
            <a:avLst/>
          </a:prstGeom>
          <a:solidFill>
            <a:schemeClr val="accent1"/>
          </a:solidFill>
          <a:ln w="9525">
            <a:solidFill>
              <a:schemeClr val="tx1"/>
            </a:solidFill>
            <a:miter lim="800000"/>
            <a:headEnd/>
            <a:tailEnd/>
          </a:ln>
        </p:spPr>
        <p:txBody>
          <a:bodyPr wrap="none" anchor="ctr"/>
          <a:lstStyle/>
          <a:p>
            <a:pPr algn="ctr"/>
            <a:endParaRPr lang="en-US" u="sng"/>
          </a:p>
          <a:p>
            <a:pPr algn="ctr"/>
            <a:r>
              <a:rPr lang="en-US" u="sng"/>
              <a:t> Brand Dimension</a:t>
            </a:r>
          </a:p>
          <a:p>
            <a:pPr algn="ctr"/>
            <a:r>
              <a:rPr lang="en-US"/>
              <a:t>Brand key PK</a:t>
            </a:r>
          </a:p>
          <a:p>
            <a:pPr algn="ctr"/>
            <a:r>
              <a:rPr lang="en-US"/>
              <a:t>Brand description</a:t>
            </a:r>
          </a:p>
          <a:p>
            <a:pPr algn="ctr"/>
            <a:r>
              <a:rPr lang="en-US"/>
              <a:t>Sub class description</a:t>
            </a:r>
          </a:p>
          <a:p>
            <a:pPr algn="ctr"/>
            <a:r>
              <a:rPr lang="en-US"/>
              <a:t>Class description</a:t>
            </a:r>
          </a:p>
          <a:p>
            <a:pPr algn="ctr"/>
            <a:r>
              <a:rPr lang="en-US"/>
              <a:t>Department description</a:t>
            </a:r>
          </a:p>
          <a:p>
            <a:pPr algn="ctr"/>
            <a:r>
              <a:rPr lang="en-US"/>
              <a:t>Display type</a:t>
            </a:r>
          </a:p>
          <a:p>
            <a:pPr algn="ctr"/>
            <a:endParaRPr lang="en-US"/>
          </a:p>
        </p:txBody>
      </p:sp>
      <p:sp>
        <p:nvSpPr>
          <p:cNvPr id="31751" name="Line 8"/>
          <p:cNvSpPr>
            <a:spLocks noChangeShapeType="1"/>
          </p:cNvSpPr>
          <p:nvPr/>
        </p:nvSpPr>
        <p:spPr bwMode="auto">
          <a:xfrm flipH="1">
            <a:off x="3352800" y="1600200"/>
            <a:ext cx="2743200" cy="762000"/>
          </a:xfrm>
          <a:prstGeom prst="line">
            <a:avLst/>
          </a:prstGeom>
          <a:noFill/>
          <a:ln w="9525">
            <a:solidFill>
              <a:schemeClr val="tx1"/>
            </a:solidFill>
            <a:round/>
            <a:headEnd/>
            <a:tailEnd/>
          </a:ln>
        </p:spPr>
        <p:txBody>
          <a:bodyPr/>
          <a:lstStyle/>
          <a:p>
            <a:endParaRPr lang="en-US"/>
          </a:p>
        </p:txBody>
      </p:sp>
      <p:sp>
        <p:nvSpPr>
          <p:cNvPr id="31752" name="Line 8"/>
          <p:cNvSpPr>
            <a:spLocks noChangeShapeType="1"/>
          </p:cNvSpPr>
          <p:nvPr/>
        </p:nvSpPr>
        <p:spPr bwMode="auto">
          <a:xfrm flipH="1">
            <a:off x="3352800" y="5029200"/>
            <a:ext cx="381000" cy="762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Conformed Dimensions</a:t>
            </a:r>
          </a:p>
        </p:txBody>
      </p:sp>
      <p:sp>
        <p:nvSpPr>
          <p:cNvPr id="32771" name="Rectangle 3"/>
          <p:cNvSpPr>
            <a:spLocks noGrp="1" noChangeArrowheads="1"/>
          </p:cNvSpPr>
          <p:nvPr>
            <p:ph type="body" idx="1"/>
          </p:nvPr>
        </p:nvSpPr>
        <p:spPr/>
        <p:txBody>
          <a:bodyPr/>
          <a:lstStyle/>
          <a:p>
            <a:pPr eaLnBrk="1" hangingPunct="1">
              <a:lnSpc>
                <a:spcPct val="90000"/>
              </a:lnSpc>
            </a:pPr>
            <a:r>
              <a:rPr lang="en-US" smtClean="0"/>
              <a:t>Benefits</a:t>
            </a:r>
          </a:p>
          <a:p>
            <a:pPr lvl="1" eaLnBrk="1" hangingPunct="1">
              <a:lnSpc>
                <a:spcPct val="90000"/>
              </a:lnSpc>
            </a:pPr>
            <a:r>
              <a:rPr lang="en-US" smtClean="0"/>
              <a:t>Consistency</a:t>
            </a:r>
          </a:p>
          <a:p>
            <a:pPr lvl="2" eaLnBrk="1" hangingPunct="1">
              <a:lnSpc>
                <a:spcPct val="90000"/>
              </a:lnSpc>
            </a:pPr>
            <a:r>
              <a:rPr lang="en-US" smtClean="0"/>
              <a:t>Every fact table is filtered consistently and results are labeled consistently</a:t>
            </a:r>
          </a:p>
          <a:p>
            <a:pPr lvl="1" eaLnBrk="1" hangingPunct="1">
              <a:lnSpc>
                <a:spcPct val="90000"/>
              </a:lnSpc>
            </a:pPr>
            <a:r>
              <a:rPr lang="en-US" smtClean="0"/>
              <a:t>Integration</a:t>
            </a:r>
          </a:p>
          <a:p>
            <a:pPr lvl="2" eaLnBrk="1" hangingPunct="1">
              <a:lnSpc>
                <a:spcPct val="90000"/>
              </a:lnSpc>
            </a:pPr>
            <a:r>
              <a:rPr lang="en-US" smtClean="0"/>
              <a:t>Users can create queries that drill across fact tables representing different processes individually and then join result set on common dimension attributes</a:t>
            </a:r>
          </a:p>
          <a:p>
            <a:pPr lvl="1" eaLnBrk="1" hangingPunct="1">
              <a:lnSpc>
                <a:spcPct val="90000"/>
              </a:lnSpc>
            </a:pPr>
            <a:r>
              <a:rPr lang="en-US" smtClean="0"/>
              <a:t>Reduced development time to market</a:t>
            </a:r>
          </a:p>
          <a:p>
            <a:pPr lvl="2" eaLnBrk="1" hangingPunct="1">
              <a:lnSpc>
                <a:spcPct val="90000"/>
              </a:lnSpc>
            </a:pPr>
            <a:r>
              <a:rPr lang="en-US" smtClean="0"/>
              <a:t>Once created, conform dimensions are reused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Types of Dimension Conformity</a:t>
            </a:r>
          </a:p>
        </p:txBody>
      </p:sp>
      <p:sp>
        <p:nvSpPr>
          <p:cNvPr id="33795" name="Rectangle 3"/>
          <p:cNvSpPr>
            <a:spLocks noGrp="1" noChangeArrowheads="1"/>
          </p:cNvSpPr>
          <p:nvPr>
            <p:ph type="body" idx="1"/>
          </p:nvPr>
        </p:nvSpPr>
        <p:spPr/>
        <p:txBody>
          <a:bodyPr/>
          <a:lstStyle/>
          <a:p>
            <a:pPr eaLnBrk="1" hangingPunct="1">
              <a:lnSpc>
                <a:spcPct val="90000"/>
              </a:lnSpc>
            </a:pPr>
            <a:r>
              <a:rPr lang="en-US" sz="2100" smtClean="0"/>
              <a:t>Mean same thing</a:t>
            </a:r>
          </a:p>
          <a:p>
            <a:pPr lvl="1" eaLnBrk="1" hangingPunct="1">
              <a:lnSpc>
                <a:spcPct val="90000"/>
              </a:lnSpc>
            </a:pPr>
            <a:r>
              <a:rPr lang="en-US" sz="1900" smtClean="0"/>
              <a:t>Single shared table or physical copy</a:t>
            </a:r>
          </a:p>
          <a:p>
            <a:pPr lvl="1" eaLnBrk="1" hangingPunct="1">
              <a:lnSpc>
                <a:spcPct val="90000"/>
              </a:lnSpc>
            </a:pPr>
            <a:r>
              <a:rPr lang="en-US" sz="1900" smtClean="0"/>
              <a:t>Consistent data content, data interpretation, user presentation</a:t>
            </a:r>
          </a:p>
          <a:p>
            <a:pPr eaLnBrk="1" hangingPunct="1">
              <a:lnSpc>
                <a:spcPct val="90000"/>
              </a:lnSpc>
            </a:pPr>
            <a:r>
              <a:rPr lang="en-US" sz="2100" smtClean="0"/>
              <a:t>Rolled-up level of granularity</a:t>
            </a:r>
          </a:p>
          <a:p>
            <a:pPr lvl="1" eaLnBrk="1" hangingPunct="1">
              <a:lnSpc>
                <a:spcPct val="90000"/>
              </a:lnSpc>
            </a:pPr>
            <a:r>
              <a:rPr lang="en-US" sz="1900" smtClean="0"/>
              <a:t>Roll-up dimensions conform to the base-level atomic dimension if they are a strict subset of that atomic dimension. (see Fig. 3.9)</a:t>
            </a:r>
          </a:p>
          <a:p>
            <a:pPr eaLnBrk="1" hangingPunct="1">
              <a:lnSpc>
                <a:spcPct val="90000"/>
              </a:lnSpc>
            </a:pPr>
            <a:r>
              <a:rPr lang="en-US" sz="2100" smtClean="0"/>
              <a:t>Dimension subset at same level of granularity  </a:t>
            </a:r>
          </a:p>
          <a:p>
            <a:pPr lvl="1" eaLnBrk="1" hangingPunct="1">
              <a:lnSpc>
                <a:spcPct val="90000"/>
              </a:lnSpc>
            </a:pPr>
            <a:r>
              <a:rPr lang="en-US" sz="1900" smtClean="0"/>
              <a:t>At same level but one represents only a subset of rows (see Fig. 3.10)</a:t>
            </a:r>
          </a:p>
          <a:p>
            <a:pPr eaLnBrk="1" hangingPunct="1">
              <a:lnSpc>
                <a:spcPct val="90000"/>
              </a:lnSpc>
            </a:pPr>
            <a:r>
              <a:rPr lang="en-US" sz="2100" smtClean="0"/>
              <a:t>Combination of above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Centralized Dimension Authority</a:t>
            </a:r>
          </a:p>
        </p:txBody>
      </p:sp>
      <p:sp>
        <p:nvSpPr>
          <p:cNvPr id="34819" name="Rectangle 3"/>
          <p:cNvSpPr>
            <a:spLocks noGrp="1" noChangeArrowheads="1"/>
          </p:cNvSpPr>
          <p:nvPr>
            <p:ph type="body" idx="1"/>
          </p:nvPr>
        </p:nvSpPr>
        <p:spPr/>
        <p:txBody>
          <a:bodyPr/>
          <a:lstStyle/>
          <a:p>
            <a:pPr eaLnBrk="1" hangingPunct="1"/>
            <a:r>
              <a:rPr lang="en-US" sz="2500" smtClean="0"/>
              <a:t>The major responsibility of the centralized dimension authority is to:</a:t>
            </a:r>
          </a:p>
          <a:p>
            <a:pPr lvl="1" eaLnBrk="1" hangingPunct="1"/>
            <a:r>
              <a:rPr lang="en-US" sz="2100" smtClean="0"/>
              <a:t>establish,</a:t>
            </a:r>
          </a:p>
          <a:p>
            <a:pPr lvl="1" eaLnBrk="1" hangingPunct="1"/>
            <a:r>
              <a:rPr lang="en-US" sz="2100" smtClean="0"/>
              <a:t>maintain, and</a:t>
            </a:r>
          </a:p>
          <a:p>
            <a:pPr lvl="1" eaLnBrk="1" hangingPunct="1"/>
            <a:r>
              <a:rPr lang="en-US" sz="2100" smtClean="0"/>
              <a:t>publish the conformed dimensions to all client data marts.</a:t>
            </a:r>
          </a:p>
          <a:p>
            <a:pPr eaLnBrk="1" hangingPunct="1"/>
            <a:r>
              <a:rPr lang="en-US" sz="2500" smtClean="0"/>
              <a:t>90% of up-front data architecture effort</a:t>
            </a:r>
          </a:p>
          <a:p>
            <a:pPr eaLnBrk="1" hangingPunct="1"/>
            <a:r>
              <a:rPr lang="en-US" sz="2500" smtClean="0"/>
              <a:t>Political challenge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Conformed Facts</a:t>
            </a:r>
          </a:p>
        </p:txBody>
      </p:sp>
      <p:sp>
        <p:nvSpPr>
          <p:cNvPr id="35843" name="Rectangle 3"/>
          <p:cNvSpPr>
            <a:spLocks noGrp="1" noChangeArrowheads="1"/>
          </p:cNvSpPr>
          <p:nvPr>
            <p:ph type="body" idx="1"/>
          </p:nvPr>
        </p:nvSpPr>
        <p:spPr/>
        <p:txBody>
          <a:bodyPr/>
          <a:lstStyle/>
          <a:p>
            <a:pPr eaLnBrk="1" hangingPunct="1">
              <a:lnSpc>
                <a:spcPct val="80000"/>
              </a:lnSpc>
            </a:pPr>
            <a:r>
              <a:rPr lang="en-US" sz="2500" smtClean="0"/>
              <a:t>In general, facts table data is not duplicated explicitly in multiple data marts.</a:t>
            </a:r>
          </a:p>
          <a:p>
            <a:pPr eaLnBrk="1" hangingPunct="1">
              <a:lnSpc>
                <a:spcPct val="80000"/>
              </a:lnSpc>
            </a:pPr>
            <a:r>
              <a:rPr lang="en-US" sz="2500" smtClean="0"/>
              <a:t>If facts live in more than one location, then their definitions and equations must be the same and they must be called the same.</a:t>
            </a:r>
          </a:p>
          <a:p>
            <a:pPr eaLnBrk="1" hangingPunct="1">
              <a:lnSpc>
                <a:spcPct val="80000"/>
              </a:lnSpc>
            </a:pPr>
            <a:r>
              <a:rPr lang="en-US" sz="2500" smtClean="0"/>
              <a:t>If it is impossible to conform a fact exactly, then different names should be given to different interpretations.  This will make it less likely that incompatible facts will not be used in a calculation.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Rapidly Changing Dimensions</a:t>
            </a:r>
            <a:endParaRPr lang="en-US" dirty="0"/>
          </a:p>
        </p:txBody>
      </p:sp>
      <p:sp>
        <p:nvSpPr>
          <p:cNvPr id="3" name="Content Placeholder 2"/>
          <p:cNvSpPr>
            <a:spLocks noGrp="1"/>
          </p:cNvSpPr>
          <p:nvPr>
            <p:ph idx="1"/>
          </p:nvPr>
        </p:nvSpPr>
        <p:spPr>
          <a:xfrm>
            <a:off x="685800" y="1676400"/>
            <a:ext cx="7997825" cy="4800600"/>
          </a:xfrm>
        </p:spPr>
        <p:txBody>
          <a:bodyPr/>
          <a:lstStyle/>
          <a:p>
            <a:pPr>
              <a:buNone/>
            </a:pPr>
            <a:r>
              <a:rPr lang="en-US" sz="2000" dirty="0" smtClean="0"/>
              <a:t>From the previous slides: What is slow?</a:t>
            </a:r>
          </a:p>
          <a:p>
            <a:pPr>
              <a:buNone/>
            </a:pPr>
            <a:r>
              <a:rPr lang="en-US" sz="2000" dirty="0" smtClean="0"/>
              <a:t>What if the changes are fast?</a:t>
            </a:r>
          </a:p>
          <a:p>
            <a:pPr>
              <a:buNone/>
            </a:pPr>
            <a:r>
              <a:rPr lang="en-US" sz="2000" dirty="0" smtClean="0"/>
              <a:t>Must a different design technique be used?</a:t>
            </a:r>
          </a:p>
          <a:p>
            <a:pPr>
              <a:buNone/>
            </a:pPr>
            <a:r>
              <a:rPr lang="en-US" sz="2000" dirty="0" smtClean="0"/>
              <a:t>• Small dimensions:</a:t>
            </a:r>
          </a:p>
          <a:p>
            <a:pPr>
              <a:buNone/>
            </a:pPr>
            <a:r>
              <a:rPr lang="en-US" sz="2000" dirty="0" smtClean="0"/>
              <a:t>– the same technologies as for slowly changing dimensions may be applied</a:t>
            </a:r>
          </a:p>
          <a:p>
            <a:pPr>
              <a:buNone/>
            </a:pPr>
            <a:r>
              <a:rPr lang="en-US" sz="2000" dirty="0" smtClean="0"/>
              <a:t>• Large dimensions:</a:t>
            </a:r>
          </a:p>
          <a:p>
            <a:pPr>
              <a:buNone/>
            </a:pPr>
            <a:r>
              <a:rPr lang="en-US" sz="2000" dirty="0" smtClean="0"/>
              <a:t>– the choice of indexing techniques and data design approaches are important</a:t>
            </a:r>
          </a:p>
          <a:p>
            <a:pPr>
              <a:buNone/>
            </a:pPr>
            <a:r>
              <a:rPr lang="en-US" sz="2000" dirty="0" smtClean="0"/>
              <a:t>– find suppress duplicate entries in the dimension</a:t>
            </a:r>
          </a:p>
          <a:p>
            <a:pPr>
              <a:buNone/>
            </a:pPr>
            <a:r>
              <a:rPr lang="en-US" sz="2000" dirty="0" smtClean="0"/>
              <a:t>– do not create additional records to handle the slowly changing dimension problem</a:t>
            </a:r>
            <a:endParaRPr lang="en-US" sz="2000" dirty="0"/>
          </a:p>
        </p:txBody>
      </p:sp>
    </p:spTree>
    <p:extLst>
      <p:ext uri="{BB962C8B-B14F-4D97-AF65-F5344CB8AC3E}">
        <p14:creationId xmlns:p14="http://schemas.microsoft.com/office/powerpoint/2010/main" val="2504785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Rapidly changing very large dimensions</a:t>
            </a:r>
            <a:endParaRPr lang="en-US" dirty="0"/>
          </a:p>
        </p:txBody>
      </p:sp>
      <p:sp>
        <p:nvSpPr>
          <p:cNvPr id="3" name="Content Placeholder 2"/>
          <p:cNvSpPr>
            <a:spLocks noGrp="1"/>
          </p:cNvSpPr>
          <p:nvPr>
            <p:ph idx="1"/>
          </p:nvPr>
        </p:nvSpPr>
        <p:spPr>
          <a:xfrm>
            <a:off x="838200" y="1676400"/>
            <a:ext cx="7845425" cy="4800600"/>
          </a:xfrm>
        </p:spPr>
        <p:txBody>
          <a:bodyPr/>
          <a:lstStyle/>
          <a:p>
            <a:pPr>
              <a:buNone/>
            </a:pPr>
            <a:r>
              <a:rPr lang="en-US" sz="2000" dirty="0" smtClean="0"/>
              <a:t>• Break off some of the attributes into their own separate dimension(s), a demographic dimension(s).</a:t>
            </a:r>
          </a:p>
          <a:p>
            <a:pPr>
              <a:buNone/>
            </a:pPr>
            <a:r>
              <a:rPr lang="en-US" sz="2000" dirty="0" smtClean="0"/>
              <a:t>	– force the attributes selected to the demographic dimension to have relatively small number of discrete values</a:t>
            </a:r>
          </a:p>
          <a:p>
            <a:pPr>
              <a:buNone/>
            </a:pPr>
            <a:r>
              <a:rPr lang="en-US" sz="2000" dirty="0" smtClean="0"/>
              <a:t>	– build up the demographic dimension with all possible discrete attributes combinations</a:t>
            </a:r>
          </a:p>
          <a:p>
            <a:pPr>
              <a:buNone/>
            </a:pPr>
            <a:r>
              <a:rPr lang="en-US" sz="2000" dirty="0" smtClean="0"/>
              <a:t>	– construct a surrogate demographic key for this dimension</a:t>
            </a:r>
          </a:p>
          <a:p>
            <a:pPr>
              <a:buNone/>
            </a:pPr>
            <a:endParaRPr lang="en-US" sz="2000" dirty="0" smtClean="0"/>
          </a:p>
          <a:p>
            <a:pPr>
              <a:buNone/>
            </a:pPr>
            <a:r>
              <a:rPr lang="en-US" sz="2000" dirty="0" smtClean="0"/>
              <a:t>NB! The demographic attributes are the one of the</a:t>
            </a:r>
          </a:p>
          <a:p>
            <a:pPr>
              <a:buNone/>
            </a:pPr>
            <a:r>
              <a:rPr lang="en-US" sz="2000" dirty="0" smtClean="0"/>
              <a:t>heavily used attributes. Their values are often</a:t>
            </a:r>
          </a:p>
          <a:p>
            <a:pPr>
              <a:buNone/>
            </a:pPr>
            <a:r>
              <a:rPr lang="en-US" sz="2000" dirty="0" smtClean="0"/>
              <a:t>compared in order to identify interesting subsets.</a:t>
            </a:r>
            <a:endParaRPr lang="en-US" sz="2000" dirty="0"/>
          </a:p>
        </p:txBody>
      </p:sp>
    </p:spTree>
    <p:extLst>
      <p:ext uri="{BB962C8B-B14F-4D97-AF65-F5344CB8AC3E}">
        <p14:creationId xmlns:p14="http://schemas.microsoft.com/office/powerpoint/2010/main" val="640264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sz="3200"/>
              <a:t>More Rapidly Changing Dimensions</a:t>
            </a:r>
          </a:p>
        </p:txBody>
      </p:sp>
      <p:sp>
        <p:nvSpPr>
          <p:cNvPr id="226307" name="Rectangle 3"/>
          <p:cNvSpPr>
            <a:spLocks noGrp="1" noChangeArrowheads="1"/>
          </p:cNvSpPr>
          <p:nvPr>
            <p:ph type="body" idx="1"/>
          </p:nvPr>
        </p:nvSpPr>
        <p:spPr/>
        <p:txBody>
          <a:bodyPr/>
          <a:lstStyle/>
          <a:p>
            <a:pPr marL="552450" indent="-552450"/>
            <a:r>
              <a:rPr lang="en-US"/>
              <a:t>Break off the rapidly changing attributes into one or more separate dimensions</a:t>
            </a:r>
          </a:p>
          <a:p>
            <a:pPr marL="552450" indent="-552450"/>
            <a:r>
              <a:rPr lang="en-US"/>
              <a:t>Two foreign keys in fact table:</a:t>
            </a:r>
          </a:p>
          <a:p>
            <a:pPr marL="933450" lvl="1" indent="-476250">
              <a:buFont typeface="Wingdings" pitchFamily="2" charset="2"/>
              <a:buAutoNum type="arabicPeriod"/>
            </a:pPr>
            <a:r>
              <a:rPr lang="en-US"/>
              <a:t>Primary dimension table</a:t>
            </a:r>
          </a:p>
          <a:p>
            <a:pPr marL="933450" lvl="1" indent="-476250">
              <a:buFont typeface="Wingdings" pitchFamily="2" charset="2"/>
              <a:buAutoNum type="arabicPeriod"/>
            </a:pPr>
            <a:r>
              <a:rPr lang="en-US"/>
              <a:t>Rapidly changing attribute(s)</a:t>
            </a:r>
          </a:p>
        </p:txBody>
      </p:sp>
    </p:spTree>
    <p:extLst>
      <p:ext uri="{BB962C8B-B14F-4D97-AF65-F5344CB8AC3E}">
        <p14:creationId xmlns:p14="http://schemas.microsoft.com/office/powerpoint/2010/main" val="2521166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762000" y="168275"/>
            <a:ext cx="8001000" cy="1431925"/>
          </a:xfrm>
        </p:spPr>
        <p:txBody>
          <a:bodyPr/>
          <a:lstStyle/>
          <a:p>
            <a:r>
              <a:rPr lang="en-US" b="1"/>
              <a:t>Rapidly Changing Monster Dimensions</a:t>
            </a:r>
          </a:p>
        </p:txBody>
      </p:sp>
      <p:sp>
        <p:nvSpPr>
          <p:cNvPr id="92163" name="Rectangle 3"/>
          <p:cNvSpPr>
            <a:spLocks noGrp="1" noChangeArrowheads="1"/>
          </p:cNvSpPr>
          <p:nvPr>
            <p:ph type="body" idx="1"/>
          </p:nvPr>
        </p:nvSpPr>
        <p:spPr/>
        <p:txBody>
          <a:bodyPr/>
          <a:lstStyle/>
          <a:p>
            <a:pPr marL="609600" indent="-609600">
              <a:lnSpc>
                <a:spcPct val="90000"/>
              </a:lnSpc>
            </a:pPr>
            <a:r>
              <a:rPr lang="en-US" sz="2800" dirty="0"/>
              <a:t>Multi-million customer dimension present unique challenges that warrant special treatment:</a:t>
            </a:r>
          </a:p>
          <a:p>
            <a:pPr marL="990600" lvl="1" indent="-533400">
              <a:lnSpc>
                <a:spcPct val="90000"/>
              </a:lnSpc>
              <a:buFont typeface="Wingdings" pitchFamily="2" charset="2"/>
              <a:buAutoNum type="arabicPeriod"/>
            </a:pPr>
            <a:r>
              <a:rPr lang="en-US" sz="2400" dirty="0"/>
              <a:t>Browsing or constraining takes too long</a:t>
            </a:r>
          </a:p>
          <a:p>
            <a:pPr marL="990600" lvl="1" indent="-533400">
              <a:lnSpc>
                <a:spcPct val="90000"/>
              </a:lnSpc>
              <a:buFont typeface="Wingdings" pitchFamily="2" charset="2"/>
              <a:buAutoNum type="arabicPeriod"/>
            </a:pPr>
            <a:r>
              <a:rPr lang="en-US" sz="2400" dirty="0"/>
              <a:t>Type-II change not feasible</a:t>
            </a:r>
          </a:p>
          <a:p>
            <a:pPr marL="990600" lvl="1" indent="-533400">
              <a:lnSpc>
                <a:spcPct val="90000"/>
              </a:lnSpc>
              <a:buFont typeface="Wingdings" pitchFamily="2" charset="2"/>
              <a:buAutoNum type="arabicPeriod"/>
            </a:pPr>
            <a:r>
              <a:rPr lang="en-US" sz="2400" dirty="0"/>
              <a:t>Business users want to track the myriad of customer attribute changes, </a:t>
            </a:r>
            <a:r>
              <a:rPr lang="en-US" sz="2400" dirty="0" err="1"/>
              <a:t>eg</a:t>
            </a:r>
            <a:r>
              <a:rPr lang="en-US" sz="2400" dirty="0"/>
              <a:t>, insurance companies want accurate information of customers at the time of approval of a policy or when a claim is made</a:t>
            </a:r>
          </a:p>
        </p:txBody>
      </p:sp>
    </p:spTree>
    <p:extLst>
      <p:ext uri="{BB962C8B-B14F-4D97-AF65-F5344CB8AC3E}">
        <p14:creationId xmlns:p14="http://schemas.microsoft.com/office/powerpoint/2010/main" val="4120346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62000" y="838200"/>
            <a:ext cx="8001000" cy="762000"/>
          </a:xfrm>
        </p:spPr>
        <p:txBody>
          <a:bodyPr/>
          <a:lstStyle/>
          <a:p>
            <a:r>
              <a:rPr lang="en-US" b="1"/>
              <a:t>Mini-Dimensions</a:t>
            </a:r>
          </a:p>
        </p:txBody>
      </p:sp>
      <p:sp>
        <p:nvSpPr>
          <p:cNvPr id="93187" name="Rectangle 3"/>
          <p:cNvSpPr>
            <a:spLocks noGrp="1" noChangeArrowheads="1"/>
          </p:cNvSpPr>
          <p:nvPr>
            <p:ph type="body" idx="1"/>
          </p:nvPr>
        </p:nvSpPr>
        <p:spPr>
          <a:xfrm>
            <a:off x="685800" y="1905000"/>
            <a:ext cx="8337550" cy="4191000"/>
          </a:xfrm>
        </p:spPr>
        <p:txBody>
          <a:bodyPr/>
          <a:lstStyle/>
          <a:p>
            <a:pPr marL="609600" indent="-609600"/>
            <a:r>
              <a:rPr lang="en-US" dirty="0"/>
              <a:t>Single technique to handle browsing-performance &amp; change tracking problems</a:t>
            </a:r>
          </a:p>
          <a:p>
            <a:pPr marL="609600" indent="-609600"/>
            <a:r>
              <a:rPr lang="en-US" dirty="0"/>
              <a:t>Separate out frequently analyzed or frequently changing attributes into a separate dimension, called </a:t>
            </a:r>
            <a:r>
              <a:rPr lang="en-US" i="1" dirty="0">
                <a:solidFill>
                  <a:srgbClr val="FF0000"/>
                </a:solidFill>
                <a:latin typeface="Times New Roman" pitchFamily="18" charset="0"/>
              </a:rPr>
              <a:t>mini-dimension</a:t>
            </a:r>
          </a:p>
        </p:txBody>
      </p:sp>
    </p:spTree>
    <p:extLst>
      <p:ext uri="{BB962C8B-B14F-4D97-AF65-F5344CB8AC3E}">
        <p14:creationId xmlns:p14="http://schemas.microsoft.com/office/powerpoint/2010/main" val="3943973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smtClean="0"/>
              <a:t>A family of stars</a:t>
            </a:r>
            <a:endParaRPr lang="en-US" smtClean="0"/>
          </a:p>
        </p:txBody>
      </p:sp>
      <p:sp>
        <p:nvSpPr>
          <p:cNvPr id="6147" name="Content Placeholder 2"/>
          <p:cNvSpPr>
            <a:spLocks noGrp="1"/>
          </p:cNvSpPr>
          <p:nvPr>
            <p:ph idx="1"/>
          </p:nvPr>
        </p:nvSpPr>
        <p:spPr>
          <a:xfrm>
            <a:off x="533400" y="1827213"/>
            <a:ext cx="8150225" cy="4268787"/>
          </a:xfrm>
        </p:spPr>
        <p:txBody>
          <a:bodyPr/>
          <a:lstStyle/>
          <a:p>
            <a:pPr eaLnBrk="1" hangingPunct="1"/>
            <a:r>
              <a:rPr lang="en-US" sz="2400" smtClean="0"/>
              <a:t>A dimensional model of a data warehouse for a large data warehouse consists of between 10 and 25 similar-looking star-join schemas. Each star join will have 5 to 15 dimensional tables.</a:t>
            </a:r>
          </a:p>
          <a:p>
            <a:pPr eaLnBrk="1" hangingPunct="1"/>
            <a:r>
              <a:rPr lang="en-US" sz="2400" smtClean="0"/>
              <a:t>Conformed (shared) dimensions facilitate drillacross.</a:t>
            </a:r>
          </a:p>
          <a:p>
            <a:pPr eaLnBrk="1" hangingPunct="1"/>
            <a:r>
              <a:rPr lang="en-US" sz="2400" smtClean="0"/>
              <a:t>A conformed dimension is a dimension that means the same thing with every possible fact table to which it is joined.</a:t>
            </a:r>
          </a:p>
          <a:p>
            <a:pPr eaLnBrk="1" hangingPunct="1"/>
            <a:r>
              <a:rPr lang="en-US" sz="2400" smtClean="0"/>
              <a:t>Conformed dimensions are either identical or strict mathematical subsets of the most granular detailed dimension.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71538" y="862013"/>
            <a:ext cx="8162925" cy="762000"/>
          </a:xfrm>
        </p:spPr>
        <p:txBody>
          <a:bodyPr/>
          <a:lstStyle/>
          <a:p>
            <a:r>
              <a:rPr lang="en-US" b="1"/>
              <a:t>Mini-Dimensions</a:t>
            </a:r>
          </a:p>
        </p:txBody>
      </p:sp>
      <p:graphicFrame>
        <p:nvGraphicFramePr>
          <p:cNvPr id="95288" name="Group 56"/>
          <p:cNvGraphicFramePr>
            <a:graphicFrameLocks noGrp="1"/>
          </p:cNvGraphicFramePr>
          <p:nvPr>
            <p:ph idx="1"/>
          </p:nvPr>
        </p:nvGraphicFramePr>
        <p:xfrm>
          <a:off x="1143000" y="2590800"/>
          <a:ext cx="7392988" cy="3791712"/>
        </p:xfrm>
        <a:graphic>
          <a:graphicData uri="http://schemas.openxmlformats.org/drawingml/2006/table">
            <a:tbl>
              <a:tblPr/>
              <a:tblGrid>
                <a:gridCol w="1981200"/>
                <a:gridCol w="1716088"/>
                <a:gridCol w="1847850"/>
                <a:gridCol w="184785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folHlink"/>
                          </a:solidFill>
                          <a:effectLst/>
                          <a:latin typeface="Verdana" pitchFamily="34" charset="0"/>
                        </a:rPr>
                        <a:t>Demographic 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folHlink"/>
                          </a:solidFill>
                          <a:effectLst/>
                          <a:latin typeface="Verdana" pitchFamily="34"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folHlink"/>
                          </a:solidFill>
                          <a:effectLst/>
                          <a:latin typeface="Verdana" pitchFamily="34" charset="0"/>
                        </a:rPr>
                        <a:t>GENDER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0" u="none" strike="noStrike" cap="none" normalizeH="0" baseline="0" smtClean="0">
                          <a:ln>
                            <a:noFill/>
                          </a:ln>
                          <a:solidFill>
                            <a:schemeClr val="folHlink"/>
                          </a:solidFill>
                          <a:effectLst/>
                          <a:latin typeface="Verdana" pitchFamily="34" charset="0"/>
                        </a:rPr>
                        <a:t>INCOME LEVEL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&lt; 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20K-24999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25K-29999</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25-29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20K-24999</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25-29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25K-29999</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708748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762000" y="838200"/>
            <a:ext cx="8001000" cy="762000"/>
          </a:xfrm>
        </p:spPr>
        <p:txBody>
          <a:bodyPr/>
          <a:lstStyle/>
          <a:p>
            <a:r>
              <a:rPr lang="en-US" b="1"/>
              <a:t>Mini-Dimensions</a:t>
            </a:r>
          </a:p>
        </p:txBody>
      </p:sp>
      <p:sp>
        <p:nvSpPr>
          <p:cNvPr id="97283" name="Rectangle 3"/>
          <p:cNvSpPr>
            <a:spLocks noGrp="1" noChangeArrowheads="1"/>
          </p:cNvSpPr>
          <p:nvPr>
            <p:ph type="body" idx="1"/>
          </p:nvPr>
        </p:nvSpPr>
        <p:spPr>
          <a:xfrm>
            <a:off x="685800" y="1905000"/>
            <a:ext cx="8337550" cy="4191000"/>
          </a:xfrm>
        </p:spPr>
        <p:txBody>
          <a:bodyPr/>
          <a:lstStyle/>
          <a:p>
            <a:pPr marL="609600" indent="-609600"/>
            <a:r>
              <a:rPr lang="en-US" dirty="0" err="1"/>
              <a:t>Minidimension</a:t>
            </a:r>
            <a:r>
              <a:rPr lang="en-US" dirty="0"/>
              <a:t> can not be itself allowed to grow very large</a:t>
            </a:r>
          </a:p>
          <a:p>
            <a:pPr marL="609600" indent="-609600"/>
            <a:r>
              <a:rPr lang="en-US" dirty="0"/>
              <a:t>5 demographic </a:t>
            </a:r>
            <a:r>
              <a:rPr lang="en-US" dirty="0" err="1"/>
              <a:t>attibutes</a:t>
            </a:r>
            <a:endParaRPr lang="en-US" dirty="0"/>
          </a:p>
          <a:p>
            <a:pPr marL="609600" indent="-609600"/>
            <a:r>
              <a:rPr lang="en-US" dirty="0"/>
              <a:t>Each attribute can take 10 distinct values</a:t>
            </a:r>
          </a:p>
          <a:p>
            <a:pPr marL="609600" indent="-609600"/>
            <a:r>
              <a:rPr lang="en-US" dirty="0"/>
              <a:t>How many rows in </a:t>
            </a:r>
            <a:r>
              <a:rPr lang="en-US" dirty="0" err="1"/>
              <a:t>minidimension</a:t>
            </a:r>
            <a:r>
              <a:rPr lang="en-US" dirty="0"/>
              <a:t>? </a:t>
            </a:r>
            <a:endParaRPr lang="en-US" i="1" dirty="0">
              <a:solidFill>
                <a:schemeClr val="folHlink"/>
              </a:solidFill>
              <a:latin typeface="Times New Roman" pitchFamily="18" charset="0"/>
            </a:endParaRPr>
          </a:p>
        </p:txBody>
      </p:sp>
      <p:sp>
        <p:nvSpPr>
          <p:cNvPr id="97284" name="Text Box 4"/>
          <p:cNvSpPr txBox="1">
            <a:spLocks noChangeArrowheads="1"/>
          </p:cNvSpPr>
          <p:nvPr/>
        </p:nvSpPr>
        <p:spPr bwMode="auto">
          <a:xfrm>
            <a:off x="5119688" y="5087938"/>
            <a:ext cx="1905000" cy="579437"/>
          </a:xfrm>
          <a:prstGeom prst="rect">
            <a:avLst/>
          </a:prstGeom>
          <a:noFill/>
          <a:ln w="9525" algn="ctr">
            <a:noFill/>
            <a:miter lim="800000"/>
            <a:headEnd/>
            <a:tailEnd/>
          </a:ln>
          <a:effectLst/>
        </p:spPr>
        <p:txBody>
          <a:bodyPr anchor="b">
            <a:spAutoFit/>
          </a:bodyPr>
          <a:lstStyle/>
          <a:p>
            <a:pPr>
              <a:spcBef>
                <a:spcPct val="50000"/>
              </a:spcBef>
            </a:pPr>
            <a:r>
              <a:rPr lang="en-US" sz="3200"/>
              <a:t>10,0000</a:t>
            </a:r>
          </a:p>
        </p:txBody>
      </p:sp>
    </p:spTree>
    <p:extLst>
      <p:ext uri="{BB962C8B-B14F-4D97-AF65-F5344CB8AC3E}">
        <p14:creationId xmlns:p14="http://schemas.microsoft.com/office/powerpoint/2010/main" val="390415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62000" y="838200"/>
            <a:ext cx="8001000" cy="762000"/>
          </a:xfrm>
        </p:spPr>
        <p:txBody>
          <a:bodyPr/>
          <a:lstStyle/>
          <a:p>
            <a:r>
              <a:rPr lang="en-US" b="1"/>
              <a:t>Mini-Dimensions</a:t>
            </a:r>
          </a:p>
        </p:txBody>
      </p:sp>
      <p:sp>
        <p:nvSpPr>
          <p:cNvPr id="94211" name="Rectangle 3"/>
          <p:cNvSpPr>
            <a:spLocks noGrp="1" noChangeArrowheads="1"/>
          </p:cNvSpPr>
          <p:nvPr>
            <p:ph type="body" idx="1"/>
          </p:nvPr>
        </p:nvSpPr>
        <p:spPr>
          <a:xfrm>
            <a:off x="685800" y="1905000"/>
            <a:ext cx="8337550" cy="4191000"/>
          </a:xfrm>
        </p:spPr>
        <p:txBody>
          <a:bodyPr/>
          <a:lstStyle/>
          <a:p>
            <a:pPr marL="609600" indent="-609600"/>
            <a:r>
              <a:rPr lang="en-US" dirty="0"/>
              <a:t>Separate out a package of demographic attributes into a demographic </a:t>
            </a:r>
            <a:r>
              <a:rPr lang="en-US" i="1" dirty="0">
                <a:solidFill>
                  <a:srgbClr val="FF0000"/>
                </a:solidFill>
                <a:latin typeface="Times New Roman" pitchFamily="18" charset="0"/>
              </a:rPr>
              <a:t>mini-dimension</a:t>
            </a:r>
          </a:p>
          <a:p>
            <a:pPr marL="609600" indent="-609600"/>
            <a:r>
              <a:rPr lang="en-US" dirty="0"/>
              <a:t>Age, gender, marital status, no. of children, income level, etc.</a:t>
            </a:r>
          </a:p>
          <a:p>
            <a:pPr marL="609600" indent="-609600"/>
            <a:r>
              <a:rPr lang="en-US" dirty="0"/>
              <a:t>One row in </a:t>
            </a:r>
            <a:r>
              <a:rPr lang="en-US" i="1" dirty="0">
                <a:solidFill>
                  <a:srgbClr val="FF0000"/>
                </a:solidFill>
                <a:latin typeface="Times New Roman" pitchFamily="18" charset="0"/>
              </a:rPr>
              <a:t>mini-dimension</a:t>
            </a:r>
            <a:r>
              <a:rPr lang="en-US" i="1" dirty="0">
                <a:solidFill>
                  <a:schemeClr val="folHlink"/>
                </a:solidFill>
                <a:latin typeface="Times New Roman" pitchFamily="18" charset="0"/>
              </a:rPr>
              <a:t> </a:t>
            </a:r>
            <a:r>
              <a:rPr lang="en-US" dirty="0"/>
              <a:t>for each unique combination of these </a:t>
            </a:r>
            <a:r>
              <a:rPr lang="en-US" dirty="0" err="1"/>
              <a:t>attibutes</a:t>
            </a:r>
            <a:endParaRPr lang="en-US" dirty="0"/>
          </a:p>
        </p:txBody>
      </p:sp>
    </p:spTree>
    <p:extLst>
      <p:ext uri="{BB962C8B-B14F-4D97-AF65-F5344CB8AC3E}">
        <p14:creationId xmlns:p14="http://schemas.microsoft.com/office/powerpoint/2010/main" val="9764608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765175"/>
          </a:xfrm>
        </p:spPr>
        <p:txBody>
          <a:bodyPr/>
          <a:lstStyle/>
          <a:p>
            <a:r>
              <a:rPr lang="en-US" b="1" dirty="0" smtClean="0"/>
              <a:t>Demographic </a:t>
            </a:r>
            <a:r>
              <a:rPr lang="en-US" b="1" dirty="0" err="1" smtClean="0"/>
              <a:t>Minidimension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282188"/>
            <a:ext cx="8283974" cy="5575812"/>
          </a:xfrm>
          <a:prstGeom prst="rect">
            <a:avLst/>
          </a:prstGeom>
          <a:noFill/>
          <a:ln w="9525">
            <a:noFill/>
            <a:miter lim="800000"/>
            <a:headEnd/>
            <a:tailEnd/>
          </a:ln>
        </p:spPr>
      </p:pic>
    </p:spTree>
    <p:extLst>
      <p:ext uri="{BB962C8B-B14F-4D97-AF65-F5344CB8AC3E}">
        <p14:creationId xmlns:p14="http://schemas.microsoft.com/office/powerpoint/2010/main" val="3445919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cstate="print"/>
          <a:srcRect/>
          <a:stretch>
            <a:fillRect/>
          </a:stretch>
        </p:blipFill>
        <p:spPr bwMode="auto">
          <a:xfrm>
            <a:off x="685800" y="1444323"/>
            <a:ext cx="8410395" cy="5108877"/>
          </a:xfrm>
          <a:prstGeom prst="rect">
            <a:avLst/>
          </a:prstGeom>
          <a:noFill/>
          <a:ln w="9525">
            <a:noFill/>
            <a:miter lim="800000"/>
            <a:headEnd/>
            <a:tailEnd/>
          </a:ln>
        </p:spPr>
      </p:pic>
      <p:sp>
        <p:nvSpPr>
          <p:cNvPr id="6" name="Title 1"/>
          <p:cNvSpPr>
            <a:spLocks noGrp="1"/>
          </p:cNvSpPr>
          <p:nvPr>
            <p:ph type="title"/>
          </p:nvPr>
        </p:nvSpPr>
        <p:spPr/>
        <p:txBody>
          <a:bodyPr/>
          <a:lstStyle/>
          <a:p>
            <a:r>
              <a:rPr lang="en-US" b="1" dirty="0" smtClean="0"/>
              <a:t>Demographic </a:t>
            </a:r>
            <a:r>
              <a:rPr lang="en-US" b="1" dirty="0" err="1" smtClean="0"/>
              <a:t>Minidimension</a:t>
            </a:r>
            <a:endParaRPr lang="en-US" dirty="0"/>
          </a:p>
        </p:txBody>
      </p:sp>
    </p:spTree>
    <p:extLst>
      <p:ext uri="{BB962C8B-B14F-4D97-AF65-F5344CB8AC3E}">
        <p14:creationId xmlns:p14="http://schemas.microsoft.com/office/powerpoint/2010/main" val="426529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1625"/>
            <a:ext cx="8150225" cy="536575"/>
          </a:xfrm>
        </p:spPr>
        <p:txBody>
          <a:bodyPr/>
          <a:lstStyle/>
          <a:p>
            <a:r>
              <a:rPr lang="en-US" b="1" dirty="0" smtClean="0"/>
              <a:t>Two Demographic </a:t>
            </a:r>
            <a:r>
              <a:rPr lang="en-US" b="1" dirty="0" err="1" smtClean="0"/>
              <a:t>Minidimensions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61999" y="1099662"/>
            <a:ext cx="8234751" cy="5377337"/>
          </a:xfrm>
          <a:prstGeom prst="rect">
            <a:avLst/>
          </a:prstGeom>
          <a:noFill/>
          <a:ln w="9525">
            <a:noFill/>
            <a:miter lim="800000"/>
            <a:headEnd/>
            <a:tailEnd/>
          </a:ln>
        </p:spPr>
      </p:pic>
    </p:spTree>
    <p:extLst>
      <p:ext uri="{BB962C8B-B14F-4D97-AF65-F5344CB8AC3E}">
        <p14:creationId xmlns:p14="http://schemas.microsoft.com/office/powerpoint/2010/main" val="2682489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Demographic </a:t>
            </a:r>
            <a:r>
              <a:rPr lang="en-US" b="1" dirty="0" err="1" smtClean="0"/>
              <a:t>Minidimension</a:t>
            </a:r>
            <a:endParaRPr lang="en-US" dirty="0"/>
          </a:p>
        </p:txBody>
      </p:sp>
      <p:sp>
        <p:nvSpPr>
          <p:cNvPr id="3" name="Content Placeholder 2"/>
          <p:cNvSpPr>
            <a:spLocks noGrp="1"/>
          </p:cNvSpPr>
          <p:nvPr>
            <p:ph idx="1"/>
          </p:nvPr>
        </p:nvSpPr>
        <p:spPr>
          <a:xfrm>
            <a:off x="914400" y="1600200"/>
            <a:ext cx="7769225" cy="4876800"/>
          </a:xfrm>
        </p:spPr>
        <p:txBody>
          <a:bodyPr/>
          <a:lstStyle/>
          <a:p>
            <a:pPr>
              <a:buNone/>
            </a:pPr>
            <a:r>
              <a:rPr lang="en-US" sz="2000" dirty="0" smtClean="0"/>
              <a:t>• Advantages</a:t>
            </a:r>
          </a:p>
          <a:p>
            <a:pPr>
              <a:buNone/>
            </a:pPr>
            <a:r>
              <a:rPr lang="en-US" sz="2000" dirty="0" smtClean="0"/>
              <a:t>	– frequent ‘</a:t>
            </a:r>
            <a:r>
              <a:rPr lang="en-US" sz="2000" dirty="0" err="1" smtClean="0"/>
              <a:t>snapshoting</a:t>
            </a:r>
            <a:r>
              <a:rPr lang="en-US" sz="2000" dirty="0" smtClean="0"/>
              <a:t>’ of customers profiles with no increase in data storage or data complexity</a:t>
            </a:r>
          </a:p>
          <a:p>
            <a:pPr>
              <a:buNone/>
            </a:pPr>
            <a:r>
              <a:rPr lang="en-US" sz="2000" dirty="0" smtClean="0"/>
              <a:t>• Drawbacks</a:t>
            </a:r>
          </a:p>
          <a:p>
            <a:pPr>
              <a:buNone/>
            </a:pPr>
            <a:r>
              <a:rPr lang="en-US" sz="2000" dirty="0" smtClean="0"/>
              <a:t>	– the demographic attributes are clumped into banded ranges of discrete values (it is impractical to change the set of value bands at a later time)</a:t>
            </a:r>
          </a:p>
          <a:p>
            <a:pPr>
              <a:buNone/>
            </a:pPr>
            <a:r>
              <a:rPr lang="en-US" sz="2000" dirty="0" smtClean="0"/>
              <a:t>	– the demographic dimension itself can not be allowed to grow too large</a:t>
            </a:r>
          </a:p>
          <a:p>
            <a:pPr>
              <a:buNone/>
            </a:pPr>
            <a:r>
              <a:rPr lang="en-US" sz="2000" dirty="0" smtClean="0"/>
              <a:t>	– slower down the browsing</a:t>
            </a:r>
          </a:p>
          <a:p>
            <a:pPr>
              <a:buNone/>
            </a:pPr>
            <a:r>
              <a:rPr lang="en-US" sz="2000" dirty="0" smtClean="0"/>
              <a:t>• </a:t>
            </a:r>
            <a:r>
              <a:rPr lang="en-US" sz="2000" dirty="0" smtClean="0">
                <a:solidFill>
                  <a:srgbClr val="FF0000"/>
                </a:solidFill>
              </a:rPr>
              <a:t>What if the fact table (connecting the demographic </a:t>
            </a:r>
            <a:r>
              <a:rPr lang="en-US" sz="2000" dirty="0" err="1" smtClean="0">
                <a:solidFill>
                  <a:srgbClr val="FF0000"/>
                </a:solidFill>
              </a:rPr>
              <a:t>minidimension</a:t>
            </a:r>
            <a:r>
              <a:rPr lang="en-US" sz="2000" dirty="0" smtClean="0">
                <a:solidFill>
                  <a:srgbClr val="FF0000"/>
                </a:solidFill>
              </a:rPr>
              <a:t> with the customer dimension) is sparse?</a:t>
            </a:r>
            <a:endParaRPr lang="en-US" sz="2000" dirty="0">
              <a:solidFill>
                <a:srgbClr val="FF0000"/>
              </a:solidFill>
            </a:endParaRPr>
          </a:p>
        </p:txBody>
      </p:sp>
    </p:spTree>
    <p:extLst>
      <p:ext uri="{BB962C8B-B14F-4D97-AF65-F5344CB8AC3E}">
        <p14:creationId xmlns:p14="http://schemas.microsoft.com/office/powerpoint/2010/main" val="3746346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Demographic </a:t>
            </a:r>
            <a:r>
              <a:rPr lang="en-US" b="1" dirty="0" err="1" smtClean="0"/>
              <a:t>Minidimension</a:t>
            </a:r>
            <a:endParaRPr lang="en-US" dirty="0"/>
          </a:p>
        </p:txBody>
      </p:sp>
      <p:sp>
        <p:nvSpPr>
          <p:cNvPr id="3" name="Content Placeholder 2"/>
          <p:cNvSpPr>
            <a:spLocks noGrp="1"/>
          </p:cNvSpPr>
          <p:nvPr>
            <p:ph idx="1"/>
          </p:nvPr>
        </p:nvSpPr>
        <p:spPr/>
        <p:txBody>
          <a:bodyPr/>
          <a:lstStyle/>
          <a:p>
            <a:pPr>
              <a:buNone/>
            </a:pPr>
            <a:r>
              <a:rPr lang="en-US" sz="2000" dirty="0" smtClean="0"/>
              <a:t>• </a:t>
            </a:r>
            <a:r>
              <a:rPr lang="en-US" sz="2000" dirty="0" smtClean="0">
                <a:solidFill>
                  <a:srgbClr val="FF0000"/>
                </a:solidFill>
              </a:rPr>
              <a:t>What to do if the fact table (connecting the</a:t>
            </a:r>
          </a:p>
          <a:p>
            <a:pPr>
              <a:buNone/>
            </a:pPr>
            <a:r>
              <a:rPr lang="en-US" sz="2000" dirty="0" smtClean="0">
                <a:solidFill>
                  <a:srgbClr val="FF0000"/>
                </a:solidFill>
              </a:rPr>
              <a:t>demographic </a:t>
            </a:r>
            <a:r>
              <a:rPr lang="en-US" sz="2000" dirty="0" err="1" smtClean="0">
                <a:solidFill>
                  <a:srgbClr val="FF0000"/>
                </a:solidFill>
              </a:rPr>
              <a:t>minidimension</a:t>
            </a:r>
            <a:r>
              <a:rPr lang="en-US" sz="2000" dirty="0" smtClean="0">
                <a:solidFill>
                  <a:srgbClr val="FF0000"/>
                </a:solidFill>
              </a:rPr>
              <a:t> with the customer</a:t>
            </a:r>
          </a:p>
          <a:p>
            <a:pPr>
              <a:buNone/>
            </a:pPr>
            <a:r>
              <a:rPr lang="en-US" sz="2000" dirty="0" smtClean="0">
                <a:solidFill>
                  <a:srgbClr val="FF0000"/>
                </a:solidFill>
              </a:rPr>
              <a:t>dimension) is sparse?</a:t>
            </a:r>
          </a:p>
          <a:p>
            <a:pPr>
              <a:buNone/>
            </a:pPr>
            <a:endParaRPr lang="en-US" sz="2000" dirty="0" smtClean="0">
              <a:solidFill>
                <a:srgbClr val="FF0000"/>
              </a:solidFill>
            </a:endParaRPr>
          </a:p>
          <a:p>
            <a:pPr>
              <a:buNone/>
            </a:pPr>
            <a:r>
              <a:rPr lang="en-US" sz="2000" dirty="0" smtClean="0"/>
              <a:t>	– Define a demographic transaction event, i.e., introduce a new fact table</a:t>
            </a:r>
          </a:p>
          <a:p>
            <a:pPr>
              <a:buNone/>
            </a:pPr>
            <a:r>
              <a:rPr lang="en-US" sz="2000" dirty="0" smtClean="0"/>
              <a:t>	or</a:t>
            </a:r>
          </a:p>
          <a:p>
            <a:pPr>
              <a:buNone/>
            </a:pPr>
            <a:r>
              <a:rPr lang="en-US" sz="2000" dirty="0" smtClean="0"/>
              <a:t>	– Add a current demographic key to the customer dimension table</a:t>
            </a:r>
            <a:endParaRPr lang="en-US" sz="2000" dirty="0"/>
          </a:p>
        </p:txBody>
      </p:sp>
    </p:spTree>
    <p:extLst>
      <p:ext uri="{BB962C8B-B14F-4D97-AF65-F5344CB8AC3E}">
        <p14:creationId xmlns:p14="http://schemas.microsoft.com/office/powerpoint/2010/main" val="420313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Value chains as families of star-join schemas</a:t>
            </a:r>
            <a:endParaRPr lang="en-US" smtClean="0"/>
          </a:p>
        </p:txBody>
      </p:sp>
      <p:sp>
        <p:nvSpPr>
          <p:cNvPr id="3" name="Content Placeholder 2"/>
          <p:cNvSpPr>
            <a:spLocks noGrp="1"/>
          </p:cNvSpPr>
          <p:nvPr>
            <p:ph idx="1"/>
          </p:nvPr>
        </p:nvSpPr>
        <p:spPr>
          <a:xfrm>
            <a:off x="685800" y="1827213"/>
            <a:ext cx="7997825" cy="4268787"/>
          </a:xfrm>
        </p:spPr>
        <p:txBody>
          <a:bodyPr/>
          <a:lstStyle/>
          <a:p>
            <a:pPr eaLnBrk="1" hangingPunct="1">
              <a:defRPr/>
            </a:pPr>
            <a:r>
              <a:rPr lang="en-US" sz="2400" dirty="0" smtClean="0"/>
              <a:t>There are two sides to the value chain</a:t>
            </a:r>
          </a:p>
          <a:p>
            <a:pPr lvl="1" eaLnBrk="1" hangingPunct="1">
              <a:defRPr/>
            </a:pPr>
            <a:r>
              <a:rPr lang="en-US" sz="2000" dirty="0" smtClean="0">
                <a:ea typeface="+mn-ea"/>
                <a:cs typeface="+mn-cs"/>
              </a:rPr>
              <a:t>– the demand side - the steps needed to satisfy the customers’ demand for the product</a:t>
            </a:r>
          </a:p>
          <a:p>
            <a:pPr lvl="1" eaLnBrk="1" hangingPunct="1">
              <a:defRPr/>
            </a:pPr>
            <a:r>
              <a:rPr lang="en-US" sz="2000" dirty="0" smtClean="0">
                <a:ea typeface="+mn-ea"/>
                <a:cs typeface="+mn-cs"/>
              </a:rPr>
              <a:t>– the supply side - the steps needed to manufacture the products from original ingredients or parts</a:t>
            </a:r>
          </a:p>
          <a:p>
            <a:pPr eaLnBrk="1" hangingPunct="1">
              <a:defRPr/>
            </a:pPr>
            <a:r>
              <a:rPr lang="en-US" sz="2400" dirty="0" smtClean="0"/>
              <a:t>The chain consists of a sequence of inventory and flow star-join schema</a:t>
            </a:r>
          </a:p>
          <a:p>
            <a:pPr eaLnBrk="1" hangingPunct="1">
              <a:defRPr/>
            </a:pPr>
            <a:r>
              <a:rPr lang="en-US" sz="2400" dirty="0" smtClean="0"/>
              <a:t>joining the different star-join schema is only possible when two sequential schema have a common, identical dimension</a:t>
            </a:r>
          </a:p>
          <a:p>
            <a:pPr eaLnBrk="1" hangingPunct="1">
              <a:defRPr/>
            </a:pPr>
            <a:r>
              <a:rPr lang="en-US" sz="2400" dirty="0" smtClean="0"/>
              <a:t>Sometimes the represented chain can be extended beyond the bounds of the business itself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smtClean="0"/>
              <a:t>Value chains as families of star-join schemas</a:t>
            </a:r>
            <a:endParaRPr lang="en-US" smtClean="0"/>
          </a:p>
        </p:txBody>
      </p:sp>
      <p:sp>
        <p:nvSpPr>
          <p:cNvPr id="8195" name="Content Placeholder 2"/>
          <p:cNvSpPr>
            <a:spLocks noGrp="1"/>
          </p:cNvSpPr>
          <p:nvPr>
            <p:ph idx="1"/>
          </p:nvPr>
        </p:nvSpPr>
        <p:spPr>
          <a:xfrm>
            <a:off x="1066800" y="1752600"/>
            <a:ext cx="3429000" cy="4725988"/>
          </a:xfrm>
        </p:spPr>
        <p:txBody>
          <a:bodyPr/>
          <a:lstStyle/>
          <a:p>
            <a:pPr eaLnBrk="1" hangingPunct="1"/>
            <a:r>
              <a:rPr lang="en-US" sz="1800" smtClean="0">
                <a:solidFill>
                  <a:srgbClr val="FF0000"/>
                </a:solidFill>
              </a:rPr>
              <a:t>Supply Chain</a:t>
            </a:r>
          </a:p>
          <a:p>
            <a:pPr eaLnBrk="1" hangingPunct="1">
              <a:buFont typeface="Wingdings" pitchFamily="2" charset="2"/>
              <a:buNone/>
            </a:pPr>
            <a:r>
              <a:rPr lang="en-US" sz="1800" smtClean="0"/>
              <a:t>• Row material production</a:t>
            </a:r>
          </a:p>
          <a:p>
            <a:pPr eaLnBrk="1" hangingPunct="1">
              <a:buFont typeface="Wingdings" pitchFamily="2" charset="2"/>
              <a:buNone/>
            </a:pPr>
            <a:r>
              <a:rPr lang="en-US" sz="1800" smtClean="0"/>
              <a:t>• Ingredient purchasing</a:t>
            </a:r>
          </a:p>
          <a:p>
            <a:pPr eaLnBrk="1" hangingPunct="1">
              <a:buFont typeface="Wingdings" pitchFamily="2" charset="2"/>
              <a:buNone/>
            </a:pPr>
            <a:r>
              <a:rPr lang="en-US" sz="1800" smtClean="0"/>
              <a:t>• Ingredient delivery</a:t>
            </a:r>
          </a:p>
          <a:p>
            <a:pPr eaLnBrk="1" hangingPunct="1">
              <a:buFont typeface="Wingdings" pitchFamily="2" charset="2"/>
              <a:buNone/>
            </a:pPr>
            <a:r>
              <a:rPr lang="en-US" sz="1800" smtClean="0"/>
              <a:t>• Ingredient inventory</a:t>
            </a:r>
          </a:p>
          <a:p>
            <a:pPr eaLnBrk="1" hangingPunct="1">
              <a:buFont typeface="Wingdings" pitchFamily="2" charset="2"/>
              <a:buNone/>
            </a:pPr>
            <a:r>
              <a:rPr lang="en-US" sz="1800" smtClean="0"/>
              <a:t>• Bill of materials</a:t>
            </a:r>
          </a:p>
          <a:p>
            <a:pPr eaLnBrk="1" hangingPunct="1">
              <a:buFont typeface="Wingdings" pitchFamily="2" charset="2"/>
              <a:buNone/>
            </a:pPr>
            <a:r>
              <a:rPr lang="en-US" sz="1800" smtClean="0"/>
              <a:t>• Manufacturing process</a:t>
            </a:r>
          </a:p>
          <a:p>
            <a:pPr eaLnBrk="1" hangingPunct="1">
              <a:buFont typeface="Wingdings" pitchFamily="2" charset="2"/>
              <a:buNone/>
            </a:pPr>
            <a:r>
              <a:rPr lang="en-US" sz="1800" smtClean="0"/>
              <a:t>control</a:t>
            </a:r>
          </a:p>
          <a:p>
            <a:pPr eaLnBrk="1" hangingPunct="1">
              <a:buFont typeface="Wingdings" pitchFamily="2" charset="2"/>
              <a:buNone/>
            </a:pPr>
            <a:r>
              <a:rPr lang="en-US" sz="1800" smtClean="0"/>
              <a:t>• Manufacturing costs</a:t>
            </a:r>
          </a:p>
          <a:p>
            <a:pPr eaLnBrk="1" hangingPunct="1">
              <a:buFont typeface="Wingdings" pitchFamily="2" charset="2"/>
              <a:buNone/>
            </a:pPr>
            <a:r>
              <a:rPr lang="en-US" sz="1800" smtClean="0"/>
              <a:t>• Packaging</a:t>
            </a:r>
          </a:p>
          <a:p>
            <a:pPr eaLnBrk="1" hangingPunct="1">
              <a:buFont typeface="Wingdings" pitchFamily="2" charset="2"/>
              <a:buNone/>
            </a:pPr>
            <a:r>
              <a:rPr lang="en-US" sz="1800" smtClean="0"/>
              <a:t>• Trans-shipping to warehouse</a:t>
            </a:r>
          </a:p>
          <a:p>
            <a:pPr eaLnBrk="1" hangingPunct="1">
              <a:buFont typeface="Wingdings" pitchFamily="2" charset="2"/>
              <a:buNone/>
            </a:pPr>
            <a:r>
              <a:rPr lang="en-US" sz="1800" smtClean="0"/>
              <a:t>• Finished goods inventory</a:t>
            </a:r>
          </a:p>
        </p:txBody>
      </p:sp>
      <p:sp>
        <p:nvSpPr>
          <p:cNvPr id="8196" name="Rectangle 3"/>
          <p:cNvSpPr>
            <a:spLocks noChangeArrowheads="1"/>
          </p:cNvSpPr>
          <p:nvPr/>
        </p:nvSpPr>
        <p:spPr bwMode="auto">
          <a:xfrm>
            <a:off x="5181600" y="1752600"/>
            <a:ext cx="3733800" cy="2032000"/>
          </a:xfrm>
          <a:prstGeom prst="rect">
            <a:avLst/>
          </a:prstGeom>
          <a:noFill/>
          <a:ln w="9525">
            <a:noFill/>
            <a:miter lim="800000"/>
            <a:headEnd/>
            <a:tailEnd/>
          </a:ln>
        </p:spPr>
        <p:txBody>
          <a:bodyPr>
            <a:spAutoFit/>
          </a:bodyPr>
          <a:lstStyle/>
          <a:p>
            <a:r>
              <a:rPr lang="en-US">
                <a:solidFill>
                  <a:srgbClr val="FF0000"/>
                </a:solidFill>
              </a:rPr>
              <a:t>Demand Chain</a:t>
            </a:r>
          </a:p>
          <a:p>
            <a:r>
              <a:rPr lang="en-US"/>
              <a:t>• Finished goods inventory</a:t>
            </a:r>
          </a:p>
          <a:p>
            <a:r>
              <a:rPr lang="en-US"/>
              <a:t>• Manufacturing shipments</a:t>
            </a:r>
          </a:p>
          <a:p>
            <a:r>
              <a:rPr lang="en-US"/>
              <a:t>• Distributor inventory</a:t>
            </a:r>
          </a:p>
          <a:p>
            <a:r>
              <a:rPr lang="en-US"/>
              <a:t>• Distributor shipments</a:t>
            </a:r>
          </a:p>
          <a:p>
            <a:r>
              <a:rPr lang="en-US"/>
              <a:t>• Retail inventory</a:t>
            </a:r>
          </a:p>
          <a:p>
            <a:r>
              <a:rPr lang="en-US"/>
              <a:t>• Retail sales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b="1" smtClean="0"/>
              <a:t>Value circles</a:t>
            </a:r>
            <a:endParaRPr lang="en-US" smtClean="0"/>
          </a:p>
        </p:txBody>
      </p:sp>
      <p:pic>
        <p:nvPicPr>
          <p:cNvPr id="9219" name="Picture 2"/>
          <p:cNvPicPr>
            <a:picLocks noGrp="1" noChangeAspect="1" noChangeArrowheads="1"/>
          </p:cNvPicPr>
          <p:nvPr>
            <p:ph idx="1"/>
          </p:nvPr>
        </p:nvPicPr>
        <p:blipFill>
          <a:blip r:embed="rId2"/>
          <a:srcRect/>
          <a:stretch>
            <a:fillRect/>
          </a:stretch>
        </p:blipFill>
        <p:spPr>
          <a:xfrm>
            <a:off x="762000" y="1481138"/>
            <a:ext cx="8170863" cy="5262562"/>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370013" y="301625"/>
            <a:ext cx="7313612" cy="612775"/>
          </a:xfrm>
        </p:spPr>
        <p:txBody>
          <a:bodyPr/>
          <a:lstStyle/>
          <a:p>
            <a:pPr eaLnBrk="1" hangingPunct="1"/>
            <a:r>
              <a:rPr lang="en-US" b="1" smtClean="0"/>
              <a:t>A family of stars</a:t>
            </a:r>
            <a:endParaRPr lang="en-US" smtClean="0"/>
          </a:p>
        </p:txBody>
      </p:sp>
      <p:pic>
        <p:nvPicPr>
          <p:cNvPr id="10243" name="Picture 2"/>
          <p:cNvPicPr>
            <a:picLocks noGrp="1" noChangeAspect="1" noChangeArrowheads="1"/>
          </p:cNvPicPr>
          <p:nvPr>
            <p:ph idx="1"/>
          </p:nvPr>
        </p:nvPicPr>
        <p:blipFill>
          <a:blip r:embed="rId2"/>
          <a:srcRect/>
          <a:stretch>
            <a:fillRect/>
          </a:stretch>
        </p:blipFill>
        <p:spPr>
          <a:xfrm>
            <a:off x="381000" y="1246188"/>
            <a:ext cx="8496300" cy="5307012"/>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Inventory Models</a:t>
            </a:r>
          </a:p>
        </p:txBody>
      </p:sp>
      <p:sp>
        <p:nvSpPr>
          <p:cNvPr id="11267" name="Rectangle 3"/>
          <p:cNvSpPr>
            <a:spLocks noGrp="1" noChangeArrowheads="1"/>
          </p:cNvSpPr>
          <p:nvPr>
            <p:ph type="body" idx="1"/>
          </p:nvPr>
        </p:nvSpPr>
        <p:spPr/>
        <p:txBody>
          <a:bodyPr/>
          <a:lstStyle/>
          <a:p>
            <a:pPr eaLnBrk="1" hangingPunct="1">
              <a:lnSpc>
                <a:spcPct val="90000"/>
              </a:lnSpc>
            </a:pPr>
            <a:r>
              <a:rPr lang="en-US" sz="2500" smtClean="0"/>
              <a:t>Inventory periodic snapshot</a:t>
            </a:r>
          </a:p>
          <a:p>
            <a:pPr lvl="1" eaLnBrk="1" hangingPunct="1">
              <a:lnSpc>
                <a:spcPct val="90000"/>
              </a:lnSpc>
            </a:pPr>
            <a:r>
              <a:rPr lang="en-US" sz="2100" smtClean="0"/>
              <a:t>Inventory level of each product measured daily (or weekly) – represented as a separate row in a fact table</a:t>
            </a:r>
          </a:p>
          <a:p>
            <a:pPr eaLnBrk="1" hangingPunct="1">
              <a:lnSpc>
                <a:spcPct val="90000"/>
              </a:lnSpc>
            </a:pPr>
            <a:r>
              <a:rPr lang="en-US" sz="2500" smtClean="0"/>
              <a:t>Inventory transactions</a:t>
            </a:r>
          </a:p>
          <a:p>
            <a:pPr lvl="1" eaLnBrk="1" hangingPunct="1">
              <a:lnSpc>
                <a:spcPct val="90000"/>
              </a:lnSpc>
            </a:pPr>
            <a:r>
              <a:rPr lang="en-US" sz="2100" smtClean="0"/>
              <a:t>As products move through the warehouse, all transactions with impact on inventory levels are recorded</a:t>
            </a:r>
          </a:p>
          <a:p>
            <a:pPr eaLnBrk="1" hangingPunct="1">
              <a:lnSpc>
                <a:spcPct val="90000"/>
              </a:lnSpc>
            </a:pPr>
            <a:r>
              <a:rPr lang="en-US" sz="2500" smtClean="0"/>
              <a:t>Inventory accumulating snapshot</a:t>
            </a:r>
          </a:p>
          <a:p>
            <a:pPr lvl="1" eaLnBrk="1" hangingPunct="1">
              <a:lnSpc>
                <a:spcPct val="90000"/>
              </a:lnSpc>
            </a:pPr>
            <a:r>
              <a:rPr lang="en-US" sz="2100" smtClean="0"/>
              <a:t>One fact table row for each product updated as the product moves through the warehouse</a:t>
            </a:r>
          </a:p>
        </p:txBody>
      </p:sp>
    </p:spTree>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873</TotalTime>
  <Words>2233</Words>
  <Application>Microsoft Office PowerPoint</Application>
  <PresentationFormat>On-screen Show (4:3)</PresentationFormat>
  <Paragraphs>342</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Times New Roman</vt:lpstr>
      <vt:lpstr>Verdana</vt:lpstr>
      <vt:lpstr>Wingdings</vt:lpstr>
      <vt:lpstr>Eclipse</vt:lpstr>
      <vt:lpstr>Inventory Kimball &amp; Ross, Chapter 3</vt:lpstr>
      <vt:lpstr>Overview</vt:lpstr>
      <vt:lpstr>Value Chain</vt:lpstr>
      <vt:lpstr>A family of stars</vt:lpstr>
      <vt:lpstr>Value chains as families of star-join schemas</vt:lpstr>
      <vt:lpstr>Value chains as families of star-join schemas</vt:lpstr>
      <vt:lpstr>Value circles</vt:lpstr>
      <vt:lpstr>A family of stars</vt:lpstr>
      <vt:lpstr>Inventory Models</vt:lpstr>
      <vt:lpstr>Inventory Periodic Snapshot Model</vt:lpstr>
      <vt:lpstr>Inventory Periodic Snapshot Model - Challenge</vt:lpstr>
      <vt:lpstr>Semiadditive Facts</vt:lpstr>
      <vt:lpstr>Enhanced Inventory Facts</vt:lpstr>
      <vt:lpstr>Inventory Transactions Model</vt:lpstr>
      <vt:lpstr>Inventory Transactions Model - Con’t</vt:lpstr>
      <vt:lpstr>Inventory Accumulating Snapshot Model</vt:lpstr>
      <vt:lpstr>Value Chain Integration</vt:lpstr>
      <vt:lpstr>Data Warehouse Bus Architecture</vt:lpstr>
      <vt:lpstr>The Data Warehouse Bus</vt:lpstr>
      <vt:lpstr>Data Warehouse Bus Architecture – Cont’d</vt:lpstr>
      <vt:lpstr>Data Warehouse Bus Matrix </vt:lpstr>
      <vt:lpstr>Enterprise Bus Architecture</vt:lpstr>
      <vt:lpstr>DW Bus Matrix</vt:lpstr>
      <vt:lpstr>Enterprise Bus Architecture Matrix</vt:lpstr>
      <vt:lpstr>Enterprise Bus Architecture Matrix</vt:lpstr>
      <vt:lpstr>Enterprise Bus Architecture Matrix</vt:lpstr>
      <vt:lpstr>Conformed Dimensions</vt:lpstr>
      <vt:lpstr>Conformed Dimensions</vt:lpstr>
      <vt:lpstr>Conformed Dimensions</vt:lpstr>
      <vt:lpstr>Conformed Dimensions</vt:lpstr>
      <vt:lpstr>Conformed Dimensions</vt:lpstr>
      <vt:lpstr>Types of Dimension Conformity</vt:lpstr>
      <vt:lpstr>Centralized Dimension Authority</vt:lpstr>
      <vt:lpstr>Conformed Facts</vt:lpstr>
      <vt:lpstr>Rapidly Changing Dimensions</vt:lpstr>
      <vt:lpstr>Rapidly changing very large dimensions</vt:lpstr>
      <vt:lpstr>More Rapidly Changing Dimensions</vt:lpstr>
      <vt:lpstr>Rapidly Changing Monster Dimensions</vt:lpstr>
      <vt:lpstr>Mini-Dimensions</vt:lpstr>
      <vt:lpstr>Mini-Dimensions</vt:lpstr>
      <vt:lpstr>Mini-Dimensions</vt:lpstr>
      <vt:lpstr>Mini-Dimensions</vt:lpstr>
      <vt:lpstr>Demographic Minidimension</vt:lpstr>
      <vt:lpstr>Demographic Minidimension</vt:lpstr>
      <vt:lpstr>Two Demographic Minidimensions</vt:lpstr>
      <vt:lpstr>Demographic Minidimension</vt:lpstr>
      <vt:lpstr>Demographic Minidimension</vt:lpstr>
    </vt:vector>
  </TitlesOfParts>
  <Company>UNC Charlotte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Fundamentals</dc:title>
  <dc:creator>Antonis Stylianou</dc:creator>
  <cp:lastModifiedBy>yash Sharma</cp:lastModifiedBy>
  <cp:revision>25</cp:revision>
  <dcterms:created xsi:type="dcterms:W3CDTF">2004-09-01T18:56:50Z</dcterms:created>
  <dcterms:modified xsi:type="dcterms:W3CDTF">2016-08-27T12:13:15Z</dcterms:modified>
</cp:coreProperties>
</file>