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41"/>
  </p:notesMasterIdLst>
  <p:sldIdLst>
    <p:sldId id="282" r:id="rId2"/>
    <p:sldId id="497" r:id="rId3"/>
    <p:sldId id="525" r:id="rId4"/>
    <p:sldId id="526" r:id="rId5"/>
    <p:sldId id="527" r:id="rId6"/>
    <p:sldId id="528" r:id="rId7"/>
    <p:sldId id="529" r:id="rId8"/>
    <p:sldId id="530" r:id="rId9"/>
    <p:sldId id="531" r:id="rId10"/>
    <p:sldId id="532" r:id="rId11"/>
    <p:sldId id="533" r:id="rId12"/>
    <p:sldId id="498" r:id="rId13"/>
    <p:sldId id="534" r:id="rId14"/>
    <p:sldId id="499" r:id="rId15"/>
    <p:sldId id="500" r:id="rId16"/>
    <p:sldId id="501" r:id="rId17"/>
    <p:sldId id="502" r:id="rId18"/>
    <p:sldId id="503" r:id="rId19"/>
    <p:sldId id="504" r:id="rId20"/>
    <p:sldId id="505" r:id="rId21"/>
    <p:sldId id="506" r:id="rId22"/>
    <p:sldId id="507" r:id="rId23"/>
    <p:sldId id="508" r:id="rId24"/>
    <p:sldId id="509" r:id="rId25"/>
    <p:sldId id="510" r:id="rId26"/>
    <p:sldId id="511" r:id="rId27"/>
    <p:sldId id="512" r:id="rId28"/>
    <p:sldId id="513" r:id="rId29"/>
    <p:sldId id="514" r:id="rId30"/>
    <p:sldId id="515" r:id="rId31"/>
    <p:sldId id="516" r:id="rId32"/>
    <p:sldId id="517" r:id="rId33"/>
    <p:sldId id="518" r:id="rId34"/>
    <p:sldId id="519" r:id="rId35"/>
    <p:sldId id="520" r:id="rId36"/>
    <p:sldId id="521" r:id="rId37"/>
    <p:sldId id="522" r:id="rId38"/>
    <p:sldId id="523" r:id="rId39"/>
    <p:sldId id="524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66"/>
    <a:srgbClr val="0099CC"/>
    <a:srgbClr val="000099"/>
    <a:srgbClr val="000066"/>
    <a:srgbClr val="FF99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728" autoAdjust="0"/>
  </p:normalViewPr>
  <p:slideViewPr>
    <p:cSldViewPr>
      <p:cViewPr varScale="1">
        <p:scale>
          <a:sx n="70" d="100"/>
          <a:sy n="70" d="100"/>
        </p:scale>
        <p:origin x="-13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2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703725C0-BB50-4095-BFC2-0E6D0F8466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78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6924C6-75D9-414C-8F6A-3307BC130972}" type="slidenum">
              <a:rPr lang="en-US"/>
              <a:pPr/>
              <a:t>1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24542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F07D576-F651-44E5-8604-45F5940BB8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sz="1400" i="1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74BB9B-2227-46CE-9282-6BE3AB7049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sz="1400" i="1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1D7936-F329-4442-A21C-DDAB5615C2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sz="1400" i="1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A7C20-27D3-4DC5-BC9A-FFB8C75C691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endParaRPr lang="en-US" sz="1400" i="1"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076F04D7-66EE-4AF1-8973-7736852C42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sz="1400" i="1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0CBE1-5E6D-453B-84A3-268AB51230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sz="1400" i="1">
              <a:latin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910D2A-621F-49FE-9250-826F9B06D9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sz="1400" i="1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5B3D56-F151-4205-A729-880D55DD6D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sz="1400" i="1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16999A-0E03-4DCB-BAC0-3FBC1BCC71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sz="1400" i="1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7C202F-F13B-46C2-8D83-6959F9AAE0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endParaRPr lang="en-US" sz="1400" i="1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CF7023A3-41EB-4450-95A6-8FF96A9289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sz="1400" i="1">
              <a:latin typeface="Times New Roman" pitchFamily="18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4D964F8C-6CA6-4583-AD38-92C61BDEF5E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876800"/>
            <a:ext cx="6400800" cy="1752600"/>
          </a:xfrm>
        </p:spPr>
        <p:txBody>
          <a:bodyPr/>
          <a:lstStyle/>
          <a:p>
            <a:pPr algn="l" eaLnBrk="1" hangingPunct="1"/>
            <a:r>
              <a:rPr lang="en-US" sz="2800" b="1" i="1" dirty="0" smtClean="0">
                <a:solidFill>
                  <a:srgbClr val="003366"/>
                </a:solidFill>
                <a:latin typeface="Times New Roman" pitchFamily="18" charset="0"/>
              </a:rPr>
              <a:t>Dr. </a:t>
            </a:r>
            <a:r>
              <a:rPr lang="en-US" sz="2800" b="1" i="1" dirty="0" err="1" smtClean="0">
                <a:solidFill>
                  <a:srgbClr val="003366"/>
                </a:solidFill>
                <a:latin typeface="Times New Roman" pitchFamily="18" charset="0"/>
              </a:rPr>
              <a:t>Yashvardhan</a:t>
            </a:r>
            <a:r>
              <a:rPr lang="en-US" sz="2800" b="1" i="1" dirty="0" smtClean="0">
                <a:solidFill>
                  <a:srgbClr val="003366"/>
                </a:solidFill>
                <a:latin typeface="Times New Roman" pitchFamily="18" charset="0"/>
              </a:rPr>
              <a:t> Sharma</a:t>
            </a:r>
          </a:p>
          <a:p>
            <a:pPr algn="l" eaLnBrk="1" hangingPunct="1"/>
            <a:r>
              <a:rPr lang="en-US" sz="2800" b="1" i="1" dirty="0" smtClean="0">
                <a:solidFill>
                  <a:srgbClr val="003366"/>
                </a:solidFill>
                <a:latin typeface="Times New Roman" pitchFamily="18" charset="0"/>
              </a:rPr>
              <a:t>Assistant Professor, CS &amp; IS Dept.</a:t>
            </a:r>
          </a:p>
          <a:p>
            <a:pPr algn="l" eaLnBrk="1" hangingPunct="1"/>
            <a:r>
              <a:rPr lang="en-US" sz="2800" b="1" i="1" dirty="0" smtClean="0">
                <a:solidFill>
                  <a:srgbClr val="003366"/>
                </a:solidFill>
                <a:latin typeface="Times New Roman" pitchFamily="18" charset="0"/>
              </a:rPr>
              <a:t>BITS-</a:t>
            </a:r>
            <a:r>
              <a:rPr lang="en-US" sz="2800" b="1" i="1" dirty="0" err="1" smtClean="0">
                <a:solidFill>
                  <a:srgbClr val="003366"/>
                </a:solidFill>
                <a:latin typeface="Times New Roman" pitchFamily="18" charset="0"/>
              </a:rPr>
              <a:t>Pilani</a:t>
            </a:r>
            <a:endParaRPr lang="en-US" sz="2800" b="1" i="1" dirty="0" smtClean="0">
              <a:solidFill>
                <a:srgbClr val="003366"/>
              </a:solidFill>
              <a:latin typeface="Times New Roman" pitchFamily="18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509713"/>
            <a:ext cx="7467600" cy="149383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</a:rPr>
              <a:t>SS G515 - Data Warehousing:</a:t>
            </a:r>
            <a:br>
              <a:rPr lang="en-US" sz="3200" b="1" dirty="0" smtClean="0">
                <a:solidFill>
                  <a:srgbClr val="000000"/>
                </a:solidFill>
              </a:rPr>
            </a:br>
            <a:r>
              <a:rPr sz="2800" smtClean="0"/>
              <a:t>Dimensional Modeling</a:t>
            </a:r>
            <a:endParaRPr lang="en-US" sz="28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Student Attendance</a:t>
            </a:r>
          </a:p>
          <a:p>
            <a:r>
              <a:rPr lang="en-US" dirty="0" smtClean="0"/>
              <a:t>What about events that did not happen?</a:t>
            </a:r>
          </a:p>
          <a:p>
            <a:pPr lvl="1"/>
            <a:r>
              <a:rPr lang="en-US" dirty="0" smtClean="0"/>
              <a:t>Attendance count = 0 or 1 </a:t>
            </a:r>
          </a:p>
          <a:p>
            <a:pPr lvl="1"/>
            <a:r>
              <a:rPr lang="en-US" dirty="0" smtClean="0"/>
              <a:t>Ceases to be </a:t>
            </a:r>
            <a:r>
              <a:rPr lang="en-US" dirty="0" err="1" smtClean="0"/>
              <a:t>factless</a:t>
            </a:r>
            <a:r>
              <a:rPr lang="en-US" dirty="0" smtClean="0"/>
              <a:t> fact table</a:t>
            </a:r>
          </a:p>
          <a:p>
            <a:pPr lvl="1"/>
            <a:r>
              <a:rPr lang="en-US" dirty="0" smtClean="0"/>
              <a:t>Reasonable approach in this case</a:t>
            </a:r>
          </a:p>
          <a:p>
            <a:endParaRPr lang="en-US" dirty="0" smtClean="0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8162925" cy="701675"/>
          </a:xfrm>
        </p:spPr>
        <p:txBody>
          <a:bodyPr>
            <a:normAutofit/>
          </a:bodyPr>
          <a:lstStyle/>
          <a:p>
            <a:pPr lvl="1"/>
            <a:r>
              <a:rPr lang="en-US" sz="3600" dirty="0" smtClean="0">
                <a:latin typeface="+mj-lt"/>
              </a:rPr>
              <a:t>Education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76800" y="3352800"/>
          <a:ext cx="3733800" cy="311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</a:tblGrid>
              <a:tr h="44450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Attendance Fact</a:t>
                      </a:r>
                      <a:endParaRPr lang="en-US" dirty="0"/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r>
                        <a:rPr lang="en-US" dirty="0" smtClean="0"/>
                        <a:t>Day Hour Key(FK)</a:t>
                      </a:r>
                      <a:endParaRPr lang="en-US" dirty="0"/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 Key(FK)</a:t>
                      </a:r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r>
                        <a:rPr lang="en-US" dirty="0" smtClean="0"/>
                        <a:t>Course Key (FK)</a:t>
                      </a:r>
                      <a:endParaRPr lang="en-US" dirty="0"/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r>
                        <a:rPr lang="en-US" dirty="0" smtClean="0"/>
                        <a:t>Faculty Key</a:t>
                      </a:r>
                      <a:r>
                        <a:rPr lang="en-US" baseline="0" dirty="0" smtClean="0"/>
                        <a:t> (FK)</a:t>
                      </a:r>
                      <a:endParaRPr lang="en-US" dirty="0"/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r>
                        <a:rPr lang="en-US" dirty="0" smtClean="0"/>
                        <a:t>Facility Key (FK)</a:t>
                      </a:r>
                      <a:endParaRPr lang="en-US" dirty="0"/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Attendance count </a:t>
                      </a:r>
                      <a:r>
                        <a:rPr lang="en-US" baseline="0" dirty="0" smtClean="0"/>
                        <a:t>= 1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3505200"/>
          <a:ext cx="3962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Day_Hour</a:t>
                      </a:r>
                      <a:r>
                        <a:rPr lang="en-US" baseline="0" dirty="0" smtClean="0"/>
                        <a:t> Dimension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4724400"/>
          <a:ext cx="3962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Course Dimension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5791200"/>
          <a:ext cx="3962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Facility Dimension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4267200" y="3657600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191000" y="4876800"/>
            <a:ext cx="685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191000" y="5791200"/>
            <a:ext cx="685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14400" y="6488668"/>
            <a:ext cx="7162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Figure taken from </a:t>
            </a:r>
            <a:r>
              <a:rPr lang="en-US" sz="1600" dirty="0" err="1" smtClean="0"/>
              <a:t>Kibmall’s</a:t>
            </a:r>
            <a:r>
              <a:rPr lang="en-US" sz="1600" dirty="0" smtClean="0"/>
              <a:t> book – The Data Warehouse Toolkit, 3e</a:t>
            </a:r>
            <a:endParaRPr lang="en-US" sz="16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04800" y="4114800"/>
          <a:ext cx="3962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</a:t>
                      </a:r>
                      <a:r>
                        <a:rPr lang="en-US" baseline="0" dirty="0" smtClean="0"/>
                        <a:t>Dimension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>
          <a:xfrm>
            <a:off x="4191000" y="4267200"/>
            <a:ext cx="685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04800" y="5257800"/>
          <a:ext cx="3962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Faculty Dimension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 flipV="1">
            <a:off x="4191000" y="5334000"/>
            <a:ext cx="685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9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Records events which do not have associated facts</a:t>
            </a:r>
          </a:p>
          <a:p>
            <a:r>
              <a:rPr lang="en-US" dirty="0" smtClean="0"/>
              <a:t>Dummy fact = 1 to increase readability of SQL queries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000" dirty="0" smtClean="0"/>
              <a:t>select faculty, SUM(registration count)….</a:t>
            </a:r>
          </a:p>
          <a:p>
            <a:pPr>
              <a:buNone/>
            </a:pPr>
            <a:r>
              <a:rPr lang="en-US" sz="2000" dirty="0" smtClean="0"/>
              <a:t>	Group By Faculty</a:t>
            </a:r>
          </a:p>
          <a:p>
            <a:r>
              <a:rPr lang="en-US" dirty="0" smtClean="0"/>
              <a:t>Used in retails sales, order management, education etc. </a:t>
            </a:r>
          </a:p>
          <a:p>
            <a:r>
              <a:rPr lang="en-US" dirty="0" smtClean="0"/>
              <a:t>In some situations, events that did not happen can also be recorded, but then the fact table ceases to be </a:t>
            </a:r>
            <a:r>
              <a:rPr lang="en-US" dirty="0" err="1" smtClean="0"/>
              <a:t>factless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8162925" cy="701675"/>
          </a:xfrm>
        </p:spPr>
        <p:txBody>
          <a:bodyPr>
            <a:normAutofit/>
          </a:bodyPr>
          <a:lstStyle/>
          <a:p>
            <a:pPr lvl="1"/>
            <a:r>
              <a:rPr lang="en-US" sz="3600" dirty="0" err="1" smtClean="0">
                <a:latin typeface="+mj-lt"/>
              </a:rPr>
              <a:t>Factless</a:t>
            </a:r>
            <a:r>
              <a:rPr lang="en-US" sz="3600" dirty="0" smtClean="0">
                <a:latin typeface="+mj-lt"/>
              </a:rPr>
              <a:t> Fact Tables: Summary</a:t>
            </a:r>
          </a:p>
        </p:txBody>
      </p:sp>
    </p:spTree>
    <p:extLst>
      <p:ext uri="{BB962C8B-B14F-4D97-AF65-F5344CB8AC3E}">
        <p14:creationId xmlns:p14="http://schemas.microsoft.com/office/powerpoint/2010/main" val="42891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Factless</a:t>
            </a:r>
            <a:r>
              <a:rPr lang="en-US" b="1" dirty="0" smtClean="0"/>
              <a:t> fact tables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A7C20-27D3-4DC5-BC9A-FFB8C75C691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17750"/>
            <a:ext cx="7958137" cy="458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63438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6905625" cy="2284413"/>
          </a:xfrm>
        </p:spPr>
        <p:txBody>
          <a:bodyPr>
            <a:normAutofit lnSpcReduction="10000"/>
          </a:bodyPr>
          <a:lstStyle/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ysClr val="windowText" lastClr="000000"/>
                </a:solidFill>
              </a:rPr>
              <a:t>Slowly Changing Dimensions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dirty="0" smtClean="0">
              <a:solidFill>
                <a:sysClr val="windowText" lastClr="000000"/>
              </a:solidFill>
            </a:endParaRP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ysClr val="windowText" lastClr="000000"/>
                </a:solidFill>
              </a:rPr>
              <a:t>Rapidly Changing Dimensions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dirty="0" smtClean="0">
              <a:solidFill>
                <a:sysClr val="windowText" lastClr="000000"/>
              </a:solidFill>
            </a:endParaRP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ysClr val="windowText" lastClr="000000"/>
                </a:solidFill>
              </a:rPr>
              <a:t>Small Dimensions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dirty="0" smtClean="0">
              <a:solidFill>
                <a:sysClr val="windowText" lastClr="000000"/>
              </a:solidFill>
            </a:endParaRP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ysClr val="windowText" lastClr="000000"/>
                </a:solidFill>
              </a:rPr>
              <a:t>Monster Dimensions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3988" cy="1143000"/>
          </a:xfrm>
        </p:spPr>
        <p:txBody>
          <a:bodyPr/>
          <a:lstStyle/>
          <a:p>
            <a:r>
              <a:rPr lang="en-US" altLang="en-US" smtClean="0">
                <a:latin typeface="Tahoma" panose="020B0604030504040204" pitchFamily="34" charset="0"/>
              </a:rPr>
              <a:t>Changing Dimensions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B8461C-79FA-43E6-B6BE-208D99469BC8}" type="datetime1">
              <a:rPr lang="en-US"/>
              <a:pPr>
                <a:defRPr/>
              </a:pPr>
              <a:t>06-Oct-17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4400" b="1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 b="1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 b="1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 b="1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 b="1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fld id="{38DF33CF-05D6-415B-BC00-0BA3D4F68CC2}" type="slidenum">
              <a:rPr lang="en-US" altLang="en-US" sz="1000">
                <a:latin typeface="Corbel" panose="020B0503020204020204" pitchFamily="34" charset="0"/>
              </a:rPr>
              <a:pPr/>
              <a:t>13</a:t>
            </a:fld>
            <a:endParaRPr lang="en-US" altLang="en-US" sz="100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43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Slowly Changing Dimensions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0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מציין מיקום של כותרת תחתונה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B81EACB4-EEB8-490D-A36A-68AB9639FC6B}" type="slidenum">
              <a:rPr lang="he-IL" smtClean="0">
                <a:cs typeface="Arial" charset="0"/>
              </a:rPr>
              <a:pPr/>
              <a:t>15</a:t>
            </a:fld>
            <a:endParaRPr lang="en-US" smtClean="0">
              <a:cs typeface="Arial" charset="0"/>
            </a:endParaRPr>
          </a:p>
        </p:txBody>
      </p:sp>
      <p:sp>
        <p:nvSpPr>
          <p:cNvPr id="6159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Why?</a:t>
            </a:r>
          </a:p>
        </p:txBody>
      </p:sp>
      <p:sp>
        <p:nvSpPr>
          <p:cNvPr id="6160" name="Rectangle 16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Let’s take Sales fact table for example</a:t>
            </a:r>
          </a:p>
          <a:p>
            <a:pPr eaLnBrk="1" hangingPunct="1"/>
            <a:r>
              <a:rPr lang="en-US" sz="2400" dirty="0" smtClean="0"/>
              <a:t>Every day more and more sales take place, hence:</a:t>
            </a:r>
          </a:p>
          <a:p>
            <a:pPr eaLnBrk="1" hangingPunct="1"/>
            <a:r>
              <a:rPr lang="en-US" sz="2400" dirty="0" smtClean="0"/>
              <a:t>More and more rows are added to the fact table</a:t>
            </a:r>
          </a:p>
          <a:p>
            <a:pPr eaLnBrk="1" hangingPunct="1"/>
            <a:r>
              <a:rPr lang="en-US" sz="2400" dirty="0" smtClean="0"/>
              <a:t>Very rarely are the rows in the fact table updated with changes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4149725"/>
            <a:ext cx="3200400" cy="3048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pPr rtl="0" eaLnBrk="0" hangingPunct="0">
              <a:defRPr/>
            </a:pPr>
            <a:r>
              <a:rPr lang="en-US"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Also Consider...</a:t>
            </a:r>
            <a:endParaRPr lang="en-US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684213" y="45085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l" rtl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0" lang="en-US" sz="2400" b="1" dirty="0">
                <a:latin typeface="Arial" charset="0"/>
              </a:rPr>
              <a:t>How will we adjust the fact table when changes are made?</a:t>
            </a:r>
          </a:p>
        </p:txBody>
      </p:sp>
    </p:spTree>
    <p:extLst>
      <p:ext uri="{BB962C8B-B14F-4D97-AF65-F5344CB8AC3E}">
        <p14:creationId xmlns:p14="http://schemas.microsoft.com/office/powerpoint/2010/main" val="138215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0" grpId="0" build="p"/>
      <p:bldP spid="6149" grpId="0" animBg="1"/>
      <p:bldP spid="61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מציין מיקום של כותרת תחתונה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A2B529A6-C2DB-42E2-8486-C5BEEB74004A}" type="slidenum">
              <a:rPr lang="he-IL" smtClean="0">
                <a:cs typeface="Arial" charset="0"/>
              </a:rPr>
              <a:pPr/>
              <a:t>16</a:t>
            </a:fld>
            <a:endParaRPr lang="en-US" smtClean="0">
              <a:cs typeface="Arial" charset="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Why? cont</a:t>
            </a:r>
            <a:r>
              <a:rPr lang="en-US" smtClean="0">
                <a:latin typeface="Arial"/>
              </a:rPr>
              <a:t>’…</a:t>
            </a:r>
            <a:endParaRPr lang="en-US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Consider the dimension tables</a:t>
            </a:r>
          </a:p>
          <a:p>
            <a:pPr eaLnBrk="1" hangingPunct="1"/>
            <a:r>
              <a:rPr lang="en-US" sz="2400" dirty="0" smtClean="0"/>
              <a:t>Compared to the fact tables, they are more stable and less volatile</a:t>
            </a:r>
          </a:p>
          <a:p>
            <a:pPr eaLnBrk="1" hangingPunct="1"/>
            <a:r>
              <a:rPr lang="en-US" sz="2400" dirty="0" smtClean="0"/>
              <a:t>However, unlike fact tables, a dimension table does not change just through the increase of number of rows, but also through changes to the attributes themselves</a:t>
            </a:r>
          </a:p>
        </p:txBody>
      </p:sp>
    </p:spTree>
    <p:extLst>
      <p:ext uri="{BB962C8B-B14F-4D97-AF65-F5344CB8AC3E}">
        <p14:creationId xmlns:p14="http://schemas.microsoft.com/office/powerpoint/2010/main" val="332232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מציין מיקום של כותרת תחתונה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9E033036-F99C-4770-B12B-1F1C12F7D5EE}" type="slidenum">
              <a:rPr lang="he-IL" smtClean="0">
                <a:cs typeface="Arial" charset="0"/>
              </a:rPr>
              <a:pPr/>
              <a:t>17</a:t>
            </a:fld>
            <a:endParaRPr lang="en-US" smtClean="0">
              <a:cs typeface="Arial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12319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We will focus on (</a:t>
            </a:r>
            <a:r>
              <a:rPr lang="en-US" sz="2800" u="sng" dirty="0" smtClean="0"/>
              <a:t>Slowly Changing</a:t>
            </a:r>
            <a:r>
              <a:rPr lang="en-US" sz="2800" dirty="0" smtClean="0"/>
              <a:t>) Dimensions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609600" y="3048000"/>
            <a:ext cx="7772400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l" rtl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0" lang="en-US" sz="2400" b="1" dirty="0" smtClean="0">
                <a:latin typeface="Arial" charset="0"/>
              </a:rPr>
              <a:t>When? Good </a:t>
            </a:r>
            <a:r>
              <a:rPr kumimoji="0" lang="en-US" sz="2400" b="1" dirty="0">
                <a:latin typeface="Arial" charset="0"/>
              </a:rPr>
              <a:t>question:</a:t>
            </a:r>
          </a:p>
          <a:p>
            <a:pPr marL="342900" indent="-342900" algn="l" rtl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kumimoji="0" lang="en-US" sz="2400" b="1" dirty="0">
                <a:latin typeface="Arial" charset="0"/>
              </a:rPr>
              <a:t>Inside the ETL process</a:t>
            </a:r>
          </a:p>
          <a:p>
            <a:pPr marL="342900" indent="-342900" algn="l" rtl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kumimoji="0" lang="en-US" sz="2400" b="1" dirty="0">
                <a:latin typeface="Arial" charset="0"/>
              </a:rPr>
              <a:t>After the ETL process, as a stored </a:t>
            </a:r>
            <a:r>
              <a:rPr kumimoji="0" lang="en-US" sz="2400" b="1" dirty="0" smtClean="0">
                <a:latin typeface="Arial" charset="0"/>
              </a:rPr>
              <a:t>procedure</a:t>
            </a:r>
            <a:endParaRPr kumimoji="0" lang="en-US" sz="24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17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2458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מציין מיקום של כותרת תחתונה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1CDA3594-8780-4F24-8442-C3E328BF2DB3}" type="slidenum">
              <a:rPr lang="he-IL" smtClean="0">
                <a:cs typeface="Arial" charset="0"/>
              </a:rPr>
              <a:pPr/>
              <a:t>18</a:t>
            </a:fld>
            <a:endParaRPr lang="en-US" smtClean="0">
              <a:cs typeface="Arial" charset="0"/>
            </a:endParaRP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305800" cy="48006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 smtClean="0"/>
              <a:t>From what we discussed for now, we can derive these principles: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en-US" sz="2400" dirty="0" smtClean="0"/>
              <a:t>Most dimensions are generally constant over time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en-US" sz="2400" dirty="0" smtClean="0"/>
              <a:t>Many dimensions, through not constant over time, change slowly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en-US" sz="2400" dirty="0" smtClean="0"/>
              <a:t>The product (</a:t>
            </a:r>
            <a:r>
              <a:rPr lang="en-US" sz="2400" u="sng" dirty="0" smtClean="0"/>
              <a:t>business</a:t>
            </a:r>
            <a:r>
              <a:rPr lang="en-US" sz="2400" dirty="0" smtClean="0"/>
              <a:t>) key of the source record does not change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en-US" sz="2400" dirty="0" smtClean="0"/>
              <a:t>The description and other attributes change slowly over time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en-US" sz="2400" dirty="0" smtClean="0"/>
              <a:t>In the source OLTP system, the new values overwrite the old ones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en-US" sz="2400" dirty="0" smtClean="0"/>
              <a:t>Overwriting of dimension table attributes is not always the appropriate option in a data warehouse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en-US" sz="2400" dirty="0" smtClean="0"/>
              <a:t>The ways changes are made to the dimension tables depend on the types of changes and </a:t>
            </a:r>
            <a:r>
              <a:rPr lang="en-US" sz="2400" u="sng" dirty="0" smtClean="0"/>
              <a:t>what information must be preserved</a:t>
            </a:r>
            <a:r>
              <a:rPr lang="en-US" sz="2400" dirty="0" smtClean="0"/>
              <a:t> in the DWH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563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58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7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7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7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7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7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7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7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מציין מיקום של כותרת תחתונה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80232218-E872-4F75-8C27-83D2752B7AB1}" type="slidenum">
              <a:rPr lang="he-IL" smtClean="0">
                <a:cs typeface="Arial" charset="0"/>
              </a:rPr>
              <a:pPr/>
              <a:t>19</a:t>
            </a:fld>
            <a:endParaRPr lang="en-US" smtClean="0">
              <a:cs typeface="Arial" charset="0"/>
            </a:endParaRP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How? 3 Answers: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The usual changes to dimension tables are classified into three types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en-US" sz="2400" dirty="0" smtClean="0"/>
              <a:t>Type 1 (Overwrite)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en-US" sz="2400" dirty="0" smtClean="0"/>
              <a:t>Type 2 (Adding a row)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en-US" sz="2400" dirty="0" smtClean="0"/>
              <a:t>Type 3 (Adding </a:t>
            </a:r>
            <a:r>
              <a:rPr lang="en-US" sz="2400" smtClean="0"/>
              <a:t>a column)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We will consider the points discussed earlier when deciding which type to use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13738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8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8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8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Factless</a:t>
            </a:r>
            <a:r>
              <a:rPr lang="en-US" b="1" dirty="0" smtClean="0"/>
              <a:t> fact tables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A7C20-27D3-4DC5-BC9A-FFB8C75C691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• Some fact tables quite simply have no measured facts!</a:t>
            </a:r>
          </a:p>
          <a:p>
            <a:pPr>
              <a:buNone/>
            </a:pPr>
            <a:r>
              <a:rPr lang="en-US" dirty="0" smtClean="0"/>
              <a:t>• Are useful to describe events and coverage, i.e. the tables contain information that something has/has not happened.</a:t>
            </a:r>
          </a:p>
          <a:p>
            <a:pPr>
              <a:buNone/>
            </a:pPr>
            <a:r>
              <a:rPr lang="en-US" dirty="0" smtClean="0"/>
              <a:t>• Often used to represent many-to-many relationships</a:t>
            </a:r>
          </a:p>
          <a:p>
            <a:pPr>
              <a:buNone/>
            </a:pPr>
            <a:r>
              <a:rPr lang="en-US" dirty="0" smtClean="0"/>
              <a:t>• The only thing they contain is a concatenated key, they do still however represent a focal event which is identified by the combination of conditions referenced in the dimension tables</a:t>
            </a:r>
          </a:p>
          <a:p>
            <a:pPr>
              <a:buNone/>
            </a:pPr>
            <a:r>
              <a:rPr lang="en-US" dirty="0" smtClean="0"/>
              <a:t>• There are two main types of </a:t>
            </a:r>
            <a:r>
              <a:rPr lang="en-US" dirty="0" err="1" smtClean="0"/>
              <a:t>factless</a:t>
            </a:r>
            <a:r>
              <a:rPr lang="en-US" dirty="0" smtClean="0"/>
              <a:t> fact tables:</a:t>
            </a:r>
          </a:p>
          <a:p>
            <a:pPr lvl="1">
              <a:buNone/>
            </a:pPr>
            <a:r>
              <a:rPr lang="en-US" dirty="0" smtClean="0"/>
              <a:t>– event tracking tables</a:t>
            </a:r>
          </a:p>
          <a:p>
            <a:pPr lvl="1">
              <a:buNone/>
            </a:pPr>
            <a:r>
              <a:rPr lang="en-US" dirty="0" smtClean="0"/>
              <a:t>– coverage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31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</p:spPr>
        <p:txBody>
          <a:bodyPr/>
          <a:lstStyle/>
          <a:p>
            <a:r>
              <a:rPr lang="en-US" b="1" dirty="0" smtClean="0"/>
              <a:t>Slowly Changing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001000" cy="457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For example, the product or customer dimension</a:t>
            </a:r>
          </a:p>
          <a:p>
            <a:pPr>
              <a:buNone/>
            </a:pPr>
            <a:r>
              <a:rPr lang="en-US" sz="2800" dirty="0" smtClean="0"/>
              <a:t>The assumption: the key does not change, but</a:t>
            </a:r>
          </a:p>
          <a:p>
            <a:pPr>
              <a:buNone/>
            </a:pPr>
            <a:r>
              <a:rPr lang="en-US" sz="2800" dirty="0" smtClean="0"/>
              <a:t>some of the attributes does.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Type 1</a:t>
            </a:r>
            <a:r>
              <a:rPr lang="en-US" sz="2800" dirty="0" smtClean="0"/>
              <a:t>: Overwrite the dimension record with the</a:t>
            </a:r>
          </a:p>
          <a:p>
            <a:pPr>
              <a:buNone/>
            </a:pPr>
            <a:r>
              <a:rPr lang="en-US" sz="2800" dirty="0" smtClean="0"/>
              <a:t>new values, thereby losing history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Type 2</a:t>
            </a:r>
            <a:r>
              <a:rPr lang="en-US" sz="2800" dirty="0" smtClean="0"/>
              <a:t>: Create a new additional dimension record</a:t>
            </a:r>
          </a:p>
          <a:p>
            <a:pPr>
              <a:buNone/>
            </a:pPr>
            <a:r>
              <a:rPr lang="en-US" sz="2800" dirty="0" smtClean="0"/>
              <a:t>using a new value of the surrogate key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Type 3</a:t>
            </a:r>
            <a:r>
              <a:rPr lang="en-US" sz="2800" dirty="0" smtClean="0"/>
              <a:t>: Create a new field in the dimension record to store the new value of the attribute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1280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Overwrite the old value of an attribute with a new one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+ easy to implement</a:t>
            </a:r>
          </a:p>
          <a:p>
            <a:pPr>
              <a:buNone/>
            </a:pPr>
            <a:r>
              <a:rPr lang="en-US" dirty="0" smtClean="0"/>
              <a:t>- avoids the real goal, which is to accurately track history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905000"/>
            <a:ext cx="5943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88398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3810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Type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/>
          <a:lstStyle/>
          <a:p>
            <a:r>
              <a:rPr lang="en-US" dirty="0" smtClean="0"/>
              <a:t>Create a new additional dimension record</a:t>
            </a:r>
          </a:p>
          <a:p>
            <a:pPr>
              <a:buNone/>
            </a:pPr>
            <a:r>
              <a:rPr lang="en-US" dirty="0" smtClean="0"/>
              <a:t>• A </a:t>
            </a:r>
            <a:r>
              <a:rPr lang="en-US" dirty="0" err="1" smtClean="0"/>
              <a:t>generalised</a:t>
            </a:r>
            <a:r>
              <a:rPr lang="en-US" dirty="0" smtClean="0"/>
              <a:t> (surrogate) key is required (which is a responsibility of the data warehouse team)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429001"/>
            <a:ext cx="8305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5694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field in the dimension record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590800"/>
            <a:ext cx="87249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52495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מציין מיקום של כותרת תחתונה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EC5D521B-053C-4756-A7E7-9A03C740CEB5}" type="slidenum">
              <a:rPr lang="he-IL" smtClean="0">
                <a:cs typeface="Arial" charset="0"/>
              </a:rPr>
              <a:pPr/>
              <a:t>24</a:t>
            </a:fld>
            <a:endParaRPr lang="en-US" smtClean="0">
              <a:cs typeface="Arial" charset="0"/>
            </a:endParaRP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Surrogate Key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charset="0"/>
              <a:buChar char="•"/>
            </a:pPr>
            <a:r>
              <a:rPr lang="en-US" sz="3200" dirty="0" smtClean="0"/>
              <a:t>A surrogate key is a unique identifier for the entity in the modeled world</a:t>
            </a:r>
          </a:p>
          <a:p>
            <a:pPr eaLnBrk="1" hangingPunct="1">
              <a:buFont typeface="Arial" charset="0"/>
              <a:buChar char="•"/>
            </a:pPr>
            <a:r>
              <a:rPr lang="en-US" sz="3200" dirty="0" smtClean="0"/>
              <a:t>It is </a:t>
            </a:r>
            <a:r>
              <a:rPr lang="en-US" sz="3200" i="1" dirty="0" smtClean="0"/>
              <a:t>not</a:t>
            </a:r>
            <a:r>
              <a:rPr lang="en-US" sz="3200" dirty="0" smtClean="0"/>
              <a:t> derived from application data</a:t>
            </a:r>
          </a:p>
          <a:p>
            <a:pPr eaLnBrk="1" hangingPunct="1">
              <a:buFont typeface="Arial" charset="0"/>
              <a:buChar char="•"/>
            </a:pPr>
            <a:r>
              <a:rPr lang="en-US" sz="3200" dirty="0" smtClean="0"/>
              <a:t>It’s not meant to be shown outside the DWH</a:t>
            </a:r>
          </a:p>
          <a:p>
            <a:pPr eaLnBrk="1" hangingPunct="1">
              <a:buFont typeface="Arial" charset="0"/>
              <a:buChar char="•"/>
            </a:pPr>
            <a:endParaRPr lang="en-US" sz="3200" dirty="0" smtClean="0"/>
          </a:p>
          <a:p>
            <a:pPr eaLnBrk="1" hangingPunct="1">
              <a:buFont typeface="Arial" charset="0"/>
              <a:buChar char="•"/>
            </a:pPr>
            <a:r>
              <a:rPr lang="en-US" sz="3200" dirty="0" smtClean="0"/>
              <a:t>It’s only significance is to act as the primary key</a:t>
            </a:r>
          </a:p>
          <a:p>
            <a:pPr eaLnBrk="1" hangingPunct="1">
              <a:buFont typeface="Arial" charset="0"/>
              <a:buChar char="•"/>
            </a:pPr>
            <a:r>
              <a:rPr lang="en-US" sz="3200" dirty="0" smtClean="0"/>
              <a:t>Frequently it’s a sequential number (</a:t>
            </a:r>
            <a:r>
              <a:rPr lang="en-US" sz="3200" i="1" dirty="0" smtClean="0"/>
              <a:t>Sequence</a:t>
            </a:r>
            <a:r>
              <a:rPr lang="en-US" sz="3200" dirty="0" smtClean="0"/>
              <a:t> in Oracle or </a:t>
            </a:r>
            <a:r>
              <a:rPr lang="en-US" sz="3200" i="1" dirty="0" smtClean="0"/>
              <a:t>Identity</a:t>
            </a:r>
            <a:r>
              <a:rPr lang="en-US" sz="3200" dirty="0" smtClean="0"/>
              <a:t> in SQL Server)</a:t>
            </a:r>
          </a:p>
        </p:txBody>
      </p:sp>
    </p:spTree>
    <p:extLst>
      <p:ext uri="{BB962C8B-B14F-4D97-AF65-F5344CB8AC3E}">
        <p14:creationId xmlns:p14="http://schemas.microsoft.com/office/powerpoint/2010/main" val="398779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8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8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8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מציין מיקום של כותרת תחתונה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719262D0-0FEE-4880-AC50-42E9385D05A5}" type="slidenum">
              <a:rPr lang="he-IL" smtClean="0">
                <a:cs typeface="Arial" charset="0"/>
              </a:rPr>
              <a:pPr/>
              <a:t>25</a:t>
            </a:fld>
            <a:endParaRPr lang="en-US" smtClean="0">
              <a:cs typeface="Arial" charset="0"/>
            </a:endParaRP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77200" cy="731838"/>
          </a:xfrm>
        </p:spPr>
        <p:txBody>
          <a:bodyPr>
            <a:normAutofit fontScale="90000"/>
          </a:bodyPr>
          <a:lstStyle/>
          <a:p>
            <a:pPr rtl="0" eaLnBrk="1" hangingPunct="1">
              <a:defRPr/>
            </a:pPr>
            <a:r>
              <a:rPr lang="en-US" dirty="0" smtClean="0"/>
              <a:t>Surrogate Key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334000"/>
          </a:xfrm>
        </p:spPr>
        <p:txBody>
          <a:bodyPr>
            <a:noAutofit/>
          </a:bodyPr>
          <a:lstStyle/>
          <a:p>
            <a:pPr eaLnBrk="1" hangingPunct="1">
              <a:buFont typeface="Arial" charset="0"/>
              <a:buChar char="•"/>
            </a:pPr>
            <a:r>
              <a:rPr lang="en-US" sz="2800" dirty="0" smtClean="0"/>
              <a:t>Having the key independent of all other columns insulates the database relationships from changes in the data values or database design (making the database more agile) and guarantees uniqueness</a:t>
            </a:r>
          </a:p>
          <a:p>
            <a:pPr eaLnBrk="1" hangingPunct="1">
              <a:buFont typeface="Arial" charset="0"/>
              <a:buChar char="•"/>
            </a:pPr>
            <a:r>
              <a:rPr lang="en-US" sz="2800" dirty="0" smtClean="0"/>
              <a:t>For example: An employee ID is chosen as the neutral (business) key of an employee DWH. Because of a merger with another company, new employees from the merged company must be inserted. There is one employee who works in both companies</a:t>
            </a:r>
            <a:r>
              <a:rPr lang="en-US" sz="2800" dirty="0" smtClean="0"/>
              <a:t>…</a:t>
            </a:r>
            <a:endParaRPr lang="en-US" sz="2800" dirty="0" smtClean="0"/>
          </a:p>
          <a:p>
            <a:pPr eaLnBrk="1" hangingPunct="1">
              <a:buFont typeface="Arial" charset="0"/>
              <a:buChar char="•"/>
            </a:pPr>
            <a:r>
              <a:rPr lang="en-US" sz="2800" dirty="0" smtClean="0"/>
              <a:t>If the key is a compound key, joining is more expensive because there are multiple columns to compare. Surrogate keys are always contained in a single column</a:t>
            </a:r>
          </a:p>
          <a:p>
            <a:pPr eaLnBrk="1" hangingPunct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0455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8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מציין מיקום של כותרת תחתונה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93BFDF0-616E-4930-A140-3D114A0D045A}" type="slidenum">
              <a:rPr lang="he-IL" smtClean="0">
                <a:cs typeface="Arial" charset="0"/>
              </a:rPr>
              <a:pPr/>
              <a:t>26</a:t>
            </a:fld>
            <a:endParaRPr lang="en-US" smtClean="0">
              <a:cs typeface="Arial" charset="0"/>
            </a:endParaRP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Our example</a:t>
            </a:r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52400" y="1484313"/>
            <a:ext cx="6096000" cy="3683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 smtClean="0"/>
              <a:t>For the demonstration, we’ll use this star schema:</a:t>
            </a:r>
          </a:p>
        </p:txBody>
      </p:sp>
      <p:sp>
        <p:nvSpPr>
          <p:cNvPr id="12293" name="Text Box 9"/>
          <p:cNvSpPr txBox="1">
            <a:spLocks noChangeArrowheads="1"/>
          </p:cNvSpPr>
          <p:nvPr/>
        </p:nvSpPr>
        <p:spPr bwMode="auto">
          <a:xfrm>
            <a:off x="3203575" y="2636838"/>
            <a:ext cx="2160588" cy="2598532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US" sz="1800" u="sng"/>
              <a:t>Order fact</a:t>
            </a:r>
          </a:p>
          <a:p>
            <a:pPr algn="ctr" rtl="0">
              <a:lnSpc>
                <a:spcPct val="50000"/>
              </a:lnSpc>
              <a:spcBef>
                <a:spcPct val="50000"/>
              </a:spcBef>
            </a:pPr>
            <a:r>
              <a:rPr lang="en-US" sz="1800"/>
              <a:t>Product Key</a:t>
            </a:r>
          </a:p>
          <a:p>
            <a:pPr algn="ctr" rtl="0">
              <a:lnSpc>
                <a:spcPct val="50000"/>
              </a:lnSpc>
              <a:spcBef>
                <a:spcPct val="50000"/>
              </a:spcBef>
            </a:pPr>
            <a:r>
              <a:rPr lang="en-US" sz="1800"/>
              <a:t>Time Key</a:t>
            </a:r>
          </a:p>
          <a:p>
            <a:pPr algn="ctr" rtl="0">
              <a:lnSpc>
                <a:spcPct val="50000"/>
              </a:lnSpc>
              <a:spcBef>
                <a:spcPct val="50000"/>
              </a:spcBef>
            </a:pPr>
            <a:r>
              <a:rPr lang="en-US" sz="1800"/>
              <a:t>Customer Key</a:t>
            </a:r>
          </a:p>
          <a:p>
            <a:pPr algn="ctr" rtl="0">
              <a:lnSpc>
                <a:spcPct val="50000"/>
              </a:lnSpc>
              <a:spcBef>
                <a:spcPct val="50000"/>
              </a:spcBef>
            </a:pPr>
            <a:r>
              <a:rPr lang="en-US" sz="1800"/>
              <a:t>Salesperson Key</a:t>
            </a:r>
          </a:p>
          <a:p>
            <a:pPr algn="ctr" rtl="0">
              <a:lnSpc>
                <a:spcPct val="50000"/>
              </a:lnSpc>
              <a:spcBef>
                <a:spcPct val="50000"/>
              </a:spcBef>
            </a:pPr>
            <a:r>
              <a:rPr lang="en-US" sz="1800"/>
              <a:t>Order Dollars</a:t>
            </a:r>
          </a:p>
          <a:p>
            <a:pPr algn="ctr" rtl="0">
              <a:lnSpc>
                <a:spcPct val="50000"/>
              </a:lnSpc>
              <a:spcBef>
                <a:spcPct val="50000"/>
              </a:spcBef>
            </a:pPr>
            <a:r>
              <a:rPr lang="en-US" sz="1800"/>
              <a:t>Cost Dollars</a:t>
            </a:r>
          </a:p>
          <a:p>
            <a:pPr algn="ctr" rtl="0">
              <a:lnSpc>
                <a:spcPct val="50000"/>
              </a:lnSpc>
              <a:spcBef>
                <a:spcPct val="50000"/>
              </a:spcBef>
            </a:pPr>
            <a:r>
              <a:rPr lang="en-US" sz="1800"/>
              <a:t>Margin Dollars</a:t>
            </a:r>
          </a:p>
          <a:p>
            <a:pPr algn="ctr" rtl="0">
              <a:lnSpc>
                <a:spcPct val="50000"/>
              </a:lnSpc>
              <a:spcBef>
                <a:spcPct val="50000"/>
              </a:spcBef>
            </a:pPr>
            <a:r>
              <a:rPr lang="en-US" sz="1800"/>
              <a:t>Sale Units</a:t>
            </a:r>
          </a:p>
        </p:txBody>
      </p:sp>
      <p:sp>
        <p:nvSpPr>
          <p:cNvPr id="12294" name="Text Box 10"/>
          <p:cNvSpPr txBox="1">
            <a:spLocks noChangeArrowheads="1"/>
          </p:cNvSpPr>
          <p:nvPr/>
        </p:nvSpPr>
        <p:spPr bwMode="auto">
          <a:xfrm>
            <a:off x="6588125" y="1484313"/>
            <a:ext cx="2160588" cy="2352311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US" sz="2000" u="sng" dirty="0"/>
              <a:t>Customer</a:t>
            </a:r>
          </a:p>
          <a:p>
            <a:pPr algn="ctr" rtl="0">
              <a:lnSpc>
                <a:spcPct val="50000"/>
              </a:lnSpc>
              <a:spcBef>
                <a:spcPct val="50000"/>
              </a:spcBef>
            </a:pPr>
            <a:r>
              <a:rPr lang="en-US" sz="1800" dirty="0"/>
              <a:t>Customer </a:t>
            </a:r>
            <a:r>
              <a:rPr lang="en-US" sz="1800" dirty="0" smtClean="0"/>
              <a:t>Key</a:t>
            </a:r>
          </a:p>
          <a:p>
            <a:pPr algn="ctr" rtl="0">
              <a:lnSpc>
                <a:spcPct val="50000"/>
              </a:lnSpc>
              <a:spcBef>
                <a:spcPct val="50000"/>
              </a:spcBef>
            </a:pPr>
            <a:r>
              <a:rPr lang="en-US" sz="1800" dirty="0" smtClean="0"/>
              <a:t>Customer Name</a:t>
            </a:r>
            <a:endParaRPr lang="en-US" sz="1800" dirty="0"/>
          </a:p>
          <a:p>
            <a:pPr algn="ctr" rtl="0">
              <a:lnSpc>
                <a:spcPct val="50000"/>
              </a:lnSpc>
              <a:spcBef>
                <a:spcPct val="50000"/>
              </a:spcBef>
            </a:pPr>
            <a:r>
              <a:rPr lang="en-US" sz="1800" dirty="0"/>
              <a:t>Customer Code</a:t>
            </a:r>
          </a:p>
          <a:p>
            <a:pPr algn="ctr" rtl="0">
              <a:lnSpc>
                <a:spcPct val="50000"/>
              </a:lnSpc>
              <a:spcBef>
                <a:spcPct val="50000"/>
              </a:spcBef>
            </a:pPr>
            <a:r>
              <a:rPr lang="en-US" sz="1800" dirty="0"/>
              <a:t>Martial Status</a:t>
            </a:r>
          </a:p>
          <a:p>
            <a:pPr algn="ctr" rtl="0">
              <a:lnSpc>
                <a:spcPct val="50000"/>
              </a:lnSpc>
              <a:spcBef>
                <a:spcPct val="50000"/>
              </a:spcBef>
            </a:pPr>
            <a:r>
              <a:rPr lang="en-US" sz="1800" dirty="0"/>
              <a:t>Address</a:t>
            </a:r>
          </a:p>
          <a:p>
            <a:pPr algn="ctr" rtl="0">
              <a:lnSpc>
                <a:spcPct val="50000"/>
              </a:lnSpc>
              <a:spcBef>
                <a:spcPct val="50000"/>
              </a:spcBef>
            </a:pPr>
            <a:r>
              <a:rPr lang="en-US" sz="1800" dirty="0"/>
              <a:t>State</a:t>
            </a:r>
          </a:p>
          <a:p>
            <a:pPr algn="ctr" rtl="0">
              <a:lnSpc>
                <a:spcPct val="50000"/>
              </a:lnSpc>
              <a:spcBef>
                <a:spcPct val="50000"/>
              </a:spcBef>
            </a:pPr>
            <a:r>
              <a:rPr lang="en-US" sz="1800" dirty="0"/>
              <a:t>Zip</a:t>
            </a:r>
          </a:p>
        </p:txBody>
      </p:sp>
      <p:sp>
        <p:nvSpPr>
          <p:cNvPr id="12295" name="Text Box 11"/>
          <p:cNvSpPr txBox="1">
            <a:spLocks noChangeArrowheads="1"/>
          </p:cNvSpPr>
          <p:nvPr/>
        </p:nvSpPr>
        <p:spPr bwMode="auto">
          <a:xfrm>
            <a:off x="6588125" y="4459288"/>
            <a:ext cx="2160588" cy="1637371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2000" u="sng" dirty="0"/>
              <a:t>Salesperson</a:t>
            </a:r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1800" dirty="0"/>
              <a:t>Salesperson Key</a:t>
            </a:r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1800" dirty="0" err="1" smtClean="0"/>
              <a:t>S.person</a:t>
            </a:r>
            <a:r>
              <a:rPr lang="en-US" sz="1800" dirty="0" smtClean="0"/>
              <a:t> </a:t>
            </a:r>
            <a:r>
              <a:rPr lang="en-US" sz="1800" dirty="0"/>
              <a:t>Name</a:t>
            </a:r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1800" dirty="0"/>
              <a:t>Territory Name</a:t>
            </a:r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1800" dirty="0"/>
              <a:t>Region Name</a:t>
            </a:r>
          </a:p>
        </p:txBody>
      </p:sp>
      <p:sp>
        <p:nvSpPr>
          <p:cNvPr id="12296" name="Text Box 12"/>
          <p:cNvSpPr txBox="1">
            <a:spLocks noChangeArrowheads="1"/>
          </p:cNvSpPr>
          <p:nvPr/>
        </p:nvSpPr>
        <p:spPr bwMode="auto">
          <a:xfrm>
            <a:off x="250825" y="2349500"/>
            <a:ext cx="2160588" cy="196977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2000" u="sng" dirty="0"/>
              <a:t>Product</a:t>
            </a:r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1800" dirty="0"/>
              <a:t>Product Key</a:t>
            </a:r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1800" dirty="0"/>
              <a:t>Product Name</a:t>
            </a:r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1800" dirty="0"/>
              <a:t>Product Code</a:t>
            </a:r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1800" dirty="0"/>
              <a:t>Product Line</a:t>
            </a:r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1800" dirty="0"/>
              <a:t>Brand</a:t>
            </a:r>
          </a:p>
        </p:txBody>
      </p:sp>
      <p:sp>
        <p:nvSpPr>
          <p:cNvPr id="12297" name="Text Box 13"/>
          <p:cNvSpPr txBox="1">
            <a:spLocks noChangeArrowheads="1"/>
          </p:cNvSpPr>
          <p:nvPr/>
        </p:nvSpPr>
        <p:spPr bwMode="auto">
          <a:xfrm>
            <a:off x="250825" y="4581525"/>
            <a:ext cx="2160588" cy="196977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2000" u="sng" dirty="0"/>
              <a:t>Time</a:t>
            </a:r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1800" dirty="0"/>
              <a:t>Time Key</a:t>
            </a:r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1800" dirty="0"/>
              <a:t>Date</a:t>
            </a:r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1800" dirty="0"/>
              <a:t>Month</a:t>
            </a:r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1800" dirty="0"/>
              <a:t>Quarter</a:t>
            </a:r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1800" dirty="0"/>
              <a:t>Year</a:t>
            </a:r>
          </a:p>
        </p:txBody>
      </p:sp>
      <p:sp>
        <p:nvSpPr>
          <p:cNvPr id="12298" name="Line 14"/>
          <p:cNvSpPr>
            <a:spLocks noChangeShapeType="1"/>
          </p:cNvSpPr>
          <p:nvPr/>
        </p:nvSpPr>
        <p:spPr bwMode="auto">
          <a:xfrm flipV="1">
            <a:off x="5364163" y="2060575"/>
            <a:ext cx="1223962" cy="17287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299" name="Line 15"/>
          <p:cNvSpPr>
            <a:spLocks noChangeShapeType="1"/>
          </p:cNvSpPr>
          <p:nvPr/>
        </p:nvSpPr>
        <p:spPr bwMode="auto">
          <a:xfrm>
            <a:off x="5364163" y="4149725"/>
            <a:ext cx="1223962" cy="7921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300" name="Line 16"/>
          <p:cNvSpPr>
            <a:spLocks noChangeShapeType="1"/>
          </p:cNvSpPr>
          <p:nvPr/>
        </p:nvSpPr>
        <p:spPr bwMode="auto">
          <a:xfrm flipH="1" flipV="1">
            <a:off x="2411413" y="2852738"/>
            <a:ext cx="792162" cy="3603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301" name="Line 17"/>
          <p:cNvSpPr>
            <a:spLocks noChangeShapeType="1"/>
          </p:cNvSpPr>
          <p:nvPr/>
        </p:nvSpPr>
        <p:spPr bwMode="auto">
          <a:xfrm flipV="1">
            <a:off x="2411413" y="3429000"/>
            <a:ext cx="792162" cy="16557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8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מציין מיקום של כותרת תחתונה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176FB266-5C79-455E-ADB2-FD6D43DCBCDC}" type="slidenum">
              <a:rPr lang="he-IL" smtClean="0">
                <a:cs typeface="Arial" charset="0"/>
              </a:rPr>
              <a:pPr/>
              <a:t>27</a:t>
            </a:fld>
            <a:endParaRPr lang="en-US" smtClean="0">
              <a:cs typeface="Arial" charset="0"/>
            </a:endParaRP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88423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Type 1 Changes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040188"/>
          </a:xfrm>
        </p:spPr>
        <p:txBody>
          <a:bodyPr/>
          <a:lstStyle/>
          <a:p>
            <a:pPr eaLnBrk="1" hangingPunct="1"/>
            <a:r>
              <a:rPr lang="en-US" dirty="0" smtClean="0"/>
              <a:t>Usually relate to corrections of errors in the source system</a:t>
            </a:r>
          </a:p>
          <a:p>
            <a:pPr eaLnBrk="1" hangingPunct="1"/>
            <a:r>
              <a:rPr lang="en-US" dirty="0" smtClean="0"/>
              <a:t>For example, the customer dimension: Mickey Schreiber -&gt; </a:t>
            </a:r>
            <a:r>
              <a:rPr lang="en-US" dirty="0" err="1" smtClean="0"/>
              <a:t>Miky</a:t>
            </a:r>
            <a:r>
              <a:rPr lang="en-US" dirty="0" smtClean="0"/>
              <a:t> Schreiber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976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מציין מיקום של כותרת תחתונה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4BD9928F-DD39-4D8F-B357-EA06E78F008E}" type="slidenum">
              <a:rPr lang="he-IL" smtClean="0">
                <a:cs typeface="Arial" charset="0"/>
              </a:rPr>
              <a:pPr/>
              <a:t>28</a:t>
            </a:fld>
            <a:endParaRPr lang="en-US" smtClean="0">
              <a:cs typeface="Arial" charset="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33316" y="381000"/>
            <a:ext cx="7772400" cy="7318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Type 1 Changes, cont.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772400" cy="404018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sz="2400" dirty="0" smtClean="0"/>
              <a:t>General </a:t>
            </a:r>
            <a:r>
              <a:rPr lang="en-US" sz="2400" dirty="0"/>
              <a:t>Principles for Type 1 changes</a:t>
            </a:r>
            <a:r>
              <a:rPr lang="en-US" sz="2400" dirty="0" smtClean="0"/>
              <a:t>:</a:t>
            </a:r>
            <a:endParaRPr lang="en-US" sz="2400" dirty="0"/>
          </a:p>
          <a:p>
            <a:pPr eaLnBrk="1" hangingPunct="1">
              <a:buFont typeface="Wingdings" pitchFamily="2" charset="2"/>
              <a:buChar char="l"/>
            </a:pPr>
            <a:r>
              <a:rPr lang="en-US" sz="2400" dirty="0" smtClean="0"/>
              <a:t>Usually</a:t>
            </a:r>
            <a:r>
              <a:rPr lang="en-US" sz="2400" dirty="0" smtClean="0"/>
              <a:t>, the changes relate to correction of errors in the source </a:t>
            </a:r>
            <a:r>
              <a:rPr lang="en-US" sz="2400" dirty="0" smtClean="0"/>
              <a:t>system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en-US" sz="2400" dirty="0" smtClean="0"/>
              <a:t>Sometimes </a:t>
            </a:r>
            <a:r>
              <a:rPr lang="en-US" sz="2400" dirty="0" smtClean="0"/>
              <a:t>the change in the source system has no significance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en-US" sz="2400" dirty="0" smtClean="0"/>
              <a:t>The old value in the source system needs to be discarded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en-US" sz="2400" dirty="0" smtClean="0"/>
              <a:t>The change in the source system need not be preserved in the DWH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57200" y="4419600"/>
            <a:ext cx="3200400" cy="3048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pPr rtl="0" eaLnBrk="0" hangingPunct="0">
              <a:defRPr/>
            </a:pPr>
            <a:r>
              <a:rPr lang="en-US"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Also Consider…</a:t>
            </a:r>
            <a:endParaRPr lang="en-US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685800" y="48768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l" rtl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0" lang="en-US" sz="1400" b="1">
                <a:latin typeface="Arial" charset="0"/>
              </a:rPr>
              <a:t>What will happen when only the last value before the change is needed?</a:t>
            </a:r>
          </a:p>
        </p:txBody>
      </p:sp>
      <p:pic>
        <p:nvPicPr>
          <p:cNvPr id="25606" name="Picture 6" descr="librarian_behind_desk_example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5181600"/>
            <a:ext cx="1333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326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1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  <p:bldP spid="25604" grpId="0" animBg="1"/>
      <p:bldP spid="2560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מציין מיקום של כותרת תחתונה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8896D2A1-0BE7-4503-A187-16EEDB6A117B}" type="slidenum">
              <a:rPr lang="he-IL" smtClean="0">
                <a:cs typeface="Arial" charset="0"/>
              </a:rPr>
              <a:pPr/>
              <a:t>29</a:t>
            </a:fld>
            <a:endParaRPr lang="en-US" smtClean="0">
              <a:cs typeface="Arial" charset="0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Applying Type 1 changes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2484438" y="3306763"/>
            <a:ext cx="2160587" cy="1615827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1800"/>
              <a:t>33154112</a:t>
            </a:r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1800"/>
              <a:t>Mickey Schreiber</a:t>
            </a:r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1800"/>
              <a:t>K12356</a:t>
            </a:r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1800"/>
              <a:t>Married</a:t>
            </a:r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1800"/>
              <a:t>Negba 11 ST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179388" y="3306763"/>
            <a:ext cx="2160587" cy="1615827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1800" dirty="0"/>
              <a:t>Customer Key:</a:t>
            </a:r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1800" dirty="0"/>
              <a:t>Customer Name:</a:t>
            </a:r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1800" dirty="0"/>
              <a:t>Customer Code:</a:t>
            </a:r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1800" dirty="0"/>
              <a:t>Martial Status:</a:t>
            </a:r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1800" dirty="0"/>
              <a:t>Address: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4787900" y="3306763"/>
            <a:ext cx="2160588" cy="1615827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1800"/>
              <a:t>33154112</a:t>
            </a:r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1800"/>
              <a:t>Miky Schreiber</a:t>
            </a:r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1800"/>
              <a:t>K12356</a:t>
            </a:r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1800"/>
              <a:t>Married</a:t>
            </a:r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1800"/>
              <a:t>Negba 11 ST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6588125" y="1484313"/>
            <a:ext cx="2232025" cy="1283428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1800"/>
              <a:t>Customer Code:</a:t>
            </a:r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1800"/>
              <a:t>K12356</a:t>
            </a:r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1800"/>
              <a:t>Customer Name:</a:t>
            </a:r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1800"/>
              <a:t>Miky Schreiber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3060700" y="2852738"/>
            <a:ext cx="1079500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000"/>
              <a:t>Before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5364163" y="2852738"/>
            <a:ext cx="1079500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000"/>
              <a:t>After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2484438" y="1916113"/>
            <a:ext cx="3383756" cy="618631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1800" dirty="0"/>
              <a:t>Key Restructuring</a:t>
            </a:r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1800" dirty="0"/>
              <a:t>K12356 -&gt; 33154112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6572250" y="1143000"/>
            <a:ext cx="2232025" cy="314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2000"/>
              <a:t>Change Box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484438" y="3284538"/>
            <a:ext cx="2159000" cy="1800225"/>
            <a:chOff x="1565" y="2069"/>
            <a:chExt cx="1360" cy="1134"/>
          </a:xfrm>
        </p:grpSpPr>
        <p:sp>
          <p:nvSpPr>
            <p:cNvPr id="15377" name="Line 17"/>
            <p:cNvSpPr>
              <a:spLocks noChangeShapeType="1"/>
            </p:cNvSpPr>
            <p:nvPr/>
          </p:nvSpPr>
          <p:spPr bwMode="auto">
            <a:xfrm>
              <a:off x="1565" y="2069"/>
              <a:ext cx="1360" cy="113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8" name="Line 18"/>
            <p:cNvSpPr>
              <a:spLocks noChangeShapeType="1"/>
            </p:cNvSpPr>
            <p:nvPr/>
          </p:nvSpPr>
          <p:spPr bwMode="auto">
            <a:xfrm flipH="1">
              <a:off x="1565" y="2115"/>
              <a:ext cx="1315" cy="10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99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2" grpId="0" animBg="1"/>
      <p:bldP spid="26633" grpId="0" animBg="1"/>
      <p:bldP spid="26634" grpId="0" animBg="1"/>
      <p:bldP spid="26635" grpId="0" animBg="1"/>
      <p:bldP spid="26636" grpId="0"/>
      <p:bldP spid="26637" grpId="0"/>
      <p:bldP spid="26638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Facts are typically numeric measures</a:t>
            </a:r>
          </a:p>
          <a:p>
            <a:r>
              <a:rPr lang="en-US" dirty="0" smtClean="0"/>
              <a:t>Events which record merely the coming together of dimensional entities at a particular moment</a:t>
            </a:r>
          </a:p>
          <a:p>
            <a:pPr lvl="1"/>
            <a:r>
              <a:rPr lang="en-US" dirty="0" smtClean="0"/>
              <a:t>Student attending a class</a:t>
            </a:r>
          </a:p>
          <a:p>
            <a:pPr lvl="1"/>
            <a:r>
              <a:rPr lang="en-US" dirty="0" smtClean="0"/>
              <a:t>A particular product on promotion</a:t>
            </a:r>
          </a:p>
          <a:p>
            <a:r>
              <a:rPr lang="en-US" dirty="0" smtClean="0"/>
              <a:t>Can also be used to analyze what did not happen</a:t>
            </a:r>
          </a:p>
          <a:p>
            <a:pPr lvl="1"/>
            <a:r>
              <a:rPr lang="en-US" dirty="0" err="1" smtClean="0"/>
              <a:t>Factless</a:t>
            </a:r>
            <a:r>
              <a:rPr lang="en-US" dirty="0" smtClean="0"/>
              <a:t> coverage fact table about all possibilities</a:t>
            </a:r>
          </a:p>
          <a:p>
            <a:pPr lvl="1"/>
            <a:r>
              <a:rPr lang="en-US" dirty="0" smtClean="0"/>
              <a:t>Activity table about events that did happen</a:t>
            </a:r>
          </a:p>
          <a:p>
            <a:pPr lvl="1"/>
            <a:r>
              <a:rPr lang="en-US" dirty="0" smtClean="0"/>
              <a:t>Subtract activity from coverage</a:t>
            </a:r>
          </a:p>
          <a:p>
            <a:pPr lvl="1"/>
            <a:r>
              <a:rPr lang="en-US" dirty="0" smtClean="0"/>
              <a:t>Example: products that were on promotion but did not sell</a:t>
            </a:r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8162925" cy="701675"/>
          </a:xfrm>
        </p:spPr>
        <p:txBody>
          <a:bodyPr>
            <a:normAutofit fontScale="90000"/>
          </a:bodyPr>
          <a:lstStyle/>
          <a:p>
            <a:r>
              <a:rPr lang="en-US" sz="4000" dirty="0" err="1" smtClean="0"/>
              <a:t>Factless</a:t>
            </a:r>
            <a:r>
              <a:rPr lang="en-US" sz="4000" dirty="0" smtClean="0"/>
              <a:t> Fact Tables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2446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1 Changes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l"/>
            </a:pPr>
            <a:r>
              <a:rPr lang="en-US" dirty="0" smtClean="0"/>
              <a:t>Overwrite the attribute value in the dimension table row with the new value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en-US" dirty="0" smtClean="0"/>
              <a:t>The old value of the attribute is not preserved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en-US" dirty="0" smtClean="0"/>
              <a:t>No other changes are made in the dimension table row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en-US" dirty="0" smtClean="0"/>
              <a:t>The key of this dimension table or any other key values are not affected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en-US" dirty="0" smtClean="0"/>
              <a:t>Easiest to implement</a:t>
            </a:r>
          </a:p>
        </p:txBody>
      </p:sp>
    </p:spTree>
    <p:extLst>
      <p:ext uri="{BB962C8B-B14F-4D97-AF65-F5344CB8AC3E}">
        <p14:creationId xmlns:p14="http://schemas.microsoft.com/office/powerpoint/2010/main" val="127729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מציין מיקום של כותרת תחתונה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7D7FD98F-66A3-4402-84E1-075D33EE0F55}" type="slidenum">
              <a:rPr lang="he-IL" smtClean="0">
                <a:cs typeface="Arial" charset="0"/>
              </a:rPr>
              <a:pPr/>
              <a:t>31</a:t>
            </a:fld>
            <a:endParaRPr lang="en-US" smtClean="0">
              <a:cs typeface="Arial" charset="0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Type 2 Changes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848600" cy="4497388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Let’s look at the martial status of </a:t>
            </a:r>
            <a:r>
              <a:rPr lang="en-US" dirty="0" err="1" smtClean="0"/>
              <a:t>Miky</a:t>
            </a:r>
            <a:r>
              <a:rPr lang="en-US" dirty="0" smtClean="0"/>
              <a:t> Schreiber</a:t>
            </a:r>
          </a:p>
          <a:p>
            <a:pPr eaLnBrk="1" hangingPunct="1"/>
            <a:r>
              <a:rPr lang="en-US" dirty="0" smtClean="0"/>
              <a:t>One the DWH’s requirements is to track orders by martial status (in addition to other attributes)</a:t>
            </a:r>
          </a:p>
          <a:p>
            <a:pPr eaLnBrk="1" hangingPunct="1"/>
            <a:r>
              <a:rPr lang="en-US" dirty="0" smtClean="0"/>
              <a:t>All changes before 11/10/2004 will be under Martial Status = Single, and all changes after that date will be under Martial Status = Married</a:t>
            </a:r>
          </a:p>
          <a:p>
            <a:pPr eaLnBrk="1" hangingPunct="1"/>
            <a:r>
              <a:rPr lang="en-US" dirty="0" smtClean="0"/>
              <a:t>We need to aggregate the orders before and after the marriage separately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Let’s make life harder:</a:t>
            </a:r>
          </a:p>
          <a:p>
            <a:pPr eaLnBrk="1" hangingPunct="1"/>
            <a:r>
              <a:rPr lang="en-US" dirty="0" err="1" smtClean="0"/>
              <a:t>Miky</a:t>
            </a:r>
            <a:r>
              <a:rPr lang="en-US" dirty="0" smtClean="0"/>
              <a:t> is living in </a:t>
            </a:r>
            <a:r>
              <a:rPr lang="en-US" dirty="0" err="1" smtClean="0"/>
              <a:t>Negba</a:t>
            </a:r>
            <a:r>
              <a:rPr lang="en-US" dirty="0" smtClean="0"/>
              <a:t> </a:t>
            </a:r>
            <a:r>
              <a:rPr lang="en-US" dirty="0" err="1" smtClean="0"/>
              <a:t>st</a:t>
            </a:r>
            <a:r>
              <a:rPr lang="en-US" dirty="0" smtClean="0"/>
              <a:t>., but on 30/8/2009 he moves to </a:t>
            </a:r>
            <a:r>
              <a:rPr lang="en-US" dirty="0" err="1" smtClean="0"/>
              <a:t>Avivim</a:t>
            </a:r>
            <a:r>
              <a:rPr lang="en-US" dirty="0" smtClean="0"/>
              <a:t> </a:t>
            </a:r>
            <a:r>
              <a:rPr lang="en-US" dirty="0" err="1" smtClean="0"/>
              <a:t>st</a:t>
            </a:r>
            <a:r>
              <a:rPr lang="en-US" dirty="0" smtClean="0"/>
              <a:t>.</a:t>
            </a:r>
          </a:p>
          <a:p>
            <a:pPr eaLnBrk="1" hangingPunct="1"/>
            <a:endParaRPr lang="en-US" dirty="0" smtClean="0"/>
          </a:p>
        </p:txBody>
      </p:sp>
      <p:pic>
        <p:nvPicPr>
          <p:cNvPr id="27655" name="Picture 7" descr="help_sm_wht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4114800"/>
            <a:ext cx="8001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1388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מציין מיקום של כותרת תחתונה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7C4EA0F8-9661-4BD3-A4E4-E3475CACDBF5}" type="slidenum">
              <a:rPr lang="he-IL" smtClean="0">
                <a:cs typeface="Arial" charset="0"/>
              </a:rPr>
              <a:pPr/>
              <a:t>32</a:t>
            </a:fld>
            <a:endParaRPr lang="en-US" smtClean="0">
              <a:cs typeface="Arial" charset="0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Type 2 Changes, cont.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404018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General Principles for Type 2 changes: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en-US" sz="2400" dirty="0" smtClean="0"/>
              <a:t>They usually relate to true changes in source systems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en-US" sz="2400" dirty="0" smtClean="0"/>
              <a:t>There is a need to preserve history in the DWH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en-US" sz="2400" dirty="0" smtClean="0"/>
              <a:t>This type of change partitions the history in the DWH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en-US" sz="2400" dirty="0" smtClean="0"/>
              <a:t>Every change for the same attributes must be preserved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533400" y="4724400"/>
            <a:ext cx="3200400" cy="3048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pPr rtl="0" eaLnBrk="0" hangingPunct="0">
              <a:defRPr/>
            </a:pPr>
            <a:r>
              <a:rPr lang="en-US"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Also Consider…</a:t>
            </a:r>
            <a:endParaRPr lang="en-US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685800" y="53340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l" rtl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kumimoji="0" lang="en-US" sz="1400" b="1" dirty="0">
                <a:latin typeface="Arial" charset="0"/>
              </a:rPr>
              <a:t> Must we track changes for all the attributes?</a:t>
            </a:r>
          </a:p>
          <a:p>
            <a:pPr algn="l" rtl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kumimoji="0" lang="en-US" sz="1400" b="1" dirty="0">
                <a:latin typeface="Arial" charset="0"/>
              </a:rPr>
              <a:t> For which attributes will we track changes? What are the considerations?</a:t>
            </a:r>
          </a:p>
        </p:txBody>
      </p:sp>
    </p:spTree>
    <p:extLst>
      <p:ext uri="{BB962C8B-B14F-4D97-AF65-F5344CB8AC3E}">
        <p14:creationId xmlns:p14="http://schemas.microsoft.com/office/powerpoint/2010/main" val="128042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  <p:bldP spid="28676" grpId="0" animBg="1"/>
      <p:bldP spid="2867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מציין מיקום של כותרת תחתונה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656BA8BF-3B28-41D4-A634-A26873B88D71}" type="slidenum">
              <a:rPr lang="he-IL" smtClean="0">
                <a:cs typeface="Arial" charset="0"/>
              </a:rPr>
              <a:pPr/>
              <a:t>33</a:t>
            </a:fld>
            <a:endParaRPr lang="en-US" smtClean="0">
              <a:cs typeface="Arial" charset="0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705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Applying Type 2 changes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2465777" y="3852525"/>
            <a:ext cx="2160587" cy="144655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1600" dirty="0"/>
              <a:t>33154112</a:t>
            </a:r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1600" dirty="0" err="1"/>
              <a:t>Miky</a:t>
            </a:r>
            <a:r>
              <a:rPr lang="en-US" sz="1600" dirty="0"/>
              <a:t> Schreiber</a:t>
            </a:r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1600" dirty="0"/>
              <a:t>K12356</a:t>
            </a:r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1600" dirty="0"/>
              <a:t>Single</a:t>
            </a:r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1600" dirty="0" err="1"/>
              <a:t>Negba</a:t>
            </a:r>
            <a:r>
              <a:rPr lang="en-US" sz="1600" dirty="0"/>
              <a:t> 11 ST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216290" y="3846175"/>
            <a:ext cx="2160587" cy="144655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1600" dirty="0"/>
              <a:t>Customer Key:</a:t>
            </a:r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1600" dirty="0"/>
              <a:t>Customer Name:</a:t>
            </a:r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1600" dirty="0"/>
              <a:t>Customer Code:</a:t>
            </a:r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1600" dirty="0"/>
              <a:t>Martial Status:</a:t>
            </a:r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1600" dirty="0"/>
              <a:t>Address: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4769239" y="3852525"/>
            <a:ext cx="2160588" cy="144655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1600" dirty="0"/>
              <a:t>51141234</a:t>
            </a:r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1600" dirty="0" err="1"/>
              <a:t>Miky</a:t>
            </a:r>
            <a:r>
              <a:rPr lang="en-US" sz="1600" dirty="0"/>
              <a:t> Schreiber</a:t>
            </a:r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1600" dirty="0"/>
              <a:t>K12356</a:t>
            </a:r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1600" dirty="0"/>
              <a:t>Married</a:t>
            </a:r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1600" dirty="0" err="1"/>
              <a:t>Negba</a:t>
            </a:r>
            <a:r>
              <a:rPr lang="en-US" sz="1600" dirty="0"/>
              <a:t> 11 ST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6804025" y="765175"/>
            <a:ext cx="2232025" cy="2215991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1800" dirty="0"/>
              <a:t>Customer Code:</a:t>
            </a:r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1800" dirty="0"/>
              <a:t>K12356</a:t>
            </a:r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1800" dirty="0"/>
              <a:t>Martial Status (11/10/2004):</a:t>
            </a:r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1800" dirty="0"/>
              <a:t>Married</a:t>
            </a:r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1800" dirty="0"/>
              <a:t>Address (</a:t>
            </a:r>
            <a:r>
              <a:rPr kumimoji="0" lang="en-US" sz="1200" dirty="0">
                <a:latin typeface="Arial" charset="0"/>
              </a:rPr>
              <a:t>30/8/2009</a:t>
            </a:r>
            <a:r>
              <a:rPr lang="en-US" sz="1800" dirty="0"/>
              <a:t>):</a:t>
            </a:r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1800" dirty="0" err="1"/>
              <a:t>Avivim</a:t>
            </a:r>
            <a:r>
              <a:rPr lang="en-US" sz="1800" dirty="0"/>
              <a:t> </a:t>
            </a:r>
            <a:r>
              <a:rPr lang="en-US" sz="1800" dirty="0" err="1"/>
              <a:t>st.</a:t>
            </a:r>
            <a:endParaRPr lang="en-US" sz="1800" dirty="0"/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3040452" y="3398500"/>
            <a:ext cx="107950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800" dirty="0"/>
              <a:t>Before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4913702" y="3463587"/>
            <a:ext cx="1944687" cy="30777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400"/>
              <a:t>After 11/10/2004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179388" y="1655763"/>
            <a:ext cx="5256212" cy="1412875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2000"/>
              <a:t>Key Restructuring</a:t>
            </a:r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2000"/>
              <a:t>K12356 -&gt; 33154112</a:t>
            </a:r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2000"/>
              <a:t>51141234</a:t>
            </a:r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2000"/>
              <a:t>52789342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6964752" y="3858875"/>
            <a:ext cx="2160587" cy="144655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1600"/>
              <a:t>52789342</a:t>
            </a:r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1600"/>
              <a:t>Miky Schreiber</a:t>
            </a:r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1600"/>
              <a:t>K12356</a:t>
            </a:r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1600"/>
              <a:t>Married</a:t>
            </a:r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1600"/>
              <a:t>Avivim st.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7109214" y="3469937"/>
            <a:ext cx="1981200" cy="30777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400"/>
              <a:t>After 30/8/2009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0" y="5445125"/>
            <a:ext cx="3200400" cy="3048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pPr rtl="0" eaLnBrk="0" hangingPunct="0">
              <a:defRPr/>
            </a:pPr>
            <a:r>
              <a:rPr lang="en-US"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Also Consider…</a:t>
            </a:r>
            <a:endParaRPr lang="en-US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685800" y="5749925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l" rtl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kumimoji="0" lang="en-US" sz="1400" b="1" dirty="0">
                <a:latin typeface="Arial" charset="0"/>
              </a:rPr>
              <a:t> What will happen if in addition to Address we also have State, zip code?</a:t>
            </a:r>
          </a:p>
          <a:p>
            <a:pPr algn="l" rtl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kumimoji="0" lang="en-US" sz="1400" b="1" dirty="0">
                <a:latin typeface="Arial" charset="0"/>
              </a:rPr>
              <a:t> What will happen if the customer code will change?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6786563" y="357188"/>
            <a:ext cx="2232025" cy="314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2000"/>
              <a:t>Change Box</a:t>
            </a:r>
          </a:p>
        </p:txBody>
      </p:sp>
    </p:spTree>
    <p:extLst>
      <p:ext uri="{BB962C8B-B14F-4D97-AF65-F5344CB8AC3E}">
        <p14:creationId xmlns:p14="http://schemas.microsoft.com/office/powerpoint/2010/main" val="59508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297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297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8" dur="1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animBg="1"/>
      <p:bldP spid="29702" grpId="0" animBg="1"/>
      <p:bldP spid="29702" grpId="1" animBg="1"/>
      <p:bldP spid="29703" grpId="0" animBg="1"/>
      <p:bldP spid="29704" grpId="0" animBg="1"/>
      <p:bldP spid="29705" grpId="0"/>
      <p:bldP spid="29706" grpId="0"/>
      <p:bldP spid="29707" grpId="0" animBg="1"/>
      <p:bldP spid="29711" grpId="0" animBg="1"/>
      <p:bldP spid="29712" grpId="0"/>
      <p:bldP spid="29713" grpId="0" animBg="1"/>
      <p:bldP spid="29714" grpId="0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מציין מיקום של כותרת תחתונה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EBF89459-AEFB-47BB-9784-14A29F6F50D7}" type="slidenum">
              <a:rPr lang="he-IL" smtClean="0">
                <a:cs typeface="Arial" charset="0"/>
              </a:rPr>
              <a:pPr/>
              <a:t>34</a:t>
            </a:fld>
            <a:endParaRPr lang="en-US" smtClean="0">
              <a:cs typeface="Arial" charset="0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rtl="0" eaLnBrk="1" hangingPunct="1">
              <a:defRPr/>
            </a:pPr>
            <a:r>
              <a:rPr lang="en-US" dirty="0" smtClean="0"/>
              <a:t>Type 2 concluded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7772400" cy="404018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The steps: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en-US" sz="2400" dirty="0" smtClean="0"/>
              <a:t>Add a new dimension table row with the new value of the changed attribute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en-US" sz="2400" dirty="0" smtClean="0"/>
              <a:t>An effective date will be included in the dimension table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en-US" sz="2400" dirty="0" smtClean="0"/>
              <a:t>There are no changes to the original row in the dimension table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en-US" sz="2400" dirty="0" smtClean="0"/>
              <a:t>The key of the original row is not affected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en-US" sz="2400" dirty="0" smtClean="0"/>
              <a:t>The new row is inserted with a new surrogate key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04800" y="4800600"/>
            <a:ext cx="3200400" cy="3048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pPr rtl="0" eaLnBrk="0" hangingPunct="0">
              <a:defRPr/>
            </a:pPr>
            <a:r>
              <a:rPr lang="en-US"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Also Consider…</a:t>
            </a:r>
            <a:endParaRPr lang="en-US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685800" y="54102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l" rtl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kumimoji="0" lang="en-US" sz="1400" b="1" dirty="0">
                <a:latin typeface="Arial" charset="0"/>
              </a:rPr>
              <a:t> What is the data type of the effective date column? Must it contain both date and time?</a:t>
            </a:r>
          </a:p>
          <a:p>
            <a:pPr algn="l" rtl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kumimoji="0" lang="en-US" sz="1400" b="1" dirty="0">
                <a:latin typeface="Arial" charset="0"/>
              </a:rPr>
              <a:t> How will the surrogate key be built?</a:t>
            </a:r>
          </a:p>
          <a:p>
            <a:pPr algn="l" rtl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kumimoji="0" lang="en-US" sz="1400" b="1" dirty="0">
                <a:latin typeface="Arial" charset="0"/>
              </a:rPr>
              <a:t> Advantages? Disadvantages?</a:t>
            </a:r>
          </a:p>
        </p:txBody>
      </p:sp>
    </p:spTree>
    <p:extLst>
      <p:ext uri="{BB962C8B-B14F-4D97-AF65-F5344CB8AC3E}">
        <p14:creationId xmlns:p14="http://schemas.microsoft.com/office/powerpoint/2010/main" val="54787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  <p:bldP spid="30724" grpId="0" animBg="1"/>
      <p:bldP spid="3072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מציין מיקום של כותרת תחתונה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848882C6-14E8-4643-9774-17083C767A52}" type="slidenum">
              <a:rPr lang="he-IL" smtClean="0">
                <a:cs typeface="Arial" charset="0"/>
              </a:rPr>
              <a:pPr/>
              <a:t>35</a:t>
            </a:fld>
            <a:endParaRPr lang="en-US" smtClean="0">
              <a:cs typeface="Arial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Type 3 Changes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04018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Not common at all</a:t>
            </a:r>
          </a:p>
          <a:p>
            <a:pPr marL="0" indent="0" eaLnBrk="1" hangingPunct="1">
              <a:buNone/>
            </a:pPr>
            <a:r>
              <a:rPr lang="en-US" dirty="0" smtClean="0"/>
              <a:t>Complex queries on </a:t>
            </a:r>
            <a:r>
              <a:rPr lang="en-US" dirty="0" smtClean="0"/>
              <a:t>type-</a:t>
            </a:r>
            <a:r>
              <a:rPr lang="en-US" strike="sngStrike" dirty="0" smtClean="0"/>
              <a:t>2</a:t>
            </a:r>
            <a:r>
              <a:rPr lang="en-US" dirty="0" smtClean="0"/>
              <a:t> 3 </a:t>
            </a:r>
            <a:r>
              <a:rPr lang="en-US" dirty="0" smtClean="0"/>
              <a:t>changes may be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en-US" dirty="0" smtClean="0"/>
              <a:t>Hard to implement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en-US" dirty="0" smtClean="0"/>
              <a:t>Time-consuming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en-US" dirty="0" smtClean="0"/>
              <a:t>Hard to maintain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We want to track history without lifting heavy burden</a:t>
            </a:r>
          </a:p>
          <a:p>
            <a:pPr eaLnBrk="1" hangingPunct="1"/>
            <a:r>
              <a:rPr lang="en-US" dirty="0" smtClean="0"/>
              <a:t>There are many soft changes and we don’t care for the “far” history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585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מציין מיקום של כותרת תחתונה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A5108BF6-2292-4C98-BEAA-8DF6BD319640}" type="slidenum">
              <a:rPr lang="he-IL" smtClean="0">
                <a:cs typeface="Arial" charset="0"/>
              </a:rPr>
              <a:pPr/>
              <a:t>36</a:t>
            </a:fld>
            <a:endParaRPr lang="en-US" smtClean="0">
              <a:cs typeface="Arial" charset="0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Type 3 Changes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040188"/>
          </a:xfrm>
        </p:spPr>
        <p:txBody>
          <a:bodyPr>
            <a:normAutofit/>
          </a:bodyPr>
          <a:lstStyle/>
          <a:p>
            <a:pPr eaLnBrk="1" hangingPunct="1"/>
            <a:r>
              <a:rPr lang="en-US" smtClean="0"/>
              <a:t>General Principles: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en-US" smtClean="0"/>
              <a:t>They usually relate to “soft” or tentative changes in the source systems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en-US" smtClean="0"/>
              <a:t>There is a need to keep track of history with old and new values of the changes attribute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en-US" smtClean="0"/>
              <a:t>They are used to compare performances across the transition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en-US" smtClean="0"/>
              <a:t>They provide the ability to track forward and backward</a:t>
            </a:r>
          </a:p>
        </p:txBody>
      </p:sp>
    </p:spTree>
    <p:extLst>
      <p:ext uri="{BB962C8B-B14F-4D97-AF65-F5344CB8AC3E}">
        <p14:creationId xmlns:p14="http://schemas.microsoft.com/office/powerpoint/2010/main" val="363833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מציין מיקום של כותרת תחתונה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2DF8613B-2AF4-49CF-9550-CCC22C11C2F6}" type="slidenum">
              <a:rPr lang="he-IL" smtClean="0">
                <a:cs typeface="Arial" charset="0"/>
              </a:rPr>
              <a:pPr/>
              <a:t>37</a:t>
            </a:fld>
            <a:endParaRPr lang="en-US" smtClean="0">
              <a:cs typeface="Arial" charset="0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Applying Type 3 changes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419475" y="3589338"/>
            <a:ext cx="2160588" cy="1785104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2000" dirty="0"/>
              <a:t>12345</a:t>
            </a:r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2000" dirty="0"/>
              <a:t>Boris </a:t>
            </a:r>
            <a:r>
              <a:rPr lang="en-US" sz="2000" dirty="0" err="1"/>
              <a:t>Kavkaz</a:t>
            </a:r>
            <a:endParaRPr lang="en-US" sz="2000" dirty="0"/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2000" dirty="0"/>
              <a:t>(null)</a:t>
            </a:r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2000" dirty="0" err="1"/>
              <a:t>Ra</a:t>
            </a:r>
            <a:r>
              <a:rPr lang="en-US" sz="2000" dirty="0" err="1">
                <a:latin typeface="Arial" charset="0"/>
              </a:rPr>
              <a:t>’</a:t>
            </a:r>
            <a:r>
              <a:rPr lang="en-US" sz="2000" dirty="0" err="1"/>
              <a:t>anana</a:t>
            </a:r>
            <a:endParaRPr lang="en-US" sz="2000" dirty="0"/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2000" dirty="0"/>
              <a:t>1/1/1998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07950" y="3589338"/>
            <a:ext cx="2808288" cy="17780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2000"/>
              <a:t>Salesperson Key:</a:t>
            </a:r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2000"/>
              <a:t>Salesperson Name:</a:t>
            </a:r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2000"/>
              <a:t>Old Territory Name:</a:t>
            </a:r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2000"/>
              <a:t>Current Territory Name:</a:t>
            </a:r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2000"/>
              <a:t>Effective Date: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6804025" y="765175"/>
            <a:ext cx="2232025" cy="17780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2000"/>
              <a:t>Salesperson ID:</a:t>
            </a:r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2000"/>
              <a:t>RS199701</a:t>
            </a:r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2000"/>
              <a:t>Territory Name:</a:t>
            </a:r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2000"/>
              <a:t>Netanya</a:t>
            </a:r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2000"/>
              <a:t>(12/1/2000)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3886200" y="3135313"/>
            <a:ext cx="1524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/>
              <a:t>Before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6588125" y="3141663"/>
            <a:ext cx="100806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/>
              <a:t>After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179388" y="1655763"/>
            <a:ext cx="5256212" cy="682625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2000"/>
              <a:t>Key Restructuring</a:t>
            </a:r>
          </a:p>
          <a:p>
            <a:pPr algn="ctr" rtl="0">
              <a:lnSpc>
                <a:spcPct val="70000"/>
              </a:lnSpc>
              <a:spcBef>
                <a:spcPct val="50000"/>
              </a:spcBef>
            </a:pPr>
            <a:r>
              <a:rPr lang="en-US" sz="2000"/>
              <a:t>RS199701 -&gt; 12345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152400" y="5638800"/>
            <a:ext cx="3200400" cy="3048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pPr rtl="0" eaLnBrk="0" hangingPunct="0">
              <a:defRPr/>
            </a:pPr>
            <a:r>
              <a:rPr lang="en-US"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Also Consider…</a:t>
            </a:r>
            <a:endParaRPr lang="en-US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685800" y="5943600"/>
            <a:ext cx="7772400" cy="720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l" rtl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kumimoji="0" lang="en-US" sz="1400" b="1" dirty="0">
                <a:latin typeface="Arial" charset="0"/>
              </a:rPr>
              <a:t> What is the effective date before the change?</a:t>
            </a:r>
          </a:p>
          <a:p>
            <a:pPr algn="l" rtl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kumimoji="0" lang="en-US" sz="1400" b="1" dirty="0">
                <a:latin typeface="Arial" charset="0"/>
              </a:rPr>
              <a:t> Can the old </a:t>
            </a:r>
            <a:r>
              <a:rPr kumimoji="0" lang="en-US" sz="1400" b="1" dirty="0" err="1">
                <a:latin typeface="Arial" charset="0"/>
              </a:rPr>
              <a:t>terriroty</a:t>
            </a:r>
            <a:r>
              <a:rPr kumimoji="0" lang="en-US" sz="1400" b="1" dirty="0">
                <a:latin typeface="Arial" charset="0"/>
              </a:rPr>
              <a:t> column contain null? What about the current territory?</a:t>
            </a:r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6011863" y="3573463"/>
            <a:ext cx="2160587" cy="1782762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rtl="0">
              <a:lnSpc>
                <a:spcPct val="90000"/>
              </a:lnSpc>
              <a:spcBef>
                <a:spcPct val="50000"/>
              </a:spcBef>
            </a:pPr>
            <a:r>
              <a:rPr lang="en-US" sz="2000"/>
              <a:t>12345</a:t>
            </a:r>
          </a:p>
          <a:p>
            <a:pPr algn="ctr" rtl="0">
              <a:lnSpc>
                <a:spcPct val="90000"/>
              </a:lnSpc>
              <a:spcBef>
                <a:spcPct val="50000"/>
              </a:spcBef>
            </a:pPr>
            <a:r>
              <a:rPr lang="en-US" sz="2000"/>
              <a:t>Boris Kavkaz</a:t>
            </a:r>
          </a:p>
          <a:p>
            <a:pPr algn="ctr">
              <a:lnSpc>
                <a:spcPct val="90000"/>
              </a:lnSpc>
            </a:pPr>
            <a:r>
              <a:rPr lang="en-US" sz="2000"/>
              <a:t>Ra</a:t>
            </a:r>
            <a:r>
              <a:rPr lang="en-US" sz="2000">
                <a:latin typeface="Arial" charset="0"/>
              </a:rPr>
              <a:t>’</a:t>
            </a:r>
            <a:r>
              <a:rPr lang="en-US" sz="2000"/>
              <a:t>anana</a:t>
            </a:r>
          </a:p>
          <a:p>
            <a:pPr algn="ctr">
              <a:lnSpc>
                <a:spcPct val="90000"/>
              </a:lnSpc>
            </a:pPr>
            <a:r>
              <a:rPr lang="en-US" sz="2000"/>
              <a:t>Netanya</a:t>
            </a:r>
          </a:p>
          <a:p>
            <a:pPr algn="ctr" rtl="0">
              <a:lnSpc>
                <a:spcPct val="90000"/>
              </a:lnSpc>
              <a:spcBef>
                <a:spcPct val="50000"/>
              </a:spcBef>
            </a:pPr>
            <a:r>
              <a:rPr lang="en-US" sz="2000"/>
              <a:t>12/1/2000</a:t>
            </a:r>
          </a:p>
        </p:txBody>
      </p:sp>
      <p:pic>
        <p:nvPicPr>
          <p:cNvPr id="37903" name="Picture 15" descr="devil_pointing_right_md_wht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7625" y="5516563"/>
            <a:ext cx="114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419475" y="3573463"/>
            <a:ext cx="2159000" cy="1800225"/>
            <a:chOff x="1565" y="2069"/>
            <a:chExt cx="1360" cy="1134"/>
          </a:xfrm>
        </p:grpSpPr>
        <p:sp>
          <p:nvSpPr>
            <p:cNvPr id="22543" name="Line 16"/>
            <p:cNvSpPr>
              <a:spLocks noChangeShapeType="1"/>
            </p:cNvSpPr>
            <p:nvPr/>
          </p:nvSpPr>
          <p:spPr bwMode="auto">
            <a:xfrm>
              <a:off x="1565" y="2069"/>
              <a:ext cx="1360" cy="113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4" name="Line 17"/>
            <p:cNvSpPr>
              <a:spLocks noChangeShapeType="1"/>
            </p:cNvSpPr>
            <p:nvPr/>
          </p:nvSpPr>
          <p:spPr bwMode="auto">
            <a:xfrm flipH="1">
              <a:off x="1565" y="2115"/>
              <a:ext cx="1315" cy="10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997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3790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79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5" dur="1" fill="hold"/>
                                        <p:tgtEl>
                                          <p:spTgt spid="3790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nimBg="1"/>
      <p:bldP spid="37892" grpId="0" animBg="1"/>
      <p:bldP spid="37894" grpId="0" animBg="1"/>
      <p:bldP spid="37895" grpId="0"/>
      <p:bldP spid="37896" grpId="0"/>
      <p:bldP spid="37897" grpId="0" animBg="1"/>
      <p:bldP spid="37900" grpId="0" animBg="1"/>
      <p:bldP spid="37901" grpId="0"/>
      <p:bldP spid="3790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מציין מיקום של כותרת תחתונה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FBDFB00C-0DE7-4639-A5C1-8C514796548C}" type="slidenum">
              <a:rPr lang="he-IL" smtClean="0">
                <a:cs typeface="Arial" charset="0"/>
              </a:rPr>
              <a:pPr/>
              <a:t>38</a:t>
            </a:fld>
            <a:endParaRPr lang="en-US" smtClean="0">
              <a:cs typeface="Arial" charset="0"/>
            </a:endParaRP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>
              <a:defRPr/>
            </a:pPr>
            <a:r>
              <a:rPr lang="en-US" smtClean="0"/>
              <a:t>Type 3 concluded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040188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l"/>
            </a:pPr>
            <a:r>
              <a:rPr lang="en-US" smtClean="0"/>
              <a:t>No new dimension row is needed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en-US" smtClean="0"/>
              <a:t>The existing queries will seamlessly switch to the current value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en-US" smtClean="0"/>
              <a:t>Any queries that need to use the old value must be revised accordingly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en-US" smtClean="0"/>
              <a:t>The technique works best for one soft change at a time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en-US" smtClean="0"/>
              <a:t>If there is a succession of changes, more sophisticated techniques must be advised</a:t>
            </a:r>
          </a:p>
        </p:txBody>
      </p:sp>
    </p:spTree>
    <p:extLst>
      <p:ext uri="{BB962C8B-B14F-4D97-AF65-F5344CB8AC3E}">
        <p14:creationId xmlns:p14="http://schemas.microsoft.com/office/powerpoint/2010/main" val="358368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מציין מיקום של כותרת תחתונה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932C9ECD-C411-45AE-8F49-0E9174FA2F19}" type="slidenum">
              <a:rPr lang="he-IL" smtClean="0">
                <a:cs typeface="Arial" charset="0"/>
              </a:rPr>
              <a:pPr/>
              <a:t>39</a:t>
            </a:fld>
            <a:endParaRPr lang="en-US" smtClean="0">
              <a:cs typeface="Arial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>
              <a:defRPr/>
            </a:pPr>
            <a:r>
              <a:rPr lang="en-US" smtClean="0"/>
              <a:t>Conclusions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040188"/>
          </a:xfrm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en-US" smtClean="0"/>
              <a:t>3 Main ways of history tracking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en-US" smtClean="0"/>
              <a:t>Choose the way you’d like for every dimension table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en-US" smtClean="0"/>
              <a:t>You may combine the types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en-US" smtClean="0"/>
              <a:t>It all depends on the system’s requirements</a:t>
            </a:r>
          </a:p>
        </p:txBody>
      </p:sp>
    </p:spTree>
    <p:extLst>
      <p:ext uri="{BB962C8B-B14F-4D97-AF65-F5344CB8AC3E}">
        <p14:creationId xmlns:p14="http://schemas.microsoft.com/office/powerpoint/2010/main" val="375317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Case studies that employ </a:t>
            </a:r>
            <a:r>
              <a:rPr lang="en-US" dirty="0" err="1" smtClean="0"/>
              <a:t>factless</a:t>
            </a:r>
            <a:r>
              <a:rPr lang="en-US" dirty="0" smtClean="0"/>
              <a:t> fact tables</a:t>
            </a:r>
          </a:p>
          <a:p>
            <a:pPr lvl="1"/>
            <a:r>
              <a:rPr lang="en-US" dirty="0" smtClean="0"/>
              <a:t>Retail sales</a:t>
            </a:r>
          </a:p>
          <a:p>
            <a:pPr lvl="1"/>
            <a:r>
              <a:rPr lang="en-US" dirty="0" smtClean="0"/>
              <a:t>Order management</a:t>
            </a:r>
          </a:p>
          <a:p>
            <a:pPr lvl="1"/>
            <a:r>
              <a:rPr lang="en-US" dirty="0" smtClean="0"/>
              <a:t>Education</a:t>
            </a:r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8162925" cy="701675"/>
          </a:xfrm>
        </p:spPr>
        <p:txBody>
          <a:bodyPr>
            <a:normAutofit fontScale="90000"/>
          </a:bodyPr>
          <a:lstStyle/>
          <a:p>
            <a:r>
              <a:rPr lang="en-US" sz="4000" dirty="0" err="1" smtClean="0"/>
              <a:t>Factless</a:t>
            </a:r>
            <a:r>
              <a:rPr lang="en-US" sz="4000" dirty="0" smtClean="0"/>
              <a:t> Fact Tables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6301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Retail sales schema can not answer an important question – What products were on promotion but did not sell?</a:t>
            </a:r>
          </a:p>
          <a:p>
            <a:r>
              <a:rPr lang="en-US" dirty="0" smtClean="0"/>
              <a:t>Sale FT records only those SKUs that actually got sold</a:t>
            </a:r>
          </a:p>
          <a:p>
            <a:r>
              <a:rPr lang="en-US" dirty="0" smtClean="0"/>
              <a:t>Not advisable to keep those SKUs in sales FT that did not sell (it is already huge!!)</a:t>
            </a:r>
          </a:p>
          <a:p>
            <a:r>
              <a:rPr lang="en-US" dirty="0" smtClean="0"/>
              <a:t>Introduce promotion coverage fact table</a:t>
            </a:r>
          </a:p>
          <a:p>
            <a:pPr lvl="1"/>
            <a:r>
              <a:rPr lang="en-US" dirty="0" smtClean="0"/>
              <a:t>Same keys as ales fact table</a:t>
            </a:r>
          </a:p>
          <a:p>
            <a:pPr lvl="1"/>
            <a:r>
              <a:rPr lang="en-US" dirty="0" smtClean="0"/>
              <a:t>Grain is different</a:t>
            </a:r>
          </a:p>
          <a:p>
            <a:pPr lvl="1"/>
            <a:r>
              <a:rPr lang="en-US" dirty="0" smtClean="0"/>
              <a:t>FT row represents a product that was on promotion regardless of whether the product sold</a:t>
            </a:r>
          </a:p>
          <a:p>
            <a:pPr lvl="1"/>
            <a:r>
              <a:rPr lang="en-US" dirty="0" err="1" smtClean="0"/>
              <a:t>Factless</a:t>
            </a:r>
            <a:r>
              <a:rPr lang="en-US" dirty="0" smtClean="0"/>
              <a:t> fact table</a:t>
            </a:r>
          </a:p>
          <a:p>
            <a:endParaRPr lang="en-US" dirty="0" smtClean="0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8162925" cy="701675"/>
          </a:xfrm>
        </p:spPr>
        <p:txBody>
          <a:bodyPr>
            <a:normAutofit/>
          </a:bodyPr>
          <a:lstStyle/>
          <a:p>
            <a:pPr lvl="1"/>
            <a:r>
              <a:rPr lang="en-US" sz="3600" dirty="0" smtClean="0">
                <a:latin typeface="+mj-lt"/>
              </a:rPr>
              <a:t>Retail sales</a:t>
            </a:r>
          </a:p>
        </p:txBody>
      </p:sp>
    </p:spTree>
    <p:extLst>
      <p:ext uri="{BB962C8B-B14F-4D97-AF65-F5344CB8AC3E}">
        <p14:creationId xmlns:p14="http://schemas.microsoft.com/office/powerpoint/2010/main" val="289144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What products were on promotion but did not sell?</a:t>
            </a:r>
          </a:p>
          <a:p>
            <a:r>
              <a:rPr lang="en-US" dirty="0" smtClean="0"/>
              <a:t>Two step process: </a:t>
            </a:r>
          </a:p>
          <a:p>
            <a:pPr lvl="1"/>
            <a:r>
              <a:rPr lang="en-US" dirty="0" smtClean="0"/>
              <a:t>Query the promotion coverage FFT to determine all the products that were on promotion on a given day</a:t>
            </a:r>
          </a:p>
          <a:p>
            <a:pPr lvl="1"/>
            <a:r>
              <a:rPr lang="en-US" dirty="0" smtClean="0"/>
              <a:t>Find out all products that sold on a given day</a:t>
            </a:r>
          </a:p>
          <a:p>
            <a:pPr lvl="1"/>
            <a:r>
              <a:rPr lang="en-US" dirty="0" smtClean="0"/>
              <a:t>Difference of these two lists!!</a:t>
            </a:r>
          </a:p>
          <a:p>
            <a:pPr lvl="1"/>
            <a:r>
              <a:rPr lang="en-US" dirty="0" smtClean="0"/>
              <a:t>Try writing SQL query for this!</a:t>
            </a:r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8162925" cy="701675"/>
          </a:xfrm>
        </p:spPr>
        <p:txBody>
          <a:bodyPr>
            <a:normAutofit/>
          </a:bodyPr>
          <a:lstStyle/>
          <a:p>
            <a:pPr lvl="1"/>
            <a:r>
              <a:rPr lang="en-US" sz="3600" dirty="0" smtClean="0">
                <a:latin typeface="+mj-lt"/>
              </a:rPr>
              <a:t>Retail sales</a:t>
            </a:r>
          </a:p>
        </p:txBody>
      </p:sp>
    </p:spTree>
    <p:extLst>
      <p:ext uri="{BB962C8B-B14F-4D97-AF65-F5344CB8AC3E}">
        <p14:creationId xmlns:p14="http://schemas.microsoft.com/office/powerpoint/2010/main" val="50278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Customer/representative assignment</a:t>
            </a:r>
          </a:p>
          <a:p>
            <a:r>
              <a:rPr lang="en-US" dirty="0" smtClean="0"/>
              <a:t>Representatives are assigned to customers and it is not necessary that every assignment would lead to a sale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8162925" cy="701675"/>
          </a:xfrm>
        </p:spPr>
        <p:txBody>
          <a:bodyPr>
            <a:normAutofit/>
          </a:bodyPr>
          <a:lstStyle/>
          <a:p>
            <a:pPr lvl="1"/>
            <a:r>
              <a:rPr lang="en-US" sz="3600" dirty="0" smtClean="0">
                <a:latin typeface="+mj-lt"/>
              </a:rPr>
              <a:t>Order Management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76800" y="3352800"/>
          <a:ext cx="3733800" cy="2862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</a:tblGrid>
              <a:tr h="444500">
                <a:tc>
                  <a:txBody>
                    <a:bodyPr/>
                    <a:lstStyle/>
                    <a:p>
                      <a:r>
                        <a:rPr lang="en-US" dirty="0" smtClean="0"/>
                        <a:t>Sales Rep-Customer Assignment Fact</a:t>
                      </a:r>
                      <a:endParaRPr lang="en-US" dirty="0"/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 Effective Data Key(FK)</a:t>
                      </a:r>
                      <a:endParaRPr lang="en-US" dirty="0"/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Assignment Expiration Data Key(FK)</a:t>
                      </a:r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r>
                        <a:rPr lang="en-US" dirty="0" smtClean="0"/>
                        <a:t>Sales Rep Key (FK)</a:t>
                      </a:r>
                      <a:endParaRPr lang="en-US" dirty="0"/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 Key</a:t>
                      </a:r>
                      <a:r>
                        <a:rPr lang="en-US" baseline="0" dirty="0" smtClean="0"/>
                        <a:t> (FK)</a:t>
                      </a:r>
                      <a:endParaRPr lang="en-US" dirty="0"/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Assignment Counter</a:t>
                      </a:r>
                      <a:r>
                        <a:rPr lang="en-US" baseline="0" dirty="0" smtClean="0"/>
                        <a:t> = 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4038600"/>
          <a:ext cx="3962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 Dimension (views for 2 roles)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4724400"/>
          <a:ext cx="3962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Sales Rep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Dimension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5486400"/>
          <a:ext cx="3962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Dimension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4267200" y="41910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191000" y="4191000"/>
            <a:ext cx="6858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91000" y="4953000"/>
            <a:ext cx="685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191000" y="5562600"/>
            <a:ext cx="685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14400" y="6488668"/>
            <a:ext cx="7162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Figure taken from </a:t>
            </a:r>
            <a:r>
              <a:rPr lang="en-US" sz="1600" dirty="0" err="1" smtClean="0"/>
              <a:t>Kibmall’s</a:t>
            </a:r>
            <a:r>
              <a:rPr lang="en-US" sz="1600" dirty="0" smtClean="0"/>
              <a:t> book – The Data Warehouse Toolkit, 3e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8693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Sales rep coverage </a:t>
            </a:r>
            <a:r>
              <a:rPr lang="en-US" dirty="0" err="1" smtClean="0"/>
              <a:t>factless</a:t>
            </a:r>
            <a:r>
              <a:rPr lang="en-US" dirty="0" smtClean="0"/>
              <a:t> fact table</a:t>
            </a:r>
          </a:p>
          <a:p>
            <a:r>
              <a:rPr lang="en-US" dirty="0" smtClean="0"/>
              <a:t>Allows us to answer queries like which assignments never resulted in sales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8162925" cy="701675"/>
          </a:xfrm>
        </p:spPr>
        <p:txBody>
          <a:bodyPr>
            <a:normAutofit/>
          </a:bodyPr>
          <a:lstStyle/>
          <a:p>
            <a:pPr lvl="1"/>
            <a:r>
              <a:rPr lang="en-US" sz="3600" dirty="0" smtClean="0">
                <a:latin typeface="+mj-lt"/>
              </a:rPr>
              <a:t>Order Management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76800" y="3352800"/>
          <a:ext cx="3733800" cy="2862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</a:tblGrid>
              <a:tr h="444500">
                <a:tc>
                  <a:txBody>
                    <a:bodyPr/>
                    <a:lstStyle/>
                    <a:p>
                      <a:r>
                        <a:rPr lang="en-US" dirty="0" smtClean="0"/>
                        <a:t>Sales Rep-Customer Assignment Fact</a:t>
                      </a:r>
                      <a:endParaRPr lang="en-US" dirty="0"/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 Effective Data Key(FK)</a:t>
                      </a:r>
                      <a:endParaRPr lang="en-US" dirty="0"/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Assignment Expiration Data Key(FK)</a:t>
                      </a:r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r>
                        <a:rPr lang="en-US" dirty="0" smtClean="0"/>
                        <a:t>Sales Rep Key (FK)</a:t>
                      </a:r>
                      <a:endParaRPr lang="en-US" dirty="0"/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 Key</a:t>
                      </a:r>
                      <a:r>
                        <a:rPr lang="en-US" baseline="0" dirty="0" smtClean="0"/>
                        <a:t> (FK)</a:t>
                      </a:r>
                      <a:endParaRPr lang="en-US" dirty="0"/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Assignment Counter</a:t>
                      </a:r>
                      <a:r>
                        <a:rPr lang="en-US" baseline="0" dirty="0" smtClean="0"/>
                        <a:t> = 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4038600"/>
          <a:ext cx="3962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 Dimension (views for 2 roles)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4724400"/>
          <a:ext cx="3962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Sales Rep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Dimension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5486400"/>
          <a:ext cx="3962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Dimension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4267200" y="41910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191000" y="4191000"/>
            <a:ext cx="6858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91000" y="4953000"/>
            <a:ext cx="685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191000" y="5562600"/>
            <a:ext cx="685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14400" y="6488668"/>
            <a:ext cx="7162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Figure taken from </a:t>
            </a:r>
            <a:r>
              <a:rPr lang="en-US" sz="1600" dirty="0" err="1" smtClean="0"/>
              <a:t>Kibmall’s</a:t>
            </a:r>
            <a:r>
              <a:rPr lang="en-US" sz="1600" dirty="0" smtClean="0"/>
              <a:t> book – The Data Warehouse Toolkit, 3e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517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Student Registration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8162925" cy="701675"/>
          </a:xfrm>
        </p:spPr>
        <p:txBody>
          <a:bodyPr>
            <a:normAutofit/>
          </a:bodyPr>
          <a:lstStyle/>
          <a:p>
            <a:pPr lvl="1"/>
            <a:r>
              <a:rPr lang="en-US" sz="3600" dirty="0" smtClean="0">
                <a:latin typeface="+mj-lt"/>
              </a:rPr>
              <a:t>Education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14400" y="6488668"/>
            <a:ext cx="7162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Figure taken from </a:t>
            </a:r>
            <a:r>
              <a:rPr lang="en-US" sz="1600" dirty="0" err="1" smtClean="0"/>
              <a:t>Kibmall’s</a:t>
            </a:r>
            <a:r>
              <a:rPr lang="en-US" sz="1600" dirty="0" smtClean="0"/>
              <a:t> book – The Data Warehouse Toolkit, 2e</a:t>
            </a:r>
            <a:endParaRPr lang="en-US" sz="1600" dirty="0"/>
          </a:p>
        </p:txBody>
      </p:sp>
      <p:pic>
        <p:nvPicPr>
          <p:cNvPr id="13" name="Picture 12" descr="factless registr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599" y="1905000"/>
            <a:ext cx="692600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2084</TotalTime>
  <Words>2157</Words>
  <Application>Microsoft Office PowerPoint</Application>
  <PresentationFormat>On-screen Show (4:3)</PresentationFormat>
  <Paragraphs>391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Equity</vt:lpstr>
      <vt:lpstr>SS G515 - Data Warehousing: Dimensional Modeling</vt:lpstr>
      <vt:lpstr>Factless fact tables</vt:lpstr>
      <vt:lpstr>Factless Fact Tables</vt:lpstr>
      <vt:lpstr>Factless Fact Tables</vt:lpstr>
      <vt:lpstr>Retail sales</vt:lpstr>
      <vt:lpstr>Retail sales</vt:lpstr>
      <vt:lpstr>Order Management</vt:lpstr>
      <vt:lpstr>Order Management</vt:lpstr>
      <vt:lpstr>Education</vt:lpstr>
      <vt:lpstr>Education</vt:lpstr>
      <vt:lpstr>Factless Fact Tables: Summary</vt:lpstr>
      <vt:lpstr>Factless fact tables</vt:lpstr>
      <vt:lpstr>Changing Dimensions</vt:lpstr>
      <vt:lpstr>Slowly Changing Dimensions</vt:lpstr>
      <vt:lpstr>Why?</vt:lpstr>
      <vt:lpstr>Why? cont’…</vt:lpstr>
      <vt:lpstr>PowerPoint Presentation</vt:lpstr>
      <vt:lpstr>PowerPoint Presentation</vt:lpstr>
      <vt:lpstr>How? 3 Answers:</vt:lpstr>
      <vt:lpstr>Slowly Changing Dimensions</vt:lpstr>
      <vt:lpstr>Type 1</vt:lpstr>
      <vt:lpstr>Type 2</vt:lpstr>
      <vt:lpstr>Type 3</vt:lpstr>
      <vt:lpstr>Surrogate Key</vt:lpstr>
      <vt:lpstr>Surrogate Key</vt:lpstr>
      <vt:lpstr>Our example</vt:lpstr>
      <vt:lpstr>Type 1 Changes</vt:lpstr>
      <vt:lpstr>Type 1 Changes, cont.</vt:lpstr>
      <vt:lpstr>Applying Type 1 changes</vt:lpstr>
      <vt:lpstr>Type 1 Changes</vt:lpstr>
      <vt:lpstr>Type 2 Changes</vt:lpstr>
      <vt:lpstr>Type 2 Changes, cont.</vt:lpstr>
      <vt:lpstr>Applying Type 2 changes</vt:lpstr>
      <vt:lpstr>Type 2 concluded</vt:lpstr>
      <vt:lpstr>Type 3 Changes</vt:lpstr>
      <vt:lpstr>Type 3 Changes</vt:lpstr>
      <vt:lpstr>Applying Type 3 changes</vt:lpstr>
      <vt:lpstr>Type 3 concluded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Ashish Jain</cp:lastModifiedBy>
  <cp:revision>353</cp:revision>
  <dcterms:created xsi:type="dcterms:W3CDTF">1601-01-01T00:00:00Z</dcterms:created>
  <dcterms:modified xsi:type="dcterms:W3CDTF">2017-10-06T15:00:12Z</dcterms:modified>
</cp:coreProperties>
</file>