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2" r:id="rId3"/>
    <p:sldId id="291" r:id="rId4"/>
    <p:sldId id="292" r:id="rId5"/>
    <p:sldId id="331" r:id="rId6"/>
    <p:sldId id="293" r:id="rId7"/>
    <p:sldId id="295" r:id="rId8"/>
    <p:sldId id="296" r:id="rId9"/>
    <p:sldId id="294" r:id="rId10"/>
    <p:sldId id="306" r:id="rId11"/>
    <p:sldId id="307" r:id="rId12"/>
    <p:sldId id="308" r:id="rId13"/>
    <p:sldId id="309" r:id="rId14"/>
    <p:sldId id="310" r:id="rId15"/>
    <p:sldId id="297" r:id="rId16"/>
    <p:sldId id="298" r:id="rId17"/>
    <p:sldId id="299" r:id="rId18"/>
    <p:sldId id="300" r:id="rId19"/>
    <p:sldId id="301" r:id="rId20"/>
    <p:sldId id="330" r:id="rId21"/>
    <p:sldId id="302" r:id="rId22"/>
    <p:sldId id="329" r:id="rId23"/>
    <p:sldId id="333" r:id="rId24"/>
    <p:sldId id="322" r:id="rId25"/>
    <p:sldId id="323" r:id="rId26"/>
    <p:sldId id="324" r:id="rId27"/>
    <p:sldId id="325" r:id="rId28"/>
    <p:sldId id="334" r:id="rId29"/>
    <p:sldId id="326" r:id="rId30"/>
    <p:sldId id="327" r:id="rId31"/>
    <p:sldId id="317" r:id="rId32"/>
    <p:sldId id="318" r:id="rId33"/>
    <p:sldId id="319" r:id="rId34"/>
    <p:sldId id="320" r:id="rId35"/>
    <p:sldId id="321" r:id="rId36"/>
    <p:sldId id="328" r:id="rId37"/>
    <p:sldId id="304" r:id="rId38"/>
    <p:sldId id="30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4" autoAdjust="0"/>
    <p:restoredTop sz="80118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A9504E53-C29E-4D01-AAFE-9617612F6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10D04C4F-8351-4C79-8305-BDCD294BF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D279A64-4A33-4BA9-A5F9-CE00A6EC5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70994-C3E9-4E55-A60C-F07E5E71F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B2206-6256-46D1-8008-E4691C396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00EB06-7B9A-4060-8902-3E6899C688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DFA80-D497-44EE-ADEE-942F62ED6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4DAD5-7819-4E35-A743-86D758343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4B80C-C771-46D1-BF29-B0C6A8E0B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9DC79-6DE7-4B29-BF58-623001CDD5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0FB48-1C1F-405A-8AAF-9F335E54F2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AB83-2EF1-4E4F-91E8-2701EDFB88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FEA0-2A95-447F-A0A5-5CA599B03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9069F-77AA-4A38-93FC-260013F44D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62AFFF8-9A66-4D1B-98C5-59EC726AC2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81000"/>
            <a:ext cx="7239000" cy="2062163"/>
          </a:xfrm>
        </p:spPr>
        <p:txBody>
          <a:bodyPr/>
          <a:lstStyle/>
          <a:p>
            <a:r>
              <a:rPr lang="en-US" sz="3600" dirty="0" smtClean="0"/>
              <a:t>Advanced Dimensional Modeling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8275"/>
            <a:ext cx="8001000" cy="1431925"/>
          </a:xfrm>
        </p:spPr>
        <p:txBody>
          <a:bodyPr/>
          <a:lstStyle/>
          <a:p>
            <a:r>
              <a:rPr lang="en-US" b="1"/>
              <a:t>Rapidly Changing Monster Dimensions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Multi-million customer dimension present unique challenges that warrant special treatment: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Browsing or constraining takes too long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Type-II change not feasible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Business users want to track the myriad of customer attribute changes, </a:t>
            </a:r>
            <a:r>
              <a:rPr lang="en-US" sz="2400" dirty="0" smtClean="0"/>
              <a:t>e.g., </a:t>
            </a:r>
            <a:r>
              <a:rPr lang="en-US" sz="2400" dirty="0"/>
              <a:t>insurance companies want accurate information of customers at the time of approval of a policy or when a claim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001000" cy="762000"/>
          </a:xfrm>
        </p:spPr>
        <p:txBody>
          <a:bodyPr/>
          <a:lstStyle/>
          <a:p>
            <a:r>
              <a:rPr lang="en-US" b="1" dirty="0"/>
              <a:t>Mini-Dimensions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37550" cy="4191000"/>
          </a:xfrm>
        </p:spPr>
        <p:txBody>
          <a:bodyPr/>
          <a:lstStyle/>
          <a:p>
            <a:pPr marL="609600" indent="-609600"/>
            <a:r>
              <a:rPr lang="en-US" dirty="0"/>
              <a:t>Single technique to handle browsing-performance &amp; change tracking problems</a:t>
            </a:r>
          </a:p>
          <a:p>
            <a:pPr marL="609600" indent="-609600"/>
            <a:r>
              <a:rPr lang="en-US" dirty="0"/>
              <a:t>Separate out frequently analyzed or frequently changing attributes into a separate dimension, called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mini-dimension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b="1"/>
              <a:t>Mini-Dimensions</a:t>
            </a:r>
          </a:p>
        </p:txBody>
      </p:sp>
      <p:graphicFrame>
        <p:nvGraphicFramePr>
          <p:cNvPr id="95288" name="Group 56"/>
          <p:cNvGraphicFramePr>
            <a:graphicFrameLocks noGrp="1"/>
          </p:cNvGraphicFramePr>
          <p:nvPr>
            <p:ph idx="1"/>
          </p:nvPr>
        </p:nvGraphicFramePr>
        <p:xfrm>
          <a:off x="1143000" y="2590800"/>
          <a:ext cx="7392988" cy="3791712"/>
        </p:xfrm>
        <a:graphic>
          <a:graphicData uri="http://schemas.openxmlformats.org/drawingml/2006/table">
            <a:tbl>
              <a:tblPr/>
              <a:tblGrid>
                <a:gridCol w="1981200"/>
                <a:gridCol w="1716088"/>
                <a:gridCol w="1847850"/>
                <a:gridCol w="1847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Demographic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INCOME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 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20K-24999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25K-29999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25-29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20K-24999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25-29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25K-29999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001000" cy="762000"/>
          </a:xfrm>
        </p:spPr>
        <p:txBody>
          <a:bodyPr/>
          <a:lstStyle/>
          <a:p>
            <a:r>
              <a:rPr lang="en-US" b="1"/>
              <a:t>Mini-Dimensions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37550" cy="4191000"/>
          </a:xfrm>
        </p:spPr>
        <p:txBody>
          <a:bodyPr/>
          <a:lstStyle/>
          <a:p>
            <a:pPr marL="609600" indent="-609600"/>
            <a:r>
              <a:rPr lang="en-US" dirty="0" smtClean="0"/>
              <a:t>Mini-dimension </a:t>
            </a:r>
            <a:r>
              <a:rPr lang="en-US" dirty="0"/>
              <a:t>can not be itself allowed to grow very large</a:t>
            </a:r>
          </a:p>
          <a:p>
            <a:pPr marL="609600" indent="-609600"/>
            <a:r>
              <a:rPr lang="en-US" dirty="0"/>
              <a:t>5 demographic </a:t>
            </a:r>
            <a:r>
              <a:rPr lang="en-US" dirty="0" smtClean="0"/>
              <a:t>attributes</a:t>
            </a:r>
            <a:endParaRPr lang="en-US" dirty="0"/>
          </a:p>
          <a:p>
            <a:pPr marL="609600" indent="-609600"/>
            <a:r>
              <a:rPr lang="en-US" dirty="0"/>
              <a:t>Each attribute can take 10 distinct values</a:t>
            </a:r>
          </a:p>
          <a:p>
            <a:pPr marL="609600" indent="-609600"/>
            <a:r>
              <a:rPr lang="en-US" dirty="0"/>
              <a:t>How many rows in </a:t>
            </a:r>
            <a:r>
              <a:rPr lang="en-US" dirty="0" smtClean="0"/>
              <a:t>mini-dimension</a:t>
            </a:r>
            <a:r>
              <a:rPr lang="en-US" dirty="0"/>
              <a:t>? </a:t>
            </a:r>
            <a:endParaRPr lang="en-US" i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447800" y="5082600"/>
            <a:ext cx="55768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/>
              <a:t>Ans</a:t>
            </a:r>
            <a:r>
              <a:rPr lang="en-US" sz="3200" dirty="0" smtClean="0"/>
              <a:t>: 10,000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001000" cy="762000"/>
          </a:xfrm>
        </p:spPr>
        <p:txBody>
          <a:bodyPr/>
          <a:lstStyle/>
          <a:p>
            <a:r>
              <a:rPr lang="en-US" b="1"/>
              <a:t>Mini-Dimensions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37550" cy="4191000"/>
          </a:xfrm>
        </p:spPr>
        <p:txBody>
          <a:bodyPr/>
          <a:lstStyle/>
          <a:p>
            <a:pPr marL="609600" indent="-609600"/>
            <a:r>
              <a:rPr lang="en-US" dirty="0"/>
              <a:t>Separate out a package of demographic attributes into a demographic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mini-dimension</a:t>
            </a:r>
          </a:p>
          <a:p>
            <a:pPr marL="609600" indent="-609600"/>
            <a:r>
              <a:rPr lang="en-US" dirty="0"/>
              <a:t>Age, gender, marital status, no. of children, income level, etc.</a:t>
            </a:r>
          </a:p>
          <a:p>
            <a:pPr marL="609600" indent="-609600"/>
            <a:r>
              <a:rPr lang="en-US" dirty="0"/>
              <a:t>One row in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mini-dimension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dirty="0"/>
              <a:t>for each unique combination of these </a:t>
            </a:r>
            <a:r>
              <a:rPr lang="en-US" dirty="0" err="1"/>
              <a:t>attibutes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765175"/>
          </a:xfrm>
        </p:spPr>
        <p:txBody>
          <a:bodyPr/>
          <a:lstStyle/>
          <a:p>
            <a:r>
              <a:rPr lang="en-US" b="1" dirty="0" smtClean="0"/>
              <a:t>Demographic </a:t>
            </a:r>
            <a:r>
              <a:rPr lang="en-US" b="1" dirty="0" smtClean="0"/>
              <a:t>Mini-dimension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82188"/>
            <a:ext cx="8283974" cy="557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4323"/>
            <a:ext cx="8410395" cy="510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Demographic </a:t>
            </a:r>
            <a:r>
              <a:rPr lang="en-US" b="1" dirty="0" smtClean="0"/>
              <a:t>Mini-dimension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1625"/>
            <a:ext cx="8150225" cy="536575"/>
          </a:xfrm>
        </p:spPr>
        <p:txBody>
          <a:bodyPr/>
          <a:lstStyle/>
          <a:p>
            <a:r>
              <a:rPr lang="en-US" b="1" dirty="0" smtClean="0"/>
              <a:t>Two Demographic </a:t>
            </a:r>
            <a:r>
              <a:rPr lang="en-US" b="1" dirty="0" smtClean="0"/>
              <a:t>Mini-dimensions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099662"/>
            <a:ext cx="8234751" cy="537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Demographic </a:t>
            </a:r>
            <a:r>
              <a:rPr lang="en-US" b="1" dirty="0" smtClean="0"/>
              <a:t>Mini-dimension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69225" cy="4876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• Advantages</a:t>
            </a:r>
          </a:p>
          <a:p>
            <a:pPr>
              <a:buNone/>
            </a:pPr>
            <a:r>
              <a:rPr lang="en-US" sz="2000" dirty="0" smtClean="0"/>
              <a:t>	– frequent ‘</a:t>
            </a:r>
            <a:r>
              <a:rPr lang="en-US" sz="2000" dirty="0" err="1" smtClean="0"/>
              <a:t>snapshoting</a:t>
            </a:r>
            <a:r>
              <a:rPr lang="en-US" sz="2000" dirty="0" smtClean="0"/>
              <a:t>’ of customers profiles with no increase in data storage or data complexity</a:t>
            </a:r>
          </a:p>
          <a:p>
            <a:pPr>
              <a:buNone/>
            </a:pPr>
            <a:r>
              <a:rPr lang="en-US" sz="2000" dirty="0" smtClean="0"/>
              <a:t>• Drawbacks</a:t>
            </a:r>
          </a:p>
          <a:p>
            <a:pPr>
              <a:buNone/>
            </a:pPr>
            <a:r>
              <a:rPr lang="en-US" sz="2000" dirty="0" smtClean="0"/>
              <a:t>	– the demographic attributes are clumped into banded ranges of discrete values (it is impractical to change the set of value bands at a later time)</a:t>
            </a:r>
          </a:p>
          <a:p>
            <a:pPr>
              <a:buNone/>
            </a:pPr>
            <a:r>
              <a:rPr lang="en-US" sz="2000" dirty="0" smtClean="0"/>
              <a:t>	– the demographic dimension itself can not be allowed to grow too large</a:t>
            </a:r>
          </a:p>
          <a:p>
            <a:pPr>
              <a:buNone/>
            </a:pPr>
            <a:r>
              <a:rPr lang="en-US" sz="2000" dirty="0" smtClean="0"/>
              <a:t>	– </a:t>
            </a:r>
            <a:r>
              <a:rPr lang="en-US" sz="2000" dirty="0" smtClean="0"/>
              <a:t>slows </a:t>
            </a:r>
            <a:r>
              <a:rPr lang="en-US" sz="2000" dirty="0" smtClean="0"/>
              <a:t>down the browsing</a:t>
            </a:r>
          </a:p>
          <a:p>
            <a:pPr>
              <a:buNone/>
            </a:pPr>
            <a:r>
              <a:rPr lang="en-US" sz="2000" dirty="0" smtClean="0"/>
              <a:t>• </a:t>
            </a:r>
            <a:r>
              <a:rPr lang="en-US" sz="2000" dirty="0" smtClean="0">
                <a:solidFill>
                  <a:srgbClr val="FF0000"/>
                </a:solidFill>
              </a:rPr>
              <a:t>What if the fact table (connecting the demographic </a:t>
            </a:r>
            <a:r>
              <a:rPr lang="en-US" sz="2000" dirty="0" smtClean="0">
                <a:solidFill>
                  <a:srgbClr val="FF0000"/>
                </a:solidFill>
              </a:rPr>
              <a:t>mini-dimension </a:t>
            </a:r>
            <a:r>
              <a:rPr lang="en-US" sz="2000" dirty="0" smtClean="0">
                <a:solidFill>
                  <a:srgbClr val="FF0000"/>
                </a:solidFill>
              </a:rPr>
              <a:t>with the customer dimension) is sparse?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Demographic </a:t>
            </a:r>
            <a:r>
              <a:rPr lang="en-US" b="1" dirty="0" smtClean="0"/>
              <a:t>Mini-dimension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• </a:t>
            </a:r>
            <a:r>
              <a:rPr lang="en-US" sz="2000" dirty="0" smtClean="0">
                <a:solidFill>
                  <a:srgbClr val="FF0000"/>
                </a:solidFill>
              </a:rPr>
              <a:t>What to do if the fact table (connecting the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demographic </a:t>
            </a:r>
            <a:r>
              <a:rPr lang="en-US" sz="2000" dirty="0" smtClean="0">
                <a:solidFill>
                  <a:srgbClr val="FF0000"/>
                </a:solidFill>
              </a:rPr>
              <a:t>mini-dimension </a:t>
            </a:r>
            <a:r>
              <a:rPr lang="en-US" sz="2000" dirty="0" smtClean="0">
                <a:solidFill>
                  <a:srgbClr val="FF0000"/>
                </a:solidFill>
              </a:rPr>
              <a:t>with the customer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dimension) is sparse?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– Define a demographic transaction event, i.e., introduce a new fact table</a:t>
            </a:r>
          </a:p>
          <a:p>
            <a:pPr>
              <a:buNone/>
            </a:pPr>
            <a:r>
              <a:rPr lang="en-US" sz="2000" dirty="0" smtClean="0"/>
              <a:t>	or</a:t>
            </a:r>
          </a:p>
          <a:p>
            <a:pPr>
              <a:buNone/>
            </a:pPr>
            <a:r>
              <a:rPr lang="en-US" sz="2000" dirty="0" smtClean="0"/>
              <a:t>	– Add a current demographic key to the customer dimension table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Hybrid Type: Combination 1, 2 &amp; 3 changes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New attribute for predictable series (such as yearly changes)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Type 2 changes with prior or original attributes included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Expanded dimension table for durable key inclusion in fact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Added complexity to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Outrigger Dimensions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Look like a beginning of a snowflake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Large number of attributes</a:t>
            </a:r>
          </a:p>
          <a:p>
            <a:pPr lvl="1" eaLnBrk="1" hangingPunct="1"/>
            <a:r>
              <a:rPr lang="en-US" sz="2400" dirty="0" smtClean="0"/>
              <a:t>Different grain</a:t>
            </a:r>
          </a:p>
          <a:p>
            <a:pPr lvl="1" eaLnBrk="1" hangingPunct="1"/>
            <a:r>
              <a:rPr lang="en-US" sz="2400" dirty="0" smtClean="0"/>
              <a:t>Different update frequency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2819400"/>
            <a:ext cx="2362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u="sng" dirty="0"/>
              <a:t>Fact table</a:t>
            </a:r>
          </a:p>
          <a:p>
            <a:pPr algn="ctr"/>
            <a:r>
              <a:rPr lang="en-US" sz="1600" dirty="0"/>
              <a:t>Customer key FK</a:t>
            </a:r>
          </a:p>
          <a:p>
            <a:pPr algn="ctr"/>
            <a:r>
              <a:rPr lang="en-US" sz="1600" dirty="0"/>
              <a:t>….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657600" y="2438400"/>
            <a:ext cx="22860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u="sng" dirty="0"/>
              <a:t>Customer dimension</a:t>
            </a:r>
          </a:p>
          <a:p>
            <a:pPr algn="ctr"/>
            <a:r>
              <a:rPr lang="en-US" sz="1600" dirty="0"/>
              <a:t>Customer key PK</a:t>
            </a:r>
          </a:p>
          <a:p>
            <a:pPr algn="ctr"/>
            <a:r>
              <a:rPr lang="en-US" sz="1600" dirty="0" err="1"/>
              <a:t>Fname</a:t>
            </a:r>
            <a:endParaRPr lang="en-US" sz="1600" dirty="0"/>
          </a:p>
          <a:p>
            <a:pPr algn="ctr"/>
            <a:r>
              <a:rPr lang="en-US" sz="1600" dirty="0" err="1"/>
              <a:t>Lname</a:t>
            </a:r>
            <a:endParaRPr lang="en-US" sz="1600" dirty="0"/>
          </a:p>
          <a:p>
            <a:pPr algn="ctr"/>
            <a:r>
              <a:rPr lang="en-US" sz="1600" dirty="0"/>
              <a:t>Address</a:t>
            </a:r>
          </a:p>
          <a:p>
            <a:pPr algn="ctr"/>
            <a:r>
              <a:rPr lang="en-US" sz="1600" dirty="0"/>
              <a:t>County</a:t>
            </a:r>
          </a:p>
          <a:p>
            <a:pPr algn="ctr"/>
            <a:r>
              <a:rPr lang="en-US" sz="1600" dirty="0"/>
              <a:t>County demographics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400800" y="2743200"/>
            <a:ext cx="25146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u="sng" dirty="0"/>
              <a:t>County demographics</a:t>
            </a:r>
          </a:p>
          <a:p>
            <a:pPr algn="ctr"/>
            <a:r>
              <a:rPr lang="en-US" sz="1600" u="sng" dirty="0"/>
              <a:t>Outrigger dimension</a:t>
            </a:r>
          </a:p>
          <a:p>
            <a:pPr algn="ctr"/>
            <a:r>
              <a:rPr lang="en-US" sz="1600" dirty="0"/>
              <a:t>County </a:t>
            </a:r>
            <a:r>
              <a:rPr lang="en-US" sz="1600" dirty="0" err="1"/>
              <a:t>Demogr</a:t>
            </a:r>
            <a:r>
              <a:rPr lang="en-US" sz="1600" dirty="0"/>
              <a:t> key</a:t>
            </a:r>
          </a:p>
          <a:p>
            <a:pPr algn="ctr"/>
            <a:r>
              <a:rPr lang="en-US" sz="1600" dirty="0"/>
              <a:t>Total population</a:t>
            </a:r>
          </a:p>
          <a:p>
            <a:pPr algn="ctr"/>
            <a:r>
              <a:rPr lang="en-US" sz="1600" dirty="0"/>
              <a:t>Males</a:t>
            </a:r>
          </a:p>
          <a:p>
            <a:pPr algn="ctr"/>
            <a:r>
              <a:rPr lang="en-US" sz="1600" dirty="0"/>
              <a:t>Female</a:t>
            </a:r>
          </a:p>
          <a:p>
            <a:pPr algn="ctr"/>
            <a:r>
              <a:rPr lang="en-US" sz="1600" dirty="0"/>
              <a:t>Under 18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0480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594360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Junk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540625" cy="426561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When a number of miscellaneous flags and text attributes exist, the following design alternatives should be avoided:</a:t>
            </a:r>
          </a:p>
          <a:p>
            <a:pPr>
              <a:buNone/>
            </a:pPr>
            <a:r>
              <a:rPr lang="en-US" sz="2000" dirty="0" smtClean="0"/>
              <a:t>	• Leaving the flags and attributes unchanged in the fact table record</a:t>
            </a:r>
          </a:p>
          <a:p>
            <a:pPr>
              <a:buNone/>
            </a:pPr>
            <a:r>
              <a:rPr lang="en-US" sz="2000" dirty="0" smtClean="0"/>
              <a:t>	• Making each flag and attribute into its own separate</a:t>
            </a:r>
          </a:p>
          <a:p>
            <a:pPr>
              <a:buNone/>
            </a:pPr>
            <a:r>
              <a:rPr lang="en-US" sz="2000" dirty="0" smtClean="0"/>
              <a:t>	dimension</a:t>
            </a:r>
          </a:p>
          <a:p>
            <a:pPr>
              <a:buNone/>
            </a:pPr>
            <a:r>
              <a:rPr lang="en-US" sz="2000" dirty="0" smtClean="0"/>
              <a:t>	• Stripping out all of these flags and attributes from the design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better alternative is to create a junk dimension.</a:t>
            </a:r>
          </a:p>
          <a:p>
            <a:pPr>
              <a:buNone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junk dimension </a:t>
            </a:r>
            <a:r>
              <a:rPr lang="en-US" sz="2000" dirty="0" smtClean="0"/>
              <a:t>is a convenient grouping of flags and</a:t>
            </a:r>
          </a:p>
          <a:p>
            <a:pPr>
              <a:buNone/>
            </a:pPr>
            <a:r>
              <a:rPr lang="en-US" sz="2000" dirty="0" smtClean="0"/>
              <a:t>attributes to get them out of a fact table into a useful</a:t>
            </a:r>
          </a:p>
          <a:p>
            <a:pPr>
              <a:buNone/>
            </a:pPr>
            <a:r>
              <a:rPr lang="en-US" sz="2000" dirty="0" smtClean="0"/>
              <a:t>dimensional framework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“Junk” Dimensions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Miscellaneous flags and text attributes that cannot be placed into one of existing dimension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Store them in a “junk” dimension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Store as unique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profiling is useful in identifying junk dimension candidates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905250"/>
            <a:ext cx="5610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Role Playing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 single table that plays multiple roles (using views) to create synonym dimension attributes.</a:t>
            </a:r>
          </a:p>
          <a:p>
            <a:pPr lvl="1"/>
            <a:r>
              <a:rPr lang="en-US" dirty="0"/>
              <a:t>Most common role playing dimension is the Date Dimension.  i.e. separate role playing dimensions for order date and ship date.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724400"/>
          </a:xfrm>
        </p:spPr>
        <p:txBody>
          <a:bodyPr/>
          <a:lstStyle/>
          <a:p>
            <a:r>
              <a:rPr lang="en-US" sz="2400" dirty="0"/>
              <a:t>What to do when a single dimension appears several times in the same fact table?</a:t>
            </a:r>
          </a:p>
          <a:p>
            <a:r>
              <a:rPr lang="en-US" sz="2400" dirty="0"/>
              <a:t>Consider a fact table to record the status and final disposition of a customer order </a:t>
            </a:r>
          </a:p>
          <a:p>
            <a:r>
              <a:rPr lang="en-US" sz="2400" dirty="0"/>
              <a:t>Dimensions of this table could be Order Date, Packaging Date, Shipping Date, Delivery Date, Payment Date, Return Date, Refer to Collection Date, Order Status, Customer, Product, Warehouse, and Promotion.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724400"/>
          </a:xfrm>
        </p:spPr>
        <p:txBody>
          <a:bodyPr/>
          <a:lstStyle/>
          <a:p>
            <a:r>
              <a:rPr lang="en-US" sz="2800" dirty="0"/>
              <a:t>Note that the first 7 dimensions are all time</a:t>
            </a:r>
          </a:p>
          <a:p>
            <a:r>
              <a:rPr lang="en-US" sz="2800" dirty="0"/>
              <a:t>7 FKs from the FT to the time dimension!!</a:t>
            </a:r>
          </a:p>
          <a:p>
            <a:r>
              <a:rPr lang="en-US" sz="2800" dirty="0"/>
              <a:t>We can not join these 7 FKs to the same table</a:t>
            </a:r>
          </a:p>
          <a:p>
            <a:r>
              <a:rPr lang="en-US" sz="2800" dirty="0"/>
              <a:t>SQL would interpret such a seven-way simultaneous join as requiring that all of the dates be the same  </a:t>
            </a:r>
          </a:p>
          <a:p>
            <a:r>
              <a:rPr lang="en-US" sz="2800" dirty="0"/>
              <a:t>Is this what we want?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724400"/>
          </a:xfrm>
        </p:spPr>
        <p:txBody>
          <a:bodyPr/>
          <a:lstStyle/>
          <a:p>
            <a:r>
              <a:rPr lang="en-US" sz="2800" dirty="0"/>
              <a:t>We need to make SQL believe that there are 7 independent time dimension tables</a:t>
            </a:r>
          </a:p>
          <a:p>
            <a:r>
              <a:rPr lang="en-US" sz="2800" dirty="0"/>
              <a:t>The column labels in each of these tables should also be different!</a:t>
            </a:r>
          </a:p>
          <a:p>
            <a:r>
              <a:rPr lang="en-US" sz="2800" dirty="0"/>
              <a:t>WHY?</a:t>
            </a:r>
          </a:p>
          <a:p>
            <a:r>
              <a:rPr lang="en-US" sz="2800" dirty="0"/>
              <a:t>We will not be able to tell the columns apart if several of them have been dragged into a report</a:t>
            </a:r>
          </a:p>
          <a:p>
            <a:r>
              <a:rPr lang="en-US" sz="2800" dirty="0"/>
              <a:t>How can we do this?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724400"/>
          </a:xfrm>
        </p:spPr>
        <p:txBody>
          <a:bodyPr/>
          <a:lstStyle/>
          <a:p>
            <a:r>
              <a:rPr lang="en-US" sz="2400" dirty="0"/>
              <a:t>We cannot literally use a single time table</a:t>
            </a:r>
          </a:p>
          <a:p>
            <a:r>
              <a:rPr lang="en-US" sz="2400" dirty="0"/>
              <a:t>But we still want to build &amp; maintain single time table behind the scenes</a:t>
            </a:r>
          </a:p>
          <a:p>
            <a:r>
              <a:rPr lang="en-US" sz="2400" dirty="0"/>
              <a:t>Create an illusion for the user</a:t>
            </a:r>
          </a:p>
          <a:p>
            <a:pPr lvl="1"/>
            <a:r>
              <a:rPr lang="en-US" sz="2000" dirty="0"/>
              <a:t>Make 7 identical physical copies of the time table</a:t>
            </a:r>
          </a:p>
          <a:p>
            <a:pPr lvl="1"/>
            <a:r>
              <a:rPr lang="en-US" sz="2000" dirty="0"/>
              <a:t>Make 7 “virtual” copies using the SQL’s SYNONYM command</a:t>
            </a:r>
          </a:p>
          <a:p>
            <a:r>
              <a:rPr lang="en-US" sz="2400" dirty="0"/>
              <a:t>Once these clones are in place, we still need to define a SQL view on each copy in order to make the field names uniquely different.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97825" cy="682625"/>
          </a:xfrm>
        </p:spPr>
        <p:txBody>
          <a:bodyPr/>
          <a:lstStyle/>
          <a:p>
            <a:r>
              <a:rPr lang="en-IN" sz="3200" dirty="0" smtClean="0"/>
              <a:t>Use of ‘View’ as ‘Role playing Dimension’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599"/>
            <a:ext cx="8915400" cy="31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114800"/>
          </a:xfrm>
        </p:spPr>
        <p:txBody>
          <a:bodyPr/>
          <a:lstStyle/>
          <a:p>
            <a:r>
              <a:rPr lang="en-US" dirty="0"/>
              <a:t>Now that we have seven differently described Time dimensions, they can be used as if they were independent </a:t>
            </a:r>
            <a:endParaRPr lang="en-US" sz="2800" dirty="0"/>
          </a:p>
          <a:p>
            <a:r>
              <a:rPr lang="en-US" dirty="0"/>
              <a:t>Can have completely unrelated constraints, and they can play different roles in a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Hybrid Slowly Changing Dimension Techniques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that combine the basic SCD techniques:</a:t>
            </a:r>
          </a:p>
          <a:p>
            <a:pPr lvl="1"/>
            <a:r>
              <a:rPr lang="en-US"/>
              <a:t>Predictable changes with multiple version overlays</a:t>
            </a:r>
          </a:p>
          <a:p>
            <a:pPr lvl="1"/>
            <a:r>
              <a:rPr lang="en-US"/>
              <a:t>Unpredictable changes with single- version overlay</a:t>
            </a:r>
          </a:p>
          <a:p>
            <a:r>
              <a:rPr lang="en-US"/>
              <a:t>These approaches provide more flexibility at the cost of greater complexity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sz="4000"/>
              <a:t>Role-Playing Dimension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Other Example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Frequent Flyer flight segment FT need to include Flight Date, Segment Origin Airport, Segment Destination Airport, Trip Origin Airport, Trip Destination Airport, Flight, Fare Class, and Customer.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 4 Airport dimensions are 4 different roles played by a single underlying Airport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Date/Time Dimensions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Standard date dimension table at a daily grain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Rationale: remove association with calendar from BI 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Use numeric surrogate keys for date dimension tables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09800" y="1981200"/>
            <a:ext cx="4876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Date Dimension</a:t>
            </a:r>
          </a:p>
          <a:p>
            <a:pPr algn="ctr"/>
            <a:r>
              <a:rPr lang="en-US"/>
              <a:t>Date key pk</a:t>
            </a:r>
          </a:p>
          <a:p>
            <a:pPr algn="ctr"/>
            <a:r>
              <a:rPr lang="en-US"/>
              <a:t>Calendar Date</a:t>
            </a:r>
          </a:p>
          <a:p>
            <a:pPr algn="ctr"/>
            <a:r>
              <a:rPr lang="en-US"/>
              <a:t>Calendar Month</a:t>
            </a:r>
          </a:p>
          <a:p>
            <a:pPr algn="ctr"/>
            <a:r>
              <a:rPr lang="en-US"/>
              <a:t>Calendar Day</a:t>
            </a:r>
          </a:p>
          <a:p>
            <a:pPr algn="ctr"/>
            <a:r>
              <a:rPr lang="en-US"/>
              <a:t>Calendar Quarter</a:t>
            </a:r>
          </a:p>
          <a:p>
            <a:pPr algn="ctr"/>
            <a:r>
              <a:rPr lang="en-US"/>
              <a:t>Calendar Half year</a:t>
            </a:r>
          </a:p>
          <a:p>
            <a:pPr algn="ctr"/>
            <a:r>
              <a:rPr lang="en-US"/>
              <a:t>Calendar Year</a:t>
            </a:r>
          </a:p>
          <a:p>
            <a:pPr algn="ctr"/>
            <a:r>
              <a:rPr lang="en-US"/>
              <a:t>Fiscal Quarter</a:t>
            </a:r>
          </a:p>
          <a:p>
            <a:pPr algn="ctr"/>
            <a:r>
              <a:rPr lang="en-US"/>
              <a:t>Fiscal Year</a:t>
            </a:r>
          </a:p>
          <a:p>
            <a:pPr algn="ctr"/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Date/Time Dimensions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of day should be treated as dimension only if there are meaningful textual descriptions for periods within the day</a:t>
            </a:r>
          </a:p>
          <a:p>
            <a:pPr lvl="1" eaLnBrk="1" hangingPunct="1"/>
            <a:r>
              <a:rPr lang="en-US" smtClean="0"/>
              <a:t>Example; lunch hour, rush hours, etc.</a:t>
            </a:r>
          </a:p>
          <a:p>
            <a:pPr eaLnBrk="1" hangingPunct="1"/>
            <a:r>
              <a:rPr lang="en-US" smtClean="0"/>
              <a:t>Otherwise, time of day needs to be represented as a simple non-additive fact or a date/timestamp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Date/Timestamp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in the fact table to support precise time interval calculated across fact rows</a:t>
            </a:r>
          </a:p>
          <a:p>
            <a:pPr lvl="1" eaLnBrk="1" hangingPunct="1"/>
            <a:r>
              <a:rPr lang="en-US" smtClean="0"/>
              <a:t>Calculations to be performed by ETL system</a:t>
            </a:r>
          </a:p>
          <a:p>
            <a:pPr lvl="1" eaLnBrk="1" hangingPunct="1"/>
            <a:r>
              <a:rPr lang="en-US" smtClean="0"/>
              <a:t>Example: elapsed time between original claim date and first payment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Time Zones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16825" cy="42656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Express time in coordinated universal time (UTC)</a:t>
            </a:r>
          </a:p>
          <a:p>
            <a:pPr eaLnBrk="1" hangingPunct="1"/>
            <a:r>
              <a:rPr lang="en-US" sz="2400" dirty="0" smtClean="0"/>
              <a:t>Additionally, may be expressed in local time</a:t>
            </a:r>
          </a:p>
          <a:p>
            <a:pPr eaLnBrk="1" hangingPunct="1"/>
            <a:r>
              <a:rPr lang="en-US" sz="2400" dirty="0" smtClean="0"/>
              <a:t>Other options: use a single time zone (for example, ET) to express all times in this zone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2895600" y="4191000"/>
            <a:ext cx="3124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Call Center Activity Fact</a:t>
            </a:r>
          </a:p>
          <a:p>
            <a:pPr algn="ctr"/>
            <a:r>
              <a:rPr lang="en-US"/>
              <a:t>Local call date key FK</a:t>
            </a:r>
          </a:p>
          <a:p>
            <a:pPr algn="ctr"/>
            <a:r>
              <a:rPr lang="en-US"/>
              <a:t>UTC call date key  FK</a:t>
            </a:r>
          </a:p>
          <a:p>
            <a:pPr algn="ctr"/>
            <a:r>
              <a:rPr lang="en-US"/>
              <a:t>Local call time of day fk</a:t>
            </a:r>
          </a:p>
          <a:p>
            <a:pPr algn="ctr"/>
            <a:r>
              <a:rPr lang="en-US"/>
              <a:t>UTC call time of day fk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609600" y="4191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local call date</a:t>
            </a:r>
          </a:p>
          <a:p>
            <a:pPr algn="ctr"/>
            <a:r>
              <a:rPr lang="en-US"/>
              <a:t> dimension</a:t>
            </a:r>
          </a:p>
        </p:txBody>
      </p:sp>
      <p:sp>
        <p:nvSpPr>
          <p:cNvPr id="27654" name="Rectangle 16"/>
          <p:cNvSpPr>
            <a:spLocks noChangeArrowheads="1"/>
          </p:cNvSpPr>
          <p:nvPr/>
        </p:nvSpPr>
        <p:spPr bwMode="auto">
          <a:xfrm>
            <a:off x="609600" y="4800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UTC call date</a:t>
            </a:r>
          </a:p>
          <a:p>
            <a:pPr algn="ctr"/>
            <a:r>
              <a:rPr lang="en-US"/>
              <a:t> dimension</a:t>
            </a:r>
          </a:p>
        </p:txBody>
      </p:sp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6629400" y="4419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Local call time of </a:t>
            </a:r>
          </a:p>
          <a:p>
            <a:pPr algn="ctr"/>
            <a:r>
              <a:rPr lang="en-US"/>
              <a:t>day dimension</a:t>
            </a:r>
          </a:p>
        </p:txBody>
      </p:sp>
      <p:sp>
        <p:nvSpPr>
          <p:cNvPr id="27656" name="Rectangle 18"/>
          <p:cNvSpPr>
            <a:spLocks noChangeArrowheads="1"/>
          </p:cNvSpPr>
          <p:nvPr/>
        </p:nvSpPr>
        <p:spPr bwMode="auto">
          <a:xfrm>
            <a:off x="6629400" y="51054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UTC call time of </a:t>
            </a:r>
          </a:p>
          <a:p>
            <a:pPr algn="ctr"/>
            <a:r>
              <a:rPr lang="en-US"/>
              <a:t>day dimension</a:t>
            </a:r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 flipH="1" flipV="1">
            <a:off x="2514600" y="4419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H="1" flipV="1">
            <a:off x="2514600" y="5105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 flipV="1">
            <a:off x="6019800" y="4724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 flipV="1">
            <a:off x="6019800" y="5334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Degenerate Dimensions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Occur in transaction fact tables that have a natural parent-child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Key remains the only attribute left after other attributes got separated into dimensions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Key should be the actual transaction number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Stored in a fact table - do not create a corresponding dimension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Heterogeneous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93025" cy="426561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Some products have many, many distinguishing attributes</a:t>
            </a:r>
          </a:p>
          <a:p>
            <a:pPr>
              <a:buNone/>
            </a:pPr>
            <a:r>
              <a:rPr lang="en-US" sz="2000" dirty="0" smtClean="0"/>
              <a:t>and many possible permutations (usually on the basis of</a:t>
            </a:r>
          </a:p>
          <a:p>
            <a:pPr>
              <a:buNone/>
            </a:pPr>
            <a:r>
              <a:rPr lang="en-US" sz="2000" dirty="0" smtClean="0"/>
              <a:t>some </a:t>
            </a:r>
            <a:r>
              <a:rPr lang="en-US" sz="2000" dirty="0" err="1" smtClean="0"/>
              <a:t>customised</a:t>
            </a:r>
            <a:r>
              <a:rPr lang="en-US" sz="2000" dirty="0" smtClean="0"/>
              <a:t> offer). This results in immense</a:t>
            </a:r>
          </a:p>
          <a:p>
            <a:pPr>
              <a:buNone/>
            </a:pPr>
            <a:r>
              <a:rPr lang="en-US" sz="2000" dirty="0" smtClean="0"/>
              <a:t>product dimensions and bad browsing performance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• In order to deal with this, fact tables with</a:t>
            </a:r>
          </a:p>
          <a:p>
            <a:pPr>
              <a:buNone/>
            </a:pPr>
            <a:r>
              <a:rPr lang="en-US" sz="2000" dirty="0" smtClean="0"/>
              <a:t>accompanying product dimensions can be created for</a:t>
            </a:r>
          </a:p>
          <a:p>
            <a:pPr>
              <a:buNone/>
            </a:pPr>
            <a:r>
              <a:rPr lang="en-US" sz="2000" dirty="0" smtClean="0"/>
              <a:t>each product type - these are known as custom fact</a:t>
            </a:r>
          </a:p>
          <a:p>
            <a:pPr>
              <a:buNone/>
            </a:pPr>
            <a:r>
              <a:rPr lang="en-US" sz="2000" dirty="0" smtClean="0"/>
              <a:t>tables</a:t>
            </a:r>
          </a:p>
          <a:p>
            <a:pPr>
              <a:buNone/>
            </a:pPr>
            <a:r>
              <a:rPr lang="en-US" sz="2000" dirty="0" smtClean="0"/>
              <a:t>• Primary core facts on the products types are kept in a</a:t>
            </a:r>
          </a:p>
          <a:p>
            <a:pPr>
              <a:buNone/>
            </a:pPr>
            <a:r>
              <a:rPr lang="en-US" sz="2000" dirty="0" smtClean="0"/>
              <a:t>core fact table (but can also be copied to the</a:t>
            </a:r>
          </a:p>
          <a:p>
            <a:pPr>
              <a:buNone/>
            </a:pPr>
            <a:r>
              <a:rPr lang="en-US" sz="2000" dirty="0" smtClean="0"/>
              <a:t>conformed fact tables)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Heterogeneous Products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93" y="1600200"/>
            <a:ext cx="8452719" cy="490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Heterogeneous Products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43050"/>
            <a:ext cx="8001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Predictable Changes with Multiple Version Overlays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Used in cases of sales organization realignments</a:t>
            </a:r>
          </a:p>
          <a:p>
            <a:pPr>
              <a:lnSpc>
                <a:spcPct val="80000"/>
              </a:lnSpc>
            </a:pPr>
            <a:r>
              <a:rPr lang="en-US" sz="1900"/>
              <a:t>Example: Over a 5-year period the sales organization is reorganized five times.</a:t>
            </a:r>
          </a:p>
          <a:p>
            <a:pPr>
              <a:lnSpc>
                <a:spcPct val="80000"/>
              </a:lnSpc>
            </a:pPr>
            <a:r>
              <a:rPr lang="en-US" sz="1900"/>
              <a:t>At first sight, candidate for Type 2 approach (add dimension row), but more complex business requirements.  E.g., 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Report each year’s sales using the district map for that year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Report each year’s sales using the district map from an arbitrary different year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Report an arbitrary span of years’ sales using a single district map from a chosen year.</a:t>
            </a:r>
          </a:p>
          <a:p>
            <a:pPr>
              <a:lnSpc>
                <a:spcPct val="80000"/>
              </a:lnSpc>
            </a:pPr>
            <a:r>
              <a:rPr lang="en-US" sz="1900"/>
              <a:t>Type 3 is also inappropriate because &gt;2 district maps</a:t>
            </a:r>
          </a:p>
          <a:p>
            <a:pPr>
              <a:lnSpc>
                <a:spcPct val="80000"/>
              </a:lnSpc>
            </a:pPr>
            <a:r>
              <a:rPr lang="en-US" sz="1900"/>
              <a:t>Because changes are predictable, an extension of Type 3 is possible  </a:t>
            </a:r>
            <a:r>
              <a:rPr lang="en-US" sz="1900">
                <a:sym typeface="Wingdings" pitchFamily="2" charset="2"/>
              </a:rPr>
              <a:t></a:t>
            </a:r>
            <a:r>
              <a:rPr lang="en-US" sz="1900"/>
              <a:t> Multiple District columns: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Current District; District 2001; District 2002;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385358"/>
            <a:ext cx="4330296" cy="39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Unpredictable Changes with Single-Version Overlay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/>
              <a:t>Preserve historical accuracy surrounding unpredictable attribute changes while supporting the ability to report historical data according to the current values</a:t>
            </a:r>
          </a:p>
          <a:p>
            <a:r>
              <a:rPr lang="en-US" sz="2500"/>
              <a:t>Issue a new dimension row (type 2) to capture the change and add a new dimension column to track the historical value (type 3).  Also, overwrite “Current Department” value (Type 1).</a:t>
            </a:r>
          </a:p>
          <a:p>
            <a:r>
              <a:rPr lang="en-US" sz="2500"/>
              <a:t>See example on page 104.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Rapidly Changing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97825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From the previous slides: What is slow?</a:t>
            </a:r>
          </a:p>
          <a:p>
            <a:pPr>
              <a:buNone/>
            </a:pPr>
            <a:r>
              <a:rPr lang="en-US" sz="2000" dirty="0" smtClean="0"/>
              <a:t>What if the changes are fast?</a:t>
            </a:r>
          </a:p>
          <a:p>
            <a:pPr>
              <a:buNone/>
            </a:pPr>
            <a:r>
              <a:rPr lang="en-US" sz="2000" dirty="0" smtClean="0"/>
              <a:t>Must a different design technique be used?</a:t>
            </a:r>
          </a:p>
          <a:p>
            <a:pPr>
              <a:buNone/>
            </a:pPr>
            <a:r>
              <a:rPr lang="en-US" sz="2000" dirty="0" smtClean="0"/>
              <a:t>• Small dimensions:</a:t>
            </a:r>
          </a:p>
          <a:p>
            <a:pPr>
              <a:buNone/>
            </a:pPr>
            <a:r>
              <a:rPr lang="en-US" sz="2000" dirty="0" smtClean="0"/>
              <a:t>– the same technologies as for slowly changing dimensions may be applied</a:t>
            </a:r>
          </a:p>
          <a:p>
            <a:pPr>
              <a:buNone/>
            </a:pPr>
            <a:r>
              <a:rPr lang="en-US" sz="2000" dirty="0" smtClean="0"/>
              <a:t>• Large dimensions:</a:t>
            </a:r>
          </a:p>
          <a:p>
            <a:pPr>
              <a:buNone/>
            </a:pPr>
            <a:r>
              <a:rPr lang="en-US" sz="2000" dirty="0" smtClean="0"/>
              <a:t>– the choice of indexing techniques and data design approaches are important</a:t>
            </a:r>
          </a:p>
          <a:p>
            <a:pPr>
              <a:buNone/>
            </a:pPr>
            <a:r>
              <a:rPr lang="en-US" sz="2000" dirty="0" smtClean="0"/>
              <a:t>– find suppress duplicate entries in the dimension</a:t>
            </a:r>
          </a:p>
          <a:p>
            <a:pPr>
              <a:buNone/>
            </a:pPr>
            <a:r>
              <a:rPr lang="en-US" sz="2000" dirty="0" smtClean="0"/>
              <a:t>– do not create additional records to handle the slowly changing dimension problem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Rapidly changing very large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5425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• Break off some of the attributes into their own separate dimension(s), a demographic dimension(s).</a:t>
            </a:r>
          </a:p>
          <a:p>
            <a:pPr>
              <a:buNone/>
            </a:pPr>
            <a:r>
              <a:rPr lang="en-US" sz="2000" dirty="0" smtClean="0"/>
              <a:t>	– force the attributes selected to the demographic dimension to have relatively small number of discrete values</a:t>
            </a:r>
          </a:p>
          <a:p>
            <a:pPr>
              <a:buNone/>
            </a:pPr>
            <a:r>
              <a:rPr lang="en-US" sz="2000" dirty="0" smtClean="0"/>
              <a:t>	– build up the demographic dimension with all possible discrete attributes combinations</a:t>
            </a:r>
          </a:p>
          <a:p>
            <a:pPr>
              <a:buNone/>
            </a:pPr>
            <a:r>
              <a:rPr lang="en-US" sz="2000" dirty="0" smtClean="0"/>
              <a:t>	– construct a surrogate demographic key for this dimension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NB! The demographic attributes are the one of the</a:t>
            </a:r>
          </a:p>
          <a:p>
            <a:pPr>
              <a:buNone/>
            </a:pPr>
            <a:r>
              <a:rPr lang="en-US" sz="2000" dirty="0" smtClean="0"/>
              <a:t>heavily used attributes. Their values are often</a:t>
            </a:r>
          </a:p>
          <a:p>
            <a:pPr>
              <a:buNone/>
            </a:pPr>
            <a:r>
              <a:rPr lang="en-US" sz="2000" dirty="0" smtClean="0"/>
              <a:t>compared in order to identify interesting subsets.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 Rapidly Changing Dimensions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/>
              <a:t>Break off the rapidly changing attributes into one or more separate dimensions</a:t>
            </a:r>
          </a:p>
          <a:p>
            <a:pPr marL="552450" indent="-552450"/>
            <a:r>
              <a:rPr lang="en-US"/>
              <a:t>Two foreign keys in fact table: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Primary dimension table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Rapidly changing attribute(s)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1201</TotalTime>
  <Words>1521</Words>
  <Application>Microsoft Office PowerPoint</Application>
  <PresentationFormat>On-screen Show (4:3)</PresentationFormat>
  <Paragraphs>279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Eclipse</vt:lpstr>
      <vt:lpstr>Advanced Dimensional Modeling</vt:lpstr>
      <vt:lpstr>Slowly Changing Dimensions</vt:lpstr>
      <vt:lpstr>Hybrid Slowly Changing Dimension Techniques</vt:lpstr>
      <vt:lpstr>Predictable Changes with Multiple Version Overlays</vt:lpstr>
      <vt:lpstr>PowerPoint Presentation</vt:lpstr>
      <vt:lpstr>Unpredictable Changes with Single-Version Overlay</vt:lpstr>
      <vt:lpstr>Rapidly Changing Dimensions</vt:lpstr>
      <vt:lpstr>Rapidly changing very large dimensions</vt:lpstr>
      <vt:lpstr>More Rapidly Changing Dimensions</vt:lpstr>
      <vt:lpstr>Rapidly Changing Monster Dimensions</vt:lpstr>
      <vt:lpstr>Mini-Dimensions</vt:lpstr>
      <vt:lpstr>Mini-Dimensions</vt:lpstr>
      <vt:lpstr>Mini-Dimensions</vt:lpstr>
      <vt:lpstr>Mini-Dimensions</vt:lpstr>
      <vt:lpstr>Demographic Mini-dimension</vt:lpstr>
      <vt:lpstr>Demographic Mini-dimension</vt:lpstr>
      <vt:lpstr>Two Demographic Mini-dimensions</vt:lpstr>
      <vt:lpstr>Demographic Mini-dimension</vt:lpstr>
      <vt:lpstr>Demographic Mini-dimension</vt:lpstr>
      <vt:lpstr>Outrigger Dimensions</vt:lpstr>
      <vt:lpstr>Junk Dimensions</vt:lpstr>
      <vt:lpstr>“Junk” Dimensions</vt:lpstr>
      <vt:lpstr>Dimension Role Playing</vt:lpstr>
      <vt:lpstr>Role-Playing Dimension</vt:lpstr>
      <vt:lpstr>Role-Playing Dimension</vt:lpstr>
      <vt:lpstr>Role-Playing Dimension</vt:lpstr>
      <vt:lpstr>Role-Playing Dimension</vt:lpstr>
      <vt:lpstr>Use of ‘View’ as ‘Role playing Dimension’</vt:lpstr>
      <vt:lpstr>Role-Playing Dimension</vt:lpstr>
      <vt:lpstr>Role-Playing Dimension</vt:lpstr>
      <vt:lpstr>Date/Time Dimensions</vt:lpstr>
      <vt:lpstr>Date/Time Dimensions</vt:lpstr>
      <vt:lpstr>Date/Timestamp</vt:lpstr>
      <vt:lpstr>Multiple Time Zones</vt:lpstr>
      <vt:lpstr>Degenerate Dimensions</vt:lpstr>
      <vt:lpstr>Heterogeneous Products</vt:lpstr>
      <vt:lpstr>Heterogeneous Products</vt:lpstr>
      <vt:lpstr>Heterogeneous Products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Fundamentals</dc:title>
  <dc:creator>Antonis Stylianou</dc:creator>
  <cp:lastModifiedBy>Ashish Jain</cp:lastModifiedBy>
  <cp:revision>64</cp:revision>
  <dcterms:created xsi:type="dcterms:W3CDTF">2004-09-01T18:56:50Z</dcterms:created>
  <dcterms:modified xsi:type="dcterms:W3CDTF">2017-10-07T13:59:12Z</dcterms:modified>
</cp:coreProperties>
</file>