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2" r:id="rId2"/>
    <p:sldId id="276" r:id="rId3"/>
    <p:sldId id="279" r:id="rId4"/>
    <p:sldId id="280" r:id="rId5"/>
    <p:sldId id="281" r:id="rId6"/>
    <p:sldId id="282" r:id="rId7"/>
    <p:sldId id="283" r:id="rId8"/>
    <p:sldId id="277" r:id="rId9"/>
    <p:sldId id="278" r:id="rId10"/>
    <p:sldId id="330" r:id="rId11"/>
    <p:sldId id="326" r:id="rId12"/>
    <p:sldId id="284" r:id="rId13"/>
    <p:sldId id="327" r:id="rId14"/>
    <p:sldId id="328" r:id="rId15"/>
    <p:sldId id="286" r:id="rId16"/>
    <p:sldId id="287" r:id="rId17"/>
    <p:sldId id="288" r:id="rId18"/>
    <p:sldId id="289" r:id="rId19"/>
    <p:sldId id="329" r:id="rId20"/>
    <p:sldId id="290" r:id="rId21"/>
    <p:sldId id="291" r:id="rId22"/>
    <p:sldId id="292" r:id="rId23"/>
    <p:sldId id="293" r:id="rId24"/>
    <p:sldId id="294" r:id="rId25"/>
    <p:sldId id="295" r:id="rId26"/>
    <p:sldId id="297" r:id="rId27"/>
    <p:sldId id="298" r:id="rId28"/>
    <p:sldId id="311" r:id="rId29"/>
    <p:sldId id="309" r:id="rId30"/>
    <p:sldId id="310" r:id="rId31"/>
    <p:sldId id="300" r:id="rId32"/>
    <p:sldId id="314" r:id="rId33"/>
    <p:sldId id="315" r:id="rId34"/>
    <p:sldId id="318" r:id="rId35"/>
    <p:sldId id="316" r:id="rId36"/>
    <p:sldId id="301" r:id="rId37"/>
    <p:sldId id="302" r:id="rId38"/>
    <p:sldId id="303" r:id="rId39"/>
    <p:sldId id="304" r:id="rId40"/>
    <p:sldId id="305" r:id="rId41"/>
    <p:sldId id="317" r:id="rId42"/>
    <p:sldId id="320" r:id="rId43"/>
    <p:sldId id="319" r:id="rId44"/>
    <p:sldId id="307" r:id="rId45"/>
    <p:sldId id="308" r:id="rId46"/>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Verdana" panose="020B0604030504040204" pitchFamily="34" charset="0"/>
        <a:ea typeface="+mn-ea"/>
        <a:cs typeface="+mn-cs"/>
      </a:defRPr>
    </a:lvl1pPr>
    <a:lvl2pPr marL="457200" algn="l" rtl="0" fontAlgn="base">
      <a:spcBef>
        <a:spcPct val="0"/>
      </a:spcBef>
      <a:spcAft>
        <a:spcPct val="0"/>
      </a:spcAft>
      <a:defRPr sz="4400" kern="1200">
        <a:solidFill>
          <a:schemeClr val="tx2"/>
        </a:solidFill>
        <a:latin typeface="Verdana" panose="020B0604030504040204" pitchFamily="34" charset="0"/>
        <a:ea typeface="+mn-ea"/>
        <a:cs typeface="+mn-cs"/>
      </a:defRPr>
    </a:lvl2pPr>
    <a:lvl3pPr marL="914400" algn="l" rtl="0" fontAlgn="base">
      <a:spcBef>
        <a:spcPct val="0"/>
      </a:spcBef>
      <a:spcAft>
        <a:spcPct val="0"/>
      </a:spcAft>
      <a:defRPr sz="4400" kern="1200">
        <a:solidFill>
          <a:schemeClr val="tx2"/>
        </a:solidFill>
        <a:latin typeface="Verdana" panose="020B0604030504040204" pitchFamily="34" charset="0"/>
        <a:ea typeface="+mn-ea"/>
        <a:cs typeface="+mn-cs"/>
      </a:defRPr>
    </a:lvl3pPr>
    <a:lvl4pPr marL="1371600" algn="l" rtl="0" fontAlgn="base">
      <a:spcBef>
        <a:spcPct val="0"/>
      </a:spcBef>
      <a:spcAft>
        <a:spcPct val="0"/>
      </a:spcAft>
      <a:defRPr sz="4400" kern="1200">
        <a:solidFill>
          <a:schemeClr val="tx2"/>
        </a:solidFill>
        <a:latin typeface="Verdana" panose="020B0604030504040204" pitchFamily="34" charset="0"/>
        <a:ea typeface="+mn-ea"/>
        <a:cs typeface="+mn-cs"/>
      </a:defRPr>
    </a:lvl4pPr>
    <a:lvl5pPr marL="1828800" algn="l" rtl="0" fontAlgn="base">
      <a:spcBef>
        <a:spcPct val="0"/>
      </a:spcBef>
      <a:spcAft>
        <a:spcPct val="0"/>
      </a:spcAft>
      <a:defRPr sz="4400" kern="1200">
        <a:solidFill>
          <a:schemeClr val="tx2"/>
        </a:solidFill>
        <a:latin typeface="Verdana" panose="020B0604030504040204" pitchFamily="34" charset="0"/>
        <a:ea typeface="+mn-ea"/>
        <a:cs typeface="+mn-cs"/>
      </a:defRPr>
    </a:lvl5pPr>
    <a:lvl6pPr marL="2286000" algn="l" defTabSz="914400" rtl="0" eaLnBrk="1" latinLnBrk="0" hangingPunct="1">
      <a:defRPr sz="4400" kern="1200">
        <a:solidFill>
          <a:schemeClr val="tx2"/>
        </a:solidFill>
        <a:latin typeface="Verdana" panose="020B0604030504040204" pitchFamily="34" charset="0"/>
        <a:ea typeface="+mn-ea"/>
        <a:cs typeface="+mn-cs"/>
      </a:defRPr>
    </a:lvl6pPr>
    <a:lvl7pPr marL="2743200" algn="l" defTabSz="914400" rtl="0" eaLnBrk="1" latinLnBrk="0" hangingPunct="1">
      <a:defRPr sz="4400" kern="1200">
        <a:solidFill>
          <a:schemeClr val="tx2"/>
        </a:solidFill>
        <a:latin typeface="Verdana" panose="020B0604030504040204" pitchFamily="34" charset="0"/>
        <a:ea typeface="+mn-ea"/>
        <a:cs typeface="+mn-cs"/>
      </a:defRPr>
    </a:lvl7pPr>
    <a:lvl8pPr marL="3200400" algn="l" defTabSz="914400" rtl="0" eaLnBrk="1" latinLnBrk="0" hangingPunct="1">
      <a:defRPr sz="4400" kern="1200">
        <a:solidFill>
          <a:schemeClr val="tx2"/>
        </a:solidFill>
        <a:latin typeface="Verdana" panose="020B0604030504040204" pitchFamily="34" charset="0"/>
        <a:ea typeface="+mn-ea"/>
        <a:cs typeface="+mn-cs"/>
      </a:defRPr>
    </a:lvl8pPr>
    <a:lvl9pPr marL="3657600" algn="l" defTabSz="914400" rtl="0" eaLnBrk="1" latinLnBrk="0" hangingPunct="1">
      <a:defRPr sz="4400"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grpSp>
        <p:sp>
          <p:nvSpPr>
            <p:cNvPr id="6"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p>
          </p:txBody>
        </p:sp>
        <p:sp>
          <p:nvSpPr>
            <p:cNvPr id="7"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defRPr/>
            </a:pPr>
            <a:endParaRPr kumimoji="1" lang="en-US" sz="2400">
              <a:solidFill>
                <a:schemeClr val="tx1"/>
              </a:solidFill>
            </a:endParaRPr>
          </a:p>
        </p:txBody>
      </p:sp>
      <p:sp>
        <p:nvSpPr>
          <p:cNvPr id="66627" name="Rectangle 67"/>
          <p:cNvSpPr>
            <a:spLocks noGrp="1" noChangeArrowheads="1"/>
          </p:cNvSpPr>
          <p:nvPr>
            <p:ph type="ctrTitle" sz="quarter"/>
          </p:nvPr>
        </p:nvSpPr>
        <p:spPr>
          <a:xfrm>
            <a:off x="779463" y="1096963"/>
            <a:ext cx="7678737" cy="1431925"/>
          </a:xfrm>
        </p:spPr>
        <p:txBody>
          <a:bodyPr/>
          <a:lstStyle>
            <a:lvl1pPr algn="r">
              <a:defRPr b="1"/>
            </a:lvl1pPr>
          </a:lstStyle>
          <a:p>
            <a:r>
              <a:rPr lang="en-US"/>
              <a:t>Click to edit Master title style</a:t>
            </a:r>
          </a:p>
        </p:txBody>
      </p:sp>
      <p:sp>
        <p:nvSpPr>
          <p:cNvPr id="666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fld id="{F84FF828-5483-4539-9FD0-2DA823B8F2EC}" type="slidenum">
              <a:rPr lang="en-US" altLang="en-US"/>
              <a:pPr/>
              <a:t>‹#›</a:t>
            </a:fld>
            <a:endParaRPr lang="en-US" altLang="en-US"/>
          </a:p>
        </p:txBody>
      </p:sp>
    </p:spTree>
    <p:extLst>
      <p:ext uri="{BB962C8B-B14F-4D97-AF65-F5344CB8AC3E}">
        <p14:creationId xmlns:p14="http://schemas.microsoft.com/office/powerpoint/2010/main" val="363764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C167A00-C95F-4D5C-B2E2-930B32D6E425}" type="slidenum">
              <a:rPr lang="en-US" altLang="en-US"/>
              <a:pPr/>
              <a:t>‹#›</a:t>
            </a:fld>
            <a:endParaRPr lang="en-US" altLang="en-US"/>
          </a:p>
        </p:txBody>
      </p:sp>
    </p:spTree>
    <p:extLst>
      <p:ext uri="{BB962C8B-B14F-4D97-AF65-F5344CB8AC3E}">
        <p14:creationId xmlns:p14="http://schemas.microsoft.com/office/powerpoint/2010/main" val="58969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008E410-AB86-42FA-98DA-8F02CC2F0086}" type="slidenum">
              <a:rPr lang="en-US" altLang="en-US"/>
              <a:pPr/>
              <a:t>‹#›</a:t>
            </a:fld>
            <a:endParaRPr lang="en-US" altLang="en-US"/>
          </a:p>
        </p:txBody>
      </p:sp>
    </p:spTree>
    <p:extLst>
      <p:ext uri="{BB962C8B-B14F-4D97-AF65-F5344CB8AC3E}">
        <p14:creationId xmlns:p14="http://schemas.microsoft.com/office/powerpoint/2010/main" val="212940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2813" y="1905000"/>
            <a:ext cx="8110537" cy="4191000"/>
          </a:xfrm>
        </p:spPr>
        <p:txBody>
          <a:bodyPr/>
          <a:lstStyle/>
          <a:p>
            <a:pPr lvl="0"/>
            <a:endParaRPr 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060E63D-DCC4-49A3-A705-14A89DCB2A50}" type="slidenum">
              <a:rPr lang="en-US" altLang="en-US"/>
              <a:pPr/>
              <a:t>‹#›</a:t>
            </a:fld>
            <a:endParaRPr lang="en-US" altLang="en-US"/>
          </a:p>
        </p:txBody>
      </p:sp>
    </p:spTree>
    <p:extLst>
      <p:ext uri="{BB962C8B-B14F-4D97-AF65-F5344CB8AC3E}">
        <p14:creationId xmlns:p14="http://schemas.microsoft.com/office/powerpoint/2010/main" val="252265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6CBF3C1A-33B1-4240-A735-12602281DCFD}" type="slidenum">
              <a:rPr lang="en-US" altLang="en-US"/>
              <a:pPr/>
              <a:t>‹#›</a:t>
            </a:fld>
            <a:endParaRPr lang="en-US" altLang="en-US"/>
          </a:p>
        </p:txBody>
      </p:sp>
    </p:spTree>
    <p:extLst>
      <p:ext uri="{BB962C8B-B14F-4D97-AF65-F5344CB8AC3E}">
        <p14:creationId xmlns:p14="http://schemas.microsoft.com/office/powerpoint/2010/main" val="311988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9C05C5D-26D5-447C-B6AB-29E04F20F034}" type="slidenum">
              <a:rPr lang="en-US" altLang="en-US"/>
              <a:pPr/>
              <a:t>‹#›</a:t>
            </a:fld>
            <a:endParaRPr lang="en-US" altLang="en-US"/>
          </a:p>
        </p:txBody>
      </p:sp>
    </p:spTree>
    <p:extLst>
      <p:ext uri="{BB962C8B-B14F-4D97-AF65-F5344CB8AC3E}">
        <p14:creationId xmlns:p14="http://schemas.microsoft.com/office/powerpoint/2010/main" val="64174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365B580-11A5-4427-8A14-9886FAC96525}" type="slidenum">
              <a:rPr lang="en-US" altLang="en-US"/>
              <a:pPr/>
              <a:t>‹#›</a:t>
            </a:fld>
            <a:endParaRPr lang="en-US" altLang="en-US"/>
          </a:p>
        </p:txBody>
      </p:sp>
    </p:spTree>
    <p:extLst>
      <p:ext uri="{BB962C8B-B14F-4D97-AF65-F5344CB8AC3E}">
        <p14:creationId xmlns:p14="http://schemas.microsoft.com/office/powerpoint/2010/main" val="327574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6722FF06-C534-43E4-AE9F-4C0714E8C974}" type="slidenum">
              <a:rPr lang="en-US" altLang="en-US"/>
              <a:pPr/>
              <a:t>‹#›</a:t>
            </a:fld>
            <a:endParaRPr lang="en-US" altLang="en-US"/>
          </a:p>
        </p:txBody>
      </p:sp>
    </p:spTree>
    <p:extLst>
      <p:ext uri="{BB962C8B-B14F-4D97-AF65-F5344CB8AC3E}">
        <p14:creationId xmlns:p14="http://schemas.microsoft.com/office/powerpoint/2010/main" val="3420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DDB8C276-BD2D-420C-BE3D-DFE6611C53B2}" type="slidenum">
              <a:rPr lang="en-US" altLang="en-US"/>
              <a:pPr/>
              <a:t>‹#›</a:t>
            </a:fld>
            <a:endParaRPr lang="en-US" altLang="en-US"/>
          </a:p>
        </p:txBody>
      </p:sp>
    </p:spTree>
    <p:extLst>
      <p:ext uri="{BB962C8B-B14F-4D97-AF65-F5344CB8AC3E}">
        <p14:creationId xmlns:p14="http://schemas.microsoft.com/office/powerpoint/2010/main" val="140707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1BB75811-56A1-4F79-B801-33C33E145465}" type="slidenum">
              <a:rPr lang="en-US" altLang="en-US"/>
              <a:pPr/>
              <a:t>‹#›</a:t>
            </a:fld>
            <a:endParaRPr lang="en-US" altLang="en-US"/>
          </a:p>
        </p:txBody>
      </p:sp>
    </p:spTree>
    <p:extLst>
      <p:ext uri="{BB962C8B-B14F-4D97-AF65-F5344CB8AC3E}">
        <p14:creationId xmlns:p14="http://schemas.microsoft.com/office/powerpoint/2010/main" val="3154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FA55B532-7738-4848-BC62-A570B888F3F8}" type="slidenum">
              <a:rPr lang="en-US" altLang="en-US"/>
              <a:pPr/>
              <a:t>‹#›</a:t>
            </a:fld>
            <a:endParaRPr lang="en-US" altLang="en-US"/>
          </a:p>
        </p:txBody>
      </p:sp>
    </p:spTree>
    <p:extLst>
      <p:ext uri="{BB962C8B-B14F-4D97-AF65-F5344CB8AC3E}">
        <p14:creationId xmlns:p14="http://schemas.microsoft.com/office/powerpoint/2010/main" val="253823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CE8E870D-B84B-4F63-8F42-74E140D968DD}" type="slidenum">
              <a:rPr lang="en-US" altLang="en-US"/>
              <a:pPr/>
              <a:t>‹#›</a:t>
            </a:fld>
            <a:endParaRPr lang="en-US" altLang="en-US"/>
          </a:p>
        </p:txBody>
      </p:sp>
    </p:spTree>
    <p:extLst>
      <p:ext uri="{BB962C8B-B14F-4D97-AF65-F5344CB8AC3E}">
        <p14:creationId xmlns:p14="http://schemas.microsoft.com/office/powerpoint/2010/main" val="303051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CC68D846-4573-4C16-A375-219D23D82704}" type="slidenum">
              <a:rPr lang="en-US" altLang="en-US"/>
              <a:pPr/>
              <a:t>‹#›</a:t>
            </a:fld>
            <a:endParaRPr lang="en-US" altLang="en-US"/>
          </a:p>
        </p:txBody>
      </p:sp>
    </p:spTree>
    <p:extLst>
      <p:ext uri="{BB962C8B-B14F-4D97-AF65-F5344CB8AC3E}">
        <p14:creationId xmlns:p14="http://schemas.microsoft.com/office/powerpoint/2010/main" val="333734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65539"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0"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1"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2"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3"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4"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5"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6"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7"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8"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49"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0"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1"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2"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3"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4"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5"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6"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7"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8"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59"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0"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1"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2"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3"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4"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5"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6"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7"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8"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69"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0"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1"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2"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3"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4"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5"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6"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7"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8"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79"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0"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1"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2"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3"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4"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5"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6"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7"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8"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89"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0"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1"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2"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3"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4"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5"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6"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7"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8"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599"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p>
          </p:txBody>
        </p:sp>
        <p:sp>
          <p:nvSpPr>
            <p:cNvPr id="65600"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a:p>
          </p:txBody>
        </p:sp>
      </p:grpSp>
      <p:sp>
        <p:nvSpPr>
          <p:cNvPr id="1027" name="Rectangle 65"/>
          <p:cNvSpPr>
            <a:spLocks noGrp="1" noChangeArrowheads="1"/>
          </p:cNvSpPr>
          <p:nvPr>
            <p:ph type="title"/>
          </p:nvPr>
        </p:nvSpPr>
        <p:spPr bwMode="auto">
          <a:xfrm>
            <a:off x="871538" y="192088"/>
            <a:ext cx="81629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6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pPr>
              <a:defRPr/>
            </a:pPr>
            <a:endParaRPr lang="en-US"/>
          </a:p>
        </p:txBody>
      </p:sp>
      <p:sp>
        <p:nvSpPr>
          <p:cNvPr id="656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pPr>
              <a:defRPr/>
            </a:pPr>
            <a:endParaRPr lang="en-US"/>
          </a:p>
        </p:txBody>
      </p:sp>
      <p:sp>
        <p:nvSpPr>
          <p:cNvPr id="656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DE2836E9-5909-4D57-9E83-7B6D16F394C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dp-gmbh.ch/ora/misc/integrity_constraints.html#unique" TargetMode="External"/><Relationship Id="rId2" Type="http://schemas.openxmlformats.org/officeDocument/2006/relationships/hyperlink" Target="http://www.adp-gmbh.ch/ora/sql/create_table.html" TargetMode="External"/><Relationship Id="rId1" Type="http://schemas.openxmlformats.org/officeDocument/2006/relationships/slideLayout" Target="../slideLayouts/slideLayout2.xml"/><Relationship Id="rId4" Type="http://schemas.openxmlformats.org/officeDocument/2006/relationships/hyperlink" Target="http://www.adp-gmbh.ch/ora/misc/null.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smtClean="0"/>
              <a:t>Advanced Dimensional Modeling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17525" y="708025"/>
            <a:ext cx="8321675" cy="762000"/>
          </a:xfrm>
        </p:spPr>
        <p:txBody>
          <a:bodyPr/>
          <a:lstStyle/>
          <a:p>
            <a:pPr eaLnBrk="1" hangingPunct="1"/>
            <a:r>
              <a:rPr lang="en-US" altLang="en-US" smtClean="0"/>
              <a:t>Time Dimension</a:t>
            </a:r>
          </a:p>
        </p:txBody>
      </p:sp>
      <p:pic>
        <p:nvPicPr>
          <p:cNvPr id="12291" name="Picture 5" descr="9808d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52600"/>
            <a:ext cx="609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Line 6"/>
          <p:cNvSpPr>
            <a:spLocks noChangeShapeType="1"/>
          </p:cNvSpPr>
          <p:nvPr/>
        </p:nvSpPr>
        <p:spPr bwMode="auto">
          <a:xfrm flipH="1" flipV="1">
            <a:off x="1828800" y="6172200"/>
            <a:ext cx="2590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Rectangle 7"/>
          <p:cNvSpPr>
            <a:spLocks noChangeArrowheads="1"/>
          </p:cNvSpPr>
          <p:nvPr/>
        </p:nvSpPr>
        <p:spPr bwMode="auto">
          <a:xfrm>
            <a:off x="228600" y="5562600"/>
            <a:ext cx="1600200" cy="1295400"/>
          </a:xfrm>
          <a:prstGeom prst="rect">
            <a:avLst/>
          </a:prstGeom>
          <a:solidFill>
            <a:schemeClr val="accent1"/>
          </a:solidFill>
          <a:ln w="9525">
            <a:solidFill>
              <a:schemeClr val="tx1"/>
            </a:solidFill>
            <a:miter lim="800000"/>
            <a:headEnd/>
            <a:tailEnd/>
          </a:ln>
        </p:spPr>
        <p:txBody>
          <a:bodyPr wrap="none"/>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1400">
                <a:solidFill>
                  <a:srgbClr val="000000"/>
                </a:solidFill>
                <a:latin typeface="Arial" panose="020B0604020202020204" pitchFamily="34" charset="0"/>
              </a:rPr>
              <a:t>Time_key</a:t>
            </a:r>
            <a:r>
              <a:rPr lang="en-US" altLang="en-US" sz="1200">
                <a:solidFill>
                  <a:srgbClr val="000000"/>
                </a:solidFill>
                <a:latin typeface="Arial" panose="020B0604020202020204" pitchFamily="34" charset="0"/>
              </a:rPr>
              <a:t>(PK)</a:t>
            </a:r>
          </a:p>
          <a:p>
            <a:r>
              <a:rPr lang="en-US" altLang="en-US" sz="1200">
                <a:solidFill>
                  <a:srgbClr val="000000"/>
                </a:solidFill>
                <a:latin typeface="Arial" panose="020B0604020202020204" pitchFamily="34" charset="0"/>
              </a:rPr>
              <a:t>Morning Rush Hour</a:t>
            </a:r>
          </a:p>
          <a:p>
            <a:r>
              <a:rPr lang="en-US" altLang="en-US" sz="1200">
                <a:solidFill>
                  <a:srgbClr val="000000"/>
                </a:solidFill>
                <a:latin typeface="Arial" panose="020B0604020202020204" pitchFamily="34" charset="0"/>
              </a:rPr>
              <a:t>Mid Morning</a:t>
            </a:r>
          </a:p>
          <a:p>
            <a:r>
              <a:rPr lang="en-US" altLang="en-US" sz="1200">
                <a:solidFill>
                  <a:srgbClr val="000000"/>
                </a:solidFill>
                <a:latin typeface="Arial" panose="020B0604020202020204" pitchFamily="34" charset="0"/>
              </a:rPr>
              <a:t>Lunch Hour</a:t>
            </a:r>
          </a:p>
          <a:p>
            <a:r>
              <a:rPr lang="en-US" altLang="en-US" sz="1200">
                <a:solidFill>
                  <a:srgbClr val="000000"/>
                </a:solidFill>
                <a:latin typeface="Arial" panose="020B0604020202020204" pitchFamily="34" charset="0"/>
              </a:rPr>
              <a:t>Mid Afternoon</a:t>
            </a:r>
          </a:p>
          <a:p>
            <a:r>
              <a:rPr lang="en-US" altLang="en-US" sz="1200">
                <a:solidFill>
                  <a:srgbClr val="000000"/>
                </a:solidFill>
                <a:latin typeface="Arial" panose="020B0604020202020204" pitchFamily="34" charset="0"/>
              </a:rPr>
              <a:t>Afternoon rush Hour</a:t>
            </a:r>
          </a:p>
        </p:txBody>
      </p:sp>
      <p:sp>
        <p:nvSpPr>
          <p:cNvPr id="12294" name="Text Box 8"/>
          <p:cNvSpPr txBox="1">
            <a:spLocks noChangeArrowheads="1"/>
          </p:cNvSpPr>
          <p:nvPr/>
        </p:nvSpPr>
        <p:spPr bwMode="auto">
          <a:xfrm>
            <a:off x="228600" y="51816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spcBef>
                <a:spcPct val="50000"/>
              </a:spcBef>
            </a:pPr>
            <a:r>
              <a:rPr lang="en-US" altLang="en-US" sz="1400">
                <a:solidFill>
                  <a:srgbClr val="000000"/>
                </a:solidFill>
                <a:latin typeface="Arial" panose="020B0604020202020204" pitchFamily="34" charset="0"/>
              </a:rPr>
              <a:t>Time of Day Dimension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3315" name="Rectangle 3"/>
          <p:cNvSpPr>
            <a:spLocks noGrp="1" noChangeArrowheads="1"/>
          </p:cNvSpPr>
          <p:nvPr>
            <p:ph type="body" idx="1"/>
          </p:nvPr>
        </p:nvSpPr>
        <p:spPr>
          <a:xfrm>
            <a:off x="838200" y="1828800"/>
            <a:ext cx="7696200" cy="4724400"/>
          </a:xfrm>
        </p:spPr>
        <p:txBody>
          <a:bodyPr/>
          <a:lstStyle/>
          <a:p>
            <a:pPr eaLnBrk="1" hangingPunct="1"/>
            <a:r>
              <a:rPr lang="en-US" altLang="en-US" b="1" smtClean="0"/>
              <a:t>Declaring grain of the fact table is one of the important design decisions</a:t>
            </a:r>
          </a:p>
          <a:p>
            <a:pPr eaLnBrk="1" hangingPunct="1"/>
            <a:r>
              <a:rPr lang="en-US" altLang="en-US" b="1" smtClean="0"/>
              <a:t>Grain declares the exact meaning of a single fact record</a:t>
            </a:r>
          </a:p>
          <a:p>
            <a:pPr eaLnBrk="1" hangingPunct="1"/>
            <a:r>
              <a:rPr lang="en-US" altLang="en-US" b="1" smtClean="0"/>
              <a:t>If the grain of the FT is clear, choosing Dimensions becomes easy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4339" name="Rectangle 3"/>
          <p:cNvSpPr>
            <a:spLocks noGrp="1" noChangeArrowheads="1"/>
          </p:cNvSpPr>
          <p:nvPr>
            <p:ph type="body" idx="1"/>
          </p:nvPr>
        </p:nvSpPr>
        <p:spPr>
          <a:xfrm>
            <a:off x="838200" y="1828800"/>
            <a:ext cx="7696200" cy="4724400"/>
          </a:xfrm>
        </p:spPr>
        <p:txBody>
          <a:bodyPr/>
          <a:lstStyle/>
          <a:p>
            <a:pPr eaLnBrk="1" hangingPunct="1">
              <a:lnSpc>
                <a:spcPct val="90000"/>
              </a:lnSpc>
            </a:pPr>
            <a:r>
              <a:rPr lang="en-US" altLang="en-US" b="1" smtClean="0"/>
              <a:t>John &amp; Mary Smith a single household</a:t>
            </a:r>
          </a:p>
          <a:p>
            <a:pPr eaLnBrk="1" hangingPunct="1">
              <a:lnSpc>
                <a:spcPct val="90000"/>
              </a:lnSpc>
            </a:pPr>
            <a:r>
              <a:rPr lang="en-US" altLang="en-US" b="1" smtClean="0"/>
              <a:t>John has a current account</a:t>
            </a:r>
          </a:p>
          <a:p>
            <a:pPr eaLnBrk="1" hangingPunct="1">
              <a:lnSpc>
                <a:spcPct val="90000"/>
              </a:lnSpc>
            </a:pPr>
            <a:r>
              <a:rPr lang="en-US" altLang="en-US" b="1" smtClean="0"/>
              <a:t>Mary has a savings account</a:t>
            </a:r>
          </a:p>
          <a:p>
            <a:pPr eaLnBrk="1" hangingPunct="1">
              <a:lnSpc>
                <a:spcPct val="90000"/>
              </a:lnSpc>
            </a:pPr>
            <a:r>
              <a:rPr lang="en-US" altLang="en-US" b="1" smtClean="0"/>
              <a:t>John &amp; Mary have a joint current account, &amp; credit card</a:t>
            </a:r>
          </a:p>
          <a:p>
            <a:pPr eaLnBrk="1" hangingPunct="1">
              <a:lnSpc>
                <a:spcPct val="90000"/>
              </a:lnSpc>
            </a:pPr>
            <a:r>
              <a:rPr lang="en-US" altLang="en-US" b="1" smtClean="0"/>
              <a:t>An account can have one, two or more customers associated with it</a:t>
            </a:r>
          </a:p>
          <a:p>
            <a:pPr eaLnBrk="1" hangingPunct="1">
              <a:lnSpc>
                <a:spcPct val="90000"/>
              </a:lnSpc>
            </a:pPr>
            <a:endParaRPr lang="en-US" altLang="en-US"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5363" name="Rectangle 3"/>
          <p:cNvSpPr>
            <a:spLocks noGrp="1" noChangeArrowheads="1"/>
          </p:cNvSpPr>
          <p:nvPr>
            <p:ph type="body" idx="1"/>
          </p:nvPr>
        </p:nvSpPr>
        <p:spPr>
          <a:xfrm>
            <a:off x="838200" y="1828800"/>
            <a:ext cx="7696200" cy="4724400"/>
          </a:xfrm>
        </p:spPr>
        <p:txBody>
          <a:bodyPr/>
          <a:lstStyle/>
          <a:p>
            <a:pPr eaLnBrk="1" hangingPunct="1">
              <a:lnSpc>
                <a:spcPct val="80000"/>
              </a:lnSpc>
            </a:pPr>
            <a:r>
              <a:rPr lang="en-US" altLang="en-US" sz="2400" b="1" smtClean="0"/>
              <a:t>Customer as an account dimension attribute?</a:t>
            </a:r>
          </a:p>
          <a:p>
            <a:pPr eaLnBrk="1" hangingPunct="1">
              <a:lnSpc>
                <a:spcPct val="80000"/>
              </a:lnSpc>
            </a:pPr>
            <a:r>
              <a:rPr lang="en-US" altLang="en-US" sz="2400" b="1" smtClean="0"/>
              <a:t>Doing so violates the granularity of the dimension table as more than one customer could be associated with an account</a:t>
            </a:r>
          </a:p>
          <a:p>
            <a:pPr eaLnBrk="1" hangingPunct="1">
              <a:lnSpc>
                <a:spcPct val="80000"/>
              </a:lnSpc>
            </a:pPr>
            <a:r>
              <a:rPr lang="en-US" altLang="en-US" sz="2400" b="1" smtClean="0"/>
              <a:t>Customer as an additional dimension in the FT?</a:t>
            </a:r>
          </a:p>
          <a:p>
            <a:pPr eaLnBrk="1" hangingPunct="1">
              <a:lnSpc>
                <a:spcPct val="80000"/>
              </a:lnSpc>
            </a:pPr>
            <a:r>
              <a:rPr lang="en-US" altLang="en-US" sz="2400" b="1" smtClean="0"/>
              <a:t>Doing so violates the granularity of the FT (one row per account per month)</a:t>
            </a:r>
          </a:p>
          <a:p>
            <a:pPr eaLnBrk="1" hangingPunct="1">
              <a:lnSpc>
                <a:spcPct val="80000"/>
              </a:lnSpc>
            </a:pPr>
            <a:r>
              <a:rPr lang="en-US" altLang="en-US" sz="2400" b="1" smtClean="0"/>
              <a:t>Classic example of a multi-valued dimension</a:t>
            </a:r>
          </a:p>
          <a:p>
            <a:pPr eaLnBrk="1" hangingPunct="1">
              <a:lnSpc>
                <a:spcPct val="80000"/>
              </a:lnSpc>
            </a:pPr>
            <a:r>
              <a:rPr lang="en-US" altLang="en-US" sz="2400" b="1" smtClean="0"/>
              <a:t>How to model multi-valued dimensions?</a:t>
            </a:r>
          </a:p>
          <a:p>
            <a:pPr eaLnBrk="1" hangingPunct="1">
              <a:lnSpc>
                <a:spcPct val="80000"/>
              </a:lnSpc>
            </a:pPr>
            <a:endParaRPr lang="en-US" altLang="en-US" sz="2800" b="1"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685800"/>
            <a:ext cx="7712075" cy="762000"/>
          </a:xfrm>
        </p:spPr>
        <p:txBody>
          <a:bodyPr/>
          <a:lstStyle/>
          <a:p>
            <a:pPr eaLnBrk="1" hangingPunct="1"/>
            <a:r>
              <a:rPr lang="en-US" altLang="en-US" smtClean="0"/>
              <a:t>Bridge Tables</a:t>
            </a:r>
          </a:p>
        </p:txBody>
      </p:sp>
      <p:sp>
        <p:nvSpPr>
          <p:cNvPr id="16387" name="Rectangle 3"/>
          <p:cNvSpPr>
            <a:spLocks noGrp="1" noChangeArrowheads="1"/>
          </p:cNvSpPr>
          <p:nvPr>
            <p:ph type="body" idx="1"/>
          </p:nvPr>
        </p:nvSpPr>
        <p:spPr>
          <a:xfrm>
            <a:off x="838200" y="1828800"/>
            <a:ext cx="7696200" cy="4724400"/>
          </a:xfrm>
        </p:spPr>
        <p:txBody>
          <a:bodyPr/>
          <a:lstStyle/>
          <a:p>
            <a:pPr eaLnBrk="1" hangingPunct="1"/>
            <a:r>
              <a:rPr lang="en-US" altLang="en-US" sz="2800" b="1" smtClean="0"/>
              <a:t>Account to Customer BRIDGE table</a:t>
            </a:r>
          </a:p>
          <a:p>
            <a:pPr eaLnBrk="1" hangingPunct="1">
              <a:buFont typeface="Wingdings" panose="05000000000000000000" pitchFamily="2" charset="2"/>
              <a:buNone/>
            </a:pPr>
            <a:endParaRPr lang="en-US" altLang="en-US" b="1" smtClean="0"/>
          </a:p>
        </p:txBody>
      </p:sp>
      <p:grpSp>
        <p:nvGrpSpPr>
          <p:cNvPr id="16388" name="Group 4"/>
          <p:cNvGrpSpPr>
            <a:grpSpLocks/>
          </p:cNvGrpSpPr>
          <p:nvPr/>
        </p:nvGrpSpPr>
        <p:grpSpPr bwMode="auto">
          <a:xfrm>
            <a:off x="685800" y="2362200"/>
            <a:ext cx="1371600" cy="4191000"/>
            <a:chOff x="192" y="1104"/>
            <a:chExt cx="864" cy="2640"/>
          </a:xfrm>
        </p:grpSpPr>
        <p:sp>
          <p:nvSpPr>
            <p:cNvPr id="16407" name="Rectangle 5"/>
            <p:cNvSpPr>
              <a:spLocks noChangeArrowheads="1"/>
            </p:cNvSpPr>
            <p:nvPr/>
          </p:nvSpPr>
          <p:spPr bwMode="auto">
            <a:xfrm>
              <a:off x="192" y="1632"/>
              <a:ext cx="864"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6408" name="Rectangle 6"/>
            <p:cNvSpPr>
              <a:spLocks noChangeArrowheads="1"/>
            </p:cNvSpPr>
            <p:nvPr/>
          </p:nvSpPr>
          <p:spPr bwMode="auto">
            <a:xfrm>
              <a:off x="192"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16409" name="Text Box 7"/>
            <p:cNvSpPr txBox="1">
              <a:spLocks noChangeArrowheads="1"/>
            </p:cNvSpPr>
            <p:nvPr/>
          </p:nvSpPr>
          <p:spPr bwMode="auto">
            <a:xfrm>
              <a:off x="336" y="1104"/>
              <a:ext cx="5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Fact</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Table</a:t>
              </a:r>
            </a:p>
          </p:txBody>
        </p:sp>
      </p:grpSp>
      <p:grpSp>
        <p:nvGrpSpPr>
          <p:cNvPr id="16389" name="Group 8"/>
          <p:cNvGrpSpPr>
            <a:grpSpLocks/>
          </p:cNvGrpSpPr>
          <p:nvPr/>
        </p:nvGrpSpPr>
        <p:grpSpPr bwMode="auto">
          <a:xfrm>
            <a:off x="2743200" y="2971800"/>
            <a:ext cx="1627188" cy="2971800"/>
            <a:chOff x="1423" y="1680"/>
            <a:chExt cx="1025" cy="1872"/>
          </a:xfrm>
        </p:grpSpPr>
        <p:sp>
          <p:nvSpPr>
            <p:cNvPr id="16403" name="Rectangle 9"/>
            <p:cNvSpPr>
              <a:spLocks noChangeArrowheads="1"/>
            </p:cNvSpPr>
            <p:nvPr/>
          </p:nvSpPr>
          <p:spPr bwMode="auto">
            <a:xfrm>
              <a:off x="1488" y="2256"/>
              <a:ext cx="8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6404" name="Rectangle 10"/>
            <p:cNvSpPr>
              <a:spLocks noChangeArrowheads="1"/>
            </p:cNvSpPr>
            <p:nvPr/>
          </p:nvSpPr>
          <p:spPr bwMode="auto">
            <a:xfrm>
              <a:off x="1488"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16405" name="Text Box 11"/>
            <p:cNvSpPr txBox="1">
              <a:spLocks noChangeArrowheads="1"/>
            </p:cNvSpPr>
            <p:nvPr/>
          </p:nvSpPr>
          <p:spPr bwMode="auto">
            <a:xfrm>
              <a:off x="1423" y="1680"/>
              <a:ext cx="10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Account</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Dimension</a:t>
              </a:r>
            </a:p>
          </p:txBody>
        </p:sp>
        <p:sp>
          <p:nvSpPr>
            <p:cNvPr id="16406" name="Text Box 12"/>
            <p:cNvSpPr txBox="1">
              <a:spLocks noChangeArrowheads="1"/>
            </p:cNvSpPr>
            <p:nvPr/>
          </p:nvSpPr>
          <p:spPr bwMode="auto">
            <a:xfrm>
              <a:off x="1574" y="2759"/>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1800">
                  <a:solidFill>
                    <a:schemeClr val="tx1"/>
                  </a:solidFill>
                  <a:latin typeface="Arial" panose="020B0604020202020204" pitchFamily="34" charset="0"/>
                </a:rPr>
                <a:t>Account-</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related</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attributes</a:t>
              </a:r>
            </a:p>
          </p:txBody>
        </p:sp>
      </p:grpSp>
      <p:grpSp>
        <p:nvGrpSpPr>
          <p:cNvPr id="16390" name="Group 13"/>
          <p:cNvGrpSpPr>
            <a:grpSpLocks/>
          </p:cNvGrpSpPr>
          <p:nvPr/>
        </p:nvGrpSpPr>
        <p:grpSpPr bwMode="auto">
          <a:xfrm>
            <a:off x="4953000" y="3352800"/>
            <a:ext cx="1371600" cy="2438400"/>
            <a:chOff x="2736" y="1728"/>
            <a:chExt cx="864" cy="1536"/>
          </a:xfrm>
        </p:grpSpPr>
        <p:sp>
          <p:nvSpPr>
            <p:cNvPr id="16399" name="Rectangle 14"/>
            <p:cNvSpPr>
              <a:spLocks noChangeArrowheads="1"/>
            </p:cNvSpPr>
            <p:nvPr/>
          </p:nvSpPr>
          <p:spPr bwMode="auto">
            <a:xfrm>
              <a:off x="2736"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16400" name="Rectangle 15"/>
            <p:cNvSpPr>
              <a:spLocks noChangeArrowheads="1"/>
            </p:cNvSpPr>
            <p:nvPr/>
          </p:nvSpPr>
          <p:spPr bwMode="auto">
            <a:xfrm>
              <a:off x="2736" y="2592"/>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customer_id</a:t>
              </a:r>
            </a:p>
          </p:txBody>
        </p:sp>
        <p:sp>
          <p:nvSpPr>
            <p:cNvPr id="16401" name="Rectangle 16"/>
            <p:cNvSpPr>
              <a:spLocks noChangeArrowheads="1"/>
            </p:cNvSpPr>
            <p:nvPr/>
          </p:nvSpPr>
          <p:spPr bwMode="auto">
            <a:xfrm>
              <a:off x="2736" y="2928"/>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weight</a:t>
              </a:r>
            </a:p>
          </p:txBody>
        </p:sp>
        <p:sp>
          <p:nvSpPr>
            <p:cNvPr id="16402" name="Text Box 17"/>
            <p:cNvSpPr txBox="1">
              <a:spLocks noChangeArrowheads="1"/>
            </p:cNvSpPr>
            <p:nvPr/>
          </p:nvSpPr>
          <p:spPr bwMode="auto">
            <a:xfrm>
              <a:off x="2832" y="1728"/>
              <a:ext cx="67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Bridge</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Table</a:t>
              </a:r>
            </a:p>
          </p:txBody>
        </p:sp>
      </p:grpSp>
      <p:grpSp>
        <p:nvGrpSpPr>
          <p:cNvPr id="16391" name="Group 18"/>
          <p:cNvGrpSpPr>
            <a:grpSpLocks/>
          </p:cNvGrpSpPr>
          <p:nvPr/>
        </p:nvGrpSpPr>
        <p:grpSpPr bwMode="auto">
          <a:xfrm>
            <a:off x="6934200" y="3429000"/>
            <a:ext cx="1627188" cy="2438400"/>
            <a:chOff x="4015" y="2064"/>
            <a:chExt cx="1025" cy="1536"/>
          </a:xfrm>
        </p:grpSpPr>
        <p:sp>
          <p:nvSpPr>
            <p:cNvPr id="16396" name="Rectangle 19"/>
            <p:cNvSpPr>
              <a:spLocks noChangeArrowheads="1"/>
            </p:cNvSpPr>
            <p:nvPr/>
          </p:nvSpPr>
          <p:spPr bwMode="auto">
            <a:xfrm>
              <a:off x="4080" y="2592"/>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customer_id</a:t>
              </a:r>
            </a:p>
          </p:txBody>
        </p:sp>
        <p:sp>
          <p:nvSpPr>
            <p:cNvPr id="16397" name="Text Box 20"/>
            <p:cNvSpPr txBox="1">
              <a:spLocks noChangeArrowheads="1"/>
            </p:cNvSpPr>
            <p:nvPr/>
          </p:nvSpPr>
          <p:spPr bwMode="auto">
            <a:xfrm>
              <a:off x="4015" y="2064"/>
              <a:ext cx="10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Customer</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Dimension</a:t>
              </a:r>
            </a:p>
          </p:txBody>
        </p:sp>
        <p:sp>
          <p:nvSpPr>
            <p:cNvPr id="16398" name="Text Box 21"/>
            <p:cNvSpPr txBox="1">
              <a:spLocks noChangeArrowheads="1"/>
            </p:cNvSpPr>
            <p:nvPr/>
          </p:nvSpPr>
          <p:spPr bwMode="auto">
            <a:xfrm>
              <a:off x="4164" y="3023"/>
              <a:ext cx="7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1800">
                  <a:solidFill>
                    <a:schemeClr val="tx1"/>
                  </a:solidFill>
                  <a:latin typeface="Arial" panose="020B0604020202020204" pitchFamily="34" charset="0"/>
                </a:rPr>
                <a:t>Customer-</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related</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attributes</a:t>
              </a:r>
            </a:p>
          </p:txBody>
        </p:sp>
      </p:grpSp>
      <p:sp>
        <p:nvSpPr>
          <p:cNvPr id="16392" name="Rectangle 22"/>
          <p:cNvSpPr>
            <a:spLocks noChangeArrowheads="1"/>
          </p:cNvSpPr>
          <p:nvPr/>
        </p:nvSpPr>
        <p:spPr bwMode="auto">
          <a:xfrm>
            <a:off x="7037388" y="4252913"/>
            <a:ext cx="13716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6393" name="Line 23"/>
          <p:cNvSpPr>
            <a:spLocks noChangeShapeType="1"/>
          </p:cNvSpPr>
          <p:nvPr/>
        </p:nvSpPr>
        <p:spPr bwMode="auto">
          <a:xfrm>
            <a:off x="2057400" y="4419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16394" name="Line 24"/>
          <p:cNvSpPr>
            <a:spLocks noChangeShapeType="1"/>
          </p:cNvSpPr>
          <p:nvPr/>
        </p:nvSpPr>
        <p:spPr bwMode="auto">
          <a:xfrm>
            <a:off x="4267200" y="44196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16395" name="Line 25"/>
          <p:cNvSpPr>
            <a:spLocks noChangeShapeType="1"/>
          </p:cNvSpPr>
          <p:nvPr/>
        </p:nvSpPr>
        <p:spPr bwMode="auto">
          <a:xfrm>
            <a:off x="6324600" y="4572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7411" name="Rectangle 3"/>
          <p:cNvSpPr>
            <a:spLocks noGrp="1" noChangeArrowheads="1"/>
          </p:cNvSpPr>
          <p:nvPr>
            <p:ph type="body" idx="1"/>
          </p:nvPr>
        </p:nvSpPr>
        <p:spPr>
          <a:xfrm>
            <a:off x="762000" y="1905000"/>
            <a:ext cx="7696200" cy="4724400"/>
          </a:xfrm>
        </p:spPr>
        <p:txBody>
          <a:bodyPr/>
          <a:lstStyle/>
          <a:p>
            <a:pPr eaLnBrk="1" hangingPunct="1">
              <a:lnSpc>
                <a:spcPct val="80000"/>
              </a:lnSpc>
            </a:pPr>
            <a:r>
              <a:rPr lang="en-US" altLang="en-US" sz="2800" b="1" smtClean="0"/>
              <a:t>In the classical Grocery Store Sales Data Mart, the following dimensions are obvious for the daily grain:</a:t>
            </a:r>
          </a:p>
          <a:p>
            <a:pPr lvl="2" eaLnBrk="1" hangingPunct="1">
              <a:lnSpc>
                <a:spcPct val="80000"/>
              </a:lnSpc>
            </a:pPr>
            <a:r>
              <a:rPr lang="en-US" altLang="en-US" sz="2200" b="1" smtClean="0"/>
              <a:t> Calendar Date</a:t>
            </a:r>
          </a:p>
          <a:p>
            <a:pPr lvl="2" eaLnBrk="1" hangingPunct="1">
              <a:lnSpc>
                <a:spcPct val="80000"/>
              </a:lnSpc>
            </a:pPr>
            <a:r>
              <a:rPr lang="en-US" altLang="en-US" sz="2200" b="1" smtClean="0"/>
              <a:t> Product</a:t>
            </a:r>
          </a:p>
          <a:p>
            <a:pPr lvl="2" eaLnBrk="1" hangingPunct="1">
              <a:lnSpc>
                <a:spcPct val="80000"/>
              </a:lnSpc>
            </a:pPr>
            <a:r>
              <a:rPr lang="en-US" altLang="en-US" sz="2200" b="1" smtClean="0"/>
              <a:t> Store</a:t>
            </a:r>
          </a:p>
          <a:p>
            <a:pPr lvl="2" eaLnBrk="1" hangingPunct="1">
              <a:lnSpc>
                <a:spcPct val="80000"/>
              </a:lnSpc>
            </a:pPr>
            <a:r>
              <a:rPr lang="en-US" altLang="en-US" sz="2200" b="1" smtClean="0"/>
              <a:t> Promotion (assuming the promotion remains in effect the entire day)</a:t>
            </a:r>
          </a:p>
          <a:p>
            <a:pPr eaLnBrk="1" hangingPunct="1">
              <a:lnSpc>
                <a:spcPct val="80000"/>
              </a:lnSpc>
            </a:pPr>
            <a:r>
              <a:rPr lang="en-US" altLang="en-US" sz="2800" b="1" smtClean="0"/>
              <a:t>What about the Customer &amp; Check-out clerk dimensions?</a:t>
            </a:r>
          </a:p>
          <a:p>
            <a:pPr eaLnBrk="1" hangingPunct="1">
              <a:lnSpc>
                <a:spcPct val="80000"/>
              </a:lnSpc>
            </a:pPr>
            <a:r>
              <a:rPr lang="en-US" altLang="en-US" sz="2800" b="1" smtClean="0"/>
              <a:t>Many values at the daily grain!</a:t>
            </a:r>
          </a:p>
          <a:p>
            <a:pPr eaLnBrk="1" hangingPunct="1">
              <a:lnSpc>
                <a:spcPct val="80000"/>
              </a:lnSpc>
            </a:pPr>
            <a:endParaRPr lang="en-US" altLang="en-US" sz="2800"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8435" name="Rectangle 3"/>
          <p:cNvSpPr>
            <a:spLocks noGrp="1" noChangeArrowheads="1"/>
          </p:cNvSpPr>
          <p:nvPr>
            <p:ph type="body" idx="1"/>
          </p:nvPr>
        </p:nvSpPr>
        <p:spPr>
          <a:xfrm>
            <a:off x="838200" y="1828800"/>
            <a:ext cx="7696200" cy="4724400"/>
          </a:xfrm>
        </p:spPr>
        <p:txBody>
          <a:bodyPr/>
          <a:lstStyle/>
          <a:p>
            <a:pPr eaLnBrk="1" hangingPunct="1">
              <a:lnSpc>
                <a:spcPct val="90000"/>
              </a:lnSpc>
            </a:pPr>
            <a:r>
              <a:rPr lang="en-US" altLang="en-US" sz="2800" b="1" smtClean="0"/>
              <a:t>We disqualified the customer and check-out clerk dimension</a:t>
            </a:r>
          </a:p>
          <a:p>
            <a:pPr eaLnBrk="1" hangingPunct="1">
              <a:lnSpc>
                <a:spcPct val="90000"/>
              </a:lnSpc>
            </a:pPr>
            <a:r>
              <a:rPr lang="en-US" altLang="en-US" sz="2800" b="1" smtClean="0"/>
              <a:t>Many dimensions can get disqualified if we are dealing with an aggregated FT</a:t>
            </a:r>
          </a:p>
          <a:p>
            <a:pPr eaLnBrk="1" hangingPunct="1">
              <a:lnSpc>
                <a:spcPct val="90000"/>
              </a:lnSpc>
            </a:pPr>
            <a:r>
              <a:rPr lang="en-US" altLang="en-US" sz="2800" b="1" smtClean="0"/>
              <a:t>The more the FT is summarized, the fewer no. of dimensions we can attach to the fact records</a:t>
            </a:r>
          </a:p>
          <a:p>
            <a:pPr eaLnBrk="1" hangingPunct="1">
              <a:lnSpc>
                <a:spcPct val="90000"/>
              </a:lnSpc>
            </a:pPr>
            <a:r>
              <a:rPr lang="en-US" altLang="en-US" sz="2800" b="1" smtClean="0"/>
              <a:t>What about the converse?</a:t>
            </a:r>
          </a:p>
          <a:p>
            <a:pPr eaLnBrk="1" hangingPunct="1">
              <a:lnSpc>
                <a:spcPct val="90000"/>
              </a:lnSpc>
            </a:pPr>
            <a:r>
              <a:rPr lang="en-US" altLang="en-US" sz="2800" b="1" smtClean="0"/>
              <a:t>The more granular the data, the more dimensions make sense!!</a:t>
            </a:r>
          </a:p>
          <a:p>
            <a:pPr eaLnBrk="1" hangingPunct="1">
              <a:lnSpc>
                <a:spcPct val="90000"/>
              </a:lnSpc>
            </a:pPr>
            <a:endParaRPr lang="en-US" altLang="en-US" sz="2800"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19459" name="Rectangle 3"/>
          <p:cNvSpPr>
            <a:spLocks noGrp="1" noChangeArrowheads="1"/>
          </p:cNvSpPr>
          <p:nvPr>
            <p:ph type="body" idx="1"/>
          </p:nvPr>
        </p:nvSpPr>
        <p:spPr>
          <a:xfrm>
            <a:off x="762000" y="1905000"/>
            <a:ext cx="7696200" cy="4724400"/>
          </a:xfrm>
        </p:spPr>
        <p:txBody>
          <a:bodyPr/>
          <a:lstStyle/>
          <a:p>
            <a:pPr eaLnBrk="1" hangingPunct="1">
              <a:lnSpc>
                <a:spcPct val="90000"/>
              </a:lnSpc>
            </a:pPr>
            <a:r>
              <a:rPr lang="en-US" altLang="en-US" b="1" smtClean="0"/>
              <a:t>Single-valued dimensions are welcome</a:t>
            </a:r>
          </a:p>
          <a:p>
            <a:pPr eaLnBrk="1" hangingPunct="1">
              <a:lnSpc>
                <a:spcPct val="90000"/>
              </a:lnSpc>
            </a:pPr>
            <a:r>
              <a:rPr lang="en-US" altLang="en-US" b="1" smtClean="0"/>
              <a:t>Any legitimate exceptions?</a:t>
            </a:r>
          </a:p>
          <a:p>
            <a:pPr eaLnBrk="1" hangingPunct="1">
              <a:lnSpc>
                <a:spcPct val="90000"/>
              </a:lnSpc>
            </a:pPr>
            <a:r>
              <a:rPr lang="en-US" altLang="en-US" b="1" smtClean="0"/>
              <a:t>If yes, how to handle them?</a:t>
            </a:r>
          </a:p>
          <a:p>
            <a:pPr eaLnBrk="1" hangingPunct="1">
              <a:lnSpc>
                <a:spcPct val="90000"/>
              </a:lnSpc>
            </a:pPr>
            <a:r>
              <a:rPr lang="en-US" altLang="en-US" b="1" smtClean="0"/>
              <a:t>Example: Healthcare Billing</a:t>
            </a:r>
          </a:p>
          <a:p>
            <a:pPr eaLnBrk="1" hangingPunct="1">
              <a:lnSpc>
                <a:spcPct val="90000"/>
              </a:lnSpc>
            </a:pPr>
            <a:r>
              <a:rPr lang="en-US" altLang="en-US" b="1" smtClean="0"/>
              <a:t>Grain is individual line item on a doctor/hospital bill</a:t>
            </a:r>
          </a:p>
          <a:p>
            <a:pPr eaLnBrk="1" hangingPunct="1">
              <a:lnSpc>
                <a:spcPct val="90000"/>
              </a:lnSpc>
            </a:pPr>
            <a:r>
              <a:rPr lang="en-US" altLang="en-US" b="1" smtClean="0"/>
              <a:t>The individual line items guide us through to the dimensions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0483" name="Rectangle 3"/>
          <p:cNvSpPr>
            <a:spLocks noGrp="1" noChangeArrowheads="1"/>
          </p:cNvSpPr>
          <p:nvPr>
            <p:ph type="body" idx="1"/>
          </p:nvPr>
        </p:nvSpPr>
        <p:spPr>
          <a:xfrm>
            <a:off x="762000" y="1828800"/>
            <a:ext cx="7696200" cy="4724400"/>
          </a:xfrm>
        </p:spPr>
        <p:txBody>
          <a:bodyPr/>
          <a:lstStyle/>
          <a:p>
            <a:pPr eaLnBrk="1" hangingPunct="1">
              <a:lnSpc>
                <a:spcPct val="90000"/>
              </a:lnSpc>
            </a:pPr>
            <a:r>
              <a:rPr lang="en-US" altLang="en-US" sz="2400" b="1" smtClean="0"/>
              <a:t>Dimensions</a:t>
            </a:r>
          </a:p>
          <a:p>
            <a:pPr lvl="2" eaLnBrk="1" hangingPunct="1">
              <a:lnSpc>
                <a:spcPct val="90000"/>
              </a:lnSpc>
            </a:pPr>
            <a:r>
              <a:rPr lang="en-US" altLang="en-US" sz="1800" b="1" smtClean="0"/>
              <a:t> Calendar Date (of incurred charges)</a:t>
            </a:r>
          </a:p>
          <a:p>
            <a:pPr lvl="2" eaLnBrk="1" hangingPunct="1">
              <a:lnSpc>
                <a:spcPct val="90000"/>
              </a:lnSpc>
            </a:pPr>
            <a:r>
              <a:rPr lang="en-US" altLang="en-US" sz="1800" b="1" smtClean="0"/>
              <a:t> Patient</a:t>
            </a:r>
          </a:p>
          <a:p>
            <a:pPr lvl="2" eaLnBrk="1" hangingPunct="1">
              <a:lnSpc>
                <a:spcPct val="90000"/>
              </a:lnSpc>
            </a:pPr>
            <a:r>
              <a:rPr lang="en-US" altLang="en-US" sz="1800" b="1" smtClean="0"/>
              <a:t> Doctor (usually called ‘provider’)</a:t>
            </a:r>
          </a:p>
          <a:p>
            <a:pPr lvl="2" eaLnBrk="1" hangingPunct="1">
              <a:lnSpc>
                <a:spcPct val="90000"/>
              </a:lnSpc>
            </a:pPr>
            <a:r>
              <a:rPr lang="en-US" altLang="en-US" sz="1800" b="1" smtClean="0"/>
              <a:t> Location</a:t>
            </a:r>
          </a:p>
          <a:p>
            <a:pPr lvl="2" eaLnBrk="1" hangingPunct="1">
              <a:lnSpc>
                <a:spcPct val="90000"/>
              </a:lnSpc>
            </a:pPr>
            <a:r>
              <a:rPr lang="en-US" altLang="en-US" sz="1800" b="1" smtClean="0"/>
              <a:t> Service Performed</a:t>
            </a:r>
          </a:p>
          <a:p>
            <a:pPr lvl="2" eaLnBrk="1" hangingPunct="1">
              <a:lnSpc>
                <a:spcPct val="90000"/>
              </a:lnSpc>
            </a:pPr>
            <a:r>
              <a:rPr lang="en-US" altLang="en-US" sz="1800" b="1" smtClean="0"/>
              <a:t> Diagnosis</a:t>
            </a:r>
          </a:p>
          <a:p>
            <a:pPr lvl="2" eaLnBrk="1" hangingPunct="1">
              <a:lnSpc>
                <a:spcPct val="90000"/>
              </a:lnSpc>
            </a:pPr>
            <a:r>
              <a:rPr lang="en-US" altLang="en-US" sz="1800" b="1" smtClean="0"/>
              <a:t> Payer (insurance co., employer, self)</a:t>
            </a:r>
          </a:p>
          <a:p>
            <a:pPr eaLnBrk="1" hangingPunct="1">
              <a:lnSpc>
                <a:spcPct val="90000"/>
              </a:lnSpc>
            </a:pPr>
            <a:r>
              <a:rPr lang="en-US" altLang="en-US" sz="2400" b="1" smtClean="0"/>
              <a:t>In many healthcare situations, there may be multiple values for diagnosis</a:t>
            </a:r>
          </a:p>
          <a:p>
            <a:pPr eaLnBrk="1" hangingPunct="1">
              <a:lnSpc>
                <a:spcPct val="90000"/>
              </a:lnSpc>
            </a:pPr>
            <a:r>
              <a:rPr lang="en-US" altLang="en-US" sz="2400" b="1" smtClean="0"/>
              <a:t>Really sick people having 10 different diagnoses!!</a:t>
            </a:r>
          </a:p>
          <a:p>
            <a:pPr eaLnBrk="1" hangingPunct="1">
              <a:lnSpc>
                <a:spcPct val="90000"/>
              </a:lnSpc>
            </a:pPr>
            <a:r>
              <a:rPr lang="en-US" altLang="en-US" sz="2400" b="1" smtClean="0"/>
              <a:t>How to model the Diagnosis Dimension?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 y="533400"/>
            <a:ext cx="8001000" cy="5978525"/>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17525" y="754063"/>
            <a:ext cx="8596313" cy="701675"/>
          </a:xfrm>
        </p:spPr>
        <p:txBody>
          <a:bodyPr/>
          <a:lstStyle/>
          <a:p>
            <a:pPr eaLnBrk="1" hangingPunct="1"/>
            <a:r>
              <a:rPr lang="en-US" altLang="en-US" sz="4000" smtClean="0"/>
              <a:t>Time Dimension</a:t>
            </a:r>
          </a:p>
        </p:txBody>
      </p:sp>
      <p:sp>
        <p:nvSpPr>
          <p:cNvPr id="4099" name="Rectangle 3"/>
          <p:cNvSpPr>
            <a:spLocks noGrp="1" noChangeArrowheads="1"/>
          </p:cNvSpPr>
          <p:nvPr>
            <p:ph type="body" idx="1"/>
          </p:nvPr>
        </p:nvSpPr>
        <p:spPr>
          <a:xfrm>
            <a:off x="457200" y="1828800"/>
            <a:ext cx="8229600" cy="4724400"/>
          </a:xfrm>
        </p:spPr>
        <p:txBody>
          <a:bodyPr/>
          <a:lstStyle/>
          <a:p>
            <a:pPr eaLnBrk="1" hangingPunct="1">
              <a:lnSpc>
                <a:spcPct val="90000"/>
              </a:lnSpc>
            </a:pPr>
            <a:r>
              <a:rPr lang="en-US" altLang="en-US" b="1" smtClean="0"/>
              <a:t>Time is a unique &amp; powerful dimension in every DM &amp; EDW</a:t>
            </a:r>
          </a:p>
          <a:p>
            <a:pPr eaLnBrk="1" hangingPunct="1">
              <a:lnSpc>
                <a:spcPct val="90000"/>
              </a:lnSpc>
            </a:pPr>
            <a:r>
              <a:rPr lang="en-US" altLang="en-US" b="1" smtClean="0"/>
              <a:t>Time dimension is very special &amp; should be treated differently from other dimensions</a:t>
            </a:r>
          </a:p>
          <a:p>
            <a:pPr eaLnBrk="1" hangingPunct="1">
              <a:lnSpc>
                <a:spcPct val="90000"/>
              </a:lnSpc>
            </a:pPr>
            <a:r>
              <a:rPr lang="en-US" altLang="en-US" b="1" smtClean="0"/>
              <a:t>Example of a Star Schema</a:t>
            </a:r>
          </a:p>
          <a:p>
            <a:pPr lvl="2" eaLnBrk="1" hangingPunct="1">
              <a:lnSpc>
                <a:spcPct val="90000"/>
              </a:lnSpc>
            </a:pPr>
            <a:r>
              <a:rPr lang="en-US" altLang="en-US" b="1" smtClean="0"/>
              <a:t>Fact table records daily orders received by a manufacturing company</a:t>
            </a:r>
          </a:p>
          <a:p>
            <a:pPr lvl="2" eaLnBrk="1" hangingPunct="1">
              <a:lnSpc>
                <a:spcPct val="90000"/>
              </a:lnSpc>
            </a:pPr>
            <a:r>
              <a:rPr lang="en-US" altLang="en-US" b="1" smtClean="0"/>
              <a:t>Time dimension designates calendar days</a:t>
            </a:r>
          </a:p>
          <a:p>
            <a:pPr lvl="1" eaLnBrk="1" hangingPunct="1">
              <a:lnSpc>
                <a:spcPct val="90000"/>
              </a:lnSpc>
            </a:pPr>
            <a:endParaRPr lang="en-US" altLang="en-US"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2531" name="Rectangle 3"/>
          <p:cNvSpPr>
            <a:spLocks noGrp="1" noChangeArrowheads="1"/>
          </p:cNvSpPr>
          <p:nvPr>
            <p:ph type="body" idx="1"/>
          </p:nvPr>
        </p:nvSpPr>
        <p:spPr>
          <a:xfrm>
            <a:off x="457200" y="1752600"/>
            <a:ext cx="8229600" cy="4724400"/>
          </a:xfrm>
        </p:spPr>
        <p:txBody>
          <a:bodyPr/>
          <a:lstStyle/>
          <a:p>
            <a:pPr marL="609600" indent="-609600" eaLnBrk="1" hangingPunct="1"/>
            <a:r>
              <a:rPr lang="en-US" altLang="en-US" b="1" smtClean="0"/>
              <a:t>Modeling Diagnoses Dimension: 4 ways:</a:t>
            </a:r>
          </a:p>
          <a:p>
            <a:pPr marL="1371600" lvl="2" indent="-457200" eaLnBrk="1" hangingPunct="1">
              <a:buFont typeface="Wingdings" panose="05000000000000000000" pitchFamily="2" charset="2"/>
              <a:buAutoNum type="arabicPeriod"/>
            </a:pPr>
            <a:r>
              <a:rPr lang="en-US" altLang="en-US" b="1" smtClean="0"/>
              <a:t>Disqualify the Diagnosis Dimension because it is MV</a:t>
            </a:r>
          </a:p>
          <a:p>
            <a:pPr marL="1371600" lvl="2" indent="-457200" eaLnBrk="1" hangingPunct="1">
              <a:buFont typeface="Wingdings" panose="05000000000000000000" pitchFamily="2" charset="2"/>
              <a:buAutoNum type="arabicPeriod"/>
            </a:pPr>
            <a:r>
              <a:rPr lang="en-US" altLang="en-US" b="1" smtClean="0"/>
              <a:t>Choose primary diagnosis &amp; ignore others</a:t>
            </a:r>
          </a:p>
          <a:p>
            <a:pPr marL="1371600" lvl="2" indent="-457200" eaLnBrk="1" hangingPunct="1">
              <a:buFont typeface="Wingdings" panose="05000000000000000000" pitchFamily="2" charset="2"/>
              <a:buAutoNum type="arabicPeriod"/>
            </a:pPr>
            <a:r>
              <a:rPr lang="en-US" altLang="en-US" b="1" smtClean="0"/>
              <a:t>Extend the dimension list to have a fixed number of Diagnosis dimensions</a:t>
            </a:r>
            <a:r>
              <a:rPr lang="en-US" altLang="en-US" smtClean="0"/>
              <a:t> </a:t>
            </a:r>
            <a:r>
              <a:rPr lang="en-US" altLang="en-US" b="1" smtClean="0"/>
              <a:t>Location</a:t>
            </a:r>
          </a:p>
          <a:p>
            <a:pPr marL="1371600" lvl="2" indent="-457200" eaLnBrk="1" hangingPunct="1">
              <a:buFont typeface="Wingdings" panose="05000000000000000000" pitchFamily="2" charset="2"/>
              <a:buAutoNum type="arabicPeriod"/>
            </a:pPr>
            <a:r>
              <a:rPr lang="en-US" altLang="en-US" b="1" smtClean="0"/>
              <a:t>Put a helper table in between this fact table and the Diagnosis dimension table</a:t>
            </a:r>
            <a:r>
              <a:rPr lang="en-US" altLang="en-US" smtClean="0"/>
              <a:t> </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5400"/>
            <a:ext cx="9258300" cy="691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3555" name="Rectangle 3"/>
          <p:cNvSpPr>
            <a:spLocks noGrp="1" noChangeArrowheads="1"/>
          </p:cNvSpPr>
          <p:nvPr>
            <p:ph type="body" idx="1"/>
          </p:nvPr>
        </p:nvSpPr>
        <p:spPr>
          <a:xfrm>
            <a:off x="457200" y="1828800"/>
            <a:ext cx="8229600" cy="4724400"/>
          </a:xfrm>
        </p:spPr>
        <p:txBody>
          <a:bodyPr/>
          <a:lstStyle/>
          <a:p>
            <a:pPr marL="609600" indent="-609600" eaLnBrk="1" hangingPunct="1">
              <a:lnSpc>
                <a:spcPct val="80000"/>
              </a:lnSpc>
              <a:buFont typeface="Wingdings" panose="05000000000000000000" pitchFamily="2" charset="2"/>
              <a:buAutoNum type="arabicPeriod"/>
            </a:pPr>
            <a:r>
              <a:rPr lang="en-US" altLang="en-US" sz="1800" b="1" smtClean="0"/>
              <a:t>Disqualify the Diagnosis Dimension because it is MV</a:t>
            </a:r>
          </a:p>
          <a:p>
            <a:pPr marL="1371600" lvl="2" indent="-457200" eaLnBrk="1" hangingPunct="1">
              <a:lnSpc>
                <a:spcPct val="80000"/>
              </a:lnSpc>
            </a:pPr>
            <a:r>
              <a:rPr lang="en-US" altLang="en-US" sz="1600" b="1" smtClean="0"/>
              <a:t>Easy way out but not recommended</a:t>
            </a:r>
          </a:p>
          <a:p>
            <a:pPr marL="609600" indent="-609600" eaLnBrk="1" hangingPunct="1">
              <a:lnSpc>
                <a:spcPct val="80000"/>
              </a:lnSpc>
              <a:buFont typeface="Wingdings" panose="05000000000000000000" pitchFamily="2" charset="2"/>
              <a:buAutoNum type="arabicPeriod"/>
            </a:pPr>
            <a:r>
              <a:rPr lang="en-US" altLang="en-US" sz="1800" b="1" smtClean="0"/>
              <a:t>Choose primary diagnosis &amp; ignore others</a:t>
            </a:r>
          </a:p>
          <a:p>
            <a:pPr marL="1371600" lvl="2" indent="-457200" eaLnBrk="1" hangingPunct="1">
              <a:lnSpc>
                <a:spcPct val="80000"/>
              </a:lnSpc>
            </a:pPr>
            <a:r>
              <a:rPr lang="en-US" altLang="en-US" sz="1600" b="1" smtClean="0"/>
              <a:t>Primary or admitting diagnosis</a:t>
            </a:r>
          </a:p>
          <a:p>
            <a:pPr marL="1371600" lvl="2" indent="-457200" eaLnBrk="1" hangingPunct="1">
              <a:lnSpc>
                <a:spcPct val="80000"/>
              </a:lnSpc>
            </a:pPr>
            <a:r>
              <a:rPr lang="en-US" altLang="en-US" sz="1600" b="1" smtClean="0"/>
              <a:t>Modeling problem taken care of, but is the diagnosis information useful in any way?</a:t>
            </a:r>
          </a:p>
          <a:p>
            <a:pPr marL="609600" indent="-609600" eaLnBrk="1" hangingPunct="1">
              <a:lnSpc>
                <a:spcPct val="80000"/>
              </a:lnSpc>
              <a:buFont typeface="Wingdings" panose="05000000000000000000" pitchFamily="2" charset="2"/>
              <a:buAutoNum type="arabicPeriod"/>
            </a:pPr>
            <a:r>
              <a:rPr lang="en-US" altLang="en-US" sz="1800" b="1" smtClean="0"/>
              <a:t>Extend the dimension list to have a fixed number of Diagnosis dimensions Location</a:t>
            </a:r>
          </a:p>
          <a:p>
            <a:pPr marL="1371600" lvl="2" indent="-457200" eaLnBrk="1" hangingPunct="1">
              <a:lnSpc>
                <a:spcPct val="80000"/>
              </a:lnSpc>
            </a:pPr>
            <a:r>
              <a:rPr lang="en-US" altLang="en-US" sz="1600" b="1" smtClean="0"/>
              <a:t>Create a fixed number of additional Diagnosis dimension slots in the fact table key </a:t>
            </a:r>
          </a:p>
          <a:p>
            <a:pPr marL="1371600" lvl="2" indent="-457200" eaLnBrk="1" hangingPunct="1">
              <a:lnSpc>
                <a:spcPct val="80000"/>
              </a:lnSpc>
            </a:pPr>
            <a:r>
              <a:rPr lang="en-US" altLang="en-US" sz="1600" b="1" smtClean="0"/>
              <a:t>There will be some complicated example of a very sick patient who exceeds the number of Diagnosis slots you have allocated </a:t>
            </a:r>
          </a:p>
          <a:p>
            <a:pPr marL="1371600" lvl="2" indent="-457200" eaLnBrk="1" hangingPunct="1">
              <a:lnSpc>
                <a:spcPct val="80000"/>
              </a:lnSpc>
            </a:pPr>
            <a:r>
              <a:rPr lang="en-US" altLang="en-US" sz="1600" b="1" smtClean="0"/>
              <a:t>Multiple separate Diagnosis dimensions can not be queried easily</a:t>
            </a:r>
          </a:p>
          <a:p>
            <a:pPr marL="1371600" lvl="2" indent="-457200" eaLnBrk="1" hangingPunct="1">
              <a:lnSpc>
                <a:spcPct val="80000"/>
              </a:lnSpc>
            </a:pPr>
            <a:r>
              <a:rPr lang="en-US" altLang="en-US" sz="1600" b="1" smtClean="0"/>
              <a:t>If "headache" is a diagnosis, which Diagnosis dimension should be constrained?</a:t>
            </a:r>
          </a:p>
          <a:p>
            <a:pPr marL="1371600" lvl="2" indent="-457200" eaLnBrk="1" hangingPunct="1">
              <a:lnSpc>
                <a:spcPct val="80000"/>
              </a:lnSpc>
            </a:pPr>
            <a:r>
              <a:rPr lang="en-US" altLang="en-US" sz="1600" b="1" smtClean="0"/>
              <a:t>Avoid the multiple dimensions style of design as logic across dimension is notoriously slow on relational databases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4579" name="Rectangle 3"/>
          <p:cNvSpPr>
            <a:spLocks noGrp="1" noChangeArrowheads="1"/>
          </p:cNvSpPr>
          <p:nvPr>
            <p:ph type="body" idx="1"/>
          </p:nvPr>
        </p:nvSpPr>
        <p:spPr>
          <a:xfrm>
            <a:off x="457200" y="1905000"/>
            <a:ext cx="8229600" cy="4724400"/>
          </a:xfrm>
        </p:spPr>
        <p:txBody>
          <a:bodyPr/>
          <a:lstStyle/>
          <a:p>
            <a:pPr marL="609600" indent="-609600" eaLnBrk="1" hangingPunct="1">
              <a:lnSpc>
                <a:spcPct val="90000"/>
              </a:lnSpc>
              <a:buFont typeface="Wingdings" panose="05000000000000000000" pitchFamily="2" charset="2"/>
              <a:buAutoNum type="arabicPeriod" startAt="4"/>
            </a:pPr>
            <a:r>
              <a:rPr lang="en-US" altLang="en-US" sz="2800" b="1" smtClean="0"/>
              <a:t>Helper Table Approach</a:t>
            </a:r>
          </a:p>
          <a:p>
            <a:pPr marL="1371600" lvl="2" indent="-457200" eaLnBrk="1" hangingPunct="1">
              <a:lnSpc>
                <a:spcPct val="90000"/>
              </a:lnSpc>
            </a:pPr>
            <a:r>
              <a:rPr lang="en-US" altLang="en-US" sz="2000" smtClean="0"/>
              <a:t>Place a "helper" table between the Diagnosis dimension and the fact table</a:t>
            </a:r>
          </a:p>
          <a:p>
            <a:pPr marL="1371600" lvl="2" indent="-457200" eaLnBrk="1" hangingPunct="1">
              <a:lnSpc>
                <a:spcPct val="90000"/>
              </a:lnSpc>
            </a:pPr>
            <a:r>
              <a:rPr lang="en-US" altLang="en-US" sz="2000" smtClean="0"/>
              <a:t>The Diagnosis key in the fact table is changed to be a Diagnosis Group key</a:t>
            </a:r>
          </a:p>
          <a:p>
            <a:pPr marL="1371600" lvl="2" indent="-457200" eaLnBrk="1" hangingPunct="1">
              <a:lnSpc>
                <a:spcPct val="90000"/>
              </a:lnSpc>
            </a:pPr>
            <a:r>
              <a:rPr lang="en-US" altLang="en-US" sz="2000" smtClean="0"/>
              <a:t>The helper table in the middle is the Diagnosis Group table</a:t>
            </a:r>
          </a:p>
          <a:p>
            <a:pPr marL="1371600" lvl="2" indent="-457200" eaLnBrk="1" hangingPunct="1">
              <a:lnSpc>
                <a:spcPct val="90000"/>
              </a:lnSpc>
            </a:pPr>
            <a:r>
              <a:rPr lang="en-US" altLang="en-US" sz="2000" smtClean="0"/>
              <a:t>It has one record for each diagnosis in a group of diagnoses</a:t>
            </a:r>
          </a:p>
          <a:p>
            <a:pPr marL="1371600" lvl="2" indent="-457200" eaLnBrk="1" hangingPunct="1">
              <a:lnSpc>
                <a:spcPct val="90000"/>
              </a:lnSpc>
            </a:pPr>
            <a:r>
              <a:rPr lang="en-US" altLang="en-US" sz="2000" smtClean="0"/>
              <a:t>If I walk into the doctor's office with three diagnoses, then I need a Diagnosis Group with three records in it </a:t>
            </a:r>
          </a:p>
          <a:p>
            <a:pPr marL="1371600" lvl="2" indent="-457200" eaLnBrk="1" hangingPunct="1">
              <a:lnSpc>
                <a:spcPct val="90000"/>
              </a:lnSpc>
            </a:pPr>
            <a:r>
              <a:rPr lang="en-US" altLang="en-US" sz="2000" smtClean="0"/>
              <a:t>Either build these Diagnosis Groups for each individual or a library of "known" Diagnosis Groups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pic>
        <p:nvPicPr>
          <p:cNvPr id="25603" name="Picture 5" descr="9808d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3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6"/>
          <p:cNvSpPr>
            <a:spLocks noChangeArrowheads="1"/>
          </p:cNvSpPr>
          <p:nvPr/>
        </p:nvSpPr>
        <p:spPr bwMode="auto">
          <a:xfrm>
            <a:off x="1143000" y="6461125"/>
            <a:ext cx="6850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000" b="1">
                <a:solidFill>
                  <a:srgbClr val="000000"/>
                </a:solidFill>
                <a:latin typeface="Arial" panose="020B0604020202020204" pitchFamily="34" charset="0"/>
              </a:rPr>
              <a:t>A helper table for an open-ended number of diagnoses</a:t>
            </a:r>
            <a:r>
              <a:rPr lang="en-US" altLang="en-US" sz="1800">
                <a:solidFill>
                  <a:schemeClr val="tx1"/>
                </a:solidFill>
                <a:latin typeface="Arial" panose="020B0604020202020204"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6627" name="Rectangle 3"/>
          <p:cNvSpPr>
            <a:spLocks noGrp="1" noChangeArrowheads="1"/>
          </p:cNvSpPr>
          <p:nvPr>
            <p:ph type="body" idx="1"/>
          </p:nvPr>
        </p:nvSpPr>
        <p:spPr>
          <a:xfrm>
            <a:off x="304800" y="1905000"/>
            <a:ext cx="8382000" cy="4724400"/>
          </a:xfrm>
        </p:spPr>
        <p:txBody>
          <a:bodyPr/>
          <a:lstStyle/>
          <a:p>
            <a:pPr marL="609600" indent="-609600" eaLnBrk="1" hangingPunct="1">
              <a:lnSpc>
                <a:spcPct val="90000"/>
              </a:lnSpc>
              <a:buFont typeface="Wingdings" panose="05000000000000000000" pitchFamily="2" charset="2"/>
              <a:buAutoNum type="arabicPeriod" startAt="4"/>
            </a:pPr>
            <a:r>
              <a:rPr lang="en-US" altLang="en-US" sz="2400" b="1" smtClean="0"/>
              <a:t>Helper Table Approach</a:t>
            </a:r>
          </a:p>
          <a:p>
            <a:pPr marL="1371600" lvl="2" indent="-457200" eaLnBrk="1" hangingPunct="1">
              <a:lnSpc>
                <a:spcPct val="90000"/>
              </a:lnSpc>
            </a:pPr>
            <a:r>
              <a:rPr lang="en-US" altLang="en-US" sz="1800" smtClean="0"/>
              <a:t>The Diagnosis Group table contains a very important numeric attribute: the weighting factor </a:t>
            </a:r>
          </a:p>
          <a:p>
            <a:pPr marL="1371600" lvl="2" indent="-457200" eaLnBrk="1" hangingPunct="1">
              <a:lnSpc>
                <a:spcPct val="90000"/>
              </a:lnSpc>
            </a:pPr>
            <a:r>
              <a:rPr lang="en-US" altLang="en-US" sz="1800" smtClean="0"/>
              <a:t>The weighting factor allows reports to be created that don't double count the Billed Amount in the fact table </a:t>
            </a:r>
          </a:p>
          <a:p>
            <a:pPr marL="1371600" lvl="2" indent="-457200" eaLnBrk="1" hangingPunct="1">
              <a:lnSpc>
                <a:spcPct val="90000"/>
              </a:lnSpc>
            </a:pPr>
            <a:r>
              <a:rPr lang="en-US" altLang="en-US" sz="1800" smtClean="0"/>
              <a:t>For instance, if you constrain some attribute in the Diagnosis dimension such as "Contagious Indicator" with the values Contagious and Not Contagious, then you can group by the Contagious Indicator and produce a report with the correct totals. To get the correct totals, we must multiply the Billed Amount by the associated weighting factor</a:t>
            </a:r>
          </a:p>
          <a:p>
            <a:pPr marL="1371600" lvl="2" indent="-457200" eaLnBrk="1" hangingPunct="1">
              <a:lnSpc>
                <a:spcPct val="90000"/>
              </a:lnSpc>
            </a:pPr>
            <a:r>
              <a:rPr lang="en-US" altLang="en-US" sz="1800" smtClean="0"/>
              <a:t>Assign the weighting factors equally within a Diagnosis Group. If there are three diagnoses, then each gets a weighting factor of 1/3  </a:t>
            </a:r>
          </a:p>
          <a:p>
            <a:pPr marL="1371600" lvl="2" indent="-457200" eaLnBrk="1" hangingPunct="1">
              <a:lnSpc>
                <a:spcPct val="90000"/>
              </a:lnSpc>
            </a:pPr>
            <a:r>
              <a:rPr lang="en-US" altLang="en-US" sz="1800" smtClean="0"/>
              <a:t>All weight factors in a Diagnosis Group always add up to 1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17525" y="192088"/>
            <a:ext cx="8596313" cy="1431925"/>
          </a:xfrm>
        </p:spPr>
        <p:txBody>
          <a:bodyPr/>
          <a:lstStyle/>
          <a:p>
            <a:pPr eaLnBrk="1" hangingPunct="1"/>
            <a:r>
              <a:rPr lang="en-US" altLang="en-US" smtClean="0"/>
              <a:t>Multi-valued Dimensions: </a:t>
            </a:r>
            <a:br>
              <a:rPr lang="en-US" altLang="en-US" smtClean="0"/>
            </a:br>
            <a:r>
              <a:rPr lang="en-US" altLang="en-US" smtClean="0"/>
              <a:t>Healthcare Example</a:t>
            </a:r>
          </a:p>
        </p:txBody>
      </p:sp>
      <p:sp>
        <p:nvSpPr>
          <p:cNvPr id="27651" name="Rectangle 3"/>
          <p:cNvSpPr>
            <a:spLocks noGrp="1" noChangeArrowheads="1"/>
          </p:cNvSpPr>
          <p:nvPr>
            <p:ph type="body" idx="1"/>
          </p:nvPr>
        </p:nvSpPr>
        <p:spPr>
          <a:xfrm>
            <a:off x="457200" y="1905000"/>
            <a:ext cx="8229600" cy="4724400"/>
          </a:xfrm>
        </p:spPr>
        <p:txBody>
          <a:bodyPr/>
          <a:lstStyle/>
          <a:p>
            <a:pPr marL="609600" indent="-609600" eaLnBrk="1" hangingPunct="1">
              <a:buFont typeface="Wingdings" panose="05000000000000000000" pitchFamily="2" charset="2"/>
              <a:buAutoNum type="arabicPeriod" startAt="4"/>
            </a:pPr>
            <a:r>
              <a:rPr lang="en-US" altLang="en-US" sz="2400" b="1" smtClean="0"/>
              <a:t>Helper Table Approach</a:t>
            </a:r>
          </a:p>
          <a:p>
            <a:pPr marL="1371600" lvl="2" indent="-457200" eaLnBrk="1" hangingPunct="1"/>
            <a:r>
              <a:rPr lang="en-US" altLang="en-US" sz="2000" smtClean="0"/>
              <a:t>Deliberately omit the weighting factor and deliberately double count the same report grouped by Contagious Indicator</a:t>
            </a:r>
          </a:p>
          <a:p>
            <a:pPr marL="1371600" lvl="2" indent="-457200" eaLnBrk="1" hangingPunct="1"/>
            <a:r>
              <a:rPr lang="en-US" altLang="en-US" sz="2000" smtClean="0"/>
              <a:t>An "impact report" is produced, that shows the total Billed Amount implied partially or fully by both values of Contagious Indicator. </a:t>
            </a:r>
          </a:p>
          <a:p>
            <a:pPr marL="1371600" lvl="2" indent="-457200" eaLnBrk="1" hangingPunct="1"/>
            <a:r>
              <a:rPr lang="en-US" altLang="en-US" sz="2000" smtClean="0"/>
              <a:t>Correctly weighted report is the most common and makes the most sense</a:t>
            </a:r>
          </a:p>
          <a:p>
            <a:pPr marL="1371600" lvl="2" indent="-457200" eaLnBrk="1" hangingPunct="1"/>
            <a:r>
              <a:rPr lang="en-US" altLang="en-US" sz="2000" smtClean="0"/>
              <a:t>Impact report is interesting and is requested from time to time. Such an impact report should be labeled so that the reader is not misled by any summary totals.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7525" y="862013"/>
            <a:ext cx="8596313" cy="762000"/>
          </a:xfrm>
        </p:spPr>
        <p:txBody>
          <a:bodyPr/>
          <a:lstStyle/>
          <a:p>
            <a:pPr eaLnBrk="1" hangingPunct="1"/>
            <a:r>
              <a:rPr lang="en-US" altLang="en-US" smtClean="0"/>
              <a:t>Multi-valued Dimensions</a:t>
            </a:r>
          </a:p>
        </p:txBody>
      </p:sp>
      <p:sp>
        <p:nvSpPr>
          <p:cNvPr id="28675" name="Rectangle 3"/>
          <p:cNvSpPr>
            <a:spLocks noGrp="1" noChangeArrowheads="1"/>
          </p:cNvSpPr>
          <p:nvPr>
            <p:ph type="body" idx="1"/>
          </p:nvPr>
        </p:nvSpPr>
        <p:spPr>
          <a:xfrm>
            <a:off x="609600" y="1828800"/>
            <a:ext cx="8229600" cy="4724400"/>
          </a:xfrm>
        </p:spPr>
        <p:txBody>
          <a:bodyPr/>
          <a:lstStyle/>
          <a:p>
            <a:pPr marL="609600" indent="-609600" eaLnBrk="1" hangingPunct="1">
              <a:lnSpc>
                <a:spcPct val="90000"/>
              </a:lnSpc>
              <a:buFont typeface="Wingdings" panose="05000000000000000000" pitchFamily="2" charset="2"/>
              <a:buAutoNum type="arabicPeriod" startAt="4"/>
            </a:pPr>
            <a:r>
              <a:rPr lang="en-US" altLang="en-US" sz="2800" b="1" smtClean="0"/>
              <a:t>Helper Table Approach</a:t>
            </a:r>
          </a:p>
          <a:p>
            <a:pPr marL="1371600" lvl="2" indent="-457200" eaLnBrk="1" hangingPunct="1">
              <a:lnSpc>
                <a:spcPct val="90000"/>
              </a:lnSpc>
            </a:pPr>
            <a:r>
              <a:rPr lang="en-US" altLang="en-US" smtClean="0"/>
              <a:t>Helper table clearly violates the classic star join design where all the dimension tables have a simple one-to-many relationship to the fact table</a:t>
            </a:r>
          </a:p>
          <a:p>
            <a:pPr marL="1371600" lvl="2" indent="-457200" eaLnBrk="1" hangingPunct="1">
              <a:lnSpc>
                <a:spcPct val="90000"/>
              </a:lnSpc>
            </a:pPr>
            <a:r>
              <a:rPr lang="en-US" altLang="en-US" smtClean="0"/>
              <a:t>But it is the only viable solution to handling MV dimensions</a:t>
            </a:r>
          </a:p>
          <a:p>
            <a:pPr marL="1371600" lvl="2" indent="-457200" eaLnBrk="1" hangingPunct="1">
              <a:lnSpc>
                <a:spcPct val="90000"/>
              </a:lnSpc>
            </a:pPr>
            <a:r>
              <a:rPr lang="en-US" altLang="en-US" smtClean="0"/>
              <a:t>We can preserve the star join illusion in end-user interfaces by creating a view that prejoins the fact table to the helper table</a:t>
            </a:r>
          </a:p>
          <a:p>
            <a:pPr marL="1371600" lvl="2" indent="-457200" eaLnBrk="1" hangingPunct="1">
              <a:lnSpc>
                <a:spcPct val="90000"/>
              </a:lnSpc>
            </a:pPr>
            <a:r>
              <a:rPr lang="en-US" altLang="en-US" smtClean="0"/>
              <a:t>Other Applications:</a:t>
            </a:r>
          </a:p>
          <a:p>
            <a:pPr marL="1752600" lvl="3" indent="-381000" eaLnBrk="1" hangingPunct="1">
              <a:lnSpc>
                <a:spcPct val="90000"/>
              </a:lnSpc>
            </a:pPr>
            <a:r>
              <a:rPr lang="en-US" altLang="en-US" smtClean="0"/>
              <a:t>Retail Banks</a:t>
            </a:r>
          </a:p>
          <a:p>
            <a:pPr marL="1752600" lvl="3" indent="-381000" eaLnBrk="1" hangingPunct="1">
              <a:lnSpc>
                <a:spcPct val="90000"/>
              </a:lnSpc>
            </a:pPr>
            <a:r>
              <a:rPr lang="en-US" altLang="en-US" smtClean="0"/>
              <a:t>Standard Industry Classification</a:t>
            </a:r>
          </a:p>
          <a:p>
            <a:pPr marL="1371600" lvl="2" indent="-457200"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17525" y="862013"/>
            <a:ext cx="8596313" cy="762000"/>
          </a:xfrm>
        </p:spPr>
        <p:txBody>
          <a:bodyPr/>
          <a:lstStyle/>
          <a:p>
            <a:pPr eaLnBrk="1" hangingPunct="1"/>
            <a:r>
              <a:rPr lang="en-US" altLang="en-US" smtClean="0"/>
              <a:t>Helper Tables for Hierarchies</a:t>
            </a:r>
          </a:p>
        </p:txBody>
      </p:sp>
      <p:sp>
        <p:nvSpPr>
          <p:cNvPr id="29699" name="Rectangle 3"/>
          <p:cNvSpPr>
            <a:spLocks noGrp="1" noChangeArrowheads="1"/>
          </p:cNvSpPr>
          <p:nvPr>
            <p:ph type="body" idx="1"/>
          </p:nvPr>
        </p:nvSpPr>
        <p:spPr>
          <a:xfrm>
            <a:off x="609600" y="1828800"/>
            <a:ext cx="8229600" cy="4724400"/>
          </a:xfrm>
        </p:spPr>
        <p:txBody>
          <a:bodyPr/>
          <a:lstStyle/>
          <a:p>
            <a:pPr marL="609600" indent="-609600" eaLnBrk="1" hangingPunct="1">
              <a:buSzPct val="120000"/>
              <a:buFont typeface="Wingdings" panose="05000000000000000000" pitchFamily="2" charset="2"/>
              <a:buChar char="§"/>
            </a:pPr>
            <a:r>
              <a:rPr lang="en-US" altLang="en-US" b="1" smtClean="0"/>
              <a:t>Helper Tables are useful for handling M:M relationship between FT &amp; DT</a:t>
            </a:r>
          </a:p>
          <a:p>
            <a:pPr marL="609600" indent="-609600" eaLnBrk="1" hangingPunct="1">
              <a:buSzPct val="120000"/>
              <a:buFont typeface="Wingdings" panose="05000000000000000000" pitchFamily="2" charset="2"/>
              <a:buChar char="§"/>
            </a:pPr>
            <a:r>
              <a:rPr lang="en-US" altLang="en-US" b="1" smtClean="0"/>
              <a:t>One more real world situation which can be modeled using helper tables</a:t>
            </a:r>
          </a:p>
          <a:p>
            <a:pPr marL="609600" indent="-609600" eaLnBrk="1" hangingPunct="1">
              <a:buSzPct val="120000"/>
              <a:buFont typeface="Wingdings" panose="05000000000000000000" pitchFamily="2" charset="2"/>
              <a:buChar char="§"/>
            </a:pPr>
            <a:r>
              <a:rPr lang="en-US" altLang="en-US" b="1" smtClean="0"/>
              <a:t>Dimension with complex variable-depth hierarchy</a:t>
            </a:r>
          </a:p>
          <a:p>
            <a:pPr marL="609600" indent="-609600" eaLnBrk="1" hangingPunct="1">
              <a:buSzPct val="120000"/>
              <a:buFont typeface="Wingdings" panose="05000000000000000000" pitchFamily="2" charset="2"/>
              <a:buChar char="§"/>
            </a:pPr>
            <a:endParaRPr lang="en-US" altLang="en-US" sz="36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17525" y="862013"/>
            <a:ext cx="8596313" cy="762000"/>
          </a:xfrm>
        </p:spPr>
        <p:txBody>
          <a:bodyPr/>
          <a:lstStyle/>
          <a:p>
            <a:pPr eaLnBrk="1" hangingPunct="1"/>
            <a:r>
              <a:rPr lang="en-US" altLang="en-US" smtClean="0"/>
              <a:t>Helper Tables for Hierarchies</a:t>
            </a:r>
          </a:p>
        </p:txBody>
      </p:sp>
      <p:sp>
        <p:nvSpPr>
          <p:cNvPr id="30723" name="Rectangle 3"/>
          <p:cNvSpPr>
            <a:spLocks noGrp="1" noChangeArrowheads="1"/>
          </p:cNvSpPr>
          <p:nvPr>
            <p:ph type="body" idx="1"/>
          </p:nvPr>
        </p:nvSpPr>
        <p:spPr>
          <a:xfrm>
            <a:off x="609600" y="1828800"/>
            <a:ext cx="8229600" cy="4724400"/>
          </a:xfrm>
        </p:spPr>
        <p:txBody>
          <a:bodyPr/>
          <a:lstStyle/>
          <a:p>
            <a:pPr marL="609600" indent="-609600" eaLnBrk="1" hangingPunct="1">
              <a:buSzPct val="120000"/>
              <a:buFont typeface="Wingdings" panose="05000000000000000000" pitchFamily="2" charset="2"/>
              <a:buChar char="§"/>
            </a:pPr>
            <a:r>
              <a:rPr lang="en-US" altLang="en-US" b="1" smtClean="0"/>
              <a:t>Constant depth hierarchies:</a:t>
            </a:r>
          </a:p>
          <a:p>
            <a:pPr marL="990600" lvl="1" indent="-533400" eaLnBrk="1" hangingPunct="1">
              <a:buSzPct val="130000"/>
              <a:buFont typeface="Wingdings" panose="05000000000000000000" pitchFamily="2" charset="2"/>
              <a:buChar char="§"/>
            </a:pPr>
            <a:r>
              <a:rPr lang="en-US" altLang="en-US" b="1" smtClean="0"/>
              <a:t>Store all levels of hierarchy in </a:t>
            </a:r>
            <a:r>
              <a:rPr lang="en-US" altLang="en-US" b="1" smtClean="0">
                <a:solidFill>
                  <a:schemeClr val="hlink"/>
                </a:solidFill>
              </a:rPr>
              <a:t>denormalized</a:t>
            </a:r>
            <a:r>
              <a:rPr lang="en-US" altLang="en-US" b="1" smtClean="0"/>
              <a:t> dimension table</a:t>
            </a:r>
          </a:p>
          <a:p>
            <a:pPr marL="1752600" lvl="3" indent="-381000" eaLnBrk="1" hangingPunct="1"/>
            <a:r>
              <a:rPr lang="en-US" altLang="en-US" b="1" smtClean="0"/>
              <a:t>The </a:t>
            </a:r>
            <a:r>
              <a:rPr lang="en-US" altLang="en-US" b="1" smtClean="0">
                <a:solidFill>
                  <a:schemeClr val="hlink"/>
                </a:solidFill>
              </a:rPr>
              <a:t>preferred solution</a:t>
            </a:r>
            <a:r>
              <a:rPr lang="en-US" altLang="en-US" b="1" smtClean="0"/>
              <a:t> in almost all cases!</a:t>
            </a:r>
          </a:p>
          <a:p>
            <a:pPr marL="990600" lvl="1" indent="-533400" eaLnBrk="1" hangingPunct="1"/>
            <a:r>
              <a:rPr lang="en-US" altLang="en-US" b="1" smtClean="0"/>
              <a:t>Create “</a:t>
            </a:r>
            <a:r>
              <a:rPr lang="en-US" altLang="en-US" b="1" smtClean="0">
                <a:solidFill>
                  <a:schemeClr val="hlink"/>
                </a:solidFill>
              </a:rPr>
              <a:t>snowflake</a:t>
            </a:r>
            <a:r>
              <a:rPr lang="en-US" altLang="en-US" b="1" smtClean="0"/>
              <a:t>” schema with hierarchy captured in separate outrigger table</a:t>
            </a:r>
          </a:p>
          <a:p>
            <a:pPr marL="1752600" lvl="3" indent="-381000" eaLnBrk="1" hangingPunct="1"/>
            <a:r>
              <a:rPr lang="en-US" altLang="en-US" b="1" smtClean="0"/>
              <a:t>Only recommended for huge dimension tables</a:t>
            </a:r>
          </a:p>
          <a:p>
            <a:pPr marL="1752600" lvl="3" indent="-381000" eaLnBrk="1" hangingPunct="1"/>
            <a:r>
              <a:rPr lang="en-US" altLang="en-US" b="1" smtClean="0"/>
              <a:t>Storage savings have negligible impact in most cases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17525" y="862013"/>
            <a:ext cx="8596313" cy="762000"/>
          </a:xfrm>
        </p:spPr>
        <p:txBody>
          <a:bodyPr/>
          <a:lstStyle/>
          <a:p>
            <a:pPr eaLnBrk="1" hangingPunct="1"/>
            <a:r>
              <a:rPr lang="en-US" altLang="en-US" smtClean="0"/>
              <a:t>Variable Depth Hierarchies</a:t>
            </a:r>
          </a:p>
        </p:txBody>
      </p:sp>
      <p:sp>
        <p:nvSpPr>
          <p:cNvPr id="31747" name="Rectangle 3"/>
          <p:cNvSpPr>
            <a:spLocks noGrp="1" noChangeArrowheads="1"/>
          </p:cNvSpPr>
          <p:nvPr>
            <p:ph type="body" idx="1"/>
          </p:nvPr>
        </p:nvSpPr>
        <p:spPr>
          <a:xfrm>
            <a:off x="609600" y="1828800"/>
            <a:ext cx="8229600" cy="4724400"/>
          </a:xfrm>
        </p:spPr>
        <p:txBody>
          <a:bodyPr/>
          <a:lstStyle/>
          <a:p>
            <a:pPr marL="609600" indent="-609600" eaLnBrk="1" hangingPunct="1">
              <a:buSzPct val="120000"/>
              <a:buFont typeface="Wingdings" panose="05000000000000000000" pitchFamily="2" charset="2"/>
              <a:buChar char="§"/>
            </a:pPr>
            <a:r>
              <a:rPr lang="en-US" altLang="en-US" sz="3600" smtClean="0"/>
              <a:t>Examples</a:t>
            </a:r>
          </a:p>
          <a:p>
            <a:pPr marL="1371600" lvl="2" indent="-457200" eaLnBrk="1" hangingPunct="1"/>
            <a:r>
              <a:rPr lang="en-US" altLang="en-US" b="1" smtClean="0"/>
              <a:t>Corporate organization chart</a:t>
            </a:r>
          </a:p>
          <a:p>
            <a:pPr marL="1371600" lvl="2" indent="-457200" eaLnBrk="1" hangingPunct="1"/>
            <a:endParaRPr lang="en-US" altLang="en-US" b="1" smtClean="0"/>
          </a:p>
        </p:txBody>
      </p:sp>
      <p:pic>
        <p:nvPicPr>
          <p:cNvPr id="31748" name="Picture 4" descr="9809d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71800"/>
            <a:ext cx="4572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4724400" y="3048000"/>
            <a:ext cx="41148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000"/>
              <a:t>Consulting Invoices DM:</a:t>
            </a:r>
          </a:p>
          <a:p>
            <a:pPr eaLnBrk="1" hangingPunct="1">
              <a:spcBef>
                <a:spcPct val="50000"/>
              </a:spcBef>
              <a:buFontTx/>
              <a:buChar char="•"/>
            </a:pPr>
            <a:r>
              <a:rPr lang="en-US" altLang="en-US" sz="2000"/>
              <a:t> </a:t>
            </a:r>
            <a:r>
              <a:rPr lang="en-US" altLang="en-US" sz="1600" b="1"/>
              <a:t>Consulting services are sold at different organizational levels</a:t>
            </a:r>
          </a:p>
          <a:p>
            <a:pPr eaLnBrk="1" hangingPunct="1">
              <a:spcBef>
                <a:spcPct val="50000"/>
              </a:spcBef>
              <a:buFontTx/>
              <a:buChar char="•"/>
            </a:pPr>
            <a:r>
              <a:rPr lang="en-US" altLang="en-US" sz="1600" b="1"/>
              <a:t> Need for reports that show consulting sold not only to ind. Departments, but also to division, subsidiaries and overall enterprise</a:t>
            </a:r>
          </a:p>
          <a:p>
            <a:pPr eaLnBrk="1" hangingPunct="1">
              <a:spcBef>
                <a:spcPct val="50000"/>
              </a:spcBef>
              <a:buFontTx/>
              <a:buChar char="•"/>
            </a:pPr>
            <a:r>
              <a:rPr lang="en-US" altLang="en-US" sz="1600" b="1"/>
              <a:t> The report must still add up the separate consulting revenues for each organization structure</a:t>
            </a:r>
            <a:endParaRPr lang="en-US" altLang="en-US" sz="20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17525" y="754063"/>
            <a:ext cx="8596313" cy="701675"/>
          </a:xfrm>
        </p:spPr>
        <p:txBody>
          <a:bodyPr/>
          <a:lstStyle/>
          <a:p>
            <a:pPr eaLnBrk="1" hangingPunct="1"/>
            <a:r>
              <a:rPr lang="en-US" altLang="en-US" sz="4000" smtClean="0"/>
              <a:t>FAQs About Time Dimension</a:t>
            </a:r>
          </a:p>
        </p:txBody>
      </p:sp>
      <p:sp>
        <p:nvSpPr>
          <p:cNvPr id="5123" name="Rectangle 3"/>
          <p:cNvSpPr>
            <a:spLocks noGrp="1" noChangeArrowheads="1"/>
          </p:cNvSpPr>
          <p:nvPr>
            <p:ph type="body" idx="1"/>
          </p:nvPr>
        </p:nvSpPr>
        <p:spPr>
          <a:xfrm>
            <a:off x="838200" y="1981200"/>
            <a:ext cx="7696200" cy="4724400"/>
          </a:xfrm>
        </p:spPr>
        <p:txBody>
          <a:bodyPr/>
          <a:lstStyle/>
          <a:p>
            <a:pPr eaLnBrk="1" hangingPunct="1">
              <a:lnSpc>
                <a:spcPct val="90000"/>
              </a:lnSpc>
            </a:pPr>
            <a:r>
              <a:rPr lang="en-US" altLang="en-US" b="1" smtClean="0"/>
              <a:t>Why can’t I just leave out the time dimension?</a:t>
            </a:r>
          </a:p>
          <a:p>
            <a:pPr lvl="2" eaLnBrk="1" hangingPunct="1">
              <a:lnSpc>
                <a:spcPct val="90000"/>
              </a:lnSpc>
            </a:pPr>
            <a:r>
              <a:rPr lang="en-US" altLang="en-US" smtClean="0"/>
              <a:t>Dimension tables serve as the source of constraints and as the source of report row headers </a:t>
            </a:r>
          </a:p>
          <a:p>
            <a:pPr lvl="2" eaLnBrk="1" hangingPunct="1">
              <a:lnSpc>
                <a:spcPct val="90000"/>
              </a:lnSpc>
            </a:pPr>
            <a:r>
              <a:rPr lang="en-US" altLang="en-US" smtClean="0"/>
              <a:t>A data mart is only as good as its dimension tables </a:t>
            </a:r>
          </a:p>
          <a:p>
            <a:pPr lvl="2" eaLnBrk="1" hangingPunct="1">
              <a:lnSpc>
                <a:spcPct val="90000"/>
              </a:lnSpc>
            </a:pPr>
            <a:r>
              <a:rPr lang="en-US" altLang="en-US" smtClean="0"/>
              <a:t>SQL provides some minimal assistance in navigating dates </a:t>
            </a:r>
          </a:p>
          <a:p>
            <a:pPr lvl="2" eaLnBrk="1" hangingPunct="1">
              <a:lnSpc>
                <a:spcPct val="90000"/>
              </a:lnSpc>
            </a:pPr>
            <a:r>
              <a:rPr lang="en-US" altLang="en-US" smtClean="0"/>
              <a:t>SQL certainly doesn't know anything about your corporate calendar, your fiscal periods, or your seasons </a:t>
            </a:r>
            <a:endParaRPr lang="en-US" altLang="en-US"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17525" y="862013"/>
            <a:ext cx="8596313" cy="762000"/>
          </a:xfrm>
        </p:spPr>
        <p:txBody>
          <a:bodyPr/>
          <a:lstStyle/>
          <a:p>
            <a:pPr eaLnBrk="1" hangingPunct="1"/>
            <a:r>
              <a:rPr lang="en-US" altLang="en-US" smtClean="0"/>
              <a:t>Variable Depth Hierarchies</a:t>
            </a:r>
          </a:p>
        </p:txBody>
      </p:sp>
      <p:sp>
        <p:nvSpPr>
          <p:cNvPr id="32771" name="Rectangle 3"/>
          <p:cNvSpPr>
            <a:spLocks noGrp="1" noChangeArrowheads="1"/>
          </p:cNvSpPr>
          <p:nvPr>
            <p:ph type="body" idx="1"/>
          </p:nvPr>
        </p:nvSpPr>
        <p:spPr>
          <a:xfrm>
            <a:off x="609600" y="1828800"/>
            <a:ext cx="8229600" cy="4724400"/>
          </a:xfrm>
        </p:spPr>
        <p:txBody>
          <a:bodyPr/>
          <a:lstStyle/>
          <a:p>
            <a:pPr marL="609600" indent="-609600" eaLnBrk="1" hangingPunct="1">
              <a:buSzPct val="120000"/>
              <a:buFont typeface="Wingdings" panose="05000000000000000000" pitchFamily="2" charset="2"/>
              <a:buChar char="§"/>
            </a:pPr>
            <a:r>
              <a:rPr lang="en-US" altLang="en-US" sz="3600" smtClean="0"/>
              <a:t>Examples</a:t>
            </a:r>
          </a:p>
          <a:p>
            <a:pPr marL="1371600" lvl="2" indent="-457200" eaLnBrk="1" hangingPunct="1"/>
            <a:r>
              <a:rPr lang="en-US" altLang="en-US" b="1" smtClean="0"/>
              <a:t>Parts composed of subparts</a:t>
            </a:r>
          </a:p>
          <a:p>
            <a:pPr marL="1371600" lvl="2" indent="-457200" eaLnBrk="1" hangingPunct="1"/>
            <a:endParaRPr lang="en-US" altLang="en-US" b="1" smtClean="0"/>
          </a:p>
        </p:txBody>
      </p:sp>
      <p:sp>
        <p:nvSpPr>
          <p:cNvPr id="32772" name="Rectangle 5"/>
          <p:cNvSpPr>
            <a:spLocks noChangeArrowheads="1"/>
          </p:cNvSpPr>
          <p:nvPr/>
        </p:nvSpPr>
        <p:spPr bwMode="auto">
          <a:xfrm>
            <a:off x="3733800" y="32766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Part1</a:t>
            </a:r>
            <a:br>
              <a:rPr lang="en-US" altLang="en-US" sz="2000">
                <a:solidFill>
                  <a:schemeClr val="tx1"/>
                </a:solidFill>
                <a:latin typeface="Arial" panose="020B0604020202020204" pitchFamily="34" charset="0"/>
              </a:rPr>
            </a:br>
            <a:endParaRPr lang="en-US" altLang="en-US" sz="2000">
              <a:solidFill>
                <a:schemeClr val="tx1"/>
              </a:solidFill>
              <a:latin typeface="Arial" panose="020B0604020202020204" pitchFamily="34" charset="0"/>
            </a:endParaRPr>
          </a:p>
        </p:txBody>
      </p:sp>
      <p:sp>
        <p:nvSpPr>
          <p:cNvPr id="32773" name="Rectangle 6"/>
          <p:cNvSpPr>
            <a:spLocks noChangeArrowheads="1"/>
          </p:cNvSpPr>
          <p:nvPr/>
        </p:nvSpPr>
        <p:spPr bwMode="auto">
          <a:xfrm>
            <a:off x="2438400" y="4343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2</a:t>
            </a:r>
          </a:p>
        </p:txBody>
      </p:sp>
      <p:sp>
        <p:nvSpPr>
          <p:cNvPr id="32774" name="Rectangle 7"/>
          <p:cNvSpPr>
            <a:spLocks noChangeArrowheads="1"/>
          </p:cNvSpPr>
          <p:nvPr/>
        </p:nvSpPr>
        <p:spPr bwMode="auto">
          <a:xfrm>
            <a:off x="3733800" y="4343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3</a:t>
            </a:r>
          </a:p>
        </p:txBody>
      </p:sp>
      <p:sp>
        <p:nvSpPr>
          <p:cNvPr id="32775" name="Rectangle 8"/>
          <p:cNvSpPr>
            <a:spLocks noChangeArrowheads="1"/>
          </p:cNvSpPr>
          <p:nvPr/>
        </p:nvSpPr>
        <p:spPr bwMode="auto">
          <a:xfrm>
            <a:off x="1981200" y="5486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5</a:t>
            </a:r>
          </a:p>
        </p:txBody>
      </p:sp>
      <p:sp>
        <p:nvSpPr>
          <p:cNvPr id="32776" name="Rectangle 9"/>
          <p:cNvSpPr>
            <a:spLocks noChangeArrowheads="1"/>
          </p:cNvSpPr>
          <p:nvPr/>
        </p:nvSpPr>
        <p:spPr bwMode="auto">
          <a:xfrm>
            <a:off x="3352800" y="5486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6</a:t>
            </a:r>
          </a:p>
        </p:txBody>
      </p:sp>
      <p:sp>
        <p:nvSpPr>
          <p:cNvPr id="32777" name="Rectangle 10"/>
          <p:cNvSpPr>
            <a:spLocks noChangeArrowheads="1"/>
          </p:cNvSpPr>
          <p:nvPr/>
        </p:nvSpPr>
        <p:spPr bwMode="auto">
          <a:xfrm>
            <a:off x="5105400" y="4343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4</a:t>
            </a:r>
          </a:p>
        </p:txBody>
      </p:sp>
      <p:sp>
        <p:nvSpPr>
          <p:cNvPr id="32778" name="Rectangle 11"/>
          <p:cNvSpPr>
            <a:spLocks noChangeArrowheads="1"/>
          </p:cNvSpPr>
          <p:nvPr/>
        </p:nvSpPr>
        <p:spPr bwMode="auto">
          <a:xfrm>
            <a:off x="5105400" y="54864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Subpart</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7</a:t>
            </a:r>
          </a:p>
        </p:txBody>
      </p:sp>
      <p:sp>
        <p:nvSpPr>
          <p:cNvPr id="32779" name="Line 12"/>
          <p:cNvSpPr>
            <a:spLocks noChangeShapeType="1"/>
          </p:cNvSpPr>
          <p:nvPr/>
        </p:nvSpPr>
        <p:spPr bwMode="auto">
          <a:xfrm flipH="1">
            <a:off x="3048000" y="3962400"/>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3"/>
          <p:cNvSpPr>
            <a:spLocks noChangeShapeType="1"/>
          </p:cNvSpPr>
          <p:nvPr/>
        </p:nvSpPr>
        <p:spPr bwMode="auto">
          <a:xfrm>
            <a:off x="42672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4"/>
          <p:cNvSpPr>
            <a:spLocks noChangeShapeType="1"/>
          </p:cNvSpPr>
          <p:nvPr/>
        </p:nvSpPr>
        <p:spPr bwMode="auto">
          <a:xfrm>
            <a:off x="4267200" y="3962400"/>
            <a:ext cx="1447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5"/>
          <p:cNvSpPr>
            <a:spLocks noChangeShapeType="1"/>
          </p:cNvSpPr>
          <p:nvPr/>
        </p:nvSpPr>
        <p:spPr bwMode="auto">
          <a:xfrm flipH="1">
            <a:off x="2514600" y="50292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6"/>
          <p:cNvSpPr>
            <a:spLocks noChangeShapeType="1"/>
          </p:cNvSpPr>
          <p:nvPr/>
        </p:nvSpPr>
        <p:spPr bwMode="auto">
          <a:xfrm>
            <a:off x="3048000" y="50292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7"/>
          <p:cNvSpPr>
            <a:spLocks noChangeShapeType="1"/>
          </p:cNvSpPr>
          <p:nvPr/>
        </p:nvSpPr>
        <p:spPr bwMode="auto">
          <a:xfrm>
            <a:off x="5715000" y="5029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685800"/>
            <a:ext cx="6400800" cy="762000"/>
          </a:xfrm>
        </p:spPr>
        <p:txBody>
          <a:bodyPr/>
          <a:lstStyle/>
          <a:p>
            <a:pPr eaLnBrk="1" hangingPunct="1"/>
            <a:r>
              <a:rPr lang="en-US" altLang="en-US" smtClean="0"/>
              <a:t>Handling Hierarchies</a:t>
            </a:r>
          </a:p>
        </p:txBody>
      </p:sp>
      <p:sp>
        <p:nvSpPr>
          <p:cNvPr id="33795" name="Rectangle 3"/>
          <p:cNvSpPr>
            <a:spLocks noGrp="1" noChangeArrowheads="1"/>
          </p:cNvSpPr>
          <p:nvPr>
            <p:ph type="body" idx="1"/>
          </p:nvPr>
        </p:nvSpPr>
        <p:spPr>
          <a:xfrm>
            <a:off x="762000" y="1828800"/>
            <a:ext cx="8229600" cy="4800600"/>
          </a:xfrm>
        </p:spPr>
        <p:txBody>
          <a:bodyPr/>
          <a:lstStyle/>
          <a:p>
            <a:pPr eaLnBrk="1" hangingPunct="1"/>
            <a:r>
              <a:rPr lang="en-US" altLang="en-US" b="1" smtClean="0"/>
              <a:t>Solutions for </a:t>
            </a:r>
            <a:r>
              <a:rPr lang="en-US" altLang="en-US" b="1" smtClean="0">
                <a:solidFill>
                  <a:schemeClr val="hlink"/>
                </a:solidFill>
              </a:rPr>
              <a:t>variable-depth</a:t>
            </a:r>
            <a:r>
              <a:rPr lang="en-US" altLang="en-US" b="1" smtClean="0"/>
              <a:t> hierarchies?</a:t>
            </a:r>
          </a:p>
          <a:p>
            <a:pPr lvl="1" eaLnBrk="1" hangingPunct="1"/>
            <a:r>
              <a:rPr lang="en-US" altLang="en-US" b="1" smtClean="0"/>
              <a:t>Creating recursive foreign key to parent row is a possibility</a:t>
            </a:r>
          </a:p>
          <a:p>
            <a:pPr lvl="2" eaLnBrk="1" hangingPunct="1"/>
            <a:r>
              <a:rPr lang="en-US" altLang="en-US" b="1" smtClean="0"/>
              <a:t>Employee dimension has “boss” attribute which is FK to Employee</a:t>
            </a:r>
          </a:p>
          <a:p>
            <a:pPr lvl="2" eaLnBrk="1" hangingPunct="1"/>
            <a:r>
              <a:rPr lang="en-US" altLang="en-US" b="1" smtClean="0"/>
              <a:t>The CEO has NULL value for boss</a:t>
            </a:r>
          </a:p>
          <a:p>
            <a:pPr lvl="2" eaLnBrk="1" hangingPunct="1"/>
            <a:r>
              <a:rPr lang="en-US" altLang="en-US" b="1" smtClean="0"/>
              <a:t>This approach is not recommended</a:t>
            </a:r>
          </a:p>
          <a:p>
            <a:pPr lvl="2" eaLnBrk="1" hangingPunct="1"/>
            <a:r>
              <a:rPr lang="en-US" altLang="en-US" b="1" smtClean="0"/>
              <a:t>Cannot be queried effectively using SQL</a:t>
            </a:r>
          </a:p>
          <a:p>
            <a:pPr lvl="1" eaLnBrk="1" hangingPunct="1"/>
            <a:r>
              <a:rPr lang="en-US" altLang="en-US" b="1" smtClean="0"/>
              <a:t>Alternative approach:  </a:t>
            </a:r>
            <a:r>
              <a:rPr lang="en-US" altLang="en-US" b="1" smtClean="0">
                <a:solidFill>
                  <a:schemeClr val="hlink"/>
                </a:solidFill>
              </a:rPr>
              <a:t>bridge table</a:t>
            </a:r>
            <a:endParaRPr lang="en-US" altLang="en-US" b="1"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685800"/>
            <a:ext cx="6400800" cy="762000"/>
          </a:xfrm>
        </p:spPr>
        <p:txBody>
          <a:bodyPr/>
          <a:lstStyle/>
          <a:p>
            <a:pPr eaLnBrk="1" hangingPunct="1"/>
            <a:r>
              <a:rPr lang="en-US" altLang="en-US" smtClean="0"/>
              <a:t>Handling Hierarchies</a:t>
            </a:r>
          </a:p>
        </p:txBody>
      </p:sp>
      <p:sp>
        <p:nvSpPr>
          <p:cNvPr id="34819" name="Rectangle 3"/>
          <p:cNvSpPr>
            <a:spLocks noGrp="1" noChangeArrowheads="1"/>
          </p:cNvSpPr>
          <p:nvPr>
            <p:ph type="body" idx="1"/>
          </p:nvPr>
        </p:nvSpPr>
        <p:spPr>
          <a:xfrm>
            <a:off x="762000" y="1905000"/>
            <a:ext cx="8229600" cy="4800600"/>
          </a:xfrm>
        </p:spPr>
        <p:txBody>
          <a:bodyPr/>
          <a:lstStyle/>
          <a:p>
            <a:pPr eaLnBrk="1" hangingPunct="1"/>
            <a:r>
              <a:rPr lang="en-US" altLang="en-US" b="1" smtClean="0"/>
              <a:t>Creating recursive foreign key to parent row is a possibility</a:t>
            </a:r>
          </a:p>
        </p:txBody>
      </p:sp>
      <p:pic>
        <p:nvPicPr>
          <p:cNvPr id="34820" name="Picture 4" descr="9809d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410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685800"/>
            <a:ext cx="6400800" cy="762000"/>
          </a:xfrm>
        </p:spPr>
        <p:txBody>
          <a:bodyPr/>
          <a:lstStyle/>
          <a:p>
            <a:pPr eaLnBrk="1" hangingPunct="1"/>
            <a:r>
              <a:rPr lang="en-US" altLang="en-US" smtClean="0"/>
              <a:t>Handling Hierarchies</a:t>
            </a:r>
          </a:p>
        </p:txBody>
      </p:sp>
      <p:sp>
        <p:nvSpPr>
          <p:cNvPr id="35843" name="Rectangle 3"/>
          <p:cNvSpPr>
            <a:spLocks noGrp="1" noChangeArrowheads="1"/>
          </p:cNvSpPr>
          <p:nvPr>
            <p:ph type="body" idx="1"/>
          </p:nvPr>
        </p:nvSpPr>
        <p:spPr>
          <a:xfrm>
            <a:off x="762000" y="1905000"/>
            <a:ext cx="8229600" cy="4800600"/>
          </a:xfrm>
        </p:spPr>
        <p:txBody>
          <a:bodyPr/>
          <a:lstStyle/>
          <a:p>
            <a:pPr eaLnBrk="1" hangingPunct="1">
              <a:lnSpc>
                <a:spcPct val="90000"/>
              </a:lnSpc>
            </a:pPr>
            <a:r>
              <a:rPr lang="en-US" altLang="en-US" b="1" smtClean="0"/>
              <a:t>Creating recursive foreign key to parent row is a possibility</a:t>
            </a:r>
          </a:p>
          <a:p>
            <a:pPr lvl="1" eaLnBrk="1" hangingPunct="1">
              <a:lnSpc>
                <a:spcPct val="90000"/>
              </a:lnSpc>
            </a:pPr>
            <a:r>
              <a:rPr lang="en-US" altLang="en-US" b="1" smtClean="0"/>
              <a:t>Employee dimension has “boss” attribute which is FK to Employee</a:t>
            </a:r>
          </a:p>
          <a:p>
            <a:pPr lvl="1" eaLnBrk="1" hangingPunct="1">
              <a:lnSpc>
                <a:spcPct val="90000"/>
              </a:lnSpc>
            </a:pPr>
            <a:r>
              <a:rPr lang="en-US" altLang="en-US" b="1" smtClean="0"/>
              <a:t>The CEO has NULL value for boss</a:t>
            </a:r>
          </a:p>
          <a:p>
            <a:pPr lvl="1" eaLnBrk="1" hangingPunct="1">
              <a:lnSpc>
                <a:spcPct val="90000"/>
              </a:lnSpc>
            </a:pPr>
            <a:r>
              <a:rPr lang="en-US" altLang="en-US" b="1" smtClean="0"/>
              <a:t>This approach is not recommended</a:t>
            </a:r>
          </a:p>
          <a:p>
            <a:pPr lvl="1" eaLnBrk="1" hangingPunct="1">
              <a:lnSpc>
                <a:spcPct val="90000"/>
              </a:lnSpc>
            </a:pPr>
            <a:r>
              <a:rPr lang="en-US" altLang="en-US" b="1" smtClean="0"/>
              <a:t>Cannot be queried effectively using SQL</a:t>
            </a:r>
          </a:p>
          <a:p>
            <a:pPr lvl="1" eaLnBrk="1" hangingPunct="1">
              <a:lnSpc>
                <a:spcPct val="90000"/>
              </a:lnSpc>
            </a:pPr>
            <a:r>
              <a:rPr lang="en-US" altLang="en-US" b="1" smtClean="0"/>
              <a:t>ORACLE does provide “start with” &amp; “connect by”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685800"/>
            <a:ext cx="6400800" cy="762000"/>
          </a:xfrm>
        </p:spPr>
        <p:txBody>
          <a:bodyPr/>
          <a:lstStyle/>
          <a:p>
            <a:pPr eaLnBrk="1" hangingPunct="1"/>
            <a:r>
              <a:rPr lang="en-US" altLang="en-US" smtClean="0"/>
              <a:t>Handling Hierarchies</a:t>
            </a:r>
          </a:p>
        </p:txBody>
      </p:sp>
      <p:sp>
        <p:nvSpPr>
          <p:cNvPr id="36867" name="Rectangle 3"/>
          <p:cNvSpPr>
            <a:spLocks noGrp="1" noChangeArrowheads="1"/>
          </p:cNvSpPr>
          <p:nvPr>
            <p:ph type="body" idx="1"/>
          </p:nvPr>
        </p:nvSpPr>
        <p:spPr>
          <a:xfrm>
            <a:off x="762000" y="1905000"/>
            <a:ext cx="8229600" cy="4800600"/>
          </a:xfrm>
        </p:spPr>
        <p:txBody>
          <a:bodyPr/>
          <a:lstStyle/>
          <a:p>
            <a:pPr eaLnBrk="1" hangingPunct="1">
              <a:lnSpc>
                <a:spcPct val="90000"/>
              </a:lnSpc>
            </a:pPr>
            <a:r>
              <a:rPr lang="en-US" altLang="en-US" b="1" smtClean="0"/>
              <a:t>Creating recursive foreign key to parent row is a possibility</a:t>
            </a:r>
          </a:p>
          <a:p>
            <a:pPr lvl="1" eaLnBrk="1" hangingPunct="1">
              <a:lnSpc>
                <a:spcPct val="90000"/>
              </a:lnSpc>
            </a:pPr>
            <a:r>
              <a:rPr lang="en-US" altLang="en-US" b="1" smtClean="0"/>
              <a:t>Employee dimension has “boss” attribute which is FK to Employee</a:t>
            </a:r>
          </a:p>
          <a:p>
            <a:pPr lvl="1" eaLnBrk="1" hangingPunct="1">
              <a:lnSpc>
                <a:spcPct val="90000"/>
              </a:lnSpc>
            </a:pPr>
            <a:r>
              <a:rPr lang="en-US" altLang="en-US" b="1" smtClean="0"/>
              <a:t>The CEO has NULL value for boss</a:t>
            </a:r>
          </a:p>
          <a:p>
            <a:pPr lvl="1" eaLnBrk="1" hangingPunct="1">
              <a:lnSpc>
                <a:spcPct val="90000"/>
              </a:lnSpc>
            </a:pPr>
            <a:r>
              <a:rPr lang="en-US" altLang="en-US" b="1" smtClean="0"/>
              <a:t>This approach is not recommended</a:t>
            </a:r>
          </a:p>
          <a:p>
            <a:pPr lvl="1" eaLnBrk="1" hangingPunct="1">
              <a:lnSpc>
                <a:spcPct val="90000"/>
              </a:lnSpc>
            </a:pPr>
            <a:r>
              <a:rPr lang="en-US" altLang="en-US" b="1" smtClean="0"/>
              <a:t>Cannot be queried effectively using SQL</a:t>
            </a:r>
          </a:p>
          <a:p>
            <a:pPr lvl="1" eaLnBrk="1" hangingPunct="1">
              <a:lnSpc>
                <a:spcPct val="90000"/>
              </a:lnSpc>
            </a:pPr>
            <a:r>
              <a:rPr lang="en-US" altLang="en-US" b="1" smtClean="0"/>
              <a:t>ORACLE does provide “start with” &amp; “connect by”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746125"/>
            <a:ext cx="7467600" cy="701675"/>
          </a:xfrm>
        </p:spPr>
        <p:txBody>
          <a:bodyPr/>
          <a:lstStyle/>
          <a:p>
            <a:pPr eaLnBrk="1" hangingPunct="1"/>
            <a:r>
              <a:rPr lang="en-US" altLang="en-US" sz="4000" smtClean="0"/>
              <a:t>Start With &amp; Connect By</a:t>
            </a:r>
          </a:p>
        </p:txBody>
      </p:sp>
      <p:sp>
        <p:nvSpPr>
          <p:cNvPr id="37891" name="Rectangle 3"/>
          <p:cNvSpPr>
            <a:spLocks noGrp="1" noChangeArrowheads="1"/>
          </p:cNvSpPr>
          <p:nvPr>
            <p:ph type="body" idx="1"/>
          </p:nvPr>
        </p:nvSpPr>
        <p:spPr>
          <a:xfrm>
            <a:off x="762000" y="1905000"/>
            <a:ext cx="3886200" cy="4800600"/>
          </a:xfrm>
        </p:spPr>
        <p:txBody>
          <a:bodyPr/>
          <a:lstStyle/>
          <a:p>
            <a:pPr eaLnBrk="1" hangingPunct="1"/>
            <a:r>
              <a:rPr lang="en-US" altLang="en-US" sz="2000" b="1" smtClean="0"/>
              <a:t>The start with connect by clause can be used to select data that has a hierarchical relationship</a:t>
            </a:r>
            <a:r>
              <a:rPr lang="en-US" altLang="en-US" sz="2000" smtClean="0"/>
              <a:t> </a:t>
            </a:r>
          </a:p>
          <a:p>
            <a:pPr eaLnBrk="1" hangingPunct="1">
              <a:buFont typeface="Wingdings" panose="05000000000000000000" pitchFamily="2" charset="2"/>
              <a:buNone/>
            </a:pPr>
            <a:r>
              <a:rPr lang="en-US" altLang="en-US" sz="2400" smtClean="0"/>
              <a:t>	</a:t>
            </a:r>
            <a:r>
              <a:rPr lang="en-US" altLang="en-US" sz="1800" b="1" i="1" smtClean="0">
                <a:latin typeface="Times New Roman" panose="02020603050405020304" pitchFamily="18" charset="0"/>
                <a:hlinkClick r:id="rId2"/>
              </a:rPr>
              <a:t>create table</a:t>
            </a:r>
            <a:r>
              <a:rPr lang="en-US" altLang="en-US" sz="1800" b="1" i="1" smtClean="0">
                <a:latin typeface="Times New Roman" panose="02020603050405020304" pitchFamily="18" charset="0"/>
              </a:rPr>
              <a:t> test_connect_by ( </a:t>
            </a:r>
          </a:p>
          <a:p>
            <a:pPr eaLnBrk="1" hangingPunct="1">
              <a:buFont typeface="Wingdings" panose="05000000000000000000" pitchFamily="2" charset="2"/>
              <a:buNone/>
            </a:pPr>
            <a:r>
              <a:rPr lang="en-US" altLang="en-US" sz="1800" b="1" i="1" smtClean="0">
                <a:latin typeface="Times New Roman" panose="02020603050405020304" pitchFamily="18" charset="0"/>
              </a:rPr>
              <a:t>	parent number, </a:t>
            </a:r>
          </a:p>
          <a:p>
            <a:pPr eaLnBrk="1" hangingPunct="1">
              <a:buFont typeface="Wingdings" panose="05000000000000000000" pitchFamily="2" charset="2"/>
              <a:buNone/>
            </a:pPr>
            <a:r>
              <a:rPr lang="en-US" altLang="en-US" sz="1800" b="1" i="1" smtClean="0">
                <a:latin typeface="Times New Roman" panose="02020603050405020304" pitchFamily="18" charset="0"/>
              </a:rPr>
              <a:t>	child number, </a:t>
            </a:r>
          </a:p>
          <a:p>
            <a:pPr eaLnBrk="1" hangingPunct="1">
              <a:buFont typeface="Wingdings" panose="05000000000000000000" pitchFamily="2" charset="2"/>
              <a:buNone/>
            </a:pPr>
            <a:r>
              <a:rPr lang="en-US" altLang="en-US" sz="1800" b="1" i="1" smtClean="0">
                <a:latin typeface="Times New Roman" panose="02020603050405020304" pitchFamily="18" charset="0"/>
              </a:rPr>
              <a:t>	constraint uq_tcb </a:t>
            </a:r>
            <a:r>
              <a:rPr lang="en-US" altLang="en-US" sz="1800" b="1" i="1" smtClean="0">
                <a:latin typeface="Times New Roman" panose="02020603050405020304" pitchFamily="18" charset="0"/>
                <a:hlinkClick r:id="rId3"/>
              </a:rPr>
              <a:t>unique</a:t>
            </a:r>
            <a:r>
              <a:rPr lang="en-US" altLang="en-US" sz="1800" b="1" i="1" smtClean="0">
                <a:latin typeface="Times New Roman" panose="02020603050405020304" pitchFamily="18" charset="0"/>
              </a:rPr>
              <a:t> (child) ); </a:t>
            </a:r>
          </a:p>
          <a:p>
            <a:pPr eaLnBrk="1" hangingPunct="1">
              <a:buFont typeface="Wingdings" panose="05000000000000000000" pitchFamily="2" charset="2"/>
              <a:buNone/>
            </a:pPr>
            <a:r>
              <a:rPr lang="en-US" altLang="en-US" sz="1800" b="1" i="1" smtClean="0">
                <a:latin typeface="Times New Roman" panose="02020603050405020304" pitchFamily="18" charset="0"/>
              </a:rPr>
              <a:t>      </a:t>
            </a:r>
          </a:p>
          <a:p>
            <a:pPr eaLnBrk="1" hangingPunct="1">
              <a:buFont typeface="Wingdings" panose="05000000000000000000" pitchFamily="2" charset="2"/>
              <a:buNone/>
            </a:pPr>
            <a:endParaRPr lang="en-US" altLang="en-US" sz="1800" b="1" i="1" smtClean="0">
              <a:latin typeface="Times New Roman" panose="02020603050405020304" pitchFamily="18" charset="0"/>
            </a:endParaRPr>
          </a:p>
          <a:p>
            <a:pPr eaLnBrk="1" hangingPunct="1">
              <a:buFont typeface="Wingdings" panose="05000000000000000000" pitchFamily="2" charset="2"/>
              <a:buNone/>
            </a:pPr>
            <a:r>
              <a:rPr lang="en-US" altLang="en-US" sz="1800" b="1" i="1" smtClean="0">
                <a:latin typeface="Times New Roman" panose="02020603050405020304" pitchFamily="18" charset="0"/>
              </a:rPr>
              <a:t>      </a:t>
            </a:r>
          </a:p>
        </p:txBody>
      </p:sp>
      <p:sp>
        <p:nvSpPr>
          <p:cNvPr id="37892" name="Rectangle 7"/>
          <p:cNvSpPr>
            <a:spLocks noChangeArrowheads="1"/>
          </p:cNvSpPr>
          <p:nvPr/>
        </p:nvSpPr>
        <p:spPr bwMode="auto">
          <a:xfrm>
            <a:off x="4572000" y="1905000"/>
            <a:ext cx="457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1200" b="1" i="1">
                <a:solidFill>
                  <a:schemeClr val="tx1"/>
                </a:solidFill>
              </a:rPr>
              <a:t>insert into test_connect_by values ( 5, 2);</a:t>
            </a:r>
          </a:p>
          <a:p>
            <a:pPr eaLnBrk="1" hangingPunct="1"/>
            <a:r>
              <a:rPr lang="en-US" altLang="en-US" sz="1200" b="1" i="1">
                <a:solidFill>
                  <a:schemeClr val="tx1"/>
                </a:solidFill>
              </a:rPr>
              <a:t>      insert into test_connect_by values ( 5, 3);</a:t>
            </a:r>
            <a:r>
              <a:rPr lang="en-US" altLang="en-US" sz="1200">
                <a:solidFill>
                  <a:schemeClr val="tx1"/>
                </a:solidFill>
              </a:rPr>
              <a:t> </a:t>
            </a:r>
          </a:p>
          <a:p>
            <a:pPr eaLnBrk="1" hangingPunct="1"/>
            <a:r>
              <a:rPr lang="en-US" altLang="en-US" sz="1200" b="1" i="1">
                <a:solidFill>
                  <a:schemeClr val="tx1"/>
                </a:solidFill>
              </a:rPr>
              <a:t>insert into test_connect_by values ( 18, 11);</a:t>
            </a:r>
          </a:p>
          <a:p>
            <a:pPr eaLnBrk="1" hangingPunct="1"/>
            <a:r>
              <a:rPr lang="en-US" altLang="en-US" sz="1200" b="1" i="1">
                <a:solidFill>
                  <a:schemeClr val="tx1"/>
                </a:solidFill>
              </a:rPr>
              <a:t>      insert into test_connect_by values ( 18, 7);</a:t>
            </a:r>
            <a:r>
              <a:rPr lang="en-US" altLang="en-US" sz="1200">
                <a:solidFill>
                  <a:schemeClr val="tx1"/>
                </a:solidFill>
              </a:rPr>
              <a:t> </a:t>
            </a:r>
          </a:p>
          <a:p>
            <a:pPr eaLnBrk="1" hangingPunct="1"/>
            <a:r>
              <a:rPr lang="en-US" altLang="en-US" sz="1200" b="1" i="1">
                <a:solidFill>
                  <a:schemeClr val="tx1"/>
                </a:solidFill>
              </a:rPr>
              <a:t>insert into test_connect_by values ( 17, 9);</a:t>
            </a:r>
          </a:p>
          <a:p>
            <a:pPr eaLnBrk="1" hangingPunct="1"/>
            <a:r>
              <a:rPr lang="en-US" altLang="en-US" sz="1200" b="1" i="1">
                <a:solidFill>
                  <a:schemeClr val="tx1"/>
                </a:solidFill>
              </a:rPr>
              <a:t>      insert into test_connect_by values ( 17, 8);</a:t>
            </a:r>
            <a:r>
              <a:rPr lang="en-US" altLang="en-US" sz="1200">
                <a:solidFill>
                  <a:schemeClr val="tx1"/>
                </a:solidFill>
              </a:rPr>
              <a:t> </a:t>
            </a:r>
          </a:p>
          <a:p>
            <a:pPr eaLnBrk="1" hangingPunct="1"/>
            <a:r>
              <a:rPr lang="en-US" altLang="en-US" sz="1200" b="1" i="1">
                <a:solidFill>
                  <a:schemeClr val="tx1"/>
                </a:solidFill>
              </a:rPr>
              <a:t>insert into test_connect_by values ( 26, 13);</a:t>
            </a:r>
          </a:p>
          <a:p>
            <a:pPr eaLnBrk="1" hangingPunct="1"/>
            <a:r>
              <a:rPr lang="en-US" altLang="en-US" sz="1200" b="1" i="1">
                <a:solidFill>
                  <a:schemeClr val="tx1"/>
                </a:solidFill>
              </a:rPr>
              <a:t>      insert into test_connect_by values ( 26, 1);</a:t>
            </a:r>
            <a:r>
              <a:rPr lang="en-US" altLang="en-US" sz="1200">
                <a:solidFill>
                  <a:schemeClr val="tx1"/>
                </a:solidFill>
              </a:rPr>
              <a:t> </a:t>
            </a:r>
          </a:p>
          <a:p>
            <a:pPr eaLnBrk="1" hangingPunct="1"/>
            <a:r>
              <a:rPr lang="en-US" altLang="en-US" sz="1200" b="1" i="1">
                <a:solidFill>
                  <a:schemeClr val="tx1"/>
                </a:solidFill>
              </a:rPr>
              <a:t>      insert into test_connect_by values ( 26, 12);</a:t>
            </a:r>
          </a:p>
          <a:p>
            <a:pPr eaLnBrk="1" hangingPunct="1"/>
            <a:r>
              <a:rPr lang="en-US" altLang="en-US" sz="1200" b="1" i="1">
                <a:solidFill>
                  <a:schemeClr val="tx1"/>
                </a:solidFill>
              </a:rPr>
              <a:t>insert into test_connect_by values ( 15, 10);</a:t>
            </a:r>
            <a:r>
              <a:rPr lang="en-US" altLang="en-US" sz="1200">
                <a:solidFill>
                  <a:schemeClr val="tx1"/>
                </a:solidFill>
              </a:rPr>
              <a:t> </a:t>
            </a:r>
          </a:p>
          <a:p>
            <a:pPr eaLnBrk="1" hangingPunct="1"/>
            <a:r>
              <a:rPr lang="en-US" altLang="en-US" sz="1200" b="1" i="1">
                <a:solidFill>
                  <a:schemeClr val="tx1"/>
                </a:solidFill>
              </a:rPr>
              <a:t>      insert into test_connect_by values ( 15, 5);</a:t>
            </a:r>
          </a:p>
          <a:p>
            <a:pPr eaLnBrk="1" hangingPunct="1"/>
            <a:r>
              <a:rPr lang="en-US" altLang="en-US" sz="1200" b="1" i="1">
                <a:solidFill>
                  <a:schemeClr val="tx1"/>
                </a:solidFill>
              </a:rPr>
              <a:t>insert into test_connect_by values ( 38, 15);</a:t>
            </a:r>
            <a:r>
              <a:rPr lang="en-US" altLang="en-US" sz="1200">
                <a:solidFill>
                  <a:schemeClr val="tx1"/>
                </a:solidFill>
              </a:rPr>
              <a:t> </a:t>
            </a:r>
          </a:p>
          <a:p>
            <a:pPr eaLnBrk="1" hangingPunct="1"/>
            <a:r>
              <a:rPr lang="en-US" altLang="en-US" sz="1200" b="1" i="1">
                <a:solidFill>
                  <a:schemeClr val="tx1"/>
                </a:solidFill>
              </a:rPr>
              <a:t>      insert into test_connect_by values ( 38, 17);</a:t>
            </a:r>
          </a:p>
          <a:p>
            <a:pPr eaLnBrk="1" hangingPunct="1"/>
            <a:r>
              <a:rPr lang="en-US" altLang="en-US" sz="1200" b="1" i="1">
                <a:solidFill>
                  <a:schemeClr val="tx1"/>
                </a:solidFill>
              </a:rPr>
              <a:t>      insert into test_connect_by values ( 38, 6);</a:t>
            </a:r>
            <a:r>
              <a:rPr lang="en-US" altLang="en-US" sz="1200">
                <a:solidFill>
                  <a:schemeClr val="tx1"/>
                </a:solidFill>
              </a:rPr>
              <a:t> </a:t>
            </a:r>
          </a:p>
          <a:p>
            <a:pPr eaLnBrk="1" hangingPunct="1">
              <a:lnSpc>
                <a:spcPct val="80000"/>
              </a:lnSpc>
              <a:spcBef>
                <a:spcPct val="50000"/>
              </a:spcBef>
              <a:buClr>
                <a:schemeClr val="folHlink"/>
              </a:buClr>
              <a:buSzPct val="75000"/>
              <a:buFont typeface="Wingdings" panose="05000000000000000000" pitchFamily="2" charset="2"/>
              <a:buNone/>
            </a:pPr>
            <a:r>
              <a:rPr lang="en-US" altLang="en-US" sz="1400"/>
              <a:t>      38, 26, 16 have no parents</a:t>
            </a:r>
          </a:p>
          <a:p>
            <a:pPr eaLnBrk="1" hangingPunct="1">
              <a:lnSpc>
                <a:spcPct val="80000"/>
              </a:lnSpc>
              <a:spcBef>
                <a:spcPct val="50000"/>
              </a:spcBef>
              <a:buClr>
                <a:schemeClr val="folHlink"/>
              </a:buClr>
              <a:buSzPct val="75000"/>
              <a:buFont typeface="Wingdings" panose="05000000000000000000" pitchFamily="2" charset="2"/>
              <a:buNone/>
            </a:pPr>
            <a:r>
              <a:rPr lang="en-US" altLang="en-US" sz="1400"/>
              <a:t>insert into test_connect_by values (</a:t>
            </a:r>
            <a:r>
              <a:rPr lang="en-US" altLang="en-US" sz="1400">
                <a:hlinkClick r:id="rId4"/>
              </a:rPr>
              <a:t>null</a:t>
            </a:r>
            <a:r>
              <a:rPr lang="en-US" altLang="en-US" sz="1400"/>
              <a:t>,38); insert into test_connect_by values (</a:t>
            </a:r>
            <a:r>
              <a:rPr lang="en-US" altLang="en-US" sz="1400">
                <a:hlinkClick r:id="rId4"/>
              </a:rPr>
              <a:t>null</a:t>
            </a:r>
            <a:r>
              <a:rPr lang="en-US" altLang="en-US" sz="1400"/>
              <a:t>,26); insert into test_connect_by values (</a:t>
            </a:r>
            <a:r>
              <a:rPr lang="en-US" altLang="en-US" sz="1400">
                <a:hlinkClick r:id="rId4"/>
              </a:rPr>
              <a:t>null</a:t>
            </a:r>
            <a:r>
              <a:rPr lang="en-US" altLang="en-US" sz="1400"/>
              <a:t>,16);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17525" y="708025"/>
            <a:ext cx="8596313" cy="762000"/>
          </a:xfrm>
        </p:spPr>
        <p:txBody>
          <a:bodyPr/>
          <a:lstStyle/>
          <a:p>
            <a:pPr eaLnBrk="1" hangingPunct="1"/>
            <a:r>
              <a:rPr lang="en-US" altLang="en-US" smtClean="0"/>
              <a:t>Bridge Tables</a:t>
            </a:r>
          </a:p>
        </p:txBody>
      </p:sp>
      <p:sp>
        <p:nvSpPr>
          <p:cNvPr id="38915" name="Rectangle 3"/>
          <p:cNvSpPr>
            <a:spLocks noGrp="1" noChangeArrowheads="1"/>
          </p:cNvSpPr>
          <p:nvPr>
            <p:ph type="body" sz="half" idx="1"/>
          </p:nvPr>
        </p:nvSpPr>
        <p:spPr>
          <a:xfrm>
            <a:off x="609600" y="1828800"/>
            <a:ext cx="3979863" cy="4191000"/>
          </a:xfrm>
        </p:spPr>
        <p:txBody>
          <a:bodyPr/>
          <a:lstStyle/>
          <a:p>
            <a:pPr eaLnBrk="1" hangingPunct="1">
              <a:lnSpc>
                <a:spcPct val="80000"/>
              </a:lnSpc>
            </a:pPr>
            <a:r>
              <a:rPr lang="en-US" altLang="en-US" sz="1600" b="1" smtClean="0"/>
              <a:t>Customer dimension has one row for each customer entity at any level of the hierarchy</a:t>
            </a:r>
          </a:p>
          <a:p>
            <a:pPr eaLnBrk="1" hangingPunct="1">
              <a:lnSpc>
                <a:spcPct val="80000"/>
              </a:lnSpc>
            </a:pPr>
            <a:r>
              <a:rPr lang="en-US" altLang="en-US" sz="1600" b="1" smtClean="0"/>
              <a:t>Separate bridge table has schema:</a:t>
            </a:r>
          </a:p>
          <a:p>
            <a:pPr lvl="1" eaLnBrk="1" hangingPunct="1">
              <a:lnSpc>
                <a:spcPct val="80000"/>
              </a:lnSpc>
            </a:pPr>
            <a:r>
              <a:rPr lang="en-US" altLang="en-US" sz="1400" b="1" smtClean="0"/>
              <a:t>Parent customer key</a:t>
            </a:r>
          </a:p>
          <a:p>
            <a:pPr lvl="1" eaLnBrk="1" hangingPunct="1">
              <a:lnSpc>
                <a:spcPct val="80000"/>
              </a:lnSpc>
            </a:pPr>
            <a:r>
              <a:rPr lang="en-US" altLang="en-US" sz="1400" b="1" smtClean="0"/>
              <a:t>Subsidiary customer key</a:t>
            </a:r>
          </a:p>
          <a:p>
            <a:pPr lvl="1" eaLnBrk="1" hangingPunct="1">
              <a:lnSpc>
                <a:spcPct val="80000"/>
              </a:lnSpc>
            </a:pPr>
            <a:r>
              <a:rPr lang="en-US" altLang="en-US" sz="1400" b="1" smtClean="0"/>
              <a:t>Depth of subsidiary</a:t>
            </a:r>
          </a:p>
          <a:p>
            <a:pPr lvl="1" eaLnBrk="1" hangingPunct="1">
              <a:lnSpc>
                <a:spcPct val="80000"/>
              </a:lnSpc>
            </a:pPr>
            <a:r>
              <a:rPr lang="en-US" altLang="en-US" sz="1400" b="1" smtClean="0"/>
              <a:t>Bottom flag</a:t>
            </a:r>
          </a:p>
          <a:p>
            <a:pPr lvl="1" eaLnBrk="1" hangingPunct="1">
              <a:lnSpc>
                <a:spcPct val="80000"/>
              </a:lnSpc>
            </a:pPr>
            <a:r>
              <a:rPr lang="en-US" altLang="en-US" sz="1400" b="1" smtClean="0"/>
              <a:t>Top flag</a:t>
            </a:r>
          </a:p>
          <a:p>
            <a:pPr eaLnBrk="1" hangingPunct="1">
              <a:lnSpc>
                <a:spcPct val="80000"/>
              </a:lnSpc>
            </a:pPr>
            <a:r>
              <a:rPr lang="en-US" altLang="en-US" sz="1600" b="1" smtClean="0"/>
              <a:t>One row in bridge table for every (ancestor, descendant) pair</a:t>
            </a:r>
          </a:p>
          <a:p>
            <a:pPr lvl="1" eaLnBrk="1" hangingPunct="1">
              <a:lnSpc>
                <a:spcPct val="80000"/>
              </a:lnSpc>
            </a:pPr>
            <a:r>
              <a:rPr lang="en-US" altLang="en-US" sz="1400" b="1" smtClean="0"/>
              <a:t>Customer counts as its own Depth-0 ancestor</a:t>
            </a:r>
          </a:p>
          <a:p>
            <a:pPr lvl="1" eaLnBrk="1" hangingPunct="1">
              <a:lnSpc>
                <a:spcPct val="80000"/>
              </a:lnSpc>
            </a:pPr>
            <a:r>
              <a:rPr lang="en-US" altLang="en-US" sz="1400" b="1" smtClean="0"/>
              <a:t>16 rows for the hierarchy at right</a:t>
            </a:r>
          </a:p>
          <a:p>
            <a:pPr eaLnBrk="1" hangingPunct="1">
              <a:lnSpc>
                <a:spcPct val="80000"/>
              </a:lnSpc>
            </a:pPr>
            <a:r>
              <a:rPr lang="en-US" altLang="en-US" sz="1600" b="1" smtClean="0"/>
              <a:t>Fact table can join:</a:t>
            </a:r>
          </a:p>
          <a:p>
            <a:pPr lvl="1" eaLnBrk="1" hangingPunct="1">
              <a:lnSpc>
                <a:spcPct val="80000"/>
              </a:lnSpc>
            </a:pPr>
            <a:r>
              <a:rPr lang="en-US" altLang="en-US" sz="1400" b="1" smtClean="0"/>
              <a:t>Directly to customer dimension</a:t>
            </a:r>
          </a:p>
          <a:p>
            <a:pPr lvl="1" eaLnBrk="1" hangingPunct="1">
              <a:lnSpc>
                <a:spcPct val="80000"/>
              </a:lnSpc>
            </a:pPr>
            <a:r>
              <a:rPr lang="en-US" altLang="en-US" sz="1400" b="1" smtClean="0"/>
              <a:t>Through bridge table to customer dimension</a:t>
            </a:r>
          </a:p>
          <a:p>
            <a:pPr eaLnBrk="1" hangingPunct="1">
              <a:lnSpc>
                <a:spcPct val="80000"/>
              </a:lnSpc>
            </a:pPr>
            <a:endParaRPr lang="en-US" altLang="en-US" sz="1600" b="1" smtClean="0"/>
          </a:p>
        </p:txBody>
      </p:sp>
      <p:sp>
        <p:nvSpPr>
          <p:cNvPr id="38916" name="Rectangle 4"/>
          <p:cNvSpPr>
            <a:spLocks noChangeArrowheads="1"/>
          </p:cNvSpPr>
          <p:nvPr/>
        </p:nvSpPr>
        <p:spPr bwMode="auto">
          <a:xfrm>
            <a:off x="6324600" y="19050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1</a:t>
            </a:r>
          </a:p>
        </p:txBody>
      </p:sp>
      <p:sp>
        <p:nvSpPr>
          <p:cNvPr id="38917" name="Rectangle 5"/>
          <p:cNvSpPr>
            <a:spLocks noChangeArrowheads="1"/>
          </p:cNvSpPr>
          <p:nvPr/>
        </p:nvSpPr>
        <p:spPr bwMode="auto">
          <a:xfrm>
            <a:off x="5029200" y="2971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2</a:t>
            </a:r>
          </a:p>
        </p:txBody>
      </p:sp>
      <p:sp>
        <p:nvSpPr>
          <p:cNvPr id="38918" name="Rectangle 6"/>
          <p:cNvSpPr>
            <a:spLocks noChangeArrowheads="1"/>
          </p:cNvSpPr>
          <p:nvPr/>
        </p:nvSpPr>
        <p:spPr bwMode="auto">
          <a:xfrm>
            <a:off x="6324600" y="2971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3</a:t>
            </a:r>
          </a:p>
        </p:txBody>
      </p:sp>
      <p:sp>
        <p:nvSpPr>
          <p:cNvPr id="38919" name="Rectangle 7"/>
          <p:cNvSpPr>
            <a:spLocks noChangeArrowheads="1"/>
          </p:cNvSpPr>
          <p:nvPr/>
        </p:nvSpPr>
        <p:spPr bwMode="auto">
          <a:xfrm>
            <a:off x="4572000" y="4114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5</a:t>
            </a:r>
          </a:p>
        </p:txBody>
      </p:sp>
      <p:sp>
        <p:nvSpPr>
          <p:cNvPr id="38920" name="Rectangle 8"/>
          <p:cNvSpPr>
            <a:spLocks noChangeArrowheads="1"/>
          </p:cNvSpPr>
          <p:nvPr/>
        </p:nvSpPr>
        <p:spPr bwMode="auto">
          <a:xfrm>
            <a:off x="5943600" y="4114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6</a:t>
            </a:r>
          </a:p>
        </p:txBody>
      </p:sp>
      <p:sp>
        <p:nvSpPr>
          <p:cNvPr id="38921" name="Rectangle 9"/>
          <p:cNvSpPr>
            <a:spLocks noChangeArrowheads="1"/>
          </p:cNvSpPr>
          <p:nvPr/>
        </p:nvSpPr>
        <p:spPr bwMode="auto">
          <a:xfrm>
            <a:off x="7696200" y="2971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4</a:t>
            </a:r>
          </a:p>
        </p:txBody>
      </p:sp>
      <p:sp>
        <p:nvSpPr>
          <p:cNvPr id="38922" name="Rectangle 10"/>
          <p:cNvSpPr>
            <a:spLocks noChangeArrowheads="1"/>
          </p:cNvSpPr>
          <p:nvPr/>
        </p:nvSpPr>
        <p:spPr bwMode="auto">
          <a:xfrm>
            <a:off x="7696200" y="4114800"/>
            <a:ext cx="1143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2000">
                <a:solidFill>
                  <a:schemeClr val="tx1"/>
                </a:solidFill>
                <a:latin typeface="Arial" panose="020B0604020202020204" pitchFamily="34" charset="0"/>
              </a:rPr>
              <a:t>Customer </a:t>
            </a:r>
            <a:br>
              <a:rPr lang="en-US" altLang="en-US" sz="2000">
                <a:solidFill>
                  <a:schemeClr val="tx1"/>
                </a:solidFill>
                <a:latin typeface="Arial" panose="020B0604020202020204" pitchFamily="34" charset="0"/>
              </a:rPr>
            </a:br>
            <a:r>
              <a:rPr lang="en-US" altLang="en-US" sz="2000">
                <a:solidFill>
                  <a:schemeClr val="tx1"/>
                </a:solidFill>
                <a:latin typeface="Arial" panose="020B0604020202020204" pitchFamily="34" charset="0"/>
              </a:rPr>
              <a:t>7</a:t>
            </a:r>
          </a:p>
        </p:txBody>
      </p:sp>
      <p:sp>
        <p:nvSpPr>
          <p:cNvPr id="38923" name="Line 11"/>
          <p:cNvSpPr>
            <a:spLocks noChangeShapeType="1"/>
          </p:cNvSpPr>
          <p:nvPr/>
        </p:nvSpPr>
        <p:spPr bwMode="auto">
          <a:xfrm flipH="1">
            <a:off x="5638800" y="2590800"/>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2"/>
          <p:cNvSpPr>
            <a:spLocks noChangeShapeType="1"/>
          </p:cNvSpPr>
          <p:nvPr/>
        </p:nvSpPr>
        <p:spPr bwMode="auto">
          <a:xfrm>
            <a:off x="6858000" y="2590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3"/>
          <p:cNvSpPr>
            <a:spLocks noChangeShapeType="1"/>
          </p:cNvSpPr>
          <p:nvPr/>
        </p:nvSpPr>
        <p:spPr bwMode="auto">
          <a:xfrm>
            <a:off x="6858000" y="2590800"/>
            <a:ext cx="1447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14"/>
          <p:cNvSpPr>
            <a:spLocks noChangeShapeType="1"/>
          </p:cNvSpPr>
          <p:nvPr/>
        </p:nvSpPr>
        <p:spPr bwMode="auto">
          <a:xfrm flipH="1">
            <a:off x="5105400" y="3657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15"/>
          <p:cNvSpPr>
            <a:spLocks noChangeShapeType="1"/>
          </p:cNvSpPr>
          <p:nvPr/>
        </p:nvSpPr>
        <p:spPr bwMode="auto">
          <a:xfrm>
            <a:off x="5638800" y="36576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Line 16"/>
          <p:cNvSpPr>
            <a:spLocks noChangeShapeType="1"/>
          </p:cNvSpPr>
          <p:nvPr/>
        </p:nvSpPr>
        <p:spPr bwMode="auto">
          <a:xfrm>
            <a:off x="8305800" y="3657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29" name="Group 17"/>
          <p:cNvGrpSpPr>
            <a:grpSpLocks/>
          </p:cNvGrpSpPr>
          <p:nvPr/>
        </p:nvGrpSpPr>
        <p:grpSpPr bwMode="auto">
          <a:xfrm>
            <a:off x="4419600" y="4876800"/>
            <a:ext cx="4419600" cy="1828800"/>
            <a:chOff x="2784" y="2832"/>
            <a:chExt cx="2784" cy="1152"/>
          </a:xfrm>
        </p:grpSpPr>
        <p:sp>
          <p:nvSpPr>
            <p:cNvPr id="38930" name="Rectangle 18"/>
            <p:cNvSpPr>
              <a:spLocks noChangeArrowheads="1"/>
            </p:cNvSpPr>
            <p:nvPr/>
          </p:nvSpPr>
          <p:spPr bwMode="auto">
            <a:xfrm>
              <a:off x="2784" y="3072"/>
              <a:ext cx="816" cy="9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8931" name="Rectangle 19"/>
            <p:cNvSpPr>
              <a:spLocks noChangeArrowheads="1"/>
            </p:cNvSpPr>
            <p:nvPr/>
          </p:nvSpPr>
          <p:spPr bwMode="auto">
            <a:xfrm>
              <a:off x="3792" y="3072"/>
              <a:ext cx="816" cy="9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8932" name="Rectangle 20"/>
            <p:cNvSpPr>
              <a:spLocks noChangeArrowheads="1"/>
            </p:cNvSpPr>
            <p:nvPr/>
          </p:nvSpPr>
          <p:spPr bwMode="auto">
            <a:xfrm>
              <a:off x="4752" y="3072"/>
              <a:ext cx="816" cy="9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8933" name="Text Box 21"/>
            <p:cNvSpPr txBox="1">
              <a:spLocks noChangeArrowheads="1"/>
            </p:cNvSpPr>
            <p:nvPr/>
          </p:nvSpPr>
          <p:spPr bwMode="auto">
            <a:xfrm>
              <a:off x="2928" y="283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000">
                  <a:solidFill>
                    <a:schemeClr val="hlink"/>
                  </a:solidFill>
                  <a:latin typeface="Arial" panose="020B0604020202020204" pitchFamily="34" charset="0"/>
                </a:rPr>
                <a:t>Fact</a:t>
              </a:r>
            </a:p>
          </p:txBody>
        </p:sp>
        <p:sp>
          <p:nvSpPr>
            <p:cNvPr id="38934" name="Text Box 22"/>
            <p:cNvSpPr txBox="1">
              <a:spLocks noChangeArrowheads="1"/>
            </p:cNvSpPr>
            <p:nvPr/>
          </p:nvSpPr>
          <p:spPr bwMode="auto">
            <a:xfrm>
              <a:off x="3888" y="283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000">
                  <a:solidFill>
                    <a:schemeClr val="hlink"/>
                  </a:solidFill>
                  <a:latin typeface="Arial" panose="020B0604020202020204" pitchFamily="34" charset="0"/>
                </a:rPr>
                <a:t>Bridge</a:t>
              </a:r>
            </a:p>
          </p:txBody>
        </p:sp>
        <p:sp>
          <p:nvSpPr>
            <p:cNvPr id="38935" name="Text Box 23"/>
            <p:cNvSpPr txBox="1">
              <a:spLocks noChangeArrowheads="1"/>
            </p:cNvSpPr>
            <p:nvPr/>
          </p:nvSpPr>
          <p:spPr bwMode="auto">
            <a:xfrm>
              <a:off x="4752" y="283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000">
                  <a:solidFill>
                    <a:schemeClr val="hlink"/>
                  </a:solidFill>
                  <a:latin typeface="Arial" panose="020B0604020202020204" pitchFamily="34" charset="0"/>
                </a:rPr>
                <a:t>Customer</a:t>
              </a:r>
            </a:p>
          </p:txBody>
        </p:sp>
        <p:sp>
          <p:nvSpPr>
            <p:cNvPr id="38936" name="Text Box 24"/>
            <p:cNvSpPr txBox="1">
              <a:spLocks noChangeArrowheads="1"/>
            </p:cNvSpPr>
            <p:nvPr/>
          </p:nvSpPr>
          <p:spPr bwMode="auto">
            <a:xfrm>
              <a:off x="2784" y="3312"/>
              <a:ext cx="81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solidFill>
                    <a:schemeClr val="tx1"/>
                  </a:solidFill>
                  <a:latin typeface="Arial" panose="020B0604020202020204" pitchFamily="34" charset="0"/>
                </a:rPr>
                <a:t>cust_id</a:t>
              </a:r>
            </a:p>
          </p:txBody>
        </p:sp>
        <p:sp>
          <p:nvSpPr>
            <p:cNvPr id="38937" name="Text Box 25"/>
            <p:cNvSpPr txBox="1">
              <a:spLocks noChangeArrowheads="1"/>
            </p:cNvSpPr>
            <p:nvPr/>
          </p:nvSpPr>
          <p:spPr bwMode="auto">
            <a:xfrm>
              <a:off x="3792" y="3072"/>
              <a:ext cx="81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solidFill>
                    <a:schemeClr val="tx1"/>
                  </a:solidFill>
                  <a:latin typeface="Arial" panose="020B0604020202020204" pitchFamily="34" charset="0"/>
                </a:rPr>
                <a:t>parent_id</a:t>
              </a:r>
            </a:p>
          </p:txBody>
        </p:sp>
        <p:sp>
          <p:nvSpPr>
            <p:cNvPr id="38938" name="Text Box 26"/>
            <p:cNvSpPr txBox="1">
              <a:spLocks noChangeArrowheads="1"/>
            </p:cNvSpPr>
            <p:nvPr/>
          </p:nvSpPr>
          <p:spPr bwMode="auto">
            <a:xfrm>
              <a:off x="3792" y="3312"/>
              <a:ext cx="81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solidFill>
                    <a:schemeClr val="tx1"/>
                  </a:solidFill>
                  <a:latin typeface="Arial" panose="020B0604020202020204" pitchFamily="34" charset="0"/>
                </a:rPr>
                <a:t>child_id</a:t>
              </a:r>
            </a:p>
          </p:txBody>
        </p:sp>
        <p:sp>
          <p:nvSpPr>
            <p:cNvPr id="38939" name="Text Box 27"/>
            <p:cNvSpPr txBox="1">
              <a:spLocks noChangeArrowheads="1"/>
            </p:cNvSpPr>
            <p:nvPr/>
          </p:nvSpPr>
          <p:spPr bwMode="auto">
            <a:xfrm>
              <a:off x="4752" y="3072"/>
              <a:ext cx="81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solidFill>
                    <a:schemeClr val="tx1"/>
                  </a:solidFill>
                  <a:latin typeface="Arial" panose="020B0604020202020204" pitchFamily="34" charset="0"/>
                </a:rPr>
                <a:t>cust_id</a:t>
              </a:r>
            </a:p>
          </p:txBody>
        </p:sp>
        <p:cxnSp>
          <p:nvCxnSpPr>
            <p:cNvPr id="38940" name="AutoShape 28"/>
            <p:cNvCxnSpPr>
              <a:cxnSpLocks noChangeShapeType="1"/>
              <a:stCxn id="38936" idx="3"/>
              <a:endCxn id="38938" idx="1"/>
            </p:cNvCxnSpPr>
            <p:nvPr/>
          </p:nvCxnSpPr>
          <p:spPr bwMode="auto">
            <a:xfrm>
              <a:off x="3600" y="3431"/>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941" name="AutoShape 29"/>
            <p:cNvCxnSpPr>
              <a:cxnSpLocks noChangeShapeType="1"/>
              <a:stCxn id="38937" idx="3"/>
              <a:endCxn id="38939" idx="1"/>
            </p:cNvCxnSpPr>
            <p:nvPr/>
          </p:nvCxnSpPr>
          <p:spPr bwMode="auto">
            <a:xfrm>
              <a:off x="4608" y="3191"/>
              <a:ext cx="14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17525" y="708025"/>
            <a:ext cx="8596313" cy="762000"/>
          </a:xfrm>
        </p:spPr>
        <p:txBody>
          <a:bodyPr/>
          <a:lstStyle/>
          <a:p>
            <a:pPr eaLnBrk="1" hangingPunct="1"/>
            <a:r>
              <a:rPr lang="en-US" altLang="en-US" smtClean="0"/>
              <a:t>Bridge Table Example</a:t>
            </a:r>
          </a:p>
        </p:txBody>
      </p:sp>
      <p:graphicFrame>
        <p:nvGraphicFramePr>
          <p:cNvPr id="71683" name="Group 3"/>
          <p:cNvGraphicFramePr>
            <a:graphicFrameLocks noGrp="1"/>
          </p:cNvGraphicFramePr>
          <p:nvPr>
            <p:ph idx="1"/>
          </p:nvPr>
        </p:nvGraphicFramePr>
        <p:xfrm>
          <a:off x="457200" y="1746250"/>
          <a:ext cx="8458200" cy="5121275"/>
        </p:xfrm>
        <a:graphic>
          <a:graphicData uri="http://schemas.openxmlformats.org/drawingml/2006/table">
            <a:tbl>
              <a:tblPr/>
              <a:tblGrid>
                <a:gridCol w="1646238"/>
                <a:gridCol w="1646237"/>
                <a:gridCol w="1644650"/>
                <a:gridCol w="1646238"/>
                <a:gridCol w="1874837"/>
              </a:tblGrid>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parent_id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child_id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depth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top_flag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bottom_flag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Using Bridge Tables in Queries</a:t>
            </a:r>
          </a:p>
        </p:txBody>
      </p:sp>
      <p:sp>
        <p:nvSpPr>
          <p:cNvPr id="40963" name="Rectangle 3"/>
          <p:cNvSpPr>
            <a:spLocks noGrp="1" noChangeArrowheads="1"/>
          </p:cNvSpPr>
          <p:nvPr>
            <p:ph type="body" idx="1"/>
          </p:nvPr>
        </p:nvSpPr>
        <p:spPr>
          <a:xfrm>
            <a:off x="457200" y="1905000"/>
            <a:ext cx="8229600" cy="4953000"/>
          </a:xfrm>
        </p:spPr>
        <p:txBody>
          <a:bodyPr/>
          <a:lstStyle/>
          <a:p>
            <a:pPr eaLnBrk="1" hangingPunct="1">
              <a:lnSpc>
                <a:spcPct val="80000"/>
              </a:lnSpc>
            </a:pPr>
            <a:r>
              <a:rPr lang="en-US" altLang="en-US" sz="1800" b="1" smtClean="0"/>
              <a:t>Two join directions</a:t>
            </a:r>
          </a:p>
          <a:p>
            <a:pPr lvl="1" eaLnBrk="1" hangingPunct="1">
              <a:lnSpc>
                <a:spcPct val="80000"/>
              </a:lnSpc>
            </a:pPr>
            <a:r>
              <a:rPr lang="en-US" altLang="en-US" sz="1600" b="1" smtClean="0"/>
              <a:t>Navigate up the hierarchy</a:t>
            </a:r>
          </a:p>
          <a:p>
            <a:pPr lvl="2" eaLnBrk="1" hangingPunct="1">
              <a:lnSpc>
                <a:spcPct val="80000"/>
              </a:lnSpc>
            </a:pPr>
            <a:r>
              <a:rPr lang="en-US" altLang="en-US" sz="1400" b="1" smtClean="0"/>
              <a:t>Fact joins to subsidiary customer key</a:t>
            </a:r>
          </a:p>
          <a:p>
            <a:pPr lvl="2" eaLnBrk="1" hangingPunct="1">
              <a:lnSpc>
                <a:spcPct val="80000"/>
              </a:lnSpc>
            </a:pPr>
            <a:r>
              <a:rPr lang="en-US" altLang="en-US" sz="1400" b="1" smtClean="0"/>
              <a:t>Dimension joins to parent customer key</a:t>
            </a:r>
          </a:p>
          <a:p>
            <a:pPr lvl="1" eaLnBrk="1" hangingPunct="1">
              <a:lnSpc>
                <a:spcPct val="80000"/>
              </a:lnSpc>
            </a:pPr>
            <a:r>
              <a:rPr lang="en-US" altLang="en-US" sz="1600" b="1" smtClean="0"/>
              <a:t>Navigate down the hierarchy</a:t>
            </a:r>
          </a:p>
          <a:p>
            <a:pPr lvl="2" eaLnBrk="1" hangingPunct="1">
              <a:lnSpc>
                <a:spcPct val="80000"/>
              </a:lnSpc>
            </a:pPr>
            <a:r>
              <a:rPr lang="en-US" altLang="en-US" sz="1400" b="1" smtClean="0"/>
              <a:t>Fact joins to parent customer key</a:t>
            </a:r>
          </a:p>
          <a:p>
            <a:pPr lvl="2" eaLnBrk="1" hangingPunct="1">
              <a:lnSpc>
                <a:spcPct val="80000"/>
              </a:lnSpc>
            </a:pPr>
            <a:r>
              <a:rPr lang="en-US" altLang="en-US" sz="1400" b="1" smtClean="0"/>
              <a:t>Dimension joins to subsidiary customer key</a:t>
            </a:r>
          </a:p>
          <a:p>
            <a:pPr eaLnBrk="1" hangingPunct="1">
              <a:lnSpc>
                <a:spcPct val="80000"/>
              </a:lnSpc>
            </a:pPr>
            <a:r>
              <a:rPr lang="en-US" altLang="en-US" sz="1800" b="1" smtClean="0"/>
              <a:t>Safe uses of the bridge table:</a:t>
            </a:r>
          </a:p>
          <a:p>
            <a:pPr lvl="1" eaLnBrk="1" hangingPunct="1">
              <a:lnSpc>
                <a:spcPct val="80000"/>
              </a:lnSpc>
            </a:pPr>
            <a:r>
              <a:rPr lang="en-US" altLang="en-US" sz="1600" b="1" smtClean="0"/>
              <a:t>Filter on customer dimension restricts query to a single customer</a:t>
            </a:r>
          </a:p>
          <a:p>
            <a:pPr lvl="2" eaLnBrk="1" hangingPunct="1">
              <a:lnSpc>
                <a:spcPct val="80000"/>
              </a:lnSpc>
            </a:pPr>
            <a:r>
              <a:rPr lang="en-US" altLang="en-US" sz="1400" b="1" smtClean="0"/>
              <a:t>Use bridge table to combine data about that customer’s subsidiaries or parents</a:t>
            </a:r>
          </a:p>
          <a:p>
            <a:pPr lvl="1" eaLnBrk="1" hangingPunct="1">
              <a:lnSpc>
                <a:spcPct val="80000"/>
              </a:lnSpc>
            </a:pPr>
            <a:r>
              <a:rPr lang="en-US" altLang="en-US" sz="1600" b="1" smtClean="0"/>
              <a:t>Filter on bridge table restricts query to a single level</a:t>
            </a:r>
          </a:p>
          <a:p>
            <a:pPr lvl="2" eaLnBrk="1" hangingPunct="1">
              <a:lnSpc>
                <a:spcPct val="80000"/>
              </a:lnSpc>
            </a:pPr>
            <a:r>
              <a:rPr lang="en-US" altLang="en-US" sz="1400" b="1" smtClean="0"/>
              <a:t>Require Top Flag = Y</a:t>
            </a:r>
          </a:p>
          <a:p>
            <a:pPr lvl="2" eaLnBrk="1" hangingPunct="1">
              <a:lnSpc>
                <a:spcPct val="80000"/>
              </a:lnSpc>
            </a:pPr>
            <a:r>
              <a:rPr lang="en-US" altLang="en-US" sz="1400" b="1" smtClean="0"/>
              <a:t>Require Depth = 1</a:t>
            </a:r>
          </a:p>
          <a:p>
            <a:pPr lvl="3" eaLnBrk="1" hangingPunct="1">
              <a:lnSpc>
                <a:spcPct val="80000"/>
              </a:lnSpc>
            </a:pPr>
            <a:r>
              <a:rPr lang="en-US" altLang="en-US" sz="1200" b="1" smtClean="0"/>
              <a:t>For immediate parent / child organizations</a:t>
            </a:r>
          </a:p>
          <a:p>
            <a:pPr lvl="2" eaLnBrk="1" hangingPunct="1">
              <a:lnSpc>
                <a:spcPct val="80000"/>
              </a:lnSpc>
            </a:pPr>
            <a:r>
              <a:rPr lang="en-US" altLang="en-US" sz="1400" b="1" smtClean="0"/>
              <a:t>Require (Depth = 1 OR (Depth &lt; 1 AND Top Flag = Y))</a:t>
            </a:r>
          </a:p>
          <a:p>
            <a:pPr lvl="3" eaLnBrk="1" hangingPunct="1">
              <a:lnSpc>
                <a:spcPct val="80000"/>
              </a:lnSpc>
            </a:pPr>
            <a:r>
              <a:rPr lang="en-US" altLang="en-US" sz="1200" b="1" smtClean="0"/>
              <a:t>Generalizes the previous example to properly treat top-level customers</a:t>
            </a:r>
          </a:p>
          <a:p>
            <a:pPr eaLnBrk="1" hangingPunct="1">
              <a:lnSpc>
                <a:spcPct val="80000"/>
              </a:lnSpc>
            </a:pPr>
            <a:r>
              <a:rPr lang="en-US" altLang="en-US" sz="1800" b="1" smtClean="0"/>
              <a:t>Other uses of the bridge table risk over-counting</a:t>
            </a:r>
          </a:p>
          <a:p>
            <a:pPr lvl="1" eaLnBrk="1" hangingPunct="1">
              <a:lnSpc>
                <a:spcPct val="80000"/>
              </a:lnSpc>
            </a:pPr>
            <a:r>
              <a:rPr lang="en-US" altLang="en-US" sz="1600" b="1" smtClean="0"/>
              <a:t>Bridge table is many-to-many between fact and dimension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Restricting to One Customer</a:t>
            </a:r>
          </a:p>
        </p:txBody>
      </p:sp>
      <p:graphicFrame>
        <p:nvGraphicFramePr>
          <p:cNvPr id="73731" name="Group 3"/>
          <p:cNvGraphicFramePr>
            <a:graphicFrameLocks noGrp="1"/>
          </p:cNvGraphicFramePr>
          <p:nvPr>
            <p:ph idx="1"/>
          </p:nvPr>
        </p:nvGraphicFramePr>
        <p:xfrm>
          <a:off x="0" y="1746250"/>
          <a:ext cx="9144000" cy="5121275"/>
        </p:xfrm>
        <a:graphic>
          <a:graphicData uri="http://schemas.openxmlformats.org/drawingml/2006/table">
            <a:tbl>
              <a:tblPr/>
              <a:tblGrid>
                <a:gridCol w="1828800"/>
                <a:gridCol w="1828800"/>
                <a:gridCol w="1828800"/>
                <a:gridCol w="1828800"/>
                <a:gridCol w="1828800"/>
              </a:tblGrid>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parent_id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child_id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depth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top_flag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bottom_flag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7525" y="754063"/>
            <a:ext cx="8596313" cy="701675"/>
          </a:xfrm>
        </p:spPr>
        <p:txBody>
          <a:bodyPr/>
          <a:lstStyle/>
          <a:p>
            <a:pPr eaLnBrk="1" hangingPunct="1"/>
            <a:r>
              <a:rPr lang="en-US" altLang="en-US" sz="4000" smtClean="0"/>
              <a:t>FAQs About Time Dimension</a:t>
            </a:r>
          </a:p>
        </p:txBody>
      </p:sp>
      <p:sp>
        <p:nvSpPr>
          <p:cNvPr id="6147" name="Rectangle 3"/>
          <p:cNvSpPr>
            <a:spLocks noGrp="1" noChangeArrowheads="1"/>
          </p:cNvSpPr>
          <p:nvPr>
            <p:ph type="body" idx="1"/>
          </p:nvPr>
        </p:nvSpPr>
        <p:spPr>
          <a:xfrm>
            <a:off x="838200" y="1828800"/>
            <a:ext cx="7696200" cy="4724400"/>
          </a:xfrm>
        </p:spPr>
        <p:txBody>
          <a:bodyPr/>
          <a:lstStyle/>
          <a:p>
            <a:pPr eaLnBrk="1" hangingPunct="1"/>
            <a:r>
              <a:rPr lang="en-US" altLang="en-US" b="1" smtClean="0"/>
              <a:t>If I have to have a time dimension, where do I get it? </a:t>
            </a:r>
          </a:p>
          <a:p>
            <a:pPr lvl="2" eaLnBrk="1" hangingPunct="1"/>
            <a:r>
              <a:rPr lang="en-US" altLang="en-US" smtClean="0"/>
              <a:t> Build it in a spreadsheet</a:t>
            </a:r>
            <a:r>
              <a:rPr lang="en-US" altLang="en-US" sz="3200" smtClean="0"/>
              <a:t> </a:t>
            </a:r>
          </a:p>
          <a:p>
            <a:pPr lvl="2" eaLnBrk="1" hangingPunct="1"/>
            <a:r>
              <a:rPr lang="en-US" altLang="en-US" smtClean="0"/>
              <a:t> Some data marts additionally track time of day  to the nearest minute or even the nearest second. For these cases separate the time of day measure out as a separate "numeric fact." It should not be combined into one key with the calendar day dimension. This would make for an impossibly large time table.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17525" y="708025"/>
            <a:ext cx="8596313" cy="762000"/>
          </a:xfrm>
        </p:spPr>
        <p:txBody>
          <a:bodyPr/>
          <a:lstStyle/>
          <a:p>
            <a:pPr eaLnBrk="1" hangingPunct="1"/>
            <a:r>
              <a:rPr lang="en-US" altLang="en-US" smtClean="0"/>
              <a:t>Restricting to One Depth</a:t>
            </a:r>
          </a:p>
        </p:txBody>
      </p:sp>
      <p:graphicFrame>
        <p:nvGraphicFramePr>
          <p:cNvPr id="74755" name="Group 3"/>
          <p:cNvGraphicFramePr>
            <a:graphicFrameLocks noGrp="1"/>
          </p:cNvGraphicFramePr>
          <p:nvPr>
            <p:ph idx="1"/>
          </p:nvPr>
        </p:nvGraphicFramePr>
        <p:xfrm>
          <a:off x="0" y="1746250"/>
          <a:ext cx="9144000" cy="5121275"/>
        </p:xfrm>
        <a:graphic>
          <a:graphicData uri="http://schemas.openxmlformats.org/drawingml/2006/table">
            <a:tbl>
              <a:tblPr/>
              <a:tblGrid>
                <a:gridCol w="1828800"/>
                <a:gridCol w="1828800"/>
                <a:gridCol w="1828800"/>
                <a:gridCol w="1828800"/>
                <a:gridCol w="1828800"/>
              </a:tblGrid>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parent_id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child_id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depth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top_flag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tx1"/>
                          </a:solidFill>
                          <a:effectLst/>
                          <a:latin typeface="Verdana" pitchFamily="34" charset="0"/>
                        </a:rPr>
                        <a:t>bottom_flag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5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03" name="Oval 95"/>
          <p:cNvSpPr>
            <a:spLocks noChangeArrowheads="1"/>
          </p:cNvSpPr>
          <p:nvPr/>
        </p:nvSpPr>
        <p:spPr bwMode="auto">
          <a:xfrm>
            <a:off x="3505200" y="1828800"/>
            <a:ext cx="2514600" cy="5334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17525" y="862013"/>
            <a:ext cx="8596313" cy="762000"/>
          </a:xfrm>
        </p:spPr>
        <p:txBody>
          <a:bodyPr/>
          <a:lstStyle/>
          <a:p>
            <a:pPr eaLnBrk="1" hangingPunct="1"/>
            <a:r>
              <a:rPr lang="en-US" altLang="en-US" smtClean="0"/>
              <a:t>Variable Depth Hierarchies</a:t>
            </a:r>
          </a:p>
        </p:txBody>
      </p:sp>
      <p:sp>
        <p:nvSpPr>
          <p:cNvPr id="44035" name="Rectangle 3"/>
          <p:cNvSpPr>
            <a:spLocks noGrp="1" noChangeArrowheads="1"/>
          </p:cNvSpPr>
          <p:nvPr>
            <p:ph type="body" idx="1"/>
          </p:nvPr>
        </p:nvSpPr>
        <p:spPr>
          <a:xfrm>
            <a:off x="609600" y="1828800"/>
            <a:ext cx="8229600" cy="4724400"/>
          </a:xfrm>
        </p:spPr>
        <p:txBody>
          <a:bodyPr/>
          <a:lstStyle/>
          <a:p>
            <a:pPr marL="609600" indent="-609600" eaLnBrk="1" hangingPunct="1">
              <a:buSzPct val="120000"/>
              <a:buFont typeface="Wingdings" panose="05000000000000000000" pitchFamily="2" charset="2"/>
              <a:buChar char="§"/>
            </a:pPr>
            <a:r>
              <a:rPr lang="en-US" altLang="en-US" sz="3600" smtClean="0"/>
              <a:t>Examples</a:t>
            </a:r>
          </a:p>
          <a:p>
            <a:pPr marL="1371600" lvl="2" indent="-457200" eaLnBrk="1" hangingPunct="1"/>
            <a:r>
              <a:rPr lang="en-US" altLang="en-US" b="1" smtClean="0"/>
              <a:t>Corporate organization chart</a:t>
            </a:r>
          </a:p>
          <a:p>
            <a:pPr marL="1371600" lvl="2" indent="-457200" eaLnBrk="1" hangingPunct="1"/>
            <a:endParaRPr lang="en-US" altLang="en-US" b="1" smtClean="0"/>
          </a:p>
        </p:txBody>
      </p:sp>
      <p:pic>
        <p:nvPicPr>
          <p:cNvPr id="44036" name="Picture 4" descr="9809d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4572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p:cNvSpPr txBox="1">
            <a:spLocks noChangeArrowheads="1"/>
          </p:cNvSpPr>
          <p:nvPr/>
        </p:nvSpPr>
        <p:spPr bwMode="auto">
          <a:xfrm>
            <a:off x="5410200" y="28956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t>How many Records in the Bridge Table?</a:t>
            </a:r>
          </a:p>
        </p:txBody>
      </p:sp>
      <p:sp>
        <p:nvSpPr>
          <p:cNvPr id="44038" name="Text Box 6"/>
          <p:cNvSpPr txBox="1">
            <a:spLocks noChangeArrowheads="1"/>
          </p:cNvSpPr>
          <p:nvPr/>
        </p:nvSpPr>
        <p:spPr bwMode="auto">
          <a:xfrm>
            <a:off x="6400800" y="5943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000"/>
              <a:t>43</a:t>
            </a:r>
          </a:p>
        </p:txBody>
      </p:sp>
      <p:sp>
        <p:nvSpPr>
          <p:cNvPr id="44039" name="Text Box 7"/>
          <p:cNvSpPr txBox="1">
            <a:spLocks noChangeArrowheads="1"/>
          </p:cNvSpPr>
          <p:nvPr/>
        </p:nvSpPr>
        <p:spPr bwMode="auto">
          <a:xfrm>
            <a:off x="6781800" y="4648200"/>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endParaRPr lang="en-US" altLang="en-US"/>
          </a:p>
        </p:txBody>
      </p:sp>
      <p:sp>
        <p:nvSpPr>
          <p:cNvPr id="44040" name="Text Box 8"/>
          <p:cNvSpPr txBox="1">
            <a:spLocks noChangeArrowheads="1"/>
          </p:cNvSpPr>
          <p:nvPr/>
        </p:nvSpPr>
        <p:spPr bwMode="auto">
          <a:xfrm>
            <a:off x="5410200" y="3657600"/>
            <a:ext cx="33528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400"/>
              <a:t>One record for each separate path from each node in the org. tree to itself &amp; to every node below it</a:t>
            </a:r>
          </a:p>
          <a:p>
            <a:pPr eaLnBrk="1" hangingPunct="1">
              <a:spcBef>
                <a:spcPct val="50000"/>
              </a:spcBef>
            </a:pPr>
            <a:r>
              <a:rPr lang="en-US" altLang="en-US" sz="1400"/>
              <a:t>13 nodes (to themselves)</a:t>
            </a:r>
          </a:p>
          <a:p>
            <a:pPr eaLnBrk="1" hangingPunct="1">
              <a:spcBef>
                <a:spcPct val="50000"/>
              </a:spcBef>
            </a:pPr>
            <a:r>
              <a:rPr lang="en-US" altLang="en-US" sz="1400"/>
              <a:t>12 nodes below root</a:t>
            </a:r>
          </a:p>
          <a:p>
            <a:pPr eaLnBrk="1" hangingPunct="1">
              <a:spcBef>
                <a:spcPct val="50000"/>
              </a:spcBef>
            </a:pPr>
            <a:r>
              <a:rPr lang="en-US" altLang="en-US" sz="1400"/>
              <a:t>4+6 nodes below 1</a:t>
            </a:r>
            <a:r>
              <a:rPr lang="en-US" altLang="en-US" sz="1400" baseline="30000"/>
              <a:t>st</a:t>
            </a:r>
            <a:r>
              <a:rPr lang="en-US" altLang="en-US" sz="1400"/>
              <a:t> level</a:t>
            </a:r>
          </a:p>
          <a:p>
            <a:pPr eaLnBrk="1" hangingPunct="1">
              <a:spcBef>
                <a:spcPct val="50000"/>
              </a:spcBef>
            </a:pPr>
            <a:r>
              <a:rPr lang="en-US" altLang="en-US" sz="1400"/>
              <a:t>2+4 nodes below 2</a:t>
            </a:r>
            <a:r>
              <a:rPr lang="en-US" altLang="en-US" sz="1400" baseline="30000"/>
              <a:t>nd</a:t>
            </a:r>
            <a:r>
              <a:rPr lang="en-US" altLang="en-US" sz="1400"/>
              <a:t> level</a:t>
            </a:r>
          </a:p>
          <a:p>
            <a:pPr eaLnBrk="1" hangingPunct="1">
              <a:spcBef>
                <a:spcPct val="50000"/>
              </a:spcBef>
            </a:pPr>
            <a:r>
              <a:rPr lang="en-US" altLang="en-US" sz="1400"/>
              <a:t>2 nodes below 3</a:t>
            </a:r>
            <a:r>
              <a:rPr lang="en-US" altLang="en-US" sz="1400" baseline="30000"/>
              <a:t>rd</a:t>
            </a:r>
            <a:r>
              <a:rPr lang="en-US" altLang="en-US" sz="1400"/>
              <a:t> level</a:t>
            </a:r>
          </a:p>
          <a:p>
            <a:pPr eaLnBrk="1" hangingPunct="1">
              <a:spcBef>
                <a:spcPct val="50000"/>
              </a:spcBef>
            </a:pPr>
            <a:r>
              <a:rPr lang="en-US" altLang="en-US" sz="1400"/>
              <a:t>TOTAL =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17525" y="862013"/>
            <a:ext cx="8596313" cy="762000"/>
          </a:xfrm>
        </p:spPr>
        <p:txBody>
          <a:bodyPr/>
          <a:lstStyle/>
          <a:p>
            <a:pPr eaLnBrk="1" hangingPunct="1"/>
            <a:r>
              <a:rPr lang="en-US" altLang="en-US" smtClean="0"/>
              <a:t>Variable Depth Hierarchies</a:t>
            </a:r>
          </a:p>
        </p:txBody>
      </p:sp>
      <p:pic>
        <p:nvPicPr>
          <p:cNvPr id="45059" name="Picture 8" descr="9809d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5943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15875"/>
            <a:ext cx="6400800" cy="1431925"/>
          </a:xfrm>
        </p:spPr>
        <p:txBody>
          <a:bodyPr/>
          <a:lstStyle/>
          <a:p>
            <a:pPr eaLnBrk="1" hangingPunct="1"/>
            <a:r>
              <a:rPr lang="en-US" altLang="en-US" smtClean="0"/>
              <a:t>Variable-Depth Hierarchies</a:t>
            </a:r>
          </a:p>
        </p:txBody>
      </p:sp>
      <p:sp>
        <p:nvSpPr>
          <p:cNvPr id="46083" name="Rectangle 3"/>
          <p:cNvSpPr>
            <a:spLocks noGrp="1" noChangeArrowheads="1"/>
          </p:cNvSpPr>
          <p:nvPr>
            <p:ph type="body" idx="1"/>
          </p:nvPr>
        </p:nvSpPr>
        <p:spPr>
          <a:xfrm>
            <a:off x="762000" y="1905000"/>
            <a:ext cx="8229600" cy="4800600"/>
          </a:xfrm>
        </p:spPr>
        <p:txBody>
          <a:bodyPr/>
          <a:lstStyle/>
          <a:p>
            <a:pPr eaLnBrk="1" hangingPunct="1"/>
            <a:r>
              <a:rPr lang="en-US" altLang="en-US" sz="2800" b="1" smtClean="0"/>
              <a:t>Advantages of bridge table approach:</a:t>
            </a:r>
          </a:p>
          <a:p>
            <a:pPr lvl="1" eaLnBrk="1" hangingPunct="1"/>
            <a:r>
              <a:rPr lang="en-US" altLang="en-US" sz="2400" b="1" smtClean="0"/>
              <a:t>Any normal dimensional constraint against the Customer dimension table and the helper table will cause all the fact table records for the directly constrained customers plus all their subsidiaries to be correctly summarized.</a:t>
            </a:r>
          </a:p>
          <a:p>
            <a:pPr lvl="1" eaLnBrk="1" hangingPunct="1"/>
            <a:r>
              <a:rPr lang="en-US" altLang="en-US" sz="2400" b="1" smtClean="0"/>
              <a:t>Standard relational databases and your standard query tools can be used to analyze the hierarchical structure.</a:t>
            </a:r>
            <a:r>
              <a:rPr lang="en-US" altLang="en-US" sz="240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17525" y="708025"/>
            <a:ext cx="8596313" cy="762000"/>
          </a:xfrm>
        </p:spPr>
        <p:txBody>
          <a:bodyPr/>
          <a:lstStyle/>
          <a:p>
            <a:pPr eaLnBrk="1" hangingPunct="1"/>
            <a:r>
              <a:rPr lang="en-US" altLang="en-US" smtClean="0"/>
              <a:t>Multi-Valued Dimensions</a:t>
            </a:r>
          </a:p>
        </p:txBody>
      </p:sp>
      <p:sp>
        <p:nvSpPr>
          <p:cNvPr id="47107" name="Rectangle 7"/>
          <p:cNvSpPr>
            <a:spLocks noChangeArrowheads="1"/>
          </p:cNvSpPr>
          <p:nvPr/>
        </p:nvSpPr>
        <p:spPr bwMode="auto">
          <a:xfrm>
            <a:off x="6477000" y="4114800"/>
            <a:ext cx="13716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7108" name="Rectangle 9"/>
          <p:cNvSpPr>
            <a:spLocks noChangeArrowheads="1"/>
          </p:cNvSpPr>
          <p:nvPr/>
        </p:nvSpPr>
        <p:spPr bwMode="auto">
          <a:xfrm>
            <a:off x="4343400" y="3581400"/>
            <a:ext cx="13716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grpSp>
        <p:nvGrpSpPr>
          <p:cNvPr id="47109" name="Group 25"/>
          <p:cNvGrpSpPr>
            <a:grpSpLocks/>
          </p:cNvGrpSpPr>
          <p:nvPr/>
        </p:nvGrpSpPr>
        <p:grpSpPr bwMode="auto">
          <a:xfrm>
            <a:off x="304800" y="1752600"/>
            <a:ext cx="1371600" cy="4191000"/>
            <a:chOff x="192" y="1104"/>
            <a:chExt cx="864" cy="2640"/>
          </a:xfrm>
        </p:grpSpPr>
        <p:sp>
          <p:nvSpPr>
            <p:cNvPr id="47130" name="Rectangle 3"/>
            <p:cNvSpPr>
              <a:spLocks noChangeArrowheads="1"/>
            </p:cNvSpPr>
            <p:nvPr/>
          </p:nvSpPr>
          <p:spPr bwMode="auto">
            <a:xfrm>
              <a:off x="192" y="1632"/>
              <a:ext cx="864"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7131" name="Rectangle 5"/>
            <p:cNvSpPr>
              <a:spLocks noChangeArrowheads="1"/>
            </p:cNvSpPr>
            <p:nvPr/>
          </p:nvSpPr>
          <p:spPr bwMode="auto">
            <a:xfrm>
              <a:off x="192"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47132" name="Text Box 13"/>
            <p:cNvSpPr txBox="1">
              <a:spLocks noChangeArrowheads="1"/>
            </p:cNvSpPr>
            <p:nvPr/>
          </p:nvSpPr>
          <p:spPr bwMode="auto">
            <a:xfrm>
              <a:off x="336" y="1104"/>
              <a:ext cx="5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Fact</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Table</a:t>
              </a:r>
            </a:p>
          </p:txBody>
        </p:sp>
      </p:grpSp>
      <p:grpSp>
        <p:nvGrpSpPr>
          <p:cNvPr id="47110" name="Group 27"/>
          <p:cNvGrpSpPr>
            <a:grpSpLocks/>
          </p:cNvGrpSpPr>
          <p:nvPr/>
        </p:nvGrpSpPr>
        <p:grpSpPr bwMode="auto">
          <a:xfrm>
            <a:off x="4343400" y="2743200"/>
            <a:ext cx="1371600" cy="2438400"/>
            <a:chOff x="2736" y="1728"/>
            <a:chExt cx="864" cy="1536"/>
          </a:xfrm>
        </p:grpSpPr>
        <p:sp>
          <p:nvSpPr>
            <p:cNvPr id="47126" name="Rectangle 10"/>
            <p:cNvSpPr>
              <a:spLocks noChangeArrowheads="1"/>
            </p:cNvSpPr>
            <p:nvPr/>
          </p:nvSpPr>
          <p:spPr bwMode="auto">
            <a:xfrm>
              <a:off x="2736"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47127" name="Rectangle 11"/>
            <p:cNvSpPr>
              <a:spLocks noChangeArrowheads="1"/>
            </p:cNvSpPr>
            <p:nvPr/>
          </p:nvSpPr>
          <p:spPr bwMode="auto">
            <a:xfrm>
              <a:off x="2736" y="2592"/>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customer_id</a:t>
              </a:r>
            </a:p>
          </p:txBody>
        </p:sp>
        <p:sp>
          <p:nvSpPr>
            <p:cNvPr id="47128" name="Rectangle 12"/>
            <p:cNvSpPr>
              <a:spLocks noChangeArrowheads="1"/>
            </p:cNvSpPr>
            <p:nvPr/>
          </p:nvSpPr>
          <p:spPr bwMode="auto">
            <a:xfrm>
              <a:off x="2736" y="2928"/>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weight</a:t>
              </a:r>
            </a:p>
          </p:txBody>
        </p:sp>
        <p:sp>
          <p:nvSpPr>
            <p:cNvPr id="47129" name="Text Box 14"/>
            <p:cNvSpPr txBox="1">
              <a:spLocks noChangeArrowheads="1"/>
            </p:cNvSpPr>
            <p:nvPr/>
          </p:nvSpPr>
          <p:spPr bwMode="auto">
            <a:xfrm>
              <a:off x="2832" y="1728"/>
              <a:ext cx="67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Bridge</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Table</a:t>
              </a:r>
            </a:p>
          </p:txBody>
        </p:sp>
      </p:grpSp>
      <p:cxnSp>
        <p:nvCxnSpPr>
          <p:cNvPr id="47111" name="AutoShape 17"/>
          <p:cNvCxnSpPr>
            <a:cxnSpLocks noChangeShapeType="1"/>
            <a:stCxn id="47131" idx="3"/>
            <a:endCxn id="47123" idx="1"/>
          </p:cNvCxnSpPr>
          <p:nvPr/>
        </p:nvCxnSpPr>
        <p:spPr bwMode="auto">
          <a:xfrm>
            <a:off x="1676400" y="3848100"/>
            <a:ext cx="6858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112" name="AutoShape 18"/>
          <p:cNvCxnSpPr>
            <a:cxnSpLocks noChangeShapeType="1"/>
            <a:stCxn id="47123" idx="3"/>
            <a:endCxn id="47126" idx="1"/>
          </p:cNvCxnSpPr>
          <p:nvPr/>
        </p:nvCxnSpPr>
        <p:spPr bwMode="auto">
          <a:xfrm>
            <a:off x="3733800" y="3848100"/>
            <a:ext cx="609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113" name="AutoShape 19"/>
          <p:cNvCxnSpPr>
            <a:cxnSpLocks noChangeShapeType="1"/>
            <a:stCxn id="47127" idx="3"/>
            <a:endCxn id="47119" idx="1"/>
          </p:cNvCxnSpPr>
          <p:nvPr/>
        </p:nvCxnSpPr>
        <p:spPr bwMode="auto">
          <a:xfrm>
            <a:off x="5715000" y="4381500"/>
            <a:ext cx="762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7114" name="Group 26"/>
          <p:cNvGrpSpPr>
            <a:grpSpLocks/>
          </p:cNvGrpSpPr>
          <p:nvPr/>
        </p:nvGrpSpPr>
        <p:grpSpPr bwMode="auto">
          <a:xfrm>
            <a:off x="2259013" y="2667000"/>
            <a:ext cx="1627187" cy="2971800"/>
            <a:chOff x="1423" y="1680"/>
            <a:chExt cx="1025" cy="1872"/>
          </a:xfrm>
        </p:grpSpPr>
        <p:sp>
          <p:nvSpPr>
            <p:cNvPr id="47122" name="Rectangle 4"/>
            <p:cNvSpPr>
              <a:spLocks noChangeArrowheads="1"/>
            </p:cNvSpPr>
            <p:nvPr/>
          </p:nvSpPr>
          <p:spPr bwMode="auto">
            <a:xfrm>
              <a:off x="1488" y="2256"/>
              <a:ext cx="8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7123" name="Rectangle 6"/>
            <p:cNvSpPr>
              <a:spLocks noChangeArrowheads="1"/>
            </p:cNvSpPr>
            <p:nvPr/>
          </p:nvSpPr>
          <p:spPr bwMode="auto">
            <a:xfrm>
              <a:off x="1488" y="2256"/>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account_id</a:t>
              </a:r>
            </a:p>
          </p:txBody>
        </p:sp>
        <p:sp>
          <p:nvSpPr>
            <p:cNvPr id="47124" name="Text Box 15"/>
            <p:cNvSpPr txBox="1">
              <a:spLocks noChangeArrowheads="1"/>
            </p:cNvSpPr>
            <p:nvPr/>
          </p:nvSpPr>
          <p:spPr bwMode="auto">
            <a:xfrm>
              <a:off x="1423" y="1680"/>
              <a:ext cx="10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Account</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Dimension</a:t>
              </a:r>
            </a:p>
          </p:txBody>
        </p:sp>
        <p:sp>
          <p:nvSpPr>
            <p:cNvPr id="47125" name="Text Box 20"/>
            <p:cNvSpPr txBox="1">
              <a:spLocks noChangeArrowheads="1"/>
            </p:cNvSpPr>
            <p:nvPr/>
          </p:nvSpPr>
          <p:spPr bwMode="auto">
            <a:xfrm>
              <a:off x="1574" y="2759"/>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1800">
                  <a:solidFill>
                    <a:schemeClr val="tx1"/>
                  </a:solidFill>
                  <a:latin typeface="Arial" panose="020B0604020202020204" pitchFamily="34" charset="0"/>
                </a:rPr>
                <a:t>Account-</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related</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attributes</a:t>
              </a:r>
            </a:p>
          </p:txBody>
        </p:sp>
      </p:grpSp>
      <p:grpSp>
        <p:nvGrpSpPr>
          <p:cNvPr id="47115" name="Group 28"/>
          <p:cNvGrpSpPr>
            <a:grpSpLocks/>
          </p:cNvGrpSpPr>
          <p:nvPr/>
        </p:nvGrpSpPr>
        <p:grpSpPr bwMode="auto">
          <a:xfrm>
            <a:off x="6373813" y="3276600"/>
            <a:ext cx="1627187" cy="2438400"/>
            <a:chOff x="4015" y="2064"/>
            <a:chExt cx="1025" cy="1536"/>
          </a:xfrm>
        </p:grpSpPr>
        <p:sp>
          <p:nvSpPr>
            <p:cNvPr id="47119" name="Rectangle 8"/>
            <p:cNvSpPr>
              <a:spLocks noChangeArrowheads="1"/>
            </p:cNvSpPr>
            <p:nvPr/>
          </p:nvSpPr>
          <p:spPr bwMode="auto">
            <a:xfrm>
              <a:off x="4080" y="2592"/>
              <a:ext cx="86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r>
                <a:rPr lang="en-US" altLang="en-US" sz="1800">
                  <a:solidFill>
                    <a:schemeClr val="tx1"/>
                  </a:solidFill>
                  <a:latin typeface="Arial" panose="020B0604020202020204" pitchFamily="34" charset="0"/>
                </a:rPr>
                <a:t>customer_id</a:t>
              </a:r>
            </a:p>
          </p:txBody>
        </p:sp>
        <p:sp>
          <p:nvSpPr>
            <p:cNvPr id="47120" name="Text Box 16"/>
            <p:cNvSpPr txBox="1">
              <a:spLocks noChangeArrowheads="1"/>
            </p:cNvSpPr>
            <p:nvPr/>
          </p:nvSpPr>
          <p:spPr bwMode="auto">
            <a:xfrm>
              <a:off x="4015" y="2064"/>
              <a:ext cx="10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2400">
                  <a:solidFill>
                    <a:schemeClr val="tx1"/>
                  </a:solidFill>
                  <a:latin typeface="Arial" panose="020B0604020202020204" pitchFamily="34" charset="0"/>
                </a:rPr>
                <a:t>Customer</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Dimension</a:t>
              </a:r>
            </a:p>
          </p:txBody>
        </p:sp>
        <p:sp>
          <p:nvSpPr>
            <p:cNvPr id="47121" name="Text Box 21"/>
            <p:cNvSpPr txBox="1">
              <a:spLocks noChangeArrowheads="1"/>
            </p:cNvSpPr>
            <p:nvPr/>
          </p:nvSpPr>
          <p:spPr bwMode="auto">
            <a:xfrm>
              <a:off x="4164" y="3023"/>
              <a:ext cx="7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r>
                <a:rPr lang="en-US" altLang="en-US" sz="1800">
                  <a:solidFill>
                    <a:schemeClr val="tx1"/>
                  </a:solidFill>
                  <a:latin typeface="Arial" panose="020B0604020202020204" pitchFamily="34" charset="0"/>
                </a:rPr>
                <a:t>Customer-</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related</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attributes</a:t>
              </a:r>
            </a:p>
          </p:txBody>
        </p:sp>
      </p:grpSp>
      <p:grpSp>
        <p:nvGrpSpPr>
          <p:cNvPr id="6" name="Group 22"/>
          <p:cNvGrpSpPr>
            <a:grpSpLocks/>
          </p:cNvGrpSpPr>
          <p:nvPr/>
        </p:nvGrpSpPr>
        <p:grpSpPr bwMode="auto">
          <a:xfrm>
            <a:off x="4040188" y="1752600"/>
            <a:ext cx="5103812" cy="3429000"/>
            <a:chOff x="2352" y="912"/>
            <a:chExt cx="3215" cy="2160"/>
          </a:xfrm>
        </p:grpSpPr>
        <p:sp>
          <p:nvSpPr>
            <p:cNvPr id="47117" name="Text Box 23"/>
            <p:cNvSpPr txBox="1">
              <a:spLocks noChangeArrowheads="1"/>
            </p:cNvSpPr>
            <p:nvPr/>
          </p:nvSpPr>
          <p:spPr bwMode="auto">
            <a:xfrm>
              <a:off x="2352" y="912"/>
              <a:ext cx="321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buFontTx/>
                <a:buChar char="•"/>
              </a:pPr>
              <a:r>
                <a:rPr lang="en-US" altLang="en-US" sz="2400">
                  <a:solidFill>
                    <a:schemeClr val="tx1"/>
                  </a:solidFill>
                  <a:latin typeface="Arial" panose="020B0604020202020204" pitchFamily="34" charset="0"/>
                </a:rPr>
                <a:t> Weights for each account sum to 1</a:t>
              </a:r>
            </a:p>
            <a:p>
              <a:pPr eaLnBrk="1" hangingPunct="1">
                <a:buFontTx/>
                <a:buChar char="•"/>
              </a:pPr>
              <a:r>
                <a:rPr lang="en-US" altLang="en-US" sz="2400">
                  <a:solidFill>
                    <a:schemeClr val="tx1"/>
                  </a:solidFill>
                  <a:latin typeface="Arial" panose="020B0604020202020204" pitchFamily="34" charset="0"/>
                </a:rPr>
                <a:t> Allows for proper allocation of facts</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    when using Customer dimension</a:t>
              </a:r>
            </a:p>
          </p:txBody>
        </p:sp>
        <p:sp>
          <p:nvSpPr>
            <p:cNvPr id="47118" name="Line 24"/>
            <p:cNvSpPr>
              <a:spLocks noChangeShapeType="1"/>
            </p:cNvSpPr>
            <p:nvPr/>
          </p:nvSpPr>
          <p:spPr bwMode="auto">
            <a:xfrm flipH="1">
              <a:off x="3456" y="1632"/>
              <a:ext cx="624" cy="14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Weighted Report vs. Impact Report</a:t>
            </a:r>
          </a:p>
        </p:txBody>
      </p:sp>
      <p:sp>
        <p:nvSpPr>
          <p:cNvPr id="48131" name="Rectangle 3"/>
          <p:cNvSpPr>
            <a:spLocks noGrp="1" noChangeArrowheads="1"/>
          </p:cNvSpPr>
          <p:nvPr>
            <p:ph type="body" idx="1"/>
          </p:nvPr>
        </p:nvSpPr>
        <p:spPr>
          <a:xfrm>
            <a:off x="685800" y="1905000"/>
            <a:ext cx="8229600" cy="4724400"/>
          </a:xfrm>
        </p:spPr>
        <p:txBody>
          <a:bodyPr/>
          <a:lstStyle/>
          <a:p>
            <a:pPr eaLnBrk="1" hangingPunct="1">
              <a:lnSpc>
                <a:spcPct val="80000"/>
              </a:lnSpc>
            </a:pPr>
            <a:r>
              <a:rPr lang="en-US" altLang="en-US" sz="2800" b="1" smtClean="0"/>
              <a:t>Two formulations for customer queries</a:t>
            </a:r>
          </a:p>
          <a:p>
            <a:pPr eaLnBrk="1" hangingPunct="1">
              <a:lnSpc>
                <a:spcPct val="80000"/>
              </a:lnSpc>
            </a:pPr>
            <a:r>
              <a:rPr lang="en-US" altLang="en-US" sz="2800" b="1" smtClean="0"/>
              <a:t>Weighted report</a:t>
            </a:r>
          </a:p>
          <a:p>
            <a:pPr lvl="2" eaLnBrk="1" hangingPunct="1">
              <a:lnSpc>
                <a:spcPct val="80000"/>
              </a:lnSpc>
            </a:pPr>
            <a:r>
              <a:rPr lang="en-US" altLang="en-US" sz="2000" b="1" smtClean="0"/>
              <a:t>Multiply all facts by weight before aggregating</a:t>
            </a:r>
          </a:p>
          <a:p>
            <a:pPr lvl="2" eaLnBrk="1" hangingPunct="1">
              <a:lnSpc>
                <a:spcPct val="80000"/>
              </a:lnSpc>
            </a:pPr>
            <a:r>
              <a:rPr lang="en-US" altLang="en-US" sz="2000" b="1" smtClean="0"/>
              <a:t>SUM(DollarAmt * weight)</a:t>
            </a:r>
          </a:p>
          <a:p>
            <a:pPr lvl="2" eaLnBrk="1" hangingPunct="1">
              <a:lnSpc>
                <a:spcPct val="80000"/>
              </a:lnSpc>
            </a:pPr>
            <a:r>
              <a:rPr lang="en-US" altLang="en-US" sz="2000" b="1" smtClean="0"/>
              <a:t>Subtotals and totals are meaningful</a:t>
            </a:r>
          </a:p>
          <a:p>
            <a:pPr eaLnBrk="1" hangingPunct="1">
              <a:lnSpc>
                <a:spcPct val="80000"/>
              </a:lnSpc>
            </a:pPr>
            <a:r>
              <a:rPr lang="en-US" altLang="en-US" sz="2800" b="1" smtClean="0"/>
              <a:t>Impact report</a:t>
            </a:r>
          </a:p>
          <a:p>
            <a:pPr lvl="2" eaLnBrk="1" hangingPunct="1">
              <a:lnSpc>
                <a:spcPct val="80000"/>
              </a:lnSpc>
            </a:pPr>
            <a:r>
              <a:rPr lang="en-US" altLang="en-US" sz="2000" b="1" smtClean="0"/>
              <a:t>Don’t use the weight column</a:t>
            </a:r>
          </a:p>
          <a:p>
            <a:pPr lvl="2" eaLnBrk="1" hangingPunct="1">
              <a:lnSpc>
                <a:spcPct val="80000"/>
              </a:lnSpc>
            </a:pPr>
            <a:r>
              <a:rPr lang="en-US" altLang="en-US" sz="2000" b="1" smtClean="0"/>
              <a:t>SUM(DollarAmt)</a:t>
            </a:r>
          </a:p>
          <a:p>
            <a:pPr lvl="2" eaLnBrk="1" hangingPunct="1">
              <a:lnSpc>
                <a:spcPct val="80000"/>
              </a:lnSpc>
            </a:pPr>
            <a:r>
              <a:rPr lang="en-US" altLang="en-US" sz="2000" b="1" smtClean="0"/>
              <a:t>Some facts are double-counted in totals</a:t>
            </a:r>
          </a:p>
          <a:p>
            <a:pPr lvl="2" eaLnBrk="1" hangingPunct="1">
              <a:lnSpc>
                <a:spcPct val="80000"/>
              </a:lnSpc>
            </a:pPr>
            <a:r>
              <a:rPr lang="en-US" altLang="en-US" sz="2000" b="1" smtClean="0"/>
              <a:t>Each customer is fully credited for his/her activity</a:t>
            </a:r>
          </a:p>
          <a:p>
            <a:pPr lvl="2" eaLnBrk="1" hangingPunct="1">
              <a:lnSpc>
                <a:spcPct val="80000"/>
              </a:lnSpc>
            </a:pPr>
            <a:r>
              <a:rPr lang="en-US" altLang="en-US" sz="2000" b="1" smtClean="0"/>
              <a:t>Most useful when grouping by customer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47688" y="762000"/>
            <a:ext cx="8596312" cy="701675"/>
          </a:xfrm>
        </p:spPr>
        <p:txBody>
          <a:bodyPr/>
          <a:lstStyle/>
          <a:p>
            <a:pPr eaLnBrk="1" hangingPunct="1"/>
            <a:r>
              <a:rPr lang="en-US" altLang="en-US" sz="4000" smtClean="0"/>
              <a:t>Time Dimension</a:t>
            </a:r>
          </a:p>
        </p:txBody>
      </p:sp>
      <p:sp>
        <p:nvSpPr>
          <p:cNvPr id="7171" name="Rectangle 3"/>
          <p:cNvSpPr>
            <a:spLocks noGrp="1" noChangeArrowheads="1"/>
          </p:cNvSpPr>
          <p:nvPr>
            <p:ph type="body" idx="1"/>
          </p:nvPr>
        </p:nvSpPr>
        <p:spPr>
          <a:xfrm>
            <a:off x="838200" y="1981200"/>
            <a:ext cx="7696200" cy="4724400"/>
          </a:xfrm>
        </p:spPr>
        <p:txBody>
          <a:bodyPr/>
          <a:lstStyle/>
          <a:p>
            <a:pPr eaLnBrk="1" hangingPunct="1"/>
            <a:r>
              <a:rPr lang="en-US" altLang="en-US" sz="2800" b="1" smtClean="0"/>
              <a:t>Guard against incompatible rollups like weeks &amp; months</a:t>
            </a:r>
          </a:p>
          <a:p>
            <a:pPr eaLnBrk="1" hangingPunct="1"/>
            <a:r>
              <a:rPr lang="en-US" altLang="en-US" sz="2800" b="1" smtClean="0"/>
              <a:t>Separate fact tables denominated in weeks and months should be avoided at all costs</a:t>
            </a:r>
            <a:r>
              <a:rPr lang="en-US" altLang="en-US" sz="2800" smtClean="0"/>
              <a:t> </a:t>
            </a:r>
            <a:endParaRPr lang="en-US" altLang="en-US" sz="2800" b="1" smtClean="0"/>
          </a:p>
          <a:p>
            <a:pPr eaLnBrk="1" hangingPunct="1"/>
            <a:r>
              <a:rPr lang="en-US" altLang="en-US" sz="2800" b="1" smtClean="0"/>
              <a:t>Uniform time rollups should be used in all the separate data marts</a:t>
            </a:r>
          </a:p>
          <a:p>
            <a:pPr eaLnBrk="1" hangingPunct="1"/>
            <a:r>
              <a:rPr lang="en-US" altLang="en-US" sz="2800" b="1" smtClean="0"/>
              <a:t>Daily data rolls up to every possible calendar</a:t>
            </a:r>
          </a:p>
          <a:p>
            <a:pPr eaLnBrk="1" hangingPunct="1"/>
            <a:endParaRPr lang="en-US" altLang="en-US" sz="2800"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17525" y="754063"/>
            <a:ext cx="8596313" cy="701675"/>
          </a:xfrm>
        </p:spPr>
        <p:txBody>
          <a:bodyPr/>
          <a:lstStyle/>
          <a:p>
            <a:pPr eaLnBrk="1" hangingPunct="1"/>
            <a:r>
              <a:rPr lang="en-US" altLang="en-US" sz="4000" smtClean="0"/>
              <a:t>Time Dimension</a:t>
            </a:r>
          </a:p>
        </p:txBody>
      </p:sp>
      <p:sp>
        <p:nvSpPr>
          <p:cNvPr id="8195" name="Rectangle 3"/>
          <p:cNvSpPr>
            <a:spLocks noGrp="1" noChangeArrowheads="1"/>
          </p:cNvSpPr>
          <p:nvPr>
            <p:ph type="body" idx="1"/>
          </p:nvPr>
        </p:nvSpPr>
        <p:spPr>
          <a:xfrm>
            <a:off x="838200" y="2133600"/>
            <a:ext cx="7696200" cy="4724400"/>
          </a:xfrm>
        </p:spPr>
        <p:txBody>
          <a:bodyPr/>
          <a:lstStyle/>
          <a:p>
            <a:pPr eaLnBrk="1" hangingPunct="1"/>
            <a:r>
              <a:rPr lang="en-US" altLang="en-US" b="1" smtClean="0"/>
              <a:t>Be careful about aggregating non-additive facts wrt time</a:t>
            </a:r>
          </a:p>
          <a:p>
            <a:pPr eaLnBrk="1" hangingPunct="1"/>
            <a:r>
              <a:rPr lang="en-US" altLang="en-US" b="1" smtClean="0"/>
              <a:t>Examples: inventory levels &amp; account balances</a:t>
            </a:r>
          </a:p>
          <a:p>
            <a:pPr eaLnBrk="1" hangingPunct="1"/>
            <a:r>
              <a:rPr lang="en-US" altLang="en-US" b="1" smtClean="0"/>
              <a:t>We need “average over time”</a:t>
            </a:r>
          </a:p>
          <a:p>
            <a:pPr eaLnBrk="1" hangingPunct="1"/>
            <a:r>
              <a:rPr lang="en-US" altLang="en-US" b="1" smtClean="0"/>
              <a:t>SQL AVG ?</a:t>
            </a:r>
          </a:p>
          <a:p>
            <a:pPr eaLnBrk="1" hangingPunct="1"/>
            <a:r>
              <a:rPr lang="en-US" altLang="en-US" b="1" smtClean="0"/>
              <a:t>SQL supports no “avgperiodsum” operator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17525" y="754063"/>
            <a:ext cx="8596313" cy="701675"/>
          </a:xfrm>
        </p:spPr>
        <p:txBody>
          <a:bodyPr/>
          <a:lstStyle/>
          <a:p>
            <a:pPr eaLnBrk="1" hangingPunct="1"/>
            <a:r>
              <a:rPr lang="en-US" altLang="en-US" sz="4000" smtClean="0"/>
              <a:t>Time Dimension</a:t>
            </a:r>
          </a:p>
        </p:txBody>
      </p:sp>
      <p:sp>
        <p:nvSpPr>
          <p:cNvPr id="9219" name="Rectangle 3"/>
          <p:cNvSpPr>
            <a:spLocks noGrp="1" noChangeArrowheads="1"/>
          </p:cNvSpPr>
          <p:nvPr>
            <p:ph type="body" idx="1"/>
          </p:nvPr>
        </p:nvSpPr>
        <p:spPr>
          <a:xfrm>
            <a:off x="762000" y="2133600"/>
            <a:ext cx="7696200" cy="4724400"/>
          </a:xfrm>
        </p:spPr>
        <p:txBody>
          <a:bodyPr/>
          <a:lstStyle/>
          <a:p>
            <a:pPr eaLnBrk="1" hangingPunct="1">
              <a:lnSpc>
                <a:spcPct val="90000"/>
              </a:lnSpc>
            </a:pPr>
            <a:r>
              <a:rPr lang="en-US" altLang="en-US" sz="2400" b="1" smtClean="0"/>
              <a:t>Data mart around individual transactions or around month-end snapshots?</a:t>
            </a:r>
          </a:p>
          <a:p>
            <a:pPr eaLnBrk="1" hangingPunct="1">
              <a:lnSpc>
                <a:spcPct val="90000"/>
              </a:lnSpc>
            </a:pPr>
            <a:r>
              <a:rPr lang="en-US" altLang="en-US" sz="2400" b="1" smtClean="0"/>
              <a:t>Transaction intensive businesses like insurance</a:t>
            </a:r>
          </a:p>
          <a:p>
            <a:pPr eaLnBrk="1" hangingPunct="1">
              <a:lnSpc>
                <a:spcPct val="90000"/>
              </a:lnSpc>
            </a:pPr>
            <a:r>
              <a:rPr lang="en-US" altLang="en-US" sz="2400" b="1" smtClean="0"/>
              <a:t>What is the average length of time between the original claim and the first payment to the claimant?</a:t>
            </a:r>
            <a:r>
              <a:rPr lang="en-US" altLang="en-US" sz="2400" smtClean="0"/>
              <a:t> </a:t>
            </a:r>
          </a:p>
          <a:p>
            <a:pPr eaLnBrk="1" hangingPunct="1">
              <a:lnSpc>
                <a:spcPct val="90000"/>
              </a:lnSpc>
            </a:pPr>
            <a:r>
              <a:rPr lang="en-US" altLang="en-US" sz="2400" b="1" smtClean="0"/>
              <a:t>Record of the individual transactions is a poor basis for creating a month-end report for management </a:t>
            </a:r>
          </a:p>
          <a:p>
            <a:pPr eaLnBrk="1" hangingPunct="1">
              <a:lnSpc>
                <a:spcPct val="90000"/>
              </a:lnSpc>
            </a:pPr>
            <a:r>
              <a:rPr lang="en-US" altLang="en-US" sz="2400" b="1" smtClean="0"/>
              <a:t>Build two versions of the data mart: a tx version &amp; a monthly snapshot version</a:t>
            </a:r>
          </a:p>
          <a:p>
            <a:pPr eaLnBrk="1" hangingPunct="1">
              <a:lnSpc>
                <a:spcPct val="90000"/>
              </a:lnSpc>
            </a:pPr>
            <a:endParaRPr lang="en-US" altLang="en-US" sz="2400" b="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7525" y="754063"/>
            <a:ext cx="8596313" cy="701675"/>
          </a:xfrm>
        </p:spPr>
        <p:txBody>
          <a:bodyPr/>
          <a:lstStyle/>
          <a:p>
            <a:pPr eaLnBrk="1" hangingPunct="1"/>
            <a:r>
              <a:rPr lang="en-US" altLang="en-US" sz="4000" smtClean="0"/>
              <a:t>Time Dimension</a:t>
            </a:r>
          </a:p>
        </p:txBody>
      </p:sp>
      <p:pic>
        <p:nvPicPr>
          <p:cNvPr id="10243" name="Picture 5" descr="9707d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655320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7525" y="754063"/>
            <a:ext cx="8596313" cy="701675"/>
          </a:xfrm>
        </p:spPr>
        <p:txBody>
          <a:bodyPr/>
          <a:lstStyle/>
          <a:p>
            <a:pPr eaLnBrk="1" hangingPunct="1"/>
            <a:r>
              <a:rPr lang="en-US" altLang="en-US" sz="4000" smtClean="0"/>
              <a:t>Time Dimension</a:t>
            </a:r>
          </a:p>
        </p:txBody>
      </p:sp>
      <p:pic>
        <p:nvPicPr>
          <p:cNvPr id="11267" name="Picture 4" descr="9707d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0863"/>
            <a:ext cx="54102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Bold Stripes</Template>
  <TotalTime>2007</TotalTime>
  <Words>2528</Words>
  <Application>Microsoft Office PowerPoint</Application>
  <PresentationFormat>On-screen Show (4:3)</PresentationFormat>
  <Paragraphs>538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Verdana</vt:lpstr>
      <vt:lpstr>Arial</vt:lpstr>
      <vt:lpstr>Wingdings</vt:lpstr>
      <vt:lpstr>Calibri</vt:lpstr>
      <vt:lpstr>Times New Roman</vt:lpstr>
      <vt:lpstr>Bold Stripes</vt:lpstr>
      <vt:lpstr>Advanced Dimensional Modeling Concepts</vt:lpstr>
      <vt:lpstr>Time Dimension</vt:lpstr>
      <vt:lpstr>FAQs About Time Dimension</vt:lpstr>
      <vt:lpstr>FAQs About Time Dimension</vt:lpstr>
      <vt:lpstr>Time Dimension</vt:lpstr>
      <vt:lpstr>Time Dimension</vt:lpstr>
      <vt:lpstr>Time Dimension</vt:lpstr>
      <vt:lpstr>Time Dimension</vt:lpstr>
      <vt:lpstr>Time Dimension</vt:lpstr>
      <vt:lpstr>Time Dimension</vt:lpstr>
      <vt:lpstr>Multi-valued Dimensions</vt:lpstr>
      <vt:lpstr>Multi-valued Dimensions</vt:lpstr>
      <vt:lpstr>Multi-valued Dimensions</vt:lpstr>
      <vt:lpstr>Bridge Tables</vt:lpstr>
      <vt:lpstr>Multi-valued Dimensions</vt:lpstr>
      <vt:lpstr>Multi-valued Dimensions</vt:lpstr>
      <vt:lpstr>Multi-valued Dimensions</vt:lpstr>
      <vt:lpstr>Multi-valued Dimensions:  Healthcare Example</vt:lpstr>
      <vt:lpstr>PowerPoint Presentation</vt:lpstr>
      <vt:lpstr>Multi-valued Dimensions:  Healthcare Example</vt:lpstr>
      <vt:lpstr>Multi-valued Dimensions:  Healthcare Example</vt:lpstr>
      <vt:lpstr>Multi-valued Dimensions:  Healthcare Example</vt:lpstr>
      <vt:lpstr>Multi-valued Dimensions:  Healthcare Example</vt:lpstr>
      <vt:lpstr>Multi-valued Dimensions:  Healthcare Example</vt:lpstr>
      <vt:lpstr>Multi-valued Dimensions:  Healthcare Example</vt:lpstr>
      <vt:lpstr>Multi-valued Dimensions</vt:lpstr>
      <vt:lpstr>Helper Tables for Hierarchies</vt:lpstr>
      <vt:lpstr>Helper Tables for Hierarchies</vt:lpstr>
      <vt:lpstr>Variable Depth Hierarchies</vt:lpstr>
      <vt:lpstr>Variable Depth Hierarchies</vt:lpstr>
      <vt:lpstr>Handling Hierarchies</vt:lpstr>
      <vt:lpstr>Handling Hierarchies</vt:lpstr>
      <vt:lpstr>Handling Hierarchies</vt:lpstr>
      <vt:lpstr>Handling Hierarchies</vt:lpstr>
      <vt:lpstr>Start With &amp; Connect By</vt:lpstr>
      <vt:lpstr>Bridge Tables</vt:lpstr>
      <vt:lpstr>Bridge Table Example</vt:lpstr>
      <vt:lpstr>Using Bridge Tables in Queries</vt:lpstr>
      <vt:lpstr>Restricting to One Customer</vt:lpstr>
      <vt:lpstr>Restricting to One Depth</vt:lpstr>
      <vt:lpstr>Variable Depth Hierarchies</vt:lpstr>
      <vt:lpstr>Variable Depth Hierarchies</vt:lpstr>
      <vt:lpstr>Variable-Depth Hierarchies</vt:lpstr>
      <vt:lpstr>Multi-Valued Dimensions</vt:lpstr>
      <vt:lpstr>Weighted Report vs. Impact Report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yash Sharma</cp:lastModifiedBy>
  <cp:revision>201</cp:revision>
  <cp:lastPrinted>1601-01-01T00:00:00Z</cp:lastPrinted>
  <dcterms:created xsi:type="dcterms:W3CDTF">1601-01-01T00:00:00Z</dcterms:created>
  <dcterms:modified xsi:type="dcterms:W3CDTF">2016-09-03T12:40:48Z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