
<file path=[Content_Types].xml><?xml version="1.0" encoding="utf-8"?>
<Types xmlns="http://schemas.openxmlformats.org/package/2006/content-types">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handoutMasterIdLst>
    <p:handoutMasterId r:id="rId49"/>
  </p:handoutMasterIdLst>
  <p:sldIdLst>
    <p:sldId id="312" r:id="rId2"/>
    <p:sldId id="396" r:id="rId3"/>
    <p:sldId id="397" r:id="rId4"/>
    <p:sldId id="398" r:id="rId5"/>
    <p:sldId id="399" r:id="rId6"/>
    <p:sldId id="400" r:id="rId7"/>
    <p:sldId id="401" r:id="rId8"/>
    <p:sldId id="402" r:id="rId9"/>
    <p:sldId id="403" r:id="rId10"/>
    <p:sldId id="404" r:id="rId11"/>
    <p:sldId id="405" r:id="rId12"/>
    <p:sldId id="406" r:id="rId13"/>
    <p:sldId id="407" r:id="rId14"/>
    <p:sldId id="408" r:id="rId15"/>
    <p:sldId id="409" r:id="rId16"/>
    <p:sldId id="410" r:id="rId17"/>
    <p:sldId id="411" r:id="rId18"/>
    <p:sldId id="412" r:id="rId19"/>
    <p:sldId id="413" r:id="rId20"/>
    <p:sldId id="414" r:id="rId21"/>
    <p:sldId id="415" r:id="rId22"/>
    <p:sldId id="416" r:id="rId23"/>
    <p:sldId id="417" r:id="rId24"/>
    <p:sldId id="418" r:id="rId25"/>
    <p:sldId id="419" r:id="rId26"/>
    <p:sldId id="420" r:id="rId27"/>
    <p:sldId id="421" r:id="rId28"/>
    <p:sldId id="422" r:id="rId29"/>
    <p:sldId id="423" r:id="rId30"/>
    <p:sldId id="424" r:id="rId31"/>
    <p:sldId id="425" r:id="rId32"/>
    <p:sldId id="426" r:id="rId33"/>
    <p:sldId id="427" r:id="rId34"/>
    <p:sldId id="428" r:id="rId35"/>
    <p:sldId id="429" r:id="rId36"/>
    <p:sldId id="430" r:id="rId37"/>
    <p:sldId id="431" r:id="rId38"/>
    <p:sldId id="432" r:id="rId39"/>
    <p:sldId id="433" r:id="rId40"/>
    <p:sldId id="434" r:id="rId41"/>
    <p:sldId id="435" r:id="rId42"/>
    <p:sldId id="436" r:id="rId43"/>
    <p:sldId id="437" r:id="rId44"/>
    <p:sldId id="438" r:id="rId45"/>
    <p:sldId id="439" r:id="rId46"/>
    <p:sldId id="440" r:id="rId47"/>
  </p:sldIdLst>
  <p:sldSz cx="9144000" cy="6858000" type="screen4x3"/>
  <p:notesSz cx="6858000" cy="9144000"/>
  <p:defaultTextStyle>
    <a:defPPr>
      <a:defRPr lang="en-US"/>
    </a:defPPr>
    <a:lvl1pPr algn="l" rtl="0" fontAlgn="base">
      <a:spcBef>
        <a:spcPct val="0"/>
      </a:spcBef>
      <a:spcAft>
        <a:spcPct val="0"/>
      </a:spcAft>
      <a:defRPr sz="4400" kern="1200">
        <a:solidFill>
          <a:schemeClr val="tx2"/>
        </a:solidFill>
        <a:latin typeface="Verdana" pitchFamily="34" charset="0"/>
        <a:ea typeface="+mn-ea"/>
        <a:cs typeface="+mn-cs"/>
      </a:defRPr>
    </a:lvl1pPr>
    <a:lvl2pPr marL="457200" algn="l" rtl="0" fontAlgn="base">
      <a:spcBef>
        <a:spcPct val="0"/>
      </a:spcBef>
      <a:spcAft>
        <a:spcPct val="0"/>
      </a:spcAft>
      <a:defRPr sz="4400" kern="1200">
        <a:solidFill>
          <a:schemeClr val="tx2"/>
        </a:solidFill>
        <a:latin typeface="Verdana" pitchFamily="34" charset="0"/>
        <a:ea typeface="+mn-ea"/>
        <a:cs typeface="+mn-cs"/>
      </a:defRPr>
    </a:lvl2pPr>
    <a:lvl3pPr marL="914400" algn="l" rtl="0" fontAlgn="base">
      <a:spcBef>
        <a:spcPct val="0"/>
      </a:spcBef>
      <a:spcAft>
        <a:spcPct val="0"/>
      </a:spcAft>
      <a:defRPr sz="4400" kern="1200">
        <a:solidFill>
          <a:schemeClr val="tx2"/>
        </a:solidFill>
        <a:latin typeface="Verdana" pitchFamily="34" charset="0"/>
        <a:ea typeface="+mn-ea"/>
        <a:cs typeface="+mn-cs"/>
      </a:defRPr>
    </a:lvl3pPr>
    <a:lvl4pPr marL="1371600" algn="l" rtl="0" fontAlgn="base">
      <a:spcBef>
        <a:spcPct val="0"/>
      </a:spcBef>
      <a:spcAft>
        <a:spcPct val="0"/>
      </a:spcAft>
      <a:defRPr sz="4400" kern="1200">
        <a:solidFill>
          <a:schemeClr val="tx2"/>
        </a:solidFill>
        <a:latin typeface="Verdana" pitchFamily="34" charset="0"/>
        <a:ea typeface="+mn-ea"/>
        <a:cs typeface="+mn-cs"/>
      </a:defRPr>
    </a:lvl4pPr>
    <a:lvl5pPr marL="1828800" algn="l" rtl="0" fontAlgn="base">
      <a:spcBef>
        <a:spcPct val="0"/>
      </a:spcBef>
      <a:spcAft>
        <a:spcPct val="0"/>
      </a:spcAft>
      <a:defRPr sz="4400" kern="1200">
        <a:solidFill>
          <a:schemeClr val="tx2"/>
        </a:solidFill>
        <a:latin typeface="Verdana" pitchFamily="34" charset="0"/>
        <a:ea typeface="+mn-ea"/>
        <a:cs typeface="+mn-cs"/>
      </a:defRPr>
    </a:lvl5pPr>
    <a:lvl6pPr marL="2286000" algn="l" defTabSz="914400" rtl="0" eaLnBrk="1" latinLnBrk="0" hangingPunct="1">
      <a:defRPr sz="4400" kern="1200">
        <a:solidFill>
          <a:schemeClr val="tx2"/>
        </a:solidFill>
        <a:latin typeface="Verdana" pitchFamily="34" charset="0"/>
        <a:ea typeface="+mn-ea"/>
        <a:cs typeface="+mn-cs"/>
      </a:defRPr>
    </a:lvl6pPr>
    <a:lvl7pPr marL="2743200" algn="l" defTabSz="914400" rtl="0" eaLnBrk="1" latinLnBrk="0" hangingPunct="1">
      <a:defRPr sz="4400" kern="1200">
        <a:solidFill>
          <a:schemeClr val="tx2"/>
        </a:solidFill>
        <a:latin typeface="Verdana" pitchFamily="34" charset="0"/>
        <a:ea typeface="+mn-ea"/>
        <a:cs typeface="+mn-cs"/>
      </a:defRPr>
    </a:lvl7pPr>
    <a:lvl8pPr marL="3200400" algn="l" defTabSz="914400" rtl="0" eaLnBrk="1" latinLnBrk="0" hangingPunct="1">
      <a:defRPr sz="4400" kern="1200">
        <a:solidFill>
          <a:schemeClr val="tx2"/>
        </a:solidFill>
        <a:latin typeface="Verdana" pitchFamily="34" charset="0"/>
        <a:ea typeface="+mn-ea"/>
        <a:cs typeface="+mn-cs"/>
      </a:defRPr>
    </a:lvl8pPr>
    <a:lvl9pPr marL="3657600" algn="l" defTabSz="914400" rtl="0" eaLnBrk="1" latinLnBrk="0" hangingPunct="1">
      <a:defRPr sz="4400" kern="1200">
        <a:solidFill>
          <a:schemeClr val="tx2"/>
        </a:solidFill>
        <a:latin typeface="Verdan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DCB179-9806-4B38-8511-C0E478F1AE2D}" type="datetimeFigureOut">
              <a:rPr lang="en-US" smtClean="0"/>
              <a:pPr/>
              <a:t>05-Nov-17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7DD2B4-677F-43F5-A37E-4078D2C4B057}" type="slidenum">
              <a:rPr lang="en-US" smtClean="0"/>
              <a:pPr/>
              <a:t>‹#›</a:t>
            </a:fld>
            <a:endParaRPr lang="en-US"/>
          </a:p>
        </p:txBody>
      </p:sp>
    </p:spTree>
    <p:extLst>
      <p:ext uri="{BB962C8B-B14F-4D97-AF65-F5344CB8AC3E}">
        <p14:creationId xmlns:p14="http://schemas.microsoft.com/office/powerpoint/2010/main" val="3869506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en-US"/>
          </a:p>
        </p:txBody>
      </p:sp>
      <p:sp>
        <p:nvSpPr>
          <p:cNvPr id="1239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en-US"/>
          </a:p>
        </p:txBody>
      </p:sp>
      <p:sp>
        <p:nvSpPr>
          <p:cNvPr id="1239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39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39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en-US"/>
          </a:p>
        </p:txBody>
      </p:sp>
      <p:sp>
        <p:nvSpPr>
          <p:cNvPr id="1239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E4AB2D34-28F7-460E-81B7-FE05C5AA1AA1}" type="slidenum">
              <a:rPr lang="en-US"/>
              <a:pPr/>
              <a:t>‹#›</a:t>
            </a:fld>
            <a:endParaRPr lang="en-US"/>
          </a:p>
        </p:txBody>
      </p:sp>
    </p:spTree>
    <p:extLst>
      <p:ext uri="{BB962C8B-B14F-4D97-AF65-F5344CB8AC3E}">
        <p14:creationId xmlns:p14="http://schemas.microsoft.com/office/powerpoint/2010/main" val="25333404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842CFBB-28D1-4CD5-B750-968C59A66EA7}" type="slidenum">
              <a:rPr lang="sk-SK"/>
              <a:pPr/>
              <a:t>4</a:t>
            </a:fld>
            <a:endParaRPr lang="sk-SK"/>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smtClean="0"/>
              <a:t>VSAM- Virtual Storage Access Method</a:t>
            </a:r>
            <a:endParaRPr lang="sk-SK" smtClean="0"/>
          </a:p>
        </p:txBody>
      </p:sp>
    </p:spTree>
    <p:extLst>
      <p:ext uri="{BB962C8B-B14F-4D97-AF65-F5344CB8AC3E}">
        <p14:creationId xmlns:p14="http://schemas.microsoft.com/office/powerpoint/2010/main" val="302107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427F7B3-DAFE-4E17-989C-8B3276F9B14D}" type="slidenum">
              <a:rPr lang="sk-SK"/>
              <a:pPr/>
              <a:t>6</a:t>
            </a:fld>
            <a:endParaRPr lang="sk-SK"/>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smtClean="0"/>
              <a:t>Disparat</a:t>
            </a:r>
            <a:r>
              <a:rPr lang="sk-SK" smtClean="0"/>
              <a:t>e=rôzny, nesúrody</a:t>
            </a:r>
          </a:p>
        </p:txBody>
      </p:sp>
    </p:spTree>
    <p:extLst>
      <p:ext uri="{BB962C8B-B14F-4D97-AF65-F5344CB8AC3E}">
        <p14:creationId xmlns:p14="http://schemas.microsoft.com/office/powerpoint/2010/main" val="3364125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6562" name="Group 2"/>
          <p:cNvGrpSpPr>
            <a:grpSpLocks/>
          </p:cNvGrpSpPr>
          <p:nvPr/>
        </p:nvGrpSpPr>
        <p:grpSpPr bwMode="auto">
          <a:xfrm>
            <a:off x="-3175" y="0"/>
            <a:ext cx="9147175" cy="6867525"/>
            <a:chOff x="-2" y="0"/>
            <a:chExt cx="5762" cy="4326"/>
          </a:xfrm>
        </p:grpSpPr>
        <p:grpSp>
          <p:nvGrpSpPr>
            <p:cNvPr id="66563" name="Group 3"/>
            <p:cNvGrpSpPr>
              <a:grpSpLocks/>
            </p:cNvGrpSpPr>
            <p:nvPr userDrawn="1"/>
          </p:nvGrpSpPr>
          <p:grpSpPr bwMode="auto">
            <a:xfrm>
              <a:off x="-2" y="0"/>
              <a:ext cx="5712" cy="4326"/>
              <a:chOff x="-2" y="0"/>
              <a:chExt cx="5712" cy="4326"/>
            </a:xfrm>
          </p:grpSpPr>
          <p:sp>
            <p:nvSpPr>
              <p:cNvPr id="66564" name="Rectangle 4"/>
              <p:cNvSpPr>
                <a:spLocks noChangeArrowheads="1"/>
              </p:cNvSpPr>
              <p:nvPr/>
            </p:nvSpPr>
            <p:spPr bwMode="auto">
              <a:xfrm>
                <a:off x="-2" y="0"/>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65" name="Rectangle 5"/>
              <p:cNvSpPr>
                <a:spLocks noChangeArrowheads="1"/>
              </p:cNvSpPr>
              <p:nvPr/>
            </p:nvSpPr>
            <p:spPr bwMode="auto">
              <a:xfrm>
                <a:off x="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66" name="Rectangle 6"/>
              <p:cNvSpPr>
                <a:spLocks noChangeArrowheads="1"/>
              </p:cNvSpPr>
              <p:nvPr/>
            </p:nvSpPr>
            <p:spPr bwMode="auto">
              <a:xfrm>
                <a:off x="1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67" name="Rectangle 7"/>
              <p:cNvSpPr>
                <a:spLocks noChangeArrowheads="1"/>
              </p:cNvSpPr>
              <p:nvPr/>
            </p:nvSpPr>
            <p:spPr bwMode="auto">
              <a:xfrm>
                <a:off x="2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68" name="Rectangle 8"/>
              <p:cNvSpPr>
                <a:spLocks noChangeArrowheads="1"/>
              </p:cNvSpPr>
              <p:nvPr/>
            </p:nvSpPr>
            <p:spPr bwMode="auto">
              <a:xfrm>
                <a:off x="3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69" name="Rectangle 9"/>
              <p:cNvSpPr>
                <a:spLocks noChangeArrowheads="1"/>
              </p:cNvSpPr>
              <p:nvPr/>
            </p:nvSpPr>
            <p:spPr bwMode="auto">
              <a:xfrm>
                <a:off x="4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0" name="Rectangle 10"/>
              <p:cNvSpPr>
                <a:spLocks noChangeArrowheads="1"/>
              </p:cNvSpPr>
              <p:nvPr/>
            </p:nvSpPr>
            <p:spPr bwMode="auto">
              <a:xfrm>
                <a:off x="5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1" name="Rectangle 11"/>
              <p:cNvSpPr>
                <a:spLocks noChangeArrowheads="1"/>
              </p:cNvSpPr>
              <p:nvPr/>
            </p:nvSpPr>
            <p:spPr bwMode="auto">
              <a:xfrm>
                <a:off x="6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2" name="Rectangle 12"/>
              <p:cNvSpPr>
                <a:spLocks noChangeArrowheads="1"/>
              </p:cNvSpPr>
              <p:nvPr/>
            </p:nvSpPr>
            <p:spPr bwMode="auto">
              <a:xfrm>
                <a:off x="7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3" name="Rectangle 13"/>
              <p:cNvSpPr>
                <a:spLocks noChangeArrowheads="1"/>
              </p:cNvSpPr>
              <p:nvPr/>
            </p:nvSpPr>
            <p:spPr bwMode="auto">
              <a:xfrm>
                <a:off x="86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4" name="Rectangle 14"/>
              <p:cNvSpPr>
                <a:spLocks noChangeArrowheads="1"/>
              </p:cNvSpPr>
              <p:nvPr/>
            </p:nvSpPr>
            <p:spPr bwMode="auto">
              <a:xfrm>
                <a:off x="95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5" name="Rectangle 15"/>
              <p:cNvSpPr>
                <a:spLocks noChangeArrowheads="1"/>
              </p:cNvSpPr>
              <p:nvPr/>
            </p:nvSpPr>
            <p:spPr bwMode="auto">
              <a:xfrm>
                <a:off x="105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6" name="Rectangle 16"/>
              <p:cNvSpPr>
                <a:spLocks noChangeArrowheads="1"/>
              </p:cNvSpPr>
              <p:nvPr/>
            </p:nvSpPr>
            <p:spPr bwMode="auto">
              <a:xfrm>
                <a:off x="115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7" name="Rectangle 17"/>
              <p:cNvSpPr>
                <a:spLocks noChangeArrowheads="1"/>
              </p:cNvSpPr>
              <p:nvPr/>
            </p:nvSpPr>
            <p:spPr bwMode="auto">
              <a:xfrm>
                <a:off x="124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8" name="Rectangle 18"/>
              <p:cNvSpPr>
                <a:spLocks noChangeArrowheads="1"/>
              </p:cNvSpPr>
              <p:nvPr/>
            </p:nvSpPr>
            <p:spPr bwMode="auto">
              <a:xfrm>
                <a:off x="134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9" name="Rectangle 19"/>
              <p:cNvSpPr>
                <a:spLocks noChangeArrowheads="1"/>
              </p:cNvSpPr>
              <p:nvPr/>
            </p:nvSpPr>
            <p:spPr bwMode="auto">
              <a:xfrm>
                <a:off x="143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0" name="Rectangle 20"/>
              <p:cNvSpPr>
                <a:spLocks noChangeArrowheads="1"/>
              </p:cNvSpPr>
              <p:nvPr/>
            </p:nvSpPr>
            <p:spPr bwMode="auto">
              <a:xfrm>
                <a:off x="153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1" name="Rectangle 21"/>
              <p:cNvSpPr>
                <a:spLocks noChangeArrowheads="1"/>
              </p:cNvSpPr>
              <p:nvPr/>
            </p:nvSpPr>
            <p:spPr bwMode="auto">
              <a:xfrm>
                <a:off x="163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2" name="Rectangle 22"/>
              <p:cNvSpPr>
                <a:spLocks noChangeArrowheads="1"/>
              </p:cNvSpPr>
              <p:nvPr/>
            </p:nvSpPr>
            <p:spPr bwMode="auto">
              <a:xfrm>
                <a:off x="172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3" name="Rectangle 23"/>
              <p:cNvSpPr>
                <a:spLocks noChangeArrowheads="1"/>
              </p:cNvSpPr>
              <p:nvPr/>
            </p:nvSpPr>
            <p:spPr bwMode="auto">
              <a:xfrm>
                <a:off x="182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4" name="Rectangle 24"/>
              <p:cNvSpPr>
                <a:spLocks noChangeArrowheads="1"/>
              </p:cNvSpPr>
              <p:nvPr/>
            </p:nvSpPr>
            <p:spPr bwMode="auto">
              <a:xfrm>
                <a:off x="191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5" name="Rectangle 25"/>
              <p:cNvSpPr>
                <a:spLocks noChangeArrowheads="1"/>
              </p:cNvSpPr>
              <p:nvPr/>
            </p:nvSpPr>
            <p:spPr bwMode="auto">
              <a:xfrm>
                <a:off x="201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6" name="Rectangle 26"/>
              <p:cNvSpPr>
                <a:spLocks noChangeArrowheads="1"/>
              </p:cNvSpPr>
              <p:nvPr/>
            </p:nvSpPr>
            <p:spPr bwMode="auto">
              <a:xfrm>
                <a:off x="211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7" name="Rectangle 27"/>
              <p:cNvSpPr>
                <a:spLocks noChangeArrowheads="1"/>
              </p:cNvSpPr>
              <p:nvPr/>
            </p:nvSpPr>
            <p:spPr bwMode="auto">
              <a:xfrm>
                <a:off x="220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8" name="Rectangle 28"/>
              <p:cNvSpPr>
                <a:spLocks noChangeArrowheads="1"/>
              </p:cNvSpPr>
              <p:nvPr/>
            </p:nvSpPr>
            <p:spPr bwMode="auto">
              <a:xfrm>
                <a:off x="230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9" name="Rectangle 29"/>
              <p:cNvSpPr>
                <a:spLocks noChangeArrowheads="1"/>
              </p:cNvSpPr>
              <p:nvPr/>
            </p:nvSpPr>
            <p:spPr bwMode="auto">
              <a:xfrm>
                <a:off x="239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0" name="Rectangle 30"/>
              <p:cNvSpPr>
                <a:spLocks noChangeArrowheads="1"/>
              </p:cNvSpPr>
              <p:nvPr/>
            </p:nvSpPr>
            <p:spPr bwMode="auto">
              <a:xfrm>
                <a:off x="24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1" name="Rectangle 31"/>
              <p:cNvSpPr>
                <a:spLocks noChangeArrowheads="1"/>
              </p:cNvSpPr>
              <p:nvPr/>
            </p:nvSpPr>
            <p:spPr bwMode="auto">
              <a:xfrm>
                <a:off x="25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2" name="Rectangle 32"/>
              <p:cNvSpPr>
                <a:spLocks noChangeArrowheads="1"/>
              </p:cNvSpPr>
              <p:nvPr/>
            </p:nvSpPr>
            <p:spPr bwMode="auto">
              <a:xfrm>
                <a:off x="26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3" name="Rectangle 33"/>
              <p:cNvSpPr>
                <a:spLocks noChangeArrowheads="1"/>
              </p:cNvSpPr>
              <p:nvPr/>
            </p:nvSpPr>
            <p:spPr bwMode="auto">
              <a:xfrm>
                <a:off x="27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4" name="Rectangle 34"/>
              <p:cNvSpPr>
                <a:spLocks noChangeArrowheads="1"/>
              </p:cNvSpPr>
              <p:nvPr/>
            </p:nvSpPr>
            <p:spPr bwMode="auto">
              <a:xfrm>
                <a:off x="28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5" name="Rectangle 35"/>
              <p:cNvSpPr>
                <a:spLocks noChangeArrowheads="1"/>
              </p:cNvSpPr>
              <p:nvPr/>
            </p:nvSpPr>
            <p:spPr bwMode="auto">
              <a:xfrm>
                <a:off x="29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6" name="Rectangle 36"/>
              <p:cNvSpPr>
                <a:spLocks noChangeArrowheads="1"/>
              </p:cNvSpPr>
              <p:nvPr/>
            </p:nvSpPr>
            <p:spPr bwMode="auto">
              <a:xfrm>
                <a:off x="30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7" name="Rectangle 37"/>
              <p:cNvSpPr>
                <a:spLocks noChangeArrowheads="1"/>
              </p:cNvSpPr>
              <p:nvPr/>
            </p:nvSpPr>
            <p:spPr bwMode="auto">
              <a:xfrm>
                <a:off x="31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8" name="Rectangle 38"/>
              <p:cNvSpPr>
                <a:spLocks noChangeArrowheads="1"/>
              </p:cNvSpPr>
              <p:nvPr/>
            </p:nvSpPr>
            <p:spPr bwMode="auto">
              <a:xfrm>
                <a:off x="326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9" name="Rectangle 39"/>
              <p:cNvSpPr>
                <a:spLocks noChangeArrowheads="1"/>
              </p:cNvSpPr>
              <p:nvPr/>
            </p:nvSpPr>
            <p:spPr bwMode="auto">
              <a:xfrm>
                <a:off x="335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0" name="Rectangle 40"/>
              <p:cNvSpPr>
                <a:spLocks noChangeArrowheads="1"/>
              </p:cNvSpPr>
              <p:nvPr/>
            </p:nvSpPr>
            <p:spPr bwMode="auto">
              <a:xfrm>
                <a:off x="345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1" name="Rectangle 41"/>
              <p:cNvSpPr>
                <a:spLocks noChangeArrowheads="1"/>
              </p:cNvSpPr>
              <p:nvPr/>
            </p:nvSpPr>
            <p:spPr bwMode="auto">
              <a:xfrm>
                <a:off x="355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2" name="Rectangle 42"/>
              <p:cNvSpPr>
                <a:spLocks noChangeArrowheads="1"/>
              </p:cNvSpPr>
              <p:nvPr/>
            </p:nvSpPr>
            <p:spPr bwMode="auto">
              <a:xfrm>
                <a:off x="364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3" name="Rectangle 43"/>
              <p:cNvSpPr>
                <a:spLocks noChangeArrowheads="1"/>
              </p:cNvSpPr>
              <p:nvPr/>
            </p:nvSpPr>
            <p:spPr bwMode="auto">
              <a:xfrm>
                <a:off x="374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4" name="Rectangle 44"/>
              <p:cNvSpPr>
                <a:spLocks noChangeArrowheads="1"/>
              </p:cNvSpPr>
              <p:nvPr/>
            </p:nvSpPr>
            <p:spPr bwMode="auto">
              <a:xfrm>
                <a:off x="383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5" name="Rectangle 45"/>
              <p:cNvSpPr>
                <a:spLocks noChangeArrowheads="1"/>
              </p:cNvSpPr>
              <p:nvPr/>
            </p:nvSpPr>
            <p:spPr bwMode="auto">
              <a:xfrm>
                <a:off x="393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6" name="Rectangle 46"/>
              <p:cNvSpPr>
                <a:spLocks noChangeArrowheads="1"/>
              </p:cNvSpPr>
              <p:nvPr/>
            </p:nvSpPr>
            <p:spPr bwMode="auto">
              <a:xfrm>
                <a:off x="403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7" name="Rectangle 47"/>
              <p:cNvSpPr>
                <a:spLocks noChangeArrowheads="1"/>
              </p:cNvSpPr>
              <p:nvPr/>
            </p:nvSpPr>
            <p:spPr bwMode="auto">
              <a:xfrm>
                <a:off x="412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8" name="Rectangle 48"/>
              <p:cNvSpPr>
                <a:spLocks noChangeArrowheads="1"/>
              </p:cNvSpPr>
              <p:nvPr/>
            </p:nvSpPr>
            <p:spPr bwMode="auto">
              <a:xfrm>
                <a:off x="422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9" name="Rectangle 49"/>
              <p:cNvSpPr>
                <a:spLocks noChangeArrowheads="1"/>
              </p:cNvSpPr>
              <p:nvPr/>
            </p:nvSpPr>
            <p:spPr bwMode="auto">
              <a:xfrm>
                <a:off x="431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0" name="Rectangle 50"/>
              <p:cNvSpPr>
                <a:spLocks noChangeArrowheads="1"/>
              </p:cNvSpPr>
              <p:nvPr/>
            </p:nvSpPr>
            <p:spPr bwMode="auto">
              <a:xfrm>
                <a:off x="441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1" name="Rectangle 51"/>
              <p:cNvSpPr>
                <a:spLocks noChangeArrowheads="1"/>
              </p:cNvSpPr>
              <p:nvPr/>
            </p:nvSpPr>
            <p:spPr bwMode="auto">
              <a:xfrm>
                <a:off x="451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2" name="Rectangle 52"/>
              <p:cNvSpPr>
                <a:spLocks noChangeArrowheads="1"/>
              </p:cNvSpPr>
              <p:nvPr/>
            </p:nvSpPr>
            <p:spPr bwMode="auto">
              <a:xfrm>
                <a:off x="460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3" name="Rectangle 53"/>
              <p:cNvSpPr>
                <a:spLocks noChangeArrowheads="1"/>
              </p:cNvSpPr>
              <p:nvPr/>
            </p:nvSpPr>
            <p:spPr bwMode="auto">
              <a:xfrm>
                <a:off x="470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4" name="Rectangle 54"/>
              <p:cNvSpPr>
                <a:spLocks noChangeArrowheads="1"/>
              </p:cNvSpPr>
              <p:nvPr/>
            </p:nvSpPr>
            <p:spPr bwMode="auto">
              <a:xfrm>
                <a:off x="479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5" name="Rectangle 55"/>
              <p:cNvSpPr>
                <a:spLocks noChangeArrowheads="1"/>
              </p:cNvSpPr>
              <p:nvPr/>
            </p:nvSpPr>
            <p:spPr bwMode="auto">
              <a:xfrm>
                <a:off x="48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6" name="Rectangle 56"/>
              <p:cNvSpPr>
                <a:spLocks noChangeArrowheads="1"/>
              </p:cNvSpPr>
              <p:nvPr/>
            </p:nvSpPr>
            <p:spPr bwMode="auto">
              <a:xfrm>
                <a:off x="49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7" name="Rectangle 57"/>
              <p:cNvSpPr>
                <a:spLocks noChangeArrowheads="1"/>
              </p:cNvSpPr>
              <p:nvPr/>
            </p:nvSpPr>
            <p:spPr bwMode="auto">
              <a:xfrm>
                <a:off x="50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8" name="Rectangle 58"/>
              <p:cNvSpPr>
                <a:spLocks noChangeArrowheads="1"/>
              </p:cNvSpPr>
              <p:nvPr/>
            </p:nvSpPr>
            <p:spPr bwMode="auto">
              <a:xfrm>
                <a:off x="51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9" name="Rectangle 59"/>
              <p:cNvSpPr>
                <a:spLocks noChangeArrowheads="1"/>
              </p:cNvSpPr>
              <p:nvPr/>
            </p:nvSpPr>
            <p:spPr bwMode="auto">
              <a:xfrm>
                <a:off x="52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20" name="Rectangle 60"/>
              <p:cNvSpPr>
                <a:spLocks noChangeArrowheads="1"/>
              </p:cNvSpPr>
              <p:nvPr/>
            </p:nvSpPr>
            <p:spPr bwMode="auto">
              <a:xfrm>
                <a:off x="53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21" name="Rectangle 61"/>
              <p:cNvSpPr>
                <a:spLocks noChangeArrowheads="1"/>
              </p:cNvSpPr>
              <p:nvPr/>
            </p:nvSpPr>
            <p:spPr bwMode="auto">
              <a:xfrm>
                <a:off x="54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22" name="Rectangle 62"/>
              <p:cNvSpPr>
                <a:spLocks noChangeArrowheads="1"/>
              </p:cNvSpPr>
              <p:nvPr/>
            </p:nvSpPr>
            <p:spPr bwMode="auto">
              <a:xfrm>
                <a:off x="55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23" name="Rectangle 63"/>
              <p:cNvSpPr>
                <a:spLocks noChangeArrowheads="1"/>
              </p:cNvSpPr>
              <p:nvPr/>
            </p:nvSpPr>
            <p:spPr bwMode="auto">
              <a:xfrm>
                <a:off x="5662" y="6"/>
                <a:ext cx="48" cy="4320"/>
              </a:xfrm>
              <a:prstGeom prst="rect">
                <a:avLst/>
              </a:prstGeom>
              <a:solidFill>
                <a:schemeClr val="accent2"/>
              </a:solidFill>
              <a:ln w="9525">
                <a:noFill/>
                <a:miter lim="800000"/>
                <a:headEnd/>
                <a:tailEnd/>
              </a:ln>
              <a:effectLst/>
            </p:spPr>
            <p:txBody>
              <a:bodyPr wrap="none" anchor="ctr"/>
              <a:lstStyle/>
              <a:p>
                <a:endParaRPr lang="en-US"/>
              </a:p>
            </p:txBody>
          </p:sp>
        </p:grpSp>
        <p:sp>
          <p:nvSpPr>
            <p:cNvPr id="66624" name="Rectangle 64"/>
            <p:cNvSpPr>
              <a:spLocks noChangeArrowheads="1"/>
            </p:cNvSpPr>
            <p:nvPr userDrawn="1"/>
          </p:nvSpPr>
          <p:spPr bwMode="auto">
            <a:xfrm>
              <a:off x="429" y="0"/>
              <a:ext cx="5331" cy="4320"/>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66625" name="Rectangle 65"/>
            <p:cNvSpPr>
              <a:spLocks noChangeArrowheads="1"/>
            </p:cNvSpPr>
            <p:nvPr userDrawn="1"/>
          </p:nvSpPr>
          <p:spPr bwMode="auto">
            <a:xfrm>
              <a:off x="0" y="0"/>
              <a:ext cx="5760" cy="321"/>
            </a:xfrm>
            <a:prstGeom prst="rect">
              <a:avLst/>
            </a:prstGeom>
            <a:solidFill>
              <a:schemeClr val="hlink">
                <a:alpha val="50000"/>
              </a:schemeClr>
            </a:solidFill>
            <a:ln w="9525">
              <a:noFill/>
              <a:miter lim="800000"/>
              <a:headEnd/>
              <a:tailEnd/>
            </a:ln>
            <a:effectLst/>
          </p:spPr>
          <p:txBody>
            <a:bodyPr wrap="none" anchor="ctr"/>
            <a:lstStyle/>
            <a:p>
              <a:endParaRPr lang="en-US"/>
            </a:p>
          </p:txBody>
        </p:sp>
      </p:grpSp>
      <p:sp>
        <p:nvSpPr>
          <p:cNvPr id="66626" name="Rectangle 66"/>
          <p:cNvSpPr>
            <a:spLocks noChangeArrowheads="1"/>
          </p:cNvSpPr>
          <p:nvPr/>
        </p:nvSpPr>
        <p:spPr bwMode="auto">
          <a:xfrm>
            <a:off x="3505200" y="2590800"/>
            <a:ext cx="4892675" cy="76200"/>
          </a:xfrm>
          <a:prstGeom prst="rect">
            <a:avLst/>
          </a:prstGeom>
          <a:solidFill>
            <a:schemeClr val="hlink">
              <a:alpha val="50000"/>
            </a:schemeClr>
          </a:solidFill>
          <a:ln w="9525">
            <a:noFill/>
            <a:miter lim="800000"/>
            <a:headEnd/>
            <a:tailEnd/>
          </a:ln>
          <a:effectLst/>
        </p:spPr>
        <p:txBody>
          <a:bodyPr wrap="none" anchor="ctr"/>
          <a:lstStyle/>
          <a:p>
            <a:pPr algn="ctr"/>
            <a:endParaRPr kumimoji="1" lang="en-US" sz="2400">
              <a:solidFill>
                <a:schemeClr val="tx1"/>
              </a:solidFill>
            </a:endParaRPr>
          </a:p>
        </p:txBody>
      </p:sp>
      <p:sp>
        <p:nvSpPr>
          <p:cNvPr id="66627" name="Rectangle 67"/>
          <p:cNvSpPr>
            <a:spLocks noGrp="1" noChangeArrowheads="1"/>
          </p:cNvSpPr>
          <p:nvPr>
            <p:ph type="ctrTitle" sz="quarter"/>
          </p:nvPr>
        </p:nvSpPr>
        <p:spPr>
          <a:xfrm>
            <a:off x="779463" y="1096963"/>
            <a:ext cx="7678737" cy="1431925"/>
          </a:xfrm>
        </p:spPr>
        <p:txBody>
          <a:bodyPr/>
          <a:lstStyle>
            <a:lvl1pPr algn="r">
              <a:defRPr b="1"/>
            </a:lvl1pPr>
          </a:lstStyle>
          <a:p>
            <a:r>
              <a:rPr lang="en-US"/>
              <a:t>Click to edit Master title style</a:t>
            </a:r>
          </a:p>
        </p:txBody>
      </p:sp>
      <p:sp>
        <p:nvSpPr>
          <p:cNvPr id="66628"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en-US"/>
              <a:t>Click to edit Master subtitle style</a:t>
            </a:r>
          </a:p>
        </p:txBody>
      </p:sp>
      <p:sp>
        <p:nvSpPr>
          <p:cNvPr id="66629" name="Rectangle 69"/>
          <p:cNvSpPr>
            <a:spLocks noGrp="1" noChangeArrowheads="1"/>
          </p:cNvSpPr>
          <p:nvPr>
            <p:ph type="dt" sz="quarter" idx="2"/>
          </p:nvPr>
        </p:nvSpPr>
        <p:spPr>
          <a:xfrm>
            <a:off x="685800" y="6248400"/>
            <a:ext cx="1905000" cy="457200"/>
          </a:xfrm>
        </p:spPr>
        <p:txBody>
          <a:bodyPr/>
          <a:lstStyle>
            <a:lvl1pPr>
              <a:defRPr/>
            </a:lvl1pPr>
          </a:lstStyle>
          <a:p>
            <a:fld id="{3CE9BC32-281C-4DAC-8FC8-EA03794AA414}" type="datetime5">
              <a:rPr lang="en-US" smtClean="0"/>
              <a:pPr/>
              <a:t>5-Nov-17</a:t>
            </a:fld>
            <a:endParaRPr lang="en-US"/>
          </a:p>
        </p:txBody>
      </p:sp>
      <p:sp>
        <p:nvSpPr>
          <p:cNvPr id="66630" name="Rectangle 70"/>
          <p:cNvSpPr>
            <a:spLocks noGrp="1" noChangeArrowheads="1"/>
          </p:cNvSpPr>
          <p:nvPr>
            <p:ph type="ftr" sz="quarter" idx="3"/>
          </p:nvPr>
        </p:nvSpPr>
        <p:spPr>
          <a:xfrm>
            <a:off x="3124200" y="6248400"/>
            <a:ext cx="2895600" cy="457200"/>
          </a:xfrm>
        </p:spPr>
        <p:txBody>
          <a:bodyPr/>
          <a:lstStyle>
            <a:lvl1pPr>
              <a:defRPr/>
            </a:lvl1pPr>
          </a:lstStyle>
          <a:p>
            <a:r>
              <a:rPr lang="en-US" smtClean="0"/>
              <a:t>BITS-Pilani</a:t>
            </a:r>
            <a:endParaRPr lang="en-US"/>
          </a:p>
        </p:txBody>
      </p:sp>
      <p:sp>
        <p:nvSpPr>
          <p:cNvPr id="66631" name="Rectangle 71"/>
          <p:cNvSpPr>
            <a:spLocks noGrp="1" noChangeArrowheads="1"/>
          </p:cNvSpPr>
          <p:nvPr>
            <p:ph type="sldNum" sz="quarter" idx="4"/>
          </p:nvPr>
        </p:nvSpPr>
        <p:spPr>
          <a:xfrm>
            <a:off x="6553200" y="6248400"/>
            <a:ext cx="1905000" cy="457200"/>
          </a:xfrm>
        </p:spPr>
        <p:txBody>
          <a:bodyPr/>
          <a:lstStyle>
            <a:lvl1pPr>
              <a:defRPr/>
            </a:lvl1pPr>
          </a:lstStyle>
          <a:p>
            <a:fld id="{DC4F5491-6A9C-4618-AE0F-3A6B2A211DB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B792CA2-B701-4191-B2BE-8B4A65BB689F}" type="datetime5">
              <a:rPr lang="en-US" smtClean="0"/>
              <a:pPr/>
              <a:t>5-Nov-17</a:t>
            </a:fld>
            <a:endParaRPr lang="en-US"/>
          </a:p>
        </p:txBody>
      </p:sp>
      <p:sp>
        <p:nvSpPr>
          <p:cNvPr id="5" name="Footer Placeholder 4"/>
          <p:cNvSpPr>
            <a:spLocks noGrp="1"/>
          </p:cNvSpPr>
          <p:nvPr>
            <p:ph type="ftr" sz="quarter" idx="11"/>
          </p:nvPr>
        </p:nvSpPr>
        <p:spPr/>
        <p:txBody>
          <a:bodyPr/>
          <a:lstStyle>
            <a:lvl1pPr>
              <a:defRPr/>
            </a:lvl1pPr>
          </a:lstStyle>
          <a:p>
            <a:r>
              <a:rPr lang="en-US" smtClean="0"/>
              <a:t>BITS-Pilani</a:t>
            </a:r>
            <a:endParaRPr lang="en-US"/>
          </a:p>
        </p:txBody>
      </p:sp>
      <p:sp>
        <p:nvSpPr>
          <p:cNvPr id="6" name="Slide Number Placeholder 5"/>
          <p:cNvSpPr>
            <a:spLocks noGrp="1"/>
          </p:cNvSpPr>
          <p:nvPr>
            <p:ph type="sldNum" sz="quarter" idx="12"/>
          </p:nvPr>
        </p:nvSpPr>
        <p:spPr/>
        <p:txBody>
          <a:bodyPr/>
          <a:lstStyle>
            <a:lvl1pPr>
              <a:defRPr/>
            </a:lvl1pPr>
          </a:lstStyle>
          <a:p>
            <a:fld id="{2ABB5812-C14C-4F8A-90EE-8F586F80D3D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4525" y="192088"/>
            <a:ext cx="2039938" cy="5903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71538" y="192088"/>
            <a:ext cx="5970587"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17B54B8-5F55-48CD-ADE6-076A354A3FC8}" type="datetime5">
              <a:rPr lang="en-US" smtClean="0"/>
              <a:pPr/>
              <a:t>5-Nov-17</a:t>
            </a:fld>
            <a:endParaRPr lang="en-US"/>
          </a:p>
        </p:txBody>
      </p:sp>
      <p:sp>
        <p:nvSpPr>
          <p:cNvPr id="5" name="Footer Placeholder 4"/>
          <p:cNvSpPr>
            <a:spLocks noGrp="1"/>
          </p:cNvSpPr>
          <p:nvPr>
            <p:ph type="ftr" sz="quarter" idx="11"/>
          </p:nvPr>
        </p:nvSpPr>
        <p:spPr/>
        <p:txBody>
          <a:bodyPr/>
          <a:lstStyle>
            <a:lvl1pPr>
              <a:defRPr/>
            </a:lvl1pPr>
          </a:lstStyle>
          <a:p>
            <a:r>
              <a:rPr lang="en-US" smtClean="0"/>
              <a:t>BITS-Pilani</a:t>
            </a:r>
            <a:endParaRPr lang="en-US"/>
          </a:p>
        </p:txBody>
      </p:sp>
      <p:sp>
        <p:nvSpPr>
          <p:cNvPr id="6" name="Slide Number Placeholder 5"/>
          <p:cNvSpPr>
            <a:spLocks noGrp="1"/>
          </p:cNvSpPr>
          <p:nvPr>
            <p:ph type="sldNum" sz="quarter" idx="12"/>
          </p:nvPr>
        </p:nvSpPr>
        <p:spPr/>
        <p:txBody>
          <a:bodyPr/>
          <a:lstStyle>
            <a:lvl1pPr>
              <a:defRPr/>
            </a:lvl1pPr>
          </a:lstStyle>
          <a:p>
            <a:fld id="{30313CB2-FEED-4806-A8F9-C71966A0AFB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B246A4E-D18B-4A08-8F7F-DDE9EF01E942}" type="datetime5">
              <a:rPr lang="en-US" smtClean="0"/>
              <a:pPr/>
              <a:t>5-Nov-17</a:t>
            </a:fld>
            <a:endParaRPr lang="en-US"/>
          </a:p>
        </p:txBody>
      </p:sp>
      <p:sp>
        <p:nvSpPr>
          <p:cNvPr id="5" name="Footer Placeholder 4"/>
          <p:cNvSpPr>
            <a:spLocks noGrp="1"/>
          </p:cNvSpPr>
          <p:nvPr>
            <p:ph type="ftr" sz="quarter" idx="11"/>
          </p:nvPr>
        </p:nvSpPr>
        <p:spPr/>
        <p:txBody>
          <a:bodyPr/>
          <a:lstStyle>
            <a:lvl1pPr>
              <a:defRPr/>
            </a:lvl1pPr>
          </a:lstStyle>
          <a:p>
            <a:r>
              <a:rPr lang="en-US" smtClean="0"/>
              <a:t>BITS-Pilani</a:t>
            </a:r>
            <a:endParaRPr lang="en-US"/>
          </a:p>
        </p:txBody>
      </p:sp>
      <p:sp>
        <p:nvSpPr>
          <p:cNvPr id="6" name="Slide Number Placeholder 5"/>
          <p:cNvSpPr>
            <a:spLocks noGrp="1"/>
          </p:cNvSpPr>
          <p:nvPr>
            <p:ph type="sldNum" sz="quarter" idx="12"/>
          </p:nvPr>
        </p:nvSpPr>
        <p:spPr/>
        <p:txBody>
          <a:bodyPr/>
          <a:lstStyle>
            <a:lvl1pPr>
              <a:defRPr/>
            </a:lvl1pPr>
          </a:lstStyle>
          <a:p>
            <a:fld id="{8656CB50-CB09-41A7-8C51-AEA68617396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FB3E98C-A37D-453F-8827-D883202B8BCA}" type="datetime5">
              <a:rPr lang="en-US" smtClean="0"/>
              <a:pPr/>
              <a:t>5-Nov-17</a:t>
            </a:fld>
            <a:endParaRPr lang="en-US"/>
          </a:p>
        </p:txBody>
      </p:sp>
      <p:sp>
        <p:nvSpPr>
          <p:cNvPr id="5" name="Footer Placeholder 4"/>
          <p:cNvSpPr>
            <a:spLocks noGrp="1"/>
          </p:cNvSpPr>
          <p:nvPr>
            <p:ph type="ftr" sz="quarter" idx="11"/>
          </p:nvPr>
        </p:nvSpPr>
        <p:spPr/>
        <p:txBody>
          <a:bodyPr/>
          <a:lstStyle>
            <a:lvl1pPr>
              <a:defRPr/>
            </a:lvl1pPr>
          </a:lstStyle>
          <a:p>
            <a:r>
              <a:rPr lang="en-US" smtClean="0"/>
              <a:t>BITS-Pilani</a:t>
            </a:r>
            <a:endParaRPr lang="en-US"/>
          </a:p>
        </p:txBody>
      </p:sp>
      <p:sp>
        <p:nvSpPr>
          <p:cNvPr id="6" name="Slide Number Placeholder 5"/>
          <p:cNvSpPr>
            <a:spLocks noGrp="1"/>
          </p:cNvSpPr>
          <p:nvPr>
            <p:ph type="sldNum" sz="quarter" idx="12"/>
          </p:nvPr>
        </p:nvSpPr>
        <p:spPr/>
        <p:txBody>
          <a:bodyPr/>
          <a:lstStyle>
            <a:lvl1pPr>
              <a:defRPr/>
            </a:lvl1pPr>
          </a:lstStyle>
          <a:p>
            <a:fld id="{F41275A5-3C53-4F5C-9C11-ED2B5F79DAB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A06234A4-B133-4F68-8D14-16635B545512}" type="datetime5">
              <a:rPr lang="en-US" smtClean="0"/>
              <a:pPr/>
              <a:t>5-Nov-17</a:t>
            </a:fld>
            <a:endParaRPr lang="en-US"/>
          </a:p>
        </p:txBody>
      </p:sp>
      <p:sp>
        <p:nvSpPr>
          <p:cNvPr id="6" name="Footer Placeholder 5"/>
          <p:cNvSpPr>
            <a:spLocks noGrp="1"/>
          </p:cNvSpPr>
          <p:nvPr>
            <p:ph type="ftr" sz="quarter" idx="11"/>
          </p:nvPr>
        </p:nvSpPr>
        <p:spPr/>
        <p:txBody>
          <a:bodyPr/>
          <a:lstStyle>
            <a:lvl1pPr>
              <a:defRPr/>
            </a:lvl1pPr>
          </a:lstStyle>
          <a:p>
            <a:r>
              <a:rPr lang="en-US" smtClean="0"/>
              <a:t>BITS-Pilani</a:t>
            </a:r>
            <a:endParaRPr lang="en-US"/>
          </a:p>
        </p:txBody>
      </p:sp>
      <p:sp>
        <p:nvSpPr>
          <p:cNvPr id="7" name="Slide Number Placeholder 6"/>
          <p:cNvSpPr>
            <a:spLocks noGrp="1"/>
          </p:cNvSpPr>
          <p:nvPr>
            <p:ph type="sldNum" sz="quarter" idx="12"/>
          </p:nvPr>
        </p:nvSpPr>
        <p:spPr/>
        <p:txBody>
          <a:bodyPr/>
          <a:lstStyle>
            <a:lvl1pPr>
              <a:defRPr/>
            </a:lvl1pPr>
          </a:lstStyle>
          <a:p>
            <a:fld id="{D1BA0DBD-BC9A-4046-9604-D4F8DA641B4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F64EA608-E735-4F42-961C-47F89F7A1C63}" type="datetime5">
              <a:rPr lang="en-US" smtClean="0"/>
              <a:pPr/>
              <a:t>5-Nov-17</a:t>
            </a:fld>
            <a:endParaRPr lang="en-US"/>
          </a:p>
        </p:txBody>
      </p:sp>
      <p:sp>
        <p:nvSpPr>
          <p:cNvPr id="8" name="Footer Placeholder 7"/>
          <p:cNvSpPr>
            <a:spLocks noGrp="1"/>
          </p:cNvSpPr>
          <p:nvPr>
            <p:ph type="ftr" sz="quarter" idx="11"/>
          </p:nvPr>
        </p:nvSpPr>
        <p:spPr/>
        <p:txBody>
          <a:bodyPr/>
          <a:lstStyle>
            <a:lvl1pPr>
              <a:defRPr/>
            </a:lvl1pPr>
          </a:lstStyle>
          <a:p>
            <a:r>
              <a:rPr lang="en-US" smtClean="0"/>
              <a:t>BITS-Pilani</a:t>
            </a:r>
            <a:endParaRPr lang="en-US"/>
          </a:p>
        </p:txBody>
      </p:sp>
      <p:sp>
        <p:nvSpPr>
          <p:cNvPr id="9" name="Slide Number Placeholder 8"/>
          <p:cNvSpPr>
            <a:spLocks noGrp="1"/>
          </p:cNvSpPr>
          <p:nvPr>
            <p:ph type="sldNum" sz="quarter" idx="12"/>
          </p:nvPr>
        </p:nvSpPr>
        <p:spPr/>
        <p:txBody>
          <a:bodyPr/>
          <a:lstStyle>
            <a:lvl1pPr>
              <a:defRPr/>
            </a:lvl1pPr>
          </a:lstStyle>
          <a:p>
            <a:fld id="{AC06649C-C529-418C-ABA3-4EBC56F67D5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8889679-0AE4-4059-8566-35C7A47FED2A}" type="datetime5">
              <a:rPr lang="en-US" smtClean="0"/>
              <a:pPr/>
              <a:t>5-Nov-17</a:t>
            </a:fld>
            <a:endParaRPr lang="en-US"/>
          </a:p>
        </p:txBody>
      </p:sp>
      <p:sp>
        <p:nvSpPr>
          <p:cNvPr id="4" name="Footer Placeholder 3"/>
          <p:cNvSpPr>
            <a:spLocks noGrp="1"/>
          </p:cNvSpPr>
          <p:nvPr>
            <p:ph type="ftr" sz="quarter" idx="11"/>
          </p:nvPr>
        </p:nvSpPr>
        <p:spPr/>
        <p:txBody>
          <a:bodyPr/>
          <a:lstStyle>
            <a:lvl1pPr>
              <a:defRPr/>
            </a:lvl1pPr>
          </a:lstStyle>
          <a:p>
            <a:r>
              <a:rPr lang="en-US" smtClean="0"/>
              <a:t>BITS-Pilani</a:t>
            </a:r>
            <a:endParaRPr lang="en-US"/>
          </a:p>
        </p:txBody>
      </p:sp>
      <p:sp>
        <p:nvSpPr>
          <p:cNvPr id="5" name="Slide Number Placeholder 4"/>
          <p:cNvSpPr>
            <a:spLocks noGrp="1"/>
          </p:cNvSpPr>
          <p:nvPr>
            <p:ph type="sldNum" sz="quarter" idx="12"/>
          </p:nvPr>
        </p:nvSpPr>
        <p:spPr/>
        <p:txBody>
          <a:bodyPr/>
          <a:lstStyle>
            <a:lvl1pPr>
              <a:defRPr/>
            </a:lvl1pPr>
          </a:lstStyle>
          <a:p>
            <a:fld id="{1227820D-B2FB-4CFD-B57C-1362B65E093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B8F2B69-54BB-4458-A926-EC2A6EADE8C0}" type="datetime5">
              <a:rPr lang="en-US" smtClean="0"/>
              <a:pPr/>
              <a:t>5-Nov-17</a:t>
            </a:fld>
            <a:endParaRPr lang="en-US"/>
          </a:p>
        </p:txBody>
      </p:sp>
      <p:sp>
        <p:nvSpPr>
          <p:cNvPr id="3" name="Footer Placeholder 2"/>
          <p:cNvSpPr>
            <a:spLocks noGrp="1"/>
          </p:cNvSpPr>
          <p:nvPr>
            <p:ph type="ftr" sz="quarter" idx="11"/>
          </p:nvPr>
        </p:nvSpPr>
        <p:spPr/>
        <p:txBody>
          <a:bodyPr/>
          <a:lstStyle>
            <a:lvl1pPr>
              <a:defRPr/>
            </a:lvl1pPr>
          </a:lstStyle>
          <a:p>
            <a:r>
              <a:rPr lang="en-US" smtClean="0"/>
              <a:t>BITS-Pilani</a:t>
            </a:r>
            <a:endParaRPr lang="en-US"/>
          </a:p>
        </p:txBody>
      </p:sp>
      <p:sp>
        <p:nvSpPr>
          <p:cNvPr id="4" name="Slide Number Placeholder 3"/>
          <p:cNvSpPr>
            <a:spLocks noGrp="1"/>
          </p:cNvSpPr>
          <p:nvPr>
            <p:ph type="sldNum" sz="quarter" idx="12"/>
          </p:nvPr>
        </p:nvSpPr>
        <p:spPr/>
        <p:txBody>
          <a:bodyPr/>
          <a:lstStyle>
            <a:lvl1pPr>
              <a:defRPr/>
            </a:lvl1pPr>
          </a:lstStyle>
          <a:p>
            <a:fld id="{F030B5B0-D748-4BFE-B1BF-B31BBA2127C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53475785-6AA8-44E0-9E21-8FD59B8E9569}" type="datetime5">
              <a:rPr lang="en-US" smtClean="0"/>
              <a:pPr/>
              <a:t>5-Nov-17</a:t>
            </a:fld>
            <a:endParaRPr lang="en-US"/>
          </a:p>
        </p:txBody>
      </p:sp>
      <p:sp>
        <p:nvSpPr>
          <p:cNvPr id="6" name="Footer Placeholder 5"/>
          <p:cNvSpPr>
            <a:spLocks noGrp="1"/>
          </p:cNvSpPr>
          <p:nvPr>
            <p:ph type="ftr" sz="quarter" idx="11"/>
          </p:nvPr>
        </p:nvSpPr>
        <p:spPr/>
        <p:txBody>
          <a:bodyPr/>
          <a:lstStyle>
            <a:lvl1pPr>
              <a:defRPr/>
            </a:lvl1pPr>
          </a:lstStyle>
          <a:p>
            <a:r>
              <a:rPr lang="en-US" smtClean="0"/>
              <a:t>BITS-Pilani</a:t>
            </a:r>
            <a:endParaRPr lang="en-US"/>
          </a:p>
        </p:txBody>
      </p:sp>
      <p:sp>
        <p:nvSpPr>
          <p:cNvPr id="7" name="Slide Number Placeholder 6"/>
          <p:cNvSpPr>
            <a:spLocks noGrp="1"/>
          </p:cNvSpPr>
          <p:nvPr>
            <p:ph type="sldNum" sz="quarter" idx="12"/>
          </p:nvPr>
        </p:nvSpPr>
        <p:spPr/>
        <p:txBody>
          <a:bodyPr/>
          <a:lstStyle>
            <a:lvl1pPr>
              <a:defRPr/>
            </a:lvl1pPr>
          </a:lstStyle>
          <a:p>
            <a:fld id="{C5D1B884-C3EF-403B-98D4-F5D30AF8E2C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598327D-03AC-48CD-84E1-D6361A18E94F}" type="datetime5">
              <a:rPr lang="en-US" smtClean="0"/>
              <a:pPr/>
              <a:t>5-Nov-17</a:t>
            </a:fld>
            <a:endParaRPr lang="en-US"/>
          </a:p>
        </p:txBody>
      </p:sp>
      <p:sp>
        <p:nvSpPr>
          <p:cNvPr id="6" name="Footer Placeholder 5"/>
          <p:cNvSpPr>
            <a:spLocks noGrp="1"/>
          </p:cNvSpPr>
          <p:nvPr>
            <p:ph type="ftr" sz="quarter" idx="11"/>
          </p:nvPr>
        </p:nvSpPr>
        <p:spPr/>
        <p:txBody>
          <a:bodyPr/>
          <a:lstStyle>
            <a:lvl1pPr>
              <a:defRPr/>
            </a:lvl1pPr>
          </a:lstStyle>
          <a:p>
            <a:r>
              <a:rPr lang="en-US" smtClean="0"/>
              <a:t>BITS-Pilani</a:t>
            </a:r>
            <a:endParaRPr lang="en-US"/>
          </a:p>
        </p:txBody>
      </p:sp>
      <p:sp>
        <p:nvSpPr>
          <p:cNvPr id="7" name="Slide Number Placeholder 6"/>
          <p:cNvSpPr>
            <a:spLocks noGrp="1"/>
          </p:cNvSpPr>
          <p:nvPr>
            <p:ph type="sldNum" sz="quarter" idx="12"/>
          </p:nvPr>
        </p:nvSpPr>
        <p:spPr/>
        <p:txBody>
          <a:bodyPr/>
          <a:lstStyle>
            <a:lvl1pPr>
              <a:defRPr/>
            </a:lvl1pPr>
          </a:lstStyle>
          <a:p>
            <a:fld id="{82DE0FC6-E68C-400D-BD8E-3BFA6737A08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65538" name="Group 2"/>
          <p:cNvGrpSpPr>
            <a:grpSpLocks/>
          </p:cNvGrpSpPr>
          <p:nvPr/>
        </p:nvGrpSpPr>
        <p:grpSpPr bwMode="auto">
          <a:xfrm>
            <a:off x="0" y="0"/>
            <a:ext cx="9147175" cy="6867525"/>
            <a:chOff x="0" y="0"/>
            <a:chExt cx="5762" cy="4326"/>
          </a:xfrm>
        </p:grpSpPr>
        <p:sp>
          <p:nvSpPr>
            <p:cNvPr id="65539" name="Rectangle 3"/>
            <p:cNvSpPr>
              <a:spLocks noChangeArrowheads="1"/>
            </p:cNvSpPr>
            <p:nvPr userDrawn="1"/>
          </p:nvSpPr>
          <p:spPr bwMode="hidden">
            <a:xfrm>
              <a:off x="0" y="0"/>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0" name="Rectangle 4"/>
            <p:cNvSpPr>
              <a:spLocks noChangeArrowheads="1"/>
            </p:cNvSpPr>
            <p:nvPr userDrawn="1"/>
          </p:nvSpPr>
          <p:spPr bwMode="hidden">
            <a:xfrm>
              <a:off x="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1" name="Rectangle 5"/>
            <p:cNvSpPr>
              <a:spLocks noChangeArrowheads="1"/>
            </p:cNvSpPr>
            <p:nvPr userDrawn="1"/>
          </p:nvSpPr>
          <p:spPr bwMode="hidden">
            <a:xfrm>
              <a:off x="1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2" name="Rectangle 6"/>
            <p:cNvSpPr>
              <a:spLocks noChangeArrowheads="1"/>
            </p:cNvSpPr>
            <p:nvPr userDrawn="1"/>
          </p:nvSpPr>
          <p:spPr bwMode="hidden">
            <a:xfrm>
              <a:off x="2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3" name="Rectangle 7"/>
            <p:cNvSpPr>
              <a:spLocks noChangeArrowheads="1"/>
            </p:cNvSpPr>
            <p:nvPr userDrawn="1"/>
          </p:nvSpPr>
          <p:spPr bwMode="hidden">
            <a:xfrm>
              <a:off x="3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4" name="Rectangle 8"/>
            <p:cNvSpPr>
              <a:spLocks noChangeArrowheads="1"/>
            </p:cNvSpPr>
            <p:nvPr userDrawn="1"/>
          </p:nvSpPr>
          <p:spPr bwMode="hidden">
            <a:xfrm>
              <a:off x="4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5" name="Rectangle 9"/>
            <p:cNvSpPr>
              <a:spLocks noChangeArrowheads="1"/>
            </p:cNvSpPr>
            <p:nvPr userDrawn="1"/>
          </p:nvSpPr>
          <p:spPr bwMode="hidden">
            <a:xfrm>
              <a:off x="5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6" name="Rectangle 10"/>
            <p:cNvSpPr>
              <a:spLocks noChangeArrowheads="1"/>
            </p:cNvSpPr>
            <p:nvPr userDrawn="1"/>
          </p:nvSpPr>
          <p:spPr bwMode="hidden">
            <a:xfrm>
              <a:off x="6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7" name="Rectangle 11"/>
            <p:cNvSpPr>
              <a:spLocks noChangeArrowheads="1"/>
            </p:cNvSpPr>
            <p:nvPr userDrawn="1"/>
          </p:nvSpPr>
          <p:spPr bwMode="hidden">
            <a:xfrm>
              <a:off x="7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8" name="Rectangle 12"/>
            <p:cNvSpPr>
              <a:spLocks noChangeArrowheads="1"/>
            </p:cNvSpPr>
            <p:nvPr userDrawn="1"/>
          </p:nvSpPr>
          <p:spPr bwMode="hidden">
            <a:xfrm>
              <a:off x="8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9" name="Rectangle 13"/>
            <p:cNvSpPr>
              <a:spLocks noChangeArrowheads="1"/>
            </p:cNvSpPr>
            <p:nvPr userDrawn="1"/>
          </p:nvSpPr>
          <p:spPr bwMode="hidden">
            <a:xfrm>
              <a:off x="96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0" name="Rectangle 14"/>
            <p:cNvSpPr>
              <a:spLocks noChangeArrowheads="1"/>
            </p:cNvSpPr>
            <p:nvPr userDrawn="1"/>
          </p:nvSpPr>
          <p:spPr bwMode="hidden">
            <a:xfrm>
              <a:off x="105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1" name="Rectangle 15"/>
            <p:cNvSpPr>
              <a:spLocks noChangeArrowheads="1"/>
            </p:cNvSpPr>
            <p:nvPr userDrawn="1"/>
          </p:nvSpPr>
          <p:spPr bwMode="hidden">
            <a:xfrm>
              <a:off x="115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2" name="Rectangle 16"/>
            <p:cNvSpPr>
              <a:spLocks noChangeArrowheads="1"/>
            </p:cNvSpPr>
            <p:nvPr userDrawn="1"/>
          </p:nvSpPr>
          <p:spPr bwMode="hidden">
            <a:xfrm>
              <a:off x="124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3" name="Rectangle 17"/>
            <p:cNvSpPr>
              <a:spLocks noChangeArrowheads="1"/>
            </p:cNvSpPr>
            <p:nvPr userDrawn="1"/>
          </p:nvSpPr>
          <p:spPr bwMode="hidden">
            <a:xfrm>
              <a:off x="134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4" name="Rectangle 18"/>
            <p:cNvSpPr>
              <a:spLocks noChangeArrowheads="1"/>
            </p:cNvSpPr>
            <p:nvPr userDrawn="1"/>
          </p:nvSpPr>
          <p:spPr bwMode="hidden">
            <a:xfrm>
              <a:off x="144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5" name="Rectangle 19"/>
            <p:cNvSpPr>
              <a:spLocks noChangeArrowheads="1"/>
            </p:cNvSpPr>
            <p:nvPr userDrawn="1"/>
          </p:nvSpPr>
          <p:spPr bwMode="hidden">
            <a:xfrm>
              <a:off x="153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6" name="Rectangle 20"/>
            <p:cNvSpPr>
              <a:spLocks noChangeArrowheads="1"/>
            </p:cNvSpPr>
            <p:nvPr userDrawn="1"/>
          </p:nvSpPr>
          <p:spPr bwMode="hidden">
            <a:xfrm>
              <a:off x="163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7" name="Rectangle 21"/>
            <p:cNvSpPr>
              <a:spLocks noChangeArrowheads="1"/>
            </p:cNvSpPr>
            <p:nvPr userDrawn="1"/>
          </p:nvSpPr>
          <p:spPr bwMode="hidden">
            <a:xfrm>
              <a:off x="172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8" name="Rectangle 22"/>
            <p:cNvSpPr>
              <a:spLocks noChangeArrowheads="1"/>
            </p:cNvSpPr>
            <p:nvPr userDrawn="1"/>
          </p:nvSpPr>
          <p:spPr bwMode="hidden">
            <a:xfrm>
              <a:off x="182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9" name="Rectangle 23"/>
            <p:cNvSpPr>
              <a:spLocks noChangeArrowheads="1"/>
            </p:cNvSpPr>
            <p:nvPr userDrawn="1"/>
          </p:nvSpPr>
          <p:spPr bwMode="hidden">
            <a:xfrm>
              <a:off x="192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0" name="Rectangle 24"/>
            <p:cNvSpPr>
              <a:spLocks noChangeArrowheads="1"/>
            </p:cNvSpPr>
            <p:nvPr userDrawn="1"/>
          </p:nvSpPr>
          <p:spPr bwMode="hidden">
            <a:xfrm>
              <a:off x="201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1" name="Rectangle 25"/>
            <p:cNvSpPr>
              <a:spLocks noChangeArrowheads="1"/>
            </p:cNvSpPr>
            <p:nvPr userDrawn="1"/>
          </p:nvSpPr>
          <p:spPr bwMode="hidden">
            <a:xfrm>
              <a:off x="211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2" name="Rectangle 26"/>
            <p:cNvSpPr>
              <a:spLocks noChangeArrowheads="1"/>
            </p:cNvSpPr>
            <p:nvPr userDrawn="1"/>
          </p:nvSpPr>
          <p:spPr bwMode="hidden">
            <a:xfrm>
              <a:off x="220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3" name="Rectangle 27"/>
            <p:cNvSpPr>
              <a:spLocks noChangeArrowheads="1"/>
            </p:cNvSpPr>
            <p:nvPr userDrawn="1"/>
          </p:nvSpPr>
          <p:spPr bwMode="hidden">
            <a:xfrm>
              <a:off x="230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4" name="Rectangle 28"/>
            <p:cNvSpPr>
              <a:spLocks noChangeArrowheads="1"/>
            </p:cNvSpPr>
            <p:nvPr userDrawn="1"/>
          </p:nvSpPr>
          <p:spPr bwMode="hidden">
            <a:xfrm>
              <a:off x="240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5" name="Rectangle 29"/>
            <p:cNvSpPr>
              <a:spLocks noChangeArrowheads="1"/>
            </p:cNvSpPr>
            <p:nvPr userDrawn="1"/>
          </p:nvSpPr>
          <p:spPr bwMode="hidden">
            <a:xfrm>
              <a:off x="24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6" name="Rectangle 30"/>
            <p:cNvSpPr>
              <a:spLocks noChangeArrowheads="1"/>
            </p:cNvSpPr>
            <p:nvPr userDrawn="1"/>
          </p:nvSpPr>
          <p:spPr bwMode="hidden">
            <a:xfrm>
              <a:off x="25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7" name="Rectangle 31"/>
            <p:cNvSpPr>
              <a:spLocks noChangeArrowheads="1"/>
            </p:cNvSpPr>
            <p:nvPr userDrawn="1"/>
          </p:nvSpPr>
          <p:spPr bwMode="hidden">
            <a:xfrm>
              <a:off x="26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8" name="Rectangle 32"/>
            <p:cNvSpPr>
              <a:spLocks noChangeArrowheads="1"/>
            </p:cNvSpPr>
            <p:nvPr userDrawn="1"/>
          </p:nvSpPr>
          <p:spPr bwMode="hidden">
            <a:xfrm>
              <a:off x="27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9" name="Rectangle 33"/>
            <p:cNvSpPr>
              <a:spLocks noChangeArrowheads="1"/>
            </p:cNvSpPr>
            <p:nvPr userDrawn="1"/>
          </p:nvSpPr>
          <p:spPr bwMode="hidden">
            <a:xfrm>
              <a:off x="28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0" name="Rectangle 34"/>
            <p:cNvSpPr>
              <a:spLocks noChangeArrowheads="1"/>
            </p:cNvSpPr>
            <p:nvPr userDrawn="1"/>
          </p:nvSpPr>
          <p:spPr bwMode="hidden">
            <a:xfrm>
              <a:off x="29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1" name="Rectangle 35"/>
            <p:cNvSpPr>
              <a:spLocks noChangeArrowheads="1"/>
            </p:cNvSpPr>
            <p:nvPr userDrawn="1"/>
          </p:nvSpPr>
          <p:spPr bwMode="hidden">
            <a:xfrm>
              <a:off x="30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2" name="Rectangle 36"/>
            <p:cNvSpPr>
              <a:spLocks noChangeArrowheads="1"/>
            </p:cNvSpPr>
            <p:nvPr userDrawn="1"/>
          </p:nvSpPr>
          <p:spPr bwMode="hidden">
            <a:xfrm>
              <a:off x="31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3" name="Rectangle 37"/>
            <p:cNvSpPr>
              <a:spLocks noChangeArrowheads="1"/>
            </p:cNvSpPr>
            <p:nvPr userDrawn="1"/>
          </p:nvSpPr>
          <p:spPr bwMode="hidden">
            <a:xfrm>
              <a:off x="32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4" name="Rectangle 38"/>
            <p:cNvSpPr>
              <a:spLocks noChangeArrowheads="1"/>
            </p:cNvSpPr>
            <p:nvPr userDrawn="1"/>
          </p:nvSpPr>
          <p:spPr bwMode="hidden">
            <a:xfrm>
              <a:off x="336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5" name="Rectangle 39"/>
            <p:cNvSpPr>
              <a:spLocks noChangeArrowheads="1"/>
            </p:cNvSpPr>
            <p:nvPr userDrawn="1"/>
          </p:nvSpPr>
          <p:spPr bwMode="hidden">
            <a:xfrm>
              <a:off x="345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6" name="Rectangle 40"/>
            <p:cNvSpPr>
              <a:spLocks noChangeArrowheads="1"/>
            </p:cNvSpPr>
            <p:nvPr userDrawn="1"/>
          </p:nvSpPr>
          <p:spPr bwMode="hidden">
            <a:xfrm>
              <a:off x="355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7" name="Rectangle 41"/>
            <p:cNvSpPr>
              <a:spLocks noChangeArrowheads="1"/>
            </p:cNvSpPr>
            <p:nvPr userDrawn="1"/>
          </p:nvSpPr>
          <p:spPr bwMode="hidden">
            <a:xfrm>
              <a:off x="364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8" name="Rectangle 42"/>
            <p:cNvSpPr>
              <a:spLocks noChangeArrowheads="1"/>
            </p:cNvSpPr>
            <p:nvPr userDrawn="1"/>
          </p:nvSpPr>
          <p:spPr bwMode="hidden">
            <a:xfrm>
              <a:off x="374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9" name="Rectangle 43"/>
            <p:cNvSpPr>
              <a:spLocks noChangeArrowheads="1"/>
            </p:cNvSpPr>
            <p:nvPr userDrawn="1"/>
          </p:nvSpPr>
          <p:spPr bwMode="hidden">
            <a:xfrm>
              <a:off x="384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0" name="Rectangle 44"/>
            <p:cNvSpPr>
              <a:spLocks noChangeArrowheads="1"/>
            </p:cNvSpPr>
            <p:nvPr userDrawn="1"/>
          </p:nvSpPr>
          <p:spPr bwMode="hidden">
            <a:xfrm>
              <a:off x="393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1" name="Rectangle 45"/>
            <p:cNvSpPr>
              <a:spLocks noChangeArrowheads="1"/>
            </p:cNvSpPr>
            <p:nvPr userDrawn="1"/>
          </p:nvSpPr>
          <p:spPr bwMode="hidden">
            <a:xfrm>
              <a:off x="403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2" name="Rectangle 46"/>
            <p:cNvSpPr>
              <a:spLocks noChangeArrowheads="1"/>
            </p:cNvSpPr>
            <p:nvPr userDrawn="1"/>
          </p:nvSpPr>
          <p:spPr bwMode="hidden">
            <a:xfrm>
              <a:off x="412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3" name="Rectangle 47"/>
            <p:cNvSpPr>
              <a:spLocks noChangeArrowheads="1"/>
            </p:cNvSpPr>
            <p:nvPr userDrawn="1"/>
          </p:nvSpPr>
          <p:spPr bwMode="hidden">
            <a:xfrm>
              <a:off x="422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4" name="Rectangle 48"/>
            <p:cNvSpPr>
              <a:spLocks noChangeArrowheads="1"/>
            </p:cNvSpPr>
            <p:nvPr userDrawn="1"/>
          </p:nvSpPr>
          <p:spPr bwMode="hidden">
            <a:xfrm>
              <a:off x="432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5" name="Rectangle 49"/>
            <p:cNvSpPr>
              <a:spLocks noChangeArrowheads="1"/>
            </p:cNvSpPr>
            <p:nvPr userDrawn="1"/>
          </p:nvSpPr>
          <p:spPr bwMode="hidden">
            <a:xfrm>
              <a:off x="441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6" name="Rectangle 50"/>
            <p:cNvSpPr>
              <a:spLocks noChangeArrowheads="1"/>
            </p:cNvSpPr>
            <p:nvPr userDrawn="1"/>
          </p:nvSpPr>
          <p:spPr bwMode="hidden">
            <a:xfrm>
              <a:off x="451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7" name="Rectangle 51"/>
            <p:cNvSpPr>
              <a:spLocks noChangeArrowheads="1"/>
            </p:cNvSpPr>
            <p:nvPr userDrawn="1"/>
          </p:nvSpPr>
          <p:spPr bwMode="hidden">
            <a:xfrm>
              <a:off x="460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8" name="Rectangle 52"/>
            <p:cNvSpPr>
              <a:spLocks noChangeArrowheads="1"/>
            </p:cNvSpPr>
            <p:nvPr userDrawn="1"/>
          </p:nvSpPr>
          <p:spPr bwMode="hidden">
            <a:xfrm>
              <a:off x="470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9" name="Rectangle 53"/>
            <p:cNvSpPr>
              <a:spLocks noChangeArrowheads="1"/>
            </p:cNvSpPr>
            <p:nvPr userDrawn="1"/>
          </p:nvSpPr>
          <p:spPr bwMode="hidden">
            <a:xfrm>
              <a:off x="480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0" name="Rectangle 54"/>
            <p:cNvSpPr>
              <a:spLocks noChangeArrowheads="1"/>
            </p:cNvSpPr>
            <p:nvPr userDrawn="1"/>
          </p:nvSpPr>
          <p:spPr bwMode="hidden">
            <a:xfrm>
              <a:off x="48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1" name="Rectangle 55"/>
            <p:cNvSpPr>
              <a:spLocks noChangeArrowheads="1"/>
            </p:cNvSpPr>
            <p:nvPr userDrawn="1"/>
          </p:nvSpPr>
          <p:spPr bwMode="hidden">
            <a:xfrm>
              <a:off x="49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2" name="Rectangle 56"/>
            <p:cNvSpPr>
              <a:spLocks noChangeArrowheads="1"/>
            </p:cNvSpPr>
            <p:nvPr userDrawn="1"/>
          </p:nvSpPr>
          <p:spPr bwMode="hidden">
            <a:xfrm>
              <a:off x="50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3" name="Rectangle 57"/>
            <p:cNvSpPr>
              <a:spLocks noChangeArrowheads="1"/>
            </p:cNvSpPr>
            <p:nvPr userDrawn="1"/>
          </p:nvSpPr>
          <p:spPr bwMode="hidden">
            <a:xfrm>
              <a:off x="51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4" name="Rectangle 58"/>
            <p:cNvSpPr>
              <a:spLocks noChangeArrowheads="1"/>
            </p:cNvSpPr>
            <p:nvPr userDrawn="1"/>
          </p:nvSpPr>
          <p:spPr bwMode="hidden">
            <a:xfrm>
              <a:off x="52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5" name="Rectangle 59"/>
            <p:cNvSpPr>
              <a:spLocks noChangeArrowheads="1"/>
            </p:cNvSpPr>
            <p:nvPr userDrawn="1"/>
          </p:nvSpPr>
          <p:spPr bwMode="hidden">
            <a:xfrm>
              <a:off x="53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6" name="Rectangle 60"/>
            <p:cNvSpPr>
              <a:spLocks noChangeArrowheads="1"/>
            </p:cNvSpPr>
            <p:nvPr userDrawn="1"/>
          </p:nvSpPr>
          <p:spPr bwMode="hidden">
            <a:xfrm>
              <a:off x="54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7" name="Rectangle 61"/>
            <p:cNvSpPr>
              <a:spLocks noChangeArrowheads="1"/>
            </p:cNvSpPr>
            <p:nvPr userDrawn="1"/>
          </p:nvSpPr>
          <p:spPr bwMode="hidden">
            <a:xfrm>
              <a:off x="55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8" name="Rectangle 62"/>
            <p:cNvSpPr>
              <a:spLocks noChangeArrowheads="1"/>
            </p:cNvSpPr>
            <p:nvPr userDrawn="1"/>
          </p:nvSpPr>
          <p:spPr bwMode="hidden">
            <a:xfrm>
              <a:off x="56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9" name="Rectangle 63"/>
            <p:cNvSpPr>
              <a:spLocks noChangeArrowheads="1"/>
            </p:cNvSpPr>
            <p:nvPr userDrawn="1"/>
          </p:nvSpPr>
          <p:spPr bwMode="hidden">
            <a:xfrm>
              <a:off x="431" y="0"/>
              <a:ext cx="5331" cy="4320"/>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65600" name="Rectangle 64"/>
            <p:cNvSpPr>
              <a:spLocks noChangeArrowheads="1"/>
            </p:cNvSpPr>
            <p:nvPr userDrawn="1"/>
          </p:nvSpPr>
          <p:spPr bwMode="blackGray">
            <a:xfrm>
              <a:off x="0" y="1081"/>
              <a:ext cx="4378" cy="47"/>
            </a:xfrm>
            <a:prstGeom prst="rect">
              <a:avLst/>
            </a:prstGeom>
            <a:solidFill>
              <a:schemeClr val="hlink">
                <a:alpha val="50000"/>
              </a:schemeClr>
            </a:solidFill>
            <a:ln w="9525">
              <a:noFill/>
              <a:miter lim="800000"/>
              <a:headEnd/>
              <a:tailEnd/>
            </a:ln>
            <a:effectLst/>
          </p:spPr>
          <p:txBody>
            <a:bodyPr wrap="none" anchor="ctr"/>
            <a:lstStyle/>
            <a:p>
              <a:endParaRPr lang="en-US"/>
            </a:p>
          </p:txBody>
        </p:sp>
      </p:grpSp>
      <p:sp>
        <p:nvSpPr>
          <p:cNvPr id="65601" name="Rectangle 65"/>
          <p:cNvSpPr>
            <a:spLocks noGrp="1" noChangeArrowheads="1"/>
          </p:cNvSpPr>
          <p:nvPr>
            <p:ph type="title"/>
          </p:nvPr>
        </p:nvSpPr>
        <p:spPr bwMode="auto">
          <a:xfrm>
            <a:off x="871538" y="192088"/>
            <a:ext cx="8162925" cy="14319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65602" name="Rectangle 66"/>
          <p:cNvSpPr>
            <a:spLocks noGrp="1" noChangeArrowheads="1"/>
          </p:cNvSpPr>
          <p:nvPr>
            <p:ph type="body" idx="1"/>
          </p:nvPr>
        </p:nvSpPr>
        <p:spPr bwMode="auto">
          <a:xfrm>
            <a:off x="912813" y="1905000"/>
            <a:ext cx="8110537"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603" name="Rectangle 67"/>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1"/>
                </a:solidFill>
              </a:defRPr>
            </a:lvl1pPr>
          </a:lstStyle>
          <a:p>
            <a:fld id="{23814B1F-F3F4-4B29-88DA-C9C286EB95D8}" type="datetime5">
              <a:rPr lang="en-US" smtClean="0"/>
              <a:pPr/>
              <a:t>5-Nov-17</a:t>
            </a:fld>
            <a:endParaRPr lang="en-US"/>
          </a:p>
        </p:txBody>
      </p:sp>
      <p:sp>
        <p:nvSpPr>
          <p:cNvPr id="65604" name="Rectangle 68"/>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chemeClr val="tx1"/>
                </a:solidFill>
              </a:defRPr>
            </a:lvl1pPr>
          </a:lstStyle>
          <a:p>
            <a:r>
              <a:rPr lang="en-US" smtClean="0"/>
              <a:t>BITS-Pilani</a:t>
            </a:r>
            <a:endParaRPr lang="en-US"/>
          </a:p>
        </p:txBody>
      </p:sp>
      <p:sp>
        <p:nvSpPr>
          <p:cNvPr id="65605" name="Rectangle 69"/>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1"/>
                </a:solidFill>
              </a:defRPr>
            </a:lvl1pPr>
          </a:lstStyle>
          <a:p>
            <a:fld id="{18909F31-ACB0-4674-ADD8-D938763B0C4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34" charset="0"/>
        </a:defRPr>
      </a:lvl2pPr>
      <a:lvl3pPr algn="l" rtl="0" fontAlgn="base">
        <a:spcBef>
          <a:spcPct val="0"/>
        </a:spcBef>
        <a:spcAft>
          <a:spcPct val="0"/>
        </a:spcAft>
        <a:defRPr sz="4400">
          <a:solidFill>
            <a:schemeClr val="tx2"/>
          </a:solidFill>
          <a:latin typeface="Verdana" pitchFamily="34" charset="0"/>
        </a:defRPr>
      </a:lvl3pPr>
      <a:lvl4pPr algn="l" rtl="0" fontAlgn="base">
        <a:spcBef>
          <a:spcPct val="0"/>
        </a:spcBef>
        <a:spcAft>
          <a:spcPct val="0"/>
        </a:spcAft>
        <a:defRPr sz="4400">
          <a:solidFill>
            <a:schemeClr val="tx2"/>
          </a:solidFill>
          <a:latin typeface="Verdana" pitchFamily="34" charset="0"/>
        </a:defRPr>
      </a:lvl4pPr>
      <a:lvl5pPr algn="l" rtl="0" fontAlgn="base">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42900" indent="-342900" algn="l" rtl="0" fontAlgn="base">
        <a:spcBef>
          <a:spcPct val="20000"/>
        </a:spcBef>
        <a:spcAft>
          <a:spcPct val="0"/>
        </a:spcAft>
        <a:buClr>
          <a:schemeClr val="folHlink"/>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tx2"/>
        </a:buClr>
        <a:buChar char="•"/>
        <a:defRPr sz="2400">
          <a:solidFill>
            <a:schemeClr val="tx1"/>
          </a:solidFill>
          <a:latin typeface="+mn-lt"/>
        </a:defRPr>
      </a:lvl3pPr>
      <a:lvl4pPr marL="1600200" indent="-228600" algn="l" rtl="0" fontAlgn="base">
        <a:spcBef>
          <a:spcPct val="20000"/>
        </a:spcBef>
        <a:spcAft>
          <a:spcPct val="0"/>
        </a:spcAft>
        <a:buClr>
          <a:schemeClr val="hlink"/>
        </a:buClr>
        <a:buChar char="•"/>
        <a:defRPr sz="2000">
          <a:solidFill>
            <a:schemeClr val="tx1"/>
          </a:solidFill>
          <a:latin typeface="+mn-lt"/>
        </a:defRPr>
      </a:lvl4pPr>
      <a:lvl5pPr marL="2057400" indent="-228600" algn="l" rtl="0" fontAlgn="base">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ctrTitle"/>
          </p:nvPr>
        </p:nvSpPr>
        <p:spPr>
          <a:xfrm>
            <a:off x="779463" y="1704975"/>
            <a:ext cx="7678737" cy="823913"/>
          </a:xfrm>
        </p:spPr>
        <p:txBody>
          <a:bodyPr/>
          <a:lstStyle/>
          <a:p>
            <a:r>
              <a:rPr lang="en-US" sz="4800"/>
              <a:t>ETL</a:t>
            </a:r>
          </a:p>
        </p:txBody>
      </p:sp>
      <p:sp>
        <p:nvSpPr>
          <p:cNvPr id="81925" name="Rectangle 5"/>
          <p:cNvSpPr>
            <a:spLocks noGrp="1" noChangeArrowheads="1"/>
          </p:cNvSpPr>
          <p:nvPr>
            <p:ph type="subTitle" idx="1"/>
          </p:nvPr>
        </p:nvSpPr>
        <p:spPr>
          <a:xfrm>
            <a:off x="609600" y="4648200"/>
            <a:ext cx="8382000" cy="1666875"/>
          </a:xfrm>
        </p:spPr>
        <p:txBody>
          <a:bodyPr/>
          <a:lstStyle/>
          <a:p>
            <a:r>
              <a:rPr lang="en-US" sz="2400" b="1" i="1" dirty="0" smtClean="0">
                <a:latin typeface="Times New Roman" pitchFamily="18" charset="0"/>
              </a:rPr>
              <a:t>Dr. </a:t>
            </a:r>
            <a:r>
              <a:rPr lang="en-US" sz="2400" b="1" i="1" dirty="0" err="1" smtClean="0">
                <a:latin typeface="Times New Roman" pitchFamily="18" charset="0"/>
              </a:rPr>
              <a:t>Yashvardhan</a:t>
            </a:r>
            <a:r>
              <a:rPr lang="en-US" sz="2400" b="1" i="1" dirty="0" smtClean="0">
                <a:latin typeface="Times New Roman" pitchFamily="18" charset="0"/>
              </a:rPr>
              <a:t> Sharma</a:t>
            </a:r>
            <a:endParaRPr lang="en-US" sz="2400" b="1" i="1" dirty="0">
              <a:latin typeface="Times New Roman" pitchFamily="18" charset="0"/>
            </a:endParaRPr>
          </a:p>
          <a:p>
            <a:r>
              <a:rPr lang="en-US" sz="2400" b="1" i="1" dirty="0">
                <a:latin typeface="Times New Roman" pitchFamily="18" charset="0"/>
              </a:rPr>
              <a:t>Department of Computer Science &amp; Information Systems</a:t>
            </a:r>
          </a:p>
          <a:p>
            <a:r>
              <a:rPr lang="en-US" sz="2400" b="1" i="1" dirty="0">
                <a:latin typeface="Times New Roman" pitchFamily="18" charset="0"/>
              </a:rPr>
              <a:t>BITS, </a:t>
            </a:r>
            <a:r>
              <a:rPr lang="en-US" sz="2400" b="1" i="1" dirty="0" smtClean="0">
                <a:latin typeface="Times New Roman" pitchFamily="18" charset="0"/>
              </a:rPr>
              <a:t>Pilani</a:t>
            </a:r>
          </a:p>
          <a:p>
            <a:r>
              <a:rPr lang="en-IN" sz="2400" b="1" i="1" dirty="0" smtClean="0">
                <a:latin typeface="Times New Roman" pitchFamily="18" charset="0"/>
              </a:rPr>
              <a:t>L8 (</a:t>
            </a:r>
            <a:r>
              <a:rPr lang="en-IN" sz="2400" b="1" i="1" dirty="0" err="1" smtClean="0">
                <a:latin typeface="Times New Roman" pitchFamily="18" charset="0"/>
              </a:rPr>
              <a:t>Lec</a:t>
            </a:r>
            <a:r>
              <a:rPr lang="en-IN" sz="2400" b="1" i="1" dirty="0" smtClean="0">
                <a:latin typeface="Times New Roman" pitchFamily="18" charset="0"/>
              </a:rPr>
              <a:t> 13)</a:t>
            </a:r>
            <a:endParaRPr lang="en-US" sz="2400" b="1" i="1" dirty="0">
              <a:latin typeface="Times New Roman" pitchFamily="18" charset="0"/>
            </a:endParaRPr>
          </a:p>
        </p:txBody>
      </p:sp>
      <p:sp>
        <p:nvSpPr>
          <p:cNvPr id="7" name="Date Placeholder 6"/>
          <p:cNvSpPr>
            <a:spLocks noGrp="1"/>
          </p:cNvSpPr>
          <p:nvPr>
            <p:ph type="dt" sz="quarter" idx="2"/>
          </p:nvPr>
        </p:nvSpPr>
        <p:spPr/>
        <p:txBody>
          <a:bodyPr/>
          <a:lstStyle/>
          <a:p>
            <a:fld id="{96F32FD4-6CB4-48F5-816B-7F2C90BE1125}" type="datetime5">
              <a:rPr lang="en-US" smtClean="0"/>
              <a:pPr/>
              <a:t>5-Nov-17</a:t>
            </a:fld>
            <a:endParaRPr lang="en-US"/>
          </a:p>
        </p:txBody>
      </p:sp>
      <p:sp>
        <p:nvSpPr>
          <p:cNvPr id="8" name="Slide Number Placeholder 7"/>
          <p:cNvSpPr>
            <a:spLocks noGrp="1"/>
          </p:cNvSpPr>
          <p:nvPr>
            <p:ph type="sldNum" sz="quarter" idx="4"/>
          </p:nvPr>
        </p:nvSpPr>
        <p:spPr/>
        <p:txBody>
          <a:bodyPr/>
          <a:lstStyle/>
          <a:p>
            <a:fld id="{DC4F5491-6A9C-4618-AE0F-3A6B2A211DB8}" type="slidenum">
              <a:rPr lang="en-US" smtClean="0"/>
              <a:pPr/>
              <a:t>1</a:t>
            </a:fld>
            <a:endParaRPr lang="en-US"/>
          </a:p>
        </p:txBody>
      </p:sp>
      <p:sp>
        <p:nvSpPr>
          <p:cNvPr id="9" name="Footer Placeholder 8"/>
          <p:cNvSpPr>
            <a:spLocks noGrp="1"/>
          </p:cNvSpPr>
          <p:nvPr>
            <p:ph type="ftr" sz="quarter" idx="3"/>
          </p:nvPr>
        </p:nvSpPr>
        <p:spPr/>
        <p:txBody>
          <a:bodyPr/>
          <a:lstStyle/>
          <a:p>
            <a:r>
              <a:rPr lang="en-US" smtClean="0"/>
              <a:t>BITS-Pilani</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en-US" smtClean="0"/>
          </a:p>
        </p:txBody>
      </p:sp>
      <p:sp>
        <p:nvSpPr>
          <p:cNvPr id="11267" name="Rectangle 3"/>
          <p:cNvSpPr>
            <a:spLocks noGrp="1" noChangeArrowheads="1"/>
          </p:cNvSpPr>
          <p:nvPr>
            <p:ph type="body" idx="1"/>
          </p:nvPr>
        </p:nvSpPr>
        <p:spPr/>
        <p:txBody>
          <a:bodyPr/>
          <a:lstStyle/>
          <a:p>
            <a:pPr eaLnBrk="1" hangingPunct="1"/>
            <a:endParaRPr lang="en-US" smtClean="0"/>
          </a:p>
        </p:txBody>
      </p:sp>
      <p:pic>
        <p:nvPicPr>
          <p:cNvPr id="11268" name="Picture 4"/>
          <p:cNvPicPr>
            <a:picLocks noChangeAspect="1" noChangeArrowheads="1"/>
          </p:cNvPicPr>
          <p:nvPr/>
        </p:nvPicPr>
        <p:blipFill>
          <a:blip r:embed="rId2"/>
          <a:srcRect/>
          <a:stretch>
            <a:fillRect/>
          </a:stretch>
        </p:blipFill>
        <p:spPr bwMode="auto">
          <a:xfrm>
            <a:off x="228600" y="0"/>
            <a:ext cx="8610600" cy="67119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b="1" i="1" smtClean="0"/>
              <a:t>Data in Operational Systems</a:t>
            </a:r>
            <a:r>
              <a:rPr lang="en-US" smtClean="0"/>
              <a:t>.</a:t>
            </a:r>
            <a:endParaRPr lang="sk-SK" smtClean="0"/>
          </a:p>
        </p:txBody>
      </p:sp>
      <p:sp>
        <p:nvSpPr>
          <p:cNvPr id="12291" name="Rectangle 3"/>
          <p:cNvSpPr>
            <a:spLocks noGrp="1" noChangeArrowheads="1"/>
          </p:cNvSpPr>
          <p:nvPr>
            <p:ph type="body" idx="1"/>
          </p:nvPr>
        </p:nvSpPr>
        <p:spPr/>
        <p:txBody>
          <a:bodyPr/>
          <a:lstStyle/>
          <a:p>
            <a:pPr eaLnBrk="1" hangingPunct="1">
              <a:lnSpc>
                <a:spcPct val="90000"/>
              </a:lnSpc>
            </a:pPr>
            <a:r>
              <a:rPr lang="en-US" sz="2800" smtClean="0"/>
              <a:t>When you deploy your data warehouse, the initial data as of a certain time must be moved to the data warehouse to get it started. This is the initial load. </a:t>
            </a:r>
          </a:p>
          <a:p>
            <a:pPr eaLnBrk="1" hangingPunct="1">
              <a:lnSpc>
                <a:spcPct val="90000"/>
              </a:lnSpc>
            </a:pPr>
            <a:r>
              <a:rPr lang="en-US" sz="2800" smtClean="0"/>
              <a:t>After the initial load, your data warehouse must be kept updated so the history of the changes and statuses are reflected in the data warehouse. There are two major types of data extractions from the source operational systems: </a:t>
            </a:r>
            <a:endParaRPr lang="sk-SK" sz="2800" smtClean="0"/>
          </a:p>
          <a:p>
            <a:pPr lvl="1" eaLnBrk="1" hangingPunct="1">
              <a:lnSpc>
                <a:spcPct val="90000"/>
              </a:lnSpc>
            </a:pPr>
            <a:r>
              <a:rPr lang="en-US" sz="2400" smtClean="0"/>
              <a:t>“as is” (static) data </a:t>
            </a:r>
            <a:endParaRPr lang="sk-SK" sz="2400" smtClean="0"/>
          </a:p>
          <a:p>
            <a:pPr lvl="1" eaLnBrk="1" hangingPunct="1">
              <a:lnSpc>
                <a:spcPct val="90000"/>
              </a:lnSpc>
            </a:pPr>
            <a:r>
              <a:rPr lang="en-US" sz="2400" smtClean="0"/>
              <a:t>data of revisions. </a:t>
            </a:r>
            <a:r>
              <a:rPr lang="en-US" sz="1000" smtClean="0"/>
              <a:t>(explanation follows)</a:t>
            </a:r>
            <a:endParaRPr lang="sk-SK" sz="10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b="1" i="1" smtClean="0"/>
              <a:t>Data in Operational Systems</a:t>
            </a:r>
            <a:r>
              <a:rPr lang="en-US" smtClean="0"/>
              <a:t>.</a:t>
            </a:r>
            <a:endParaRPr lang="sk-SK" smtClean="0"/>
          </a:p>
        </p:txBody>
      </p:sp>
      <p:sp>
        <p:nvSpPr>
          <p:cNvPr id="13315" name="Rectangle 3"/>
          <p:cNvSpPr>
            <a:spLocks noGrp="1" noChangeArrowheads="1"/>
          </p:cNvSpPr>
          <p:nvPr>
            <p:ph type="body" idx="1"/>
          </p:nvPr>
        </p:nvSpPr>
        <p:spPr/>
        <p:txBody>
          <a:bodyPr/>
          <a:lstStyle/>
          <a:p>
            <a:pPr eaLnBrk="1" hangingPunct="1"/>
            <a:r>
              <a:rPr lang="en-US" sz="2800" smtClean="0"/>
              <a:t>“</a:t>
            </a:r>
            <a:r>
              <a:rPr lang="en-US" sz="2800" u="sng" smtClean="0"/>
              <a:t>As is” or static data</a:t>
            </a:r>
            <a:r>
              <a:rPr lang="en-US" sz="2800" smtClean="0"/>
              <a:t> is the capture of data at a given point in time. It is like taking a snapshot of the relevant source data at a certain point in time.</a:t>
            </a:r>
          </a:p>
          <a:p>
            <a:pPr eaLnBrk="1" hangingPunct="1"/>
            <a:r>
              <a:rPr lang="en-US" sz="2800" u="sng" smtClean="0"/>
              <a:t>Data of revisions</a:t>
            </a:r>
            <a:r>
              <a:rPr lang="en-US" sz="2800" smtClean="0"/>
              <a:t> is also known as </a:t>
            </a:r>
            <a:r>
              <a:rPr lang="en-US" sz="2800" u="sng" smtClean="0"/>
              <a:t>incremental data capture</a:t>
            </a:r>
            <a:r>
              <a:rPr lang="en-US" sz="2800" smtClean="0"/>
              <a:t>. Incremental data capture may be immediate or deferred. Within the group of immediate data capture there are three distinct options.</a:t>
            </a:r>
            <a:r>
              <a:rPr lang="sk-SK" sz="2800" smtClean="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Options for data capture</a:t>
            </a:r>
            <a:r>
              <a:rPr lang="sk-SK" smtClean="0"/>
              <a:t> </a:t>
            </a:r>
          </a:p>
        </p:txBody>
      </p:sp>
      <p:sp>
        <p:nvSpPr>
          <p:cNvPr id="14339" name="Rectangle 3"/>
          <p:cNvSpPr>
            <a:spLocks noGrp="1" noChangeArrowheads="1"/>
          </p:cNvSpPr>
          <p:nvPr>
            <p:ph type="body" idx="1"/>
          </p:nvPr>
        </p:nvSpPr>
        <p:spPr/>
        <p:txBody>
          <a:bodyPr/>
          <a:lstStyle/>
          <a:p>
            <a:pPr eaLnBrk="1" hangingPunct="1"/>
            <a:r>
              <a:rPr lang="en-US" smtClean="0"/>
              <a:t>Immediate Data Extraction.</a:t>
            </a:r>
            <a:endParaRPr lang="sk-SK" smtClean="0"/>
          </a:p>
          <a:p>
            <a:pPr lvl="1" eaLnBrk="1" hangingPunct="1"/>
            <a:r>
              <a:rPr lang="en-US" smtClean="0"/>
              <a:t>Capture through Transaction Logs.</a:t>
            </a:r>
            <a:endParaRPr lang="sk-SK" smtClean="0"/>
          </a:p>
          <a:p>
            <a:pPr lvl="1" eaLnBrk="1" hangingPunct="1"/>
            <a:r>
              <a:rPr lang="en-US" smtClean="0"/>
              <a:t>Capture through Database Triggers.</a:t>
            </a:r>
            <a:endParaRPr lang="sk-SK" smtClean="0"/>
          </a:p>
          <a:p>
            <a:pPr lvl="1" eaLnBrk="1" hangingPunct="1"/>
            <a:r>
              <a:rPr lang="en-US" smtClean="0"/>
              <a:t>Capture in Source Applications.</a:t>
            </a:r>
            <a:endParaRPr lang="sk-SK" smtClean="0"/>
          </a:p>
          <a:p>
            <a:pPr eaLnBrk="1" hangingPunct="1"/>
            <a:r>
              <a:rPr lang="en-US" smtClean="0"/>
              <a:t>Deferred Data Extraction.</a:t>
            </a:r>
            <a:endParaRPr lang="sk-SK" smtClean="0"/>
          </a:p>
          <a:p>
            <a:pPr lvl="1" eaLnBrk="1" hangingPunct="1"/>
            <a:r>
              <a:rPr lang="en-US" smtClean="0"/>
              <a:t>Capture Based on Date and Time Stamp.</a:t>
            </a:r>
            <a:endParaRPr lang="sk-SK" smtClean="0"/>
          </a:p>
          <a:p>
            <a:pPr lvl="1" eaLnBrk="1" hangingPunct="1"/>
            <a:r>
              <a:rPr lang="en-US" smtClean="0"/>
              <a:t>Capture by Comparing Files.</a:t>
            </a:r>
            <a:endParaRPr lang="sk-SK" smtClean="0"/>
          </a:p>
          <a:p>
            <a:pPr eaLnBrk="1" hangingPunct="1">
              <a:buFontTx/>
              <a:buNone/>
            </a:pPr>
            <a:endParaRPr lang="sk-SK"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en-US" smtClean="0"/>
          </a:p>
        </p:txBody>
      </p:sp>
      <p:sp>
        <p:nvSpPr>
          <p:cNvPr id="15363" name="Rectangle 3"/>
          <p:cNvSpPr>
            <a:spLocks noGrp="1" noChangeArrowheads="1"/>
          </p:cNvSpPr>
          <p:nvPr>
            <p:ph type="body" idx="1"/>
          </p:nvPr>
        </p:nvSpPr>
        <p:spPr/>
        <p:txBody>
          <a:bodyPr/>
          <a:lstStyle/>
          <a:p>
            <a:pPr eaLnBrk="1" hangingPunct="1"/>
            <a:endParaRPr lang="en-US" smtClean="0"/>
          </a:p>
        </p:txBody>
      </p:sp>
      <p:pic>
        <p:nvPicPr>
          <p:cNvPr id="15364" name="Picture 4"/>
          <p:cNvPicPr>
            <a:picLocks noChangeAspect="1" noChangeArrowheads="1"/>
          </p:cNvPicPr>
          <p:nvPr/>
        </p:nvPicPr>
        <p:blipFill>
          <a:blip r:embed="rId2"/>
          <a:srcRect/>
          <a:stretch>
            <a:fillRect/>
          </a:stretch>
        </p:blipFill>
        <p:spPr bwMode="auto">
          <a:xfrm>
            <a:off x="304800" y="44450"/>
            <a:ext cx="8458200" cy="6813550"/>
          </a:xfrm>
          <a:prstGeom prst="rect">
            <a:avLst/>
          </a:prstGeom>
          <a:noFill/>
          <a:ln w="9525">
            <a:noFill/>
            <a:miter lim="800000"/>
            <a:headEnd/>
            <a:tailEnd/>
          </a:ln>
        </p:spPr>
      </p:pic>
      <p:sp>
        <p:nvSpPr>
          <p:cNvPr id="15365" name="Oval 5"/>
          <p:cNvSpPr>
            <a:spLocks noChangeArrowheads="1"/>
          </p:cNvSpPr>
          <p:nvPr/>
        </p:nvSpPr>
        <p:spPr bwMode="auto">
          <a:xfrm>
            <a:off x="304800" y="2819400"/>
            <a:ext cx="2743200" cy="1752600"/>
          </a:xfrm>
          <a:prstGeom prst="ellipse">
            <a:avLst/>
          </a:prstGeom>
          <a:noFill/>
          <a:ln w="28575">
            <a:solidFill>
              <a:srgbClr val="FF0000"/>
            </a:solidFill>
            <a:round/>
            <a:headEnd/>
            <a:tailEnd/>
          </a:ln>
        </p:spPr>
        <p:txBody>
          <a:bodyPr wrap="none" anchor="ctr"/>
          <a:lstStyle/>
          <a:p>
            <a:endParaRPr lang="en-US"/>
          </a:p>
        </p:txBody>
      </p:sp>
      <p:sp>
        <p:nvSpPr>
          <p:cNvPr id="15366" name="Oval 6"/>
          <p:cNvSpPr>
            <a:spLocks noChangeArrowheads="1"/>
          </p:cNvSpPr>
          <p:nvPr/>
        </p:nvSpPr>
        <p:spPr bwMode="auto">
          <a:xfrm>
            <a:off x="4648200" y="1981200"/>
            <a:ext cx="1371600" cy="762000"/>
          </a:xfrm>
          <a:prstGeom prst="ellipse">
            <a:avLst/>
          </a:prstGeom>
          <a:noFill/>
          <a:ln w="28575">
            <a:solidFill>
              <a:srgbClr val="FF0000"/>
            </a:solidFill>
            <a:round/>
            <a:headEnd/>
            <a:tailEnd/>
          </a:ln>
        </p:spPr>
        <p:txBody>
          <a:bodyPr wrap="none" anchor="ctr"/>
          <a:lstStyle/>
          <a:p>
            <a:endParaRPr lang="en-US"/>
          </a:p>
        </p:txBody>
      </p:sp>
      <p:sp>
        <p:nvSpPr>
          <p:cNvPr id="15367" name="Oval 7"/>
          <p:cNvSpPr>
            <a:spLocks noChangeArrowheads="1"/>
          </p:cNvSpPr>
          <p:nvPr/>
        </p:nvSpPr>
        <p:spPr bwMode="auto">
          <a:xfrm>
            <a:off x="6400800" y="2209800"/>
            <a:ext cx="2057400" cy="914400"/>
          </a:xfrm>
          <a:prstGeom prst="ellipse">
            <a:avLst/>
          </a:prstGeom>
          <a:noFill/>
          <a:ln w="28575">
            <a:solidFill>
              <a:srgbClr val="FF0000"/>
            </a:solidFill>
            <a:round/>
            <a:headEnd/>
            <a:tailEnd/>
          </a:ln>
        </p:spPr>
        <p:txBody>
          <a:bodyPr wrap="none"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endParaRPr lang="en-US" smtClean="0"/>
          </a:p>
        </p:txBody>
      </p:sp>
      <p:sp>
        <p:nvSpPr>
          <p:cNvPr id="16387" name="Rectangle 3"/>
          <p:cNvSpPr>
            <a:spLocks noGrp="1" noChangeArrowheads="1"/>
          </p:cNvSpPr>
          <p:nvPr>
            <p:ph type="body" idx="1"/>
          </p:nvPr>
        </p:nvSpPr>
        <p:spPr/>
        <p:txBody>
          <a:bodyPr/>
          <a:lstStyle/>
          <a:p>
            <a:pPr eaLnBrk="1" hangingPunct="1"/>
            <a:endParaRPr lang="en-US" smtClean="0"/>
          </a:p>
        </p:txBody>
      </p:sp>
      <p:pic>
        <p:nvPicPr>
          <p:cNvPr id="16388" name="Picture 4"/>
          <p:cNvPicPr>
            <a:picLocks noChangeAspect="1" noChangeArrowheads="1"/>
          </p:cNvPicPr>
          <p:nvPr/>
        </p:nvPicPr>
        <p:blipFill>
          <a:blip r:embed="rId2"/>
          <a:srcRect/>
          <a:stretch>
            <a:fillRect/>
          </a:stretch>
        </p:blipFill>
        <p:spPr bwMode="auto">
          <a:xfrm>
            <a:off x="0" y="0"/>
            <a:ext cx="9144000" cy="67786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4000" smtClean="0"/>
              <a:t>Data capture through database triggers </a:t>
            </a:r>
            <a:endParaRPr lang="sk-SK" sz="4000" smtClean="0"/>
          </a:p>
        </p:txBody>
      </p:sp>
      <p:sp>
        <p:nvSpPr>
          <p:cNvPr id="17411" name="Rectangle 3"/>
          <p:cNvSpPr>
            <a:spLocks noGrp="1" noChangeArrowheads="1"/>
          </p:cNvSpPr>
          <p:nvPr>
            <p:ph type="body" idx="1"/>
          </p:nvPr>
        </p:nvSpPr>
        <p:spPr/>
        <p:txBody>
          <a:bodyPr/>
          <a:lstStyle/>
          <a:p>
            <a:pPr eaLnBrk="1" hangingPunct="1">
              <a:lnSpc>
                <a:spcPct val="90000"/>
              </a:lnSpc>
            </a:pPr>
            <a:r>
              <a:rPr lang="en-US" sz="2400" dirty="0" smtClean="0"/>
              <a:t>Data capture through database triggers occurs right at the source and is therefore quite reliable.</a:t>
            </a:r>
          </a:p>
          <a:p>
            <a:pPr eaLnBrk="1" hangingPunct="1">
              <a:lnSpc>
                <a:spcPct val="90000"/>
              </a:lnSpc>
            </a:pPr>
            <a:r>
              <a:rPr lang="en-US" sz="2400" dirty="0" smtClean="0"/>
              <a:t>You can capture both before and after images. </a:t>
            </a:r>
          </a:p>
          <a:p>
            <a:pPr eaLnBrk="1" hangingPunct="1">
              <a:lnSpc>
                <a:spcPct val="90000"/>
              </a:lnSpc>
            </a:pPr>
            <a:r>
              <a:rPr lang="en-US" sz="2400" dirty="0" smtClean="0"/>
              <a:t>Building and maintaining trigger programs puts an additional burden on the development effort.</a:t>
            </a:r>
          </a:p>
          <a:p>
            <a:pPr eaLnBrk="1" hangingPunct="1">
              <a:lnSpc>
                <a:spcPct val="90000"/>
              </a:lnSpc>
            </a:pPr>
            <a:r>
              <a:rPr lang="en-US" sz="2400" dirty="0" smtClean="0"/>
              <a:t>Execution of trigger procedures during transaction processing of the source systems puts additional overhead on the source systems.</a:t>
            </a:r>
          </a:p>
          <a:p>
            <a:pPr eaLnBrk="1" hangingPunct="1">
              <a:lnSpc>
                <a:spcPct val="90000"/>
              </a:lnSpc>
            </a:pPr>
            <a:r>
              <a:rPr lang="en-US" sz="2400" dirty="0" smtClean="0"/>
              <a:t>This option is applicable only for source data in databases.</a:t>
            </a:r>
            <a:r>
              <a:rPr lang="sk-SK" sz="2400" dirty="0" smtClean="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en-US" smtClean="0"/>
          </a:p>
        </p:txBody>
      </p:sp>
      <p:sp>
        <p:nvSpPr>
          <p:cNvPr id="18435" name="Rectangle 3"/>
          <p:cNvSpPr>
            <a:spLocks noGrp="1" noChangeArrowheads="1"/>
          </p:cNvSpPr>
          <p:nvPr>
            <p:ph type="body" idx="1"/>
          </p:nvPr>
        </p:nvSpPr>
        <p:spPr/>
        <p:txBody>
          <a:bodyPr/>
          <a:lstStyle/>
          <a:p>
            <a:pPr eaLnBrk="1" hangingPunct="1"/>
            <a:endParaRPr lang="en-US" smtClean="0"/>
          </a:p>
        </p:txBody>
      </p:sp>
      <p:pic>
        <p:nvPicPr>
          <p:cNvPr id="18436" name="Picture 4"/>
          <p:cNvPicPr>
            <a:picLocks noChangeAspect="1" noChangeArrowheads="1"/>
          </p:cNvPicPr>
          <p:nvPr/>
        </p:nvPicPr>
        <p:blipFill>
          <a:blip r:embed="rId2"/>
          <a:srcRect/>
          <a:stretch>
            <a:fillRect/>
          </a:stretch>
        </p:blipFill>
        <p:spPr bwMode="auto">
          <a:xfrm>
            <a:off x="381000" y="0"/>
            <a:ext cx="8458200" cy="6823075"/>
          </a:xfrm>
          <a:prstGeom prst="rect">
            <a:avLst/>
          </a:prstGeom>
          <a:noFill/>
          <a:ln w="9525">
            <a:noFill/>
            <a:miter lim="800000"/>
            <a:headEnd/>
            <a:tailEnd/>
          </a:ln>
        </p:spPr>
      </p:pic>
      <p:sp>
        <p:nvSpPr>
          <p:cNvPr id="18437" name="Oval 5"/>
          <p:cNvSpPr>
            <a:spLocks noChangeArrowheads="1"/>
          </p:cNvSpPr>
          <p:nvPr/>
        </p:nvSpPr>
        <p:spPr bwMode="auto">
          <a:xfrm>
            <a:off x="304800" y="2819400"/>
            <a:ext cx="2743200" cy="1066800"/>
          </a:xfrm>
          <a:prstGeom prst="ellipse">
            <a:avLst/>
          </a:prstGeom>
          <a:noFill/>
          <a:ln w="28575">
            <a:solidFill>
              <a:srgbClr val="FF0000"/>
            </a:solidFill>
            <a:round/>
            <a:headEnd/>
            <a:tailEnd/>
          </a:ln>
        </p:spPr>
        <p:txBody>
          <a:bodyPr wrap="none" anchor="ctr"/>
          <a:lstStyle/>
          <a:p>
            <a:endParaRPr lang="en-US"/>
          </a:p>
        </p:txBody>
      </p:sp>
      <p:sp>
        <p:nvSpPr>
          <p:cNvPr id="18438" name="Oval 7"/>
          <p:cNvSpPr>
            <a:spLocks noChangeArrowheads="1"/>
          </p:cNvSpPr>
          <p:nvPr/>
        </p:nvSpPr>
        <p:spPr bwMode="auto">
          <a:xfrm>
            <a:off x="4572000" y="3124200"/>
            <a:ext cx="3124200" cy="1295400"/>
          </a:xfrm>
          <a:prstGeom prst="ellipse">
            <a:avLst/>
          </a:prstGeom>
          <a:noFill/>
          <a:ln w="28575">
            <a:solidFill>
              <a:srgbClr val="FF0000"/>
            </a:solidFill>
            <a:round/>
            <a:headEnd/>
            <a:tailEnd/>
          </a:ln>
        </p:spPr>
        <p:txBody>
          <a:bodyPr wrap="none"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4000" i="1" smtClean="0"/>
              <a:t>Capture Based on Date and Time Stamp</a:t>
            </a:r>
            <a:r>
              <a:rPr lang="sk-SK" sz="4000" smtClean="0"/>
              <a:t> </a:t>
            </a:r>
          </a:p>
        </p:txBody>
      </p:sp>
      <p:sp>
        <p:nvSpPr>
          <p:cNvPr id="19459" name="Rectangle 3"/>
          <p:cNvSpPr>
            <a:spLocks noGrp="1" noChangeArrowheads="1"/>
          </p:cNvSpPr>
          <p:nvPr>
            <p:ph type="body" idx="1"/>
          </p:nvPr>
        </p:nvSpPr>
        <p:spPr/>
        <p:txBody>
          <a:bodyPr/>
          <a:lstStyle/>
          <a:p>
            <a:pPr eaLnBrk="1" hangingPunct="1"/>
            <a:r>
              <a:rPr lang="en-US" sz="2400" dirty="0" smtClean="0"/>
              <a:t>Deletion of source records presents a special problem. If a source record gets deleted in between two extract runs, the information about the delete is not detected. </a:t>
            </a:r>
          </a:p>
          <a:p>
            <a:pPr eaLnBrk="1" hangingPunct="1"/>
            <a:r>
              <a:rPr lang="en-US" sz="2400" dirty="0" smtClean="0"/>
              <a:t>You can get around this by marking the source record for delete first, do the extraction run, and then go ahead and physically delete the record.</a:t>
            </a:r>
          </a:p>
          <a:p>
            <a:pPr eaLnBrk="1" hangingPunct="1"/>
            <a:r>
              <a:rPr lang="en-US" sz="2400" dirty="0" smtClean="0"/>
              <a:t> This means you have to add more logic to the source applications.</a:t>
            </a:r>
            <a:r>
              <a:rPr lang="sk-SK" sz="2400" dirty="0" smtClean="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i="1" smtClean="0"/>
              <a:t>Capture by Comparing Files</a:t>
            </a:r>
            <a:r>
              <a:rPr lang="sk-SK" smtClean="0"/>
              <a:t> </a:t>
            </a:r>
          </a:p>
        </p:txBody>
      </p:sp>
      <p:sp>
        <p:nvSpPr>
          <p:cNvPr id="20483" name="Rectangle 3"/>
          <p:cNvSpPr>
            <a:spLocks noGrp="1" noChangeArrowheads="1"/>
          </p:cNvSpPr>
          <p:nvPr>
            <p:ph type="body" idx="1"/>
          </p:nvPr>
        </p:nvSpPr>
        <p:spPr/>
        <p:txBody>
          <a:bodyPr/>
          <a:lstStyle/>
          <a:p>
            <a:pPr eaLnBrk="1" hangingPunct="1"/>
            <a:r>
              <a:rPr lang="en-US" smtClean="0"/>
              <a:t>If none of the above techniques are feasible for specific source files in your environment, then consider this technique as the last resort. </a:t>
            </a:r>
          </a:p>
          <a:p>
            <a:pPr eaLnBrk="1" hangingPunct="1"/>
            <a:r>
              <a:rPr lang="en-US" smtClean="0"/>
              <a:t>This technique is also called the snapshot differential technique because it compares two snapshots of the source data.</a:t>
            </a:r>
            <a:endParaRPr lang="sk-SK"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sk-SK" smtClean="0"/>
              <a:t>Purpose of ETL</a:t>
            </a:r>
          </a:p>
        </p:txBody>
      </p:sp>
      <p:sp>
        <p:nvSpPr>
          <p:cNvPr id="3075" name="Rectangle 3"/>
          <p:cNvSpPr>
            <a:spLocks noGrp="1" noChangeArrowheads="1"/>
          </p:cNvSpPr>
          <p:nvPr>
            <p:ph type="body" idx="1"/>
          </p:nvPr>
        </p:nvSpPr>
        <p:spPr>
          <a:xfrm>
            <a:off x="457200" y="1905000"/>
            <a:ext cx="8110537" cy="4191000"/>
          </a:xfrm>
        </p:spPr>
        <p:txBody>
          <a:bodyPr/>
          <a:lstStyle/>
          <a:p>
            <a:pPr eaLnBrk="1" hangingPunct="1"/>
            <a:r>
              <a:rPr lang="en-US" sz="2400" b="1" dirty="0" smtClean="0"/>
              <a:t>ETL functions reshape the relevant data from the source systems into useful information to be stored in the data warehouse. </a:t>
            </a:r>
            <a:endParaRPr lang="sk-SK" sz="2400" b="1" dirty="0" smtClean="0"/>
          </a:p>
          <a:p>
            <a:pPr eaLnBrk="1" hangingPunct="1"/>
            <a:r>
              <a:rPr lang="en-US" sz="2400" dirty="0" smtClean="0"/>
              <a:t>Without these functions, there would be no strategic information in the data warehouse. </a:t>
            </a:r>
            <a:endParaRPr lang="sk-SK" sz="2400" dirty="0" smtClean="0"/>
          </a:p>
          <a:p>
            <a:pPr eaLnBrk="1" hangingPunct="1"/>
            <a:r>
              <a:rPr lang="en-US" sz="2400" dirty="0" smtClean="0"/>
              <a:t>If the source data is not extracted correctly, cleansed, and integrated in the proper formats, query processing, the backbone of the data warehouse, could not happen.</a:t>
            </a:r>
            <a:r>
              <a:rPr lang="sk-SK" sz="2400" dirty="0" smtClean="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endParaRPr lang="en-US" smtClean="0"/>
          </a:p>
        </p:txBody>
      </p:sp>
      <p:sp>
        <p:nvSpPr>
          <p:cNvPr id="21507" name="Rectangle 3"/>
          <p:cNvSpPr>
            <a:spLocks noGrp="1" noChangeArrowheads="1"/>
          </p:cNvSpPr>
          <p:nvPr>
            <p:ph type="body" idx="1"/>
          </p:nvPr>
        </p:nvSpPr>
        <p:spPr/>
        <p:txBody>
          <a:bodyPr/>
          <a:lstStyle/>
          <a:p>
            <a:pPr eaLnBrk="1" hangingPunct="1"/>
            <a:endParaRPr lang="en-US" smtClean="0"/>
          </a:p>
        </p:txBody>
      </p:sp>
      <p:pic>
        <p:nvPicPr>
          <p:cNvPr id="21508" name="Picture 4"/>
          <p:cNvPicPr>
            <a:picLocks noChangeAspect="1" noChangeArrowheads="1"/>
          </p:cNvPicPr>
          <p:nvPr/>
        </p:nvPicPr>
        <p:blipFill>
          <a:blip r:embed="rId2"/>
          <a:srcRect/>
          <a:stretch>
            <a:fillRect/>
          </a:stretch>
        </p:blipFill>
        <p:spPr bwMode="auto">
          <a:xfrm>
            <a:off x="0" y="0"/>
            <a:ext cx="9144000" cy="662146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ctrTitle"/>
          </p:nvPr>
        </p:nvSpPr>
        <p:spPr/>
        <p:txBody>
          <a:bodyPr/>
          <a:lstStyle/>
          <a:p>
            <a:pPr eaLnBrk="1" hangingPunct="1"/>
            <a:r>
              <a:rPr lang="en-US" b="1" smtClean="0"/>
              <a:t>DATA TRANSFORMATION</a:t>
            </a:r>
            <a:r>
              <a:rPr lang="sk-SK" smtClean="0"/>
              <a:t> </a:t>
            </a:r>
          </a:p>
        </p:txBody>
      </p:sp>
      <p:sp>
        <p:nvSpPr>
          <p:cNvPr id="22531" name="Rectangle 5"/>
          <p:cNvSpPr>
            <a:spLocks noGrp="1" noChangeArrowheads="1"/>
          </p:cNvSpPr>
          <p:nvPr>
            <p:ph type="subTitle" idx="1"/>
          </p:nvPr>
        </p:nvSpPr>
        <p:spPr/>
        <p:txBody>
          <a:bodyPr/>
          <a:lstStyle/>
          <a:p>
            <a:pPr eaLnBrk="1" hangingPunct="1"/>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b="1" smtClean="0"/>
              <a:t>DATA TRANSFORMATION</a:t>
            </a:r>
            <a:endParaRPr lang="sk-SK" smtClean="0"/>
          </a:p>
        </p:txBody>
      </p:sp>
      <p:sp>
        <p:nvSpPr>
          <p:cNvPr id="23555" name="Rectangle 3"/>
          <p:cNvSpPr>
            <a:spLocks noGrp="1" noChangeArrowheads="1"/>
          </p:cNvSpPr>
          <p:nvPr>
            <p:ph type="body" idx="1"/>
          </p:nvPr>
        </p:nvSpPr>
        <p:spPr/>
        <p:txBody>
          <a:bodyPr/>
          <a:lstStyle/>
          <a:p>
            <a:pPr eaLnBrk="1" hangingPunct="1"/>
            <a:r>
              <a:rPr lang="en-US" smtClean="0"/>
              <a:t>Extracted data is raw data and it cannot be applied to the data warehouse</a:t>
            </a:r>
            <a:r>
              <a:rPr lang="sk-SK" smtClean="0"/>
              <a:t> </a:t>
            </a:r>
            <a:endParaRPr lang="en-US" smtClean="0"/>
          </a:p>
          <a:p>
            <a:pPr eaLnBrk="1" hangingPunct="1"/>
            <a:r>
              <a:rPr lang="en-US" smtClean="0"/>
              <a:t>All the extracted data must be made usable in the data warehouse.</a:t>
            </a:r>
            <a:r>
              <a:rPr lang="sk-SK" smtClean="0"/>
              <a:t> </a:t>
            </a:r>
            <a:endParaRPr lang="en-US" smtClean="0"/>
          </a:p>
          <a:p>
            <a:pPr eaLnBrk="1" hangingPunct="1"/>
            <a:endParaRPr lang="sk-SK"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Quality of data</a:t>
            </a:r>
            <a:endParaRPr lang="sk-SK" smtClean="0"/>
          </a:p>
        </p:txBody>
      </p:sp>
      <p:sp>
        <p:nvSpPr>
          <p:cNvPr id="24579" name="Rectangle 3"/>
          <p:cNvSpPr>
            <a:spLocks noGrp="1" noChangeArrowheads="1"/>
          </p:cNvSpPr>
          <p:nvPr>
            <p:ph type="body" idx="1"/>
          </p:nvPr>
        </p:nvSpPr>
        <p:spPr/>
        <p:txBody>
          <a:bodyPr/>
          <a:lstStyle/>
          <a:p>
            <a:pPr eaLnBrk="1" hangingPunct="1"/>
            <a:r>
              <a:rPr lang="en-US" sz="2400" dirty="0" smtClean="0"/>
              <a:t>Major effort within data transformation is the </a:t>
            </a:r>
            <a:r>
              <a:rPr lang="en-US" sz="2400" u="sng" dirty="0" smtClean="0"/>
              <a:t>improvement of data quality</a:t>
            </a:r>
            <a:r>
              <a:rPr lang="en-US" sz="2400" dirty="0" smtClean="0"/>
              <a:t>. </a:t>
            </a:r>
          </a:p>
          <a:p>
            <a:pPr eaLnBrk="1" hangingPunct="1"/>
            <a:r>
              <a:rPr lang="en-US" sz="2400" dirty="0" smtClean="0"/>
              <a:t>This includes filling in the missing values for attributes in the extracted data. </a:t>
            </a:r>
          </a:p>
          <a:p>
            <a:pPr eaLnBrk="1" hangingPunct="1"/>
            <a:r>
              <a:rPr lang="en-US" sz="2400" dirty="0" smtClean="0"/>
              <a:t>Data quality is of </a:t>
            </a:r>
            <a:r>
              <a:rPr lang="en-US" sz="2400" i="1" dirty="0" smtClean="0"/>
              <a:t>paramount importance</a:t>
            </a:r>
            <a:r>
              <a:rPr lang="en-US" sz="2400" dirty="0" smtClean="0"/>
              <a:t> in the data warehouse because the effect of strategic decisions based on incorrect information can be devastating.</a:t>
            </a:r>
            <a:r>
              <a:rPr lang="sk-SK" sz="2400" dirty="0" smtClean="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4000" smtClean="0"/>
              <a:t>Basic tasks</a:t>
            </a:r>
            <a:r>
              <a:rPr lang="sk-SK" sz="4000" smtClean="0"/>
              <a:t> </a:t>
            </a:r>
            <a:r>
              <a:rPr lang="en-US" sz="4000" smtClean="0"/>
              <a:t>in data transformation</a:t>
            </a:r>
            <a:endParaRPr lang="sk-SK" sz="4000" smtClean="0"/>
          </a:p>
        </p:txBody>
      </p:sp>
      <p:sp>
        <p:nvSpPr>
          <p:cNvPr id="25603" name="Rectangle 3"/>
          <p:cNvSpPr>
            <a:spLocks noGrp="1" noChangeArrowheads="1"/>
          </p:cNvSpPr>
          <p:nvPr>
            <p:ph type="body" idx="1"/>
          </p:nvPr>
        </p:nvSpPr>
        <p:spPr/>
        <p:txBody>
          <a:bodyPr/>
          <a:lstStyle/>
          <a:p>
            <a:pPr eaLnBrk="1" hangingPunct="1">
              <a:lnSpc>
                <a:spcPct val="80000"/>
              </a:lnSpc>
            </a:pPr>
            <a:r>
              <a:rPr lang="en-US" sz="2000" b="1" dirty="0" smtClean="0"/>
              <a:t>Selection - </a:t>
            </a:r>
            <a:r>
              <a:rPr lang="en-US" sz="2000" dirty="0" smtClean="0"/>
              <a:t>beginning of the whole process of data transformation. Select either whole records or parts of several records from the source systems. </a:t>
            </a:r>
            <a:endParaRPr lang="sk-SK" sz="2000" dirty="0" smtClean="0"/>
          </a:p>
          <a:p>
            <a:pPr eaLnBrk="1" hangingPunct="1">
              <a:lnSpc>
                <a:spcPct val="80000"/>
              </a:lnSpc>
            </a:pPr>
            <a:r>
              <a:rPr lang="en-US" sz="2000" b="1" dirty="0" smtClean="0"/>
              <a:t>Splitting/joining -</a:t>
            </a:r>
            <a:r>
              <a:rPr lang="en-US" sz="2000" dirty="0" smtClean="0"/>
              <a:t> types of data manipulation needed to be performed on the selected parts of source records. Sometimes (</a:t>
            </a:r>
            <a:r>
              <a:rPr lang="en-US" sz="2000" u="sng" dirty="0" smtClean="0"/>
              <a:t>uncommonly</a:t>
            </a:r>
            <a:r>
              <a:rPr lang="en-US" sz="2000" dirty="0" smtClean="0"/>
              <a:t>), you will be splitting the selected parts even further during data transformation. Joining of parts selected from many source systems is </a:t>
            </a:r>
            <a:r>
              <a:rPr lang="en-US" sz="2000" u="sng" dirty="0" smtClean="0"/>
              <a:t>more widespread</a:t>
            </a:r>
            <a:r>
              <a:rPr lang="en-US" sz="2000" dirty="0" smtClean="0"/>
              <a:t> in the data warehouse environment.</a:t>
            </a:r>
            <a:endParaRPr lang="sk-SK" sz="2000" dirty="0" smtClean="0"/>
          </a:p>
          <a:p>
            <a:pPr eaLnBrk="1" hangingPunct="1">
              <a:lnSpc>
                <a:spcPct val="80000"/>
              </a:lnSpc>
            </a:pPr>
            <a:r>
              <a:rPr lang="en-US" sz="2000" b="1" dirty="0" smtClean="0"/>
              <a:t>Conversion - </a:t>
            </a:r>
            <a:r>
              <a:rPr lang="en-US" sz="2000" dirty="0" smtClean="0"/>
              <a:t>all-inclusive task. It includes a large variety of rudimentary conversions of single fields for two primary reasons—one to standardize among the data extractions from disparate source systems, and the other to make the fields usable and understandable to the users.</a:t>
            </a:r>
            <a:endParaRPr lang="sk-SK" sz="2000" dirty="0" smtClean="0"/>
          </a:p>
          <a:p>
            <a:pPr eaLnBrk="1" hangingPunct="1">
              <a:lnSpc>
                <a:spcPct val="80000"/>
              </a:lnSpc>
            </a:pPr>
            <a:endParaRPr lang="sk-SK" sz="20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3600" smtClean="0"/>
              <a:t>Basic tasks</a:t>
            </a:r>
            <a:r>
              <a:rPr lang="sk-SK" sz="3600" smtClean="0"/>
              <a:t> </a:t>
            </a:r>
            <a:r>
              <a:rPr lang="en-US" sz="3600" smtClean="0"/>
              <a:t>in data transformation(2)</a:t>
            </a:r>
            <a:endParaRPr lang="sk-SK" sz="3600" smtClean="0"/>
          </a:p>
        </p:txBody>
      </p:sp>
      <p:sp>
        <p:nvSpPr>
          <p:cNvPr id="26627" name="Rectangle 3"/>
          <p:cNvSpPr>
            <a:spLocks noGrp="1" noChangeArrowheads="1"/>
          </p:cNvSpPr>
          <p:nvPr>
            <p:ph type="body" idx="1"/>
          </p:nvPr>
        </p:nvSpPr>
        <p:spPr/>
        <p:txBody>
          <a:bodyPr/>
          <a:lstStyle/>
          <a:p>
            <a:pPr eaLnBrk="1" hangingPunct="1">
              <a:lnSpc>
                <a:spcPct val="90000"/>
              </a:lnSpc>
            </a:pPr>
            <a:r>
              <a:rPr lang="en-US" sz="2400" b="1" smtClean="0"/>
              <a:t>Summarization. </a:t>
            </a:r>
            <a:r>
              <a:rPr lang="en-US" sz="2400" smtClean="0"/>
              <a:t>Sometimes it is not feasible to keep data at the lowest level of detail in the data warehouse. It may be that none of users ever need data at the lowest granularity for analysis or querying. </a:t>
            </a:r>
            <a:endParaRPr lang="sk-SK" sz="2400" smtClean="0"/>
          </a:p>
          <a:p>
            <a:pPr eaLnBrk="1" hangingPunct="1">
              <a:lnSpc>
                <a:spcPct val="90000"/>
              </a:lnSpc>
            </a:pPr>
            <a:r>
              <a:rPr lang="en-US" sz="2400" b="1" smtClean="0"/>
              <a:t>Enrichment - </a:t>
            </a:r>
            <a:r>
              <a:rPr lang="en-US" sz="2400" smtClean="0"/>
              <a:t>rearrangement and simplification of individual fields to make them more useful for the data warehouse environment. You may use one or more fields from the same input record to create a better view of the data for the data warehouse. This principle is extended when one or more fields originate from multiple records, resulting in a single field for the data warehouse.</a:t>
            </a:r>
            <a:endParaRPr lang="sk-SK" sz="24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b="1" smtClean="0"/>
              <a:t>Major Transformation Types</a:t>
            </a:r>
            <a:endParaRPr lang="sk-SK" b="1" smtClean="0"/>
          </a:p>
        </p:txBody>
      </p:sp>
      <p:sp>
        <p:nvSpPr>
          <p:cNvPr id="27651" name="Rectangle 3"/>
          <p:cNvSpPr>
            <a:spLocks noGrp="1" noChangeArrowheads="1"/>
          </p:cNvSpPr>
          <p:nvPr>
            <p:ph type="body" idx="1"/>
          </p:nvPr>
        </p:nvSpPr>
        <p:spPr/>
        <p:txBody>
          <a:bodyPr/>
          <a:lstStyle/>
          <a:p>
            <a:pPr eaLnBrk="1" hangingPunct="1">
              <a:lnSpc>
                <a:spcPct val="90000"/>
              </a:lnSpc>
            </a:pPr>
            <a:r>
              <a:rPr lang="en-US" sz="2400" smtClean="0"/>
              <a:t>Format Revisions</a:t>
            </a:r>
            <a:endParaRPr lang="sk-SK" sz="2400" smtClean="0"/>
          </a:p>
          <a:p>
            <a:pPr eaLnBrk="1" hangingPunct="1">
              <a:lnSpc>
                <a:spcPct val="90000"/>
              </a:lnSpc>
            </a:pPr>
            <a:r>
              <a:rPr lang="en-US" sz="2400" smtClean="0"/>
              <a:t>Decoding of Fields</a:t>
            </a:r>
            <a:endParaRPr lang="sk-SK" sz="2400" smtClean="0"/>
          </a:p>
          <a:p>
            <a:pPr eaLnBrk="1" hangingPunct="1">
              <a:lnSpc>
                <a:spcPct val="90000"/>
              </a:lnSpc>
            </a:pPr>
            <a:r>
              <a:rPr lang="en-US" sz="2400" smtClean="0"/>
              <a:t>Calculated and Derived Values.</a:t>
            </a:r>
            <a:endParaRPr lang="sk-SK" sz="2400" smtClean="0"/>
          </a:p>
          <a:p>
            <a:pPr eaLnBrk="1" hangingPunct="1">
              <a:lnSpc>
                <a:spcPct val="90000"/>
              </a:lnSpc>
            </a:pPr>
            <a:r>
              <a:rPr lang="en-US" sz="2400" smtClean="0"/>
              <a:t>Splitting of Single Fields.</a:t>
            </a:r>
            <a:endParaRPr lang="sk-SK" sz="2400" smtClean="0"/>
          </a:p>
          <a:p>
            <a:pPr eaLnBrk="1" hangingPunct="1">
              <a:lnSpc>
                <a:spcPct val="90000"/>
              </a:lnSpc>
            </a:pPr>
            <a:r>
              <a:rPr lang="en-US" sz="2400" smtClean="0"/>
              <a:t>Merging of Information.</a:t>
            </a:r>
            <a:endParaRPr lang="sk-SK" sz="2400" smtClean="0"/>
          </a:p>
          <a:p>
            <a:pPr eaLnBrk="1" hangingPunct="1">
              <a:lnSpc>
                <a:spcPct val="90000"/>
              </a:lnSpc>
            </a:pPr>
            <a:r>
              <a:rPr lang="en-US" sz="2400" smtClean="0"/>
              <a:t>Character Set Conversion.</a:t>
            </a:r>
            <a:endParaRPr lang="sk-SK" sz="2400" smtClean="0"/>
          </a:p>
          <a:p>
            <a:pPr eaLnBrk="1" hangingPunct="1">
              <a:lnSpc>
                <a:spcPct val="90000"/>
              </a:lnSpc>
            </a:pPr>
            <a:r>
              <a:rPr lang="en-US" sz="2400" smtClean="0"/>
              <a:t>Conversion of Units of Measurements</a:t>
            </a:r>
            <a:endParaRPr lang="sk-SK" sz="2400" smtClean="0"/>
          </a:p>
          <a:p>
            <a:pPr eaLnBrk="1" hangingPunct="1">
              <a:lnSpc>
                <a:spcPct val="90000"/>
              </a:lnSpc>
            </a:pPr>
            <a:r>
              <a:rPr lang="en-US" sz="2400" smtClean="0"/>
              <a:t>Date/Time Conversion. </a:t>
            </a:r>
            <a:endParaRPr lang="sk-SK" sz="2400" smtClean="0"/>
          </a:p>
          <a:p>
            <a:pPr eaLnBrk="1" hangingPunct="1">
              <a:lnSpc>
                <a:spcPct val="90000"/>
              </a:lnSpc>
            </a:pPr>
            <a:r>
              <a:rPr lang="en-US" sz="2400" smtClean="0"/>
              <a:t>Summarization. </a:t>
            </a:r>
            <a:endParaRPr lang="sk-SK" sz="2400" smtClean="0"/>
          </a:p>
          <a:p>
            <a:pPr eaLnBrk="1" hangingPunct="1">
              <a:lnSpc>
                <a:spcPct val="90000"/>
              </a:lnSpc>
            </a:pPr>
            <a:r>
              <a:rPr lang="en-US" sz="2400" smtClean="0"/>
              <a:t>Key Restructuring. </a:t>
            </a:r>
            <a:endParaRPr lang="sk-SK" sz="2400" smtClean="0"/>
          </a:p>
          <a:p>
            <a:pPr eaLnBrk="1" hangingPunct="1">
              <a:lnSpc>
                <a:spcPct val="90000"/>
              </a:lnSpc>
            </a:pPr>
            <a:r>
              <a:rPr lang="en-US" sz="2400" smtClean="0"/>
              <a:t>Deduplication. </a:t>
            </a:r>
            <a:endParaRPr lang="sk-SK" sz="24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endParaRPr lang="en-US" smtClean="0"/>
          </a:p>
        </p:txBody>
      </p:sp>
      <p:sp>
        <p:nvSpPr>
          <p:cNvPr id="28675" name="Rectangle 3"/>
          <p:cNvSpPr>
            <a:spLocks noGrp="1" noChangeArrowheads="1"/>
          </p:cNvSpPr>
          <p:nvPr>
            <p:ph type="body" idx="1"/>
          </p:nvPr>
        </p:nvSpPr>
        <p:spPr/>
        <p:txBody>
          <a:bodyPr/>
          <a:lstStyle/>
          <a:p>
            <a:pPr eaLnBrk="1" hangingPunct="1"/>
            <a:endParaRPr lang="en-US" smtClean="0"/>
          </a:p>
        </p:txBody>
      </p:sp>
      <p:pic>
        <p:nvPicPr>
          <p:cNvPr id="28676" name="Picture 4"/>
          <p:cNvPicPr>
            <a:picLocks noChangeAspect="1" noChangeArrowheads="1"/>
          </p:cNvPicPr>
          <p:nvPr/>
        </p:nvPicPr>
        <p:blipFill>
          <a:blip r:embed="rId2"/>
          <a:srcRect/>
          <a:stretch>
            <a:fillRect/>
          </a:stretch>
        </p:blipFill>
        <p:spPr bwMode="auto">
          <a:xfrm>
            <a:off x="0" y="381000"/>
            <a:ext cx="8991600" cy="61309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b="1" smtClean="0"/>
              <a:t>Data Integration and Consolidation</a:t>
            </a:r>
            <a:r>
              <a:rPr lang="sk-SK" sz="4000" smtClean="0"/>
              <a:t> </a:t>
            </a:r>
          </a:p>
        </p:txBody>
      </p:sp>
      <p:sp>
        <p:nvSpPr>
          <p:cNvPr id="29699" name="Rectangle 3"/>
          <p:cNvSpPr>
            <a:spLocks noGrp="1" noChangeArrowheads="1"/>
          </p:cNvSpPr>
          <p:nvPr>
            <p:ph type="body" idx="1"/>
          </p:nvPr>
        </p:nvSpPr>
        <p:spPr/>
        <p:txBody>
          <a:bodyPr/>
          <a:lstStyle/>
          <a:p>
            <a:pPr eaLnBrk="1" hangingPunct="1"/>
            <a:r>
              <a:rPr lang="en-US" b="1" i="1" smtClean="0"/>
              <a:t>Entity Identification Problem</a:t>
            </a:r>
            <a:r>
              <a:rPr lang="sk-SK" smtClean="0"/>
              <a:t> </a:t>
            </a:r>
            <a:endParaRPr lang="en-US" smtClean="0"/>
          </a:p>
          <a:p>
            <a:pPr eaLnBrk="1" hangingPunct="1"/>
            <a:r>
              <a:rPr lang="en-US" b="1" i="1" smtClean="0"/>
              <a:t>Multiple Sources Problem</a:t>
            </a:r>
            <a:r>
              <a:rPr lang="sk-SK" smtClean="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b="1" i="1" smtClean="0"/>
              <a:t>Entity Identification Problem</a:t>
            </a:r>
            <a:endParaRPr lang="sk-SK" b="1" i="1" smtClean="0"/>
          </a:p>
        </p:txBody>
      </p:sp>
      <p:sp>
        <p:nvSpPr>
          <p:cNvPr id="30723" name="Rectangle 3"/>
          <p:cNvSpPr>
            <a:spLocks noGrp="1" noChangeArrowheads="1"/>
          </p:cNvSpPr>
          <p:nvPr>
            <p:ph type="body" idx="1"/>
          </p:nvPr>
        </p:nvSpPr>
        <p:spPr/>
        <p:txBody>
          <a:bodyPr/>
          <a:lstStyle/>
          <a:p>
            <a:pPr eaLnBrk="1" hangingPunct="1">
              <a:lnSpc>
                <a:spcPct val="80000"/>
              </a:lnSpc>
            </a:pPr>
            <a:r>
              <a:rPr lang="en-US" sz="2000" smtClean="0"/>
              <a:t>If you have </a:t>
            </a:r>
            <a:r>
              <a:rPr lang="en-US" sz="2000" u="sng" smtClean="0"/>
              <a:t>three different legacy</a:t>
            </a:r>
            <a:r>
              <a:rPr lang="en-US" sz="2000" smtClean="0"/>
              <a:t> applications </a:t>
            </a:r>
            <a:r>
              <a:rPr lang="en-US" sz="2000" u="sng" smtClean="0"/>
              <a:t>developed</a:t>
            </a:r>
            <a:r>
              <a:rPr lang="en-US" sz="2000" smtClean="0"/>
              <a:t> in your organization </a:t>
            </a:r>
            <a:r>
              <a:rPr lang="en-US" sz="2000" u="sng" smtClean="0"/>
              <a:t>at different times in the past</a:t>
            </a:r>
            <a:r>
              <a:rPr lang="en-US" sz="2000" smtClean="0"/>
              <a:t>, you are likely to have </a:t>
            </a:r>
            <a:r>
              <a:rPr lang="en-US" sz="2000" u="sng" smtClean="0"/>
              <a:t>three different customer files</a:t>
            </a:r>
            <a:r>
              <a:rPr lang="en-US" sz="2000" smtClean="0"/>
              <a:t> supporting those systems. </a:t>
            </a:r>
          </a:p>
          <a:p>
            <a:pPr eaLnBrk="1" hangingPunct="1">
              <a:lnSpc>
                <a:spcPct val="80000"/>
              </a:lnSpc>
            </a:pPr>
            <a:r>
              <a:rPr lang="en-US" sz="2000" u="sng" smtClean="0"/>
              <a:t>Most of the customers will be common to all three files</a:t>
            </a:r>
            <a:r>
              <a:rPr lang="en-US" sz="2000" smtClean="0"/>
              <a:t>. </a:t>
            </a:r>
          </a:p>
          <a:p>
            <a:pPr eaLnBrk="1" hangingPunct="1">
              <a:lnSpc>
                <a:spcPct val="80000"/>
              </a:lnSpc>
            </a:pPr>
            <a:r>
              <a:rPr lang="en-US" sz="2000" smtClean="0"/>
              <a:t>The same customer on each of the files may have a unique identification number. </a:t>
            </a:r>
          </a:p>
          <a:p>
            <a:pPr eaLnBrk="1" hangingPunct="1">
              <a:lnSpc>
                <a:spcPct val="80000"/>
              </a:lnSpc>
            </a:pPr>
            <a:r>
              <a:rPr lang="en-US" sz="2000" smtClean="0"/>
              <a:t>These </a:t>
            </a:r>
            <a:r>
              <a:rPr lang="en-US" sz="2000" u="sng" smtClean="0"/>
              <a:t>unique identification</a:t>
            </a:r>
            <a:r>
              <a:rPr lang="en-US" sz="2000" smtClean="0"/>
              <a:t> numbers for the same customer </a:t>
            </a:r>
            <a:r>
              <a:rPr lang="en-US" sz="2000" u="sng" smtClean="0"/>
              <a:t>may not be the same across the three systems</a:t>
            </a:r>
            <a:r>
              <a:rPr lang="en-US" sz="2000" smtClean="0"/>
              <a:t>.</a:t>
            </a:r>
          </a:p>
          <a:p>
            <a:pPr eaLnBrk="1" hangingPunct="1">
              <a:lnSpc>
                <a:spcPct val="80000"/>
              </a:lnSpc>
            </a:pPr>
            <a:endParaRPr lang="en-US" sz="2000" smtClean="0"/>
          </a:p>
          <a:p>
            <a:pPr eaLnBrk="1" hangingPunct="1">
              <a:lnSpc>
                <a:spcPct val="80000"/>
              </a:lnSpc>
            </a:pPr>
            <a:r>
              <a:rPr lang="en-US" sz="2000" b="1" smtClean="0"/>
              <a:t>Solution</a:t>
            </a:r>
            <a:r>
              <a:rPr lang="en-US" sz="2000" smtClean="0"/>
              <a:t> - complex algorithms have to be designed to match records from all the three files and form groups of matching records. No matching algorithm can completely determine the groups. If the matching criteria are too tight, then some records will escape the groups. On the other hand, if the matching criteria are too loose, a particular group may include records of more than one customer.</a:t>
            </a:r>
            <a:r>
              <a:rPr lang="sk-SK" sz="2000"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endParaRPr lang="en-US" smtClean="0"/>
          </a:p>
        </p:txBody>
      </p:sp>
      <p:sp>
        <p:nvSpPr>
          <p:cNvPr id="4099" name="Rectangle 3"/>
          <p:cNvSpPr>
            <a:spLocks noGrp="1" noChangeArrowheads="1"/>
          </p:cNvSpPr>
          <p:nvPr>
            <p:ph type="body" idx="1"/>
          </p:nvPr>
        </p:nvSpPr>
        <p:spPr/>
        <p:txBody>
          <a:bodyPr/>
          <a:lstStyle/>
          <a:p>
            <a:pPr eaLnBrk="1" hangingPunct="1"/>
            <a:endParaRPr lang="en-US" smtClean="0"/>
          </a:p>
        </p:txBody>
      </p:sp>
      <p:pic>
        <p:nvPicPr>
          <p:cNvPr id="4100" name="Picture 4"/>
          <p:cNvPicPr>
            <a:picLocks noChangeAspect="1" noChangeArrowheads="1"/>
          </p:cNvPicPr>
          <p:nvPr/>
        </p:nvPicPr>
        <p:blipFill>
          <a:blip r:embed="rId2"/>
          <a:srcRect/>
          <a:stretch>
            <a:fillRect/>
          </a:stretch>
        </p:blipFill>
        <p:spPr bwMode="auto">
          <a:xfrm>
            <a:off x="304800" y="457200"/>
            <a:ext cx="8382000" cy="60864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b="1" i="1" smtClean="0"/>
              <a:t>Multiple Sources Problem</a:t>
            </a:r>
            <a:r>
              <a:rPr lang="sk-SK" smtClean="0"/>
              <a:t> </a:t>
            </a:r>
          </a:p>
        </p:txBody>
      </p:sp>
      <p:sp>
        <p:nvSpPr>
          <p:cNvPr id="31747" name="Rectangle 3"/>
          <p:cNvSpPr>
            <a:spLocks noGrp="1" noChangeArrowheads="1"/>
          </p:cNvSpPr>
          <p:nvPr>
            <p:ph type="body" idx="1"/>
          </p:nvPr>
        </p:nvSpPr>
        <p:spPr/>
        <p:txBody>
          <a:bodyPr/>
          <a:lstStyle/>
          <a:p>
            <a:pPr eaLnBrk="1" hangingPunct="1">
              <a:lnSpc>
                <a:spcPct val="90000"/>
              </a:lnSpc>
            </a:pPr>
            <a:r>
              <a:rPr lang="en-US" sz="2400" dirty="0" smtClean="0"/>
              <a:t>Single data element having more than one source.</a:t>
            </a:r>
            <a:r>
              <a:rPr lang="sk-SK" sz="2400" dirty="0" smtClean="0"/>
              <a:t> </a:t>
            </a:r>
            <a:endParaRPr lang="en-US" sz="2400" dirty="0" smtClean="0"/>
          </a:p>
          <a:p>
            <a:pPr eaLnBrk="1" hangingPunct="1">
              <a:lnSpc>
                <a:spcPct val="90000"/>
              </a:lnSpc>
            </a:pPr>
            <a:r>
              <a:rPr lang="en-US" sz="2400" dirty="0" smtClean="0"/>
              <a:t>A </a:t>
            </a:r>
            <a:r>
              <a:rPr lang="en-US" sz="2400" b="1" dirty="0" smtClean="0"/>
              <a:t>straightforward solution </a:t>
            </a:r>
            <a:r>
              <a:rPr lang="en-US" sz="2400" dirty="0" smtClean="0"/>
              <a:t>is </a:t>
            </a:r>
            <a:r>
              <a:rPr lang="en-US" sz="2400" u="sng" dirty="0" smtClean="0"/>
              <a:t>to assign a higher priority</a:t>
            </a:r>
            <a:r>
              <a:rPr lang="en-US" sz="2400" dirty="0" smtClean="0"/>
              <a:t> to one of the two sources and </a:t>
            </a:r>
            <a:r>
              <a:rPr lang="en-US" sz="2400" u="sng" dirty="0" smtClean="0"/>
              <a:t>pick up the </a:t>
            </a:r>
            <a:r>
              <a:rPr lang="sk-SK" sz="2400" u="sng" dirty="0" smtClean="0"/>
              <a:t>data element</a:t>
            </a:r>
            <a:r>
              <a:rPr lang="en-US" sz="2400" u="sng" dirty="0" smtClean="0"/>
              <a:t> from that source</a:t>
            </a:r>
            <a:r>
              <a:rPr lang="en-US" sz="2400" dirty="0" smtClean="0"/>
              <a:t>. Sometimes, a straightforward solution such as this may not sit well with needs of the data warehouse users. You may have to select from either of the files based on the last update date. Or, in some other instances, your determination of the appropriate source depends on other related fields</a:t>
            </a:r>
            <a:r>
              <a:rPr lang="sk-SK" sz="2400" dirty="0" smtClean="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ctrTitle"/>
          </p:nvPr>
        </p:nvSpPr>
        <p:spPr/>
        <p:txBody>
          <a:bodyPr/>
          <a:lstStyle/>
          <a:p>
            <a:pPr eaLnBrk="1" hangingPunct="1"/>
            <a:r>
              <a:rPr lang="en-US" b="1" smtClean="0"/>
              <a:t>DATA LOADING</a:t>
            </a:r>
            <a:r>
              <a:rPr lang="sk-SK" smtClean="0"/>
              <a:t> </a:t>
            </a:r>
          </a:p>
        </p:txBody>
      </p:sp>
      <p:sp>
        <p:nvSpPr>
          <p:cNvPr id="32771" name="Rectangle 5"/>
          <p:cNvSpPr>
            <a:spLocks noGrp="1" noChangeArrowheads="1"/>
          </p:cNvSpPr>
          <p:nvPr>
            <p:ph type="subTitle" idx="1"/>
          </p:nvPr>
        </p:nvSpPr>
        <p:spPr/>
        <p:txBody>
          <a:bodyPr/>
          <a:lstStyle/>
          <a:p>
            <a:pPr eaLnBrk="1" hangingPunct="1"/>
            <a:endParaRPr 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b="1" smtClean="0"/>
              <a:t>DATA LOADING</a:t>
            </a:r>
            <a:r>
              <a:rPr lang="sk-SK" smtClean="0"/>
              <a:t> </a:t>
            </a:r>
          </a:p>
        </p:txBody>
      </p:sp>
      <p:sp>
        <p:nvSpPr>
          <p:cNvPr id="33795" name="Rectangle 3"/>
          <p:cNvSpPr>
            <a:spLocks noGrp="1" noChangeArrowheads="1"/>
          </p:cNvSpPr>
          <p:nvPr>
            <p:ph type="body" idx="1"/>
          </p:nvPr>
        </p:nvSpPr>
        <p:spPr/>
        <p:txBody>
          <a:bodyPr/>
          <a:lstStyle/>
          <a:p>
            <a:pPr eaLnBrk="1" hangingPunct="1">
              <a:lnSpc>
                <a:spcPct val="90000"/>
              </a:lnSpc>
            </a:pPr>
            <a:r>
              <a:rPr lang="en-US" sz="2800" smtClean="0"/>
              <a:t>Data loading takes the prepared data, applies it to the data warehouse, and stores it in the database</a:t>
            </a:r>
          </a:p>
          <a:p>
            <a:pPr eaLnBrk="1" hangingPunct="1">
              <a:lnSpc>
                <a:spcPct val="90000"/>
              </a:lnSpc>
            </a:pPr>
            <a:r>
              <a:rPr lang="en-US" sz="2800" smtClean="0"/>
              <a:t>Terminology:</a:t>
            </a:r>
            <a:endParaRPr lang="sk-SK" sz="2800" smtClean="0"/>
          </a:p>
          <a:p>
            <a:pPr lvl="1" eaLnBrk="1" hangingPunct="1">
              <a:lnSpc>
                <a:spcPct val="90000"/>
              </a:lnSpc>
            </a:pPr>
            <a:r>
              <a:rPr lang="en-US" sz="2400" b="1" smtClean="0"/>
              <a:t>Initial Load </a:t>
            </a:r>
            <a:r>
              <a:rPr lang="en-US" sz="2400" smtClean="0"/>
              <a:t>— populating all the data warehouse tables for the very first time</a:t>
            </a:r>
            <a:endParaRPr lang="sk-SK" sz="2400" smtClean="0"/>
          </a:p>
          <a:p>
            <a:pPr lvl="1" eaLnBrk="1" hangingPunct="1">
              <a:lnSpc>
                <a:spcPct val="90000"/>
              </a:lnSpc>
            </a:pPr>
            <a:r>
              <a:rPr lang="en-US" sz="2400" b="1" smtClean="0"/>
              <a:t>Incremental Load </a:t>
            </a:r>
            <a:r>
              <a:rPr lang="en-US" sz="2400" smtClean="0"/>
              <a:t>— applying ongoing changes as necessary in a periodic manner</a:t>
            </a:r>
            <a:endParaRPr lang="sk-SK" sz="2400" smtClean="0"/>
          </a:p>
          <a:p>
            <a:pPr lvl="1" eaLnBrk="1" hangingPunct="1">
              <a:lnSpc>
                <a:spcPct val="90000"/>
              </a:lnSpc>
            </a:pPr>
            <a:r>
              <a:rPr lang="en-US" sz="2400" b="1" smtClean="0"/>
              <a:t>Full Refresh</a:t>
            </a:r>
            <a:r>
              <a:rPr lang="en-US" sz="2400" smtClean="0"/>
              <a:t> — completely erasing the contents of one or more tables and reloading with fresh data (initial load is a refresh of all the tables)</a:t>
            </a:r>
            <a:r>
              <a:rPr lang="sk-SK" sz="2400" smtClean="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4000" b="1" smtClean="0"/>
              <a:t>Applying Data: Techniques and Processes</a:t>
            </a:r>
            <a:endParaRPr lang="sk-SK" sz="4000" b="1" smtClean="0"/>
          </a:p>
        </p:txBody>
      </p:sp>
      <p:sp>
        <p:nvSpPr>
          <p:cNvPr id="34819" name="Rectangle 3"/>
          <p:cNvSpPr>
            <a:spLocks noGrp="1" noChangeArrowheads="1"/>
          </p:cNvSpPr>
          <p:nvPr>
            <p:ph type="body" idx="1"/>
          </p:nvPr>
        </p:nvSpPr>
        <p:spPr/>
        <p:txBody>
          <a:bodyPr/>
          <a:lstStyle/>
          <a:p>
            <a:pPr eaLnBrk="1" hangingPunct="1"/>
            <a:r>
              <a:rPr lang="en-US" smtClean="0"/>
              <a:t>load, </a:t>
            </a:r>
            <a:endParaRPr lang="sk-SK" smtClean="0"/>
          </a:p>
          <a:p>
            <a:pPr eaLnBrk="1" hangingPunct="1"/>
            <a:r>
              <a:rPr lang="en-US" smtClean="0"/>
              <a:t>append, </a:t>
            </a:r>
            <a:endParaRPr lang="sk-SK" smtClean="0"/>
          </a:p>
          <a:p>
            <a:pPr eaLnBrk="1" hangingPunct="1"/>
            <a:r>
              <a:rPr lang="en-US" smtClean="0"/>
              <a:t>destructive merge, </a:t>
            </a:r>
            <a:endParaRPr lang="sk-SK" smtClean="0"/>
          </a:p>
          <a:p>
            <a:pPr eaLnBrk="1" hangingPunct="1"/>
            <a:r>
              <a:rPr lang="en-US" smtClean="0"/>
              <a:t>constructive merge.</a:t>
            </a:r>
            <a:endParaRPr lang="sk-SK" smtClean="0"/>
          </a:p>
          <a:p>
            <a:pPr eaLnBrk="1" hangingPunct="1">
              <a:buFontTx/>
              <a:buNone/>
            </a:pPr>
            <a:endParaRPr lang="sk-SK"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b="1" i="1" smtClean="0"/>
              <a:t>Load</a:t>
            </a:r>
            <a:r>
              <a:rPr lang="sk-SK" smtClean="0"/>
              <a:t> </a:t>
            </a:r>
          </a:p>
        </p:txBody>
      </p:sp>
      <p:sp>
        <p:nvSpPr>
          <p:cNvPr id="35843" name="Rectangle 3"/>
          <p:cNvSpPr>
            <a:spLocks noGrp="1" noChangeArrowheads="1"/>
          </p:cNvSpPr>
          <p:nvPr>
            <p:ph type="body" idx="1"/>
          </p:nvPr>
        </p:nvSpPr>
        <p:spPr/>
        <p:txBody>
          <a:bodyPr/>
          <a:lstStyle/>
          <a:p>
            <a:pPr eaLnBrk="1" hangingPunct="1"/>
            <a:r>
              <a:rPr lang="en-US" smtClean="0"/>
              <a:t>If the target table to be loaded already exists and data exists in the table, the load process wipes out the existing data and applies the data from the incoming file. </a:t>
            </a:r>
          </a:p>
          <a:p>
            <a:pPr eaLnBrk="1" hangingPunct="1"/>
            <a:r>
              <a:rPr lang="en-US" smtClean="0"/>
              <a:t>If the table is already empty before loading, the load process simply applies the data from the incoming file.</a:t>
            </a:r>
            <a:r>
              <a:rPr lang="sk-SK" smtClean="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endParaRPr lang="en-US" smtClean="0"/>
          </a:p>
        </p:txBody>
      </p:sp>
      <p:sp>
        <p:nvSpPr>
          <p:cNvPr id="36867" name="Rectangle 3"/>
          <p:cNvSpPr>
            <a:spLocks noGrp="1" noChangeArrowheads="1"/>
          </p:cNvSpPr>
          <p:nvPr>
            <p:ph type="body" idx="1"/>
          </p:nvPr>
        </p:nvSpPr>
        <p:spPr/>
        <p:txBody>
          <a:bodyPr/>
          <a:lstStyle/>
          <a:p>
            <a:pPr eaLnBrk="1" hangingPunct="1"/>
            <a:endParaRPr lang="en-US" smtClean="0"/>
          </a:p>
        </p:txBody>
      </p:sp>
      <p:pic>
        <p:nvPicPr>
          <p:cNvPr id="36868" name="Picture 4"/>
          <p:cNvPicPr>
            <a:picLocks noChangeAspect="1" noChangeArrowheads="1"/>
          </p:cNvPicPr>
          <p:nvPr/>
        </p:nvPicPr>
        <p:blipFill>
          <a:blip r:embed="rId2"/>
          <a:srcRect/>
          <a:stretch>
            <a:fillRect/>
          </a:stretch>
        </p:blipFill>
        <p:spPr bwMode="auto">
          <a:xfrm>
            <a:off x="152400" y="0"/>
            <a:ext cx="8915400" cy="6811963"/>
          </a:xfrm>
          <a:prstGeom prst="rect">
            <a:avLst/>
          </a:prstGeom>
          <a:noFill/>
          <a:ln w="9525">
            <a:noFill/>
            <a:miter lim="800000"/>
            <a:headEnd/>
            <a:tailEnd/>
          </a:ln>
        </p:spPr>
      </p:pic>
      <p:sp>
        <p:nvSpPr>
          <p:cNvPr id="36869" name="Oval 5"/>
          <p:cNvSpPr>
            <a:spLocks noChangeArrowheads="1"/>
          </p:cNvSpPr>
          <p:nvPr/>
        </p:nvSpPr>
        <p:spPr bwMode="auto">
          <a:xfrm>
            <a:off x="457200" y="0"/>
            <a:ext cx="2438400" cy="6477000"/>
          </a:xfrm>
          <a:prstGeom prst="ellipse">
            <a:avLst/>
          </a:prstGeom>
          <a:noFill/>
          <a:ln w="19050">
            <a:solidFill>
              <a:srgbClr val="FF0000"/>
            </a:solidFill>
            <a:round/>
            <a:headEnd/>
            <a:tailEnd/>
          </a:ln>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b="1" i="1" smtClean="0"/>
              <a:t>Append</a:t>
            </a:r>
            <a:r>
              <a:rPr lang="sk-SK" smtClean="0"/>
              <a:t> </a:t>
            </a:r>
          </a:p>
        </p:txBody>
      </p:sp>
      <p:sp>
        <p:nvSpPr>
          <p:cNvPr id="37891" name="Rectangle 3"/>
          <p:cNvSpPr>
            <a:spLocks noGrp="1" noChangeArrowheads="1"/>
          </p:cNvSpPr>
          <p:nvPr>
            <p:ph type="body" idx="1"/>
          </p:nvPr>
        </p:nvSpPr>
        <p:spPr/>
        <p:txBody>
          <a:bodyPr/>
          <a:lstStyle/>
          <a:p>
            <a:pPr eaLnBrk="1" hangingPunct="1">
              <a:lnSpc>
                <a:spcPct val="90000"/>
              </a:lnSpc>
            </a:pPr>
            <a:r>
              <a:rPr lang="en-US" sz="2400" dirty="0" smtClean="0"/>
              <a:t>extension of the load. </a:t>
            </a:r>
          </a:p>
          <a:p>
            <a:pPr eaLnBrk="1" hangingPunct="1">
              <a:lnSpc>
                <a:spcPct val="90000"/>
              </a:lnSpc>
            </a:pPr>
            <a:r>
              <a:rPr lang="en-US" sz="2400" dirty="0" smtClean="0"/>
              <a:t>If data already exists in the table, the append process unconditionally adds the incoming data, preserving the existing data in the target table.</a:t>
            </a:r>
          </a:p>
          <a:p>
            <a:pPr eaLnBrk="1" hangingPunct="1">
              <a:lnSpc>
                <a:spcPct val="90000"/>
              </a:lnSpc>
            </a:pPr>
            <a:r>
              <a:rPr lang="en-US" sz="2400" dirty="0" smtClean="0"/>
              <a:t> When an incoming record is a duplicate of an already existing record, you may define how to handle an incoming duplicate:</a:t>
            </a:r>
          </a:p>
          <a:p>
            <a:pPr lvl="1" eaLnBrk="1" hangingPunct="1">
              <a:lnSpc>
                <a:spcPct val="90000"/>
              </a:lnSpc>
            </a:pPr>
            <a:r>
              <a:rPr lang="en-US" sz="2400" dirty="0" smtClean="0"/>
              <a:t> The incoming record may be allowed to be added as a duplicate. </a:t>
            </a:r>
          </a:p>
          <a:p>
            <a:pPr lvl="1" eaLnBrk="1" hangingPunct="1">
              <a:lnSpc>
                <a:spcPct val="90000"/>
              </a:lnSpc>
            </a:pPr>
            <a:r>
              <a:rPr lang="en-US" sz="2400" dirty="0" smtClean="0"/>
              <a:t>In the other option, the incoming duplicate record may be rejected during the append process.</a:t>
            </a:r>
            <a:r>
              <a:rPr lang="sk-SK" sz="2400" dirty="0" smtClean="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endParaRPr lang="en-US" smtClean="0"/>
          </a:p>
        </p:txBody>
      </p:sp>
      <p:sp>
        <p:nvSpPr>
          <p:cNvPr id="38915" name="Rectangle 3"/>
          <p:cNvSpPr>
            <a:spLocks noGrp="1" noChangeArrowheads="1"/>
          </p:cNvSpPr>
          <p:nvPr>
            <p:ph type="body" idx="1"/>
          </p:nvPr>
        </p:nvSpPr>
        <p:spPr/>
        <p:txBody>
          <a:bodyPr/>
          <a:lstStyle/>
          <a:p>
            <a:pPr eaLnBrk="1" hangingPunct="1"/>
            <a:endParaRPr lang="en-US" smtClean="0"/>
          </a:p>
        </p:txBody>
      </p:sp>
      <p:pic>
        <p:nvPicPr>
          <p:cNvPr id="38916" name="Picture 4"/>
          <p:cNvPicPr>
            <a:picLocks noChangeAspect="1" noChangeArrowheads="1"/>
          </p:cNvPicPr>
          <p:nvPr/>
        </p:nvPicPr>
        <p:blipFill>
          <a:blip r:embed="rId2"/>
          <a:srcRect/>
          <a:stretch>
            <a:fillRect/>
          </a:stretch>
        </p:blipFill>
        <p:spPr bwMode="auto">
          <a:xfrm>
            <a:off x="152400" y="0"/>
            <a:ext cx="8915400" cy="6811963"/>
          </a:xfrm>
          <a:prstGeom prst="rect">
            <a:avLst/>
          </a:prstGeom>
          <a:noFill/>
          <a:ln w="9525">
            <a:noFill/>
            <a:miter lim="800000"/>
            <a:headEnd/>
            <a:tailEnd/>
          </a:ln>
        </p:spPr>
      </p:pic>
      <p:sp>
        <p:nvSpPr>
          <p:cNvPr id="38917" name="Oval 5"/>
          <p:cNvSpPr>
            <a:spLocks noChangeArrowheads="1"/>
          </p:cNvSpPr>
          <p:nvPr/>
        </p:nvSpPr>
        <p:spPr bwMode="auto">
          <a:xfrm>
            <a:off x="2667000" y="0"/>
            <a:ext cx="2438400" cy="6477000"/>
          </a:xfrm>
          <a:prstGeom prst="ellipse">
            <a:avLst/>
          </a:prstGeom>
          <a:noFill/>
          <a:ln w="19050">
            <a:solidFill>
              <a:srgbClr val="FF0000"/>
            </a:solidFill>
            <a:round/>
            <a:headEnd/>
            <a:tailEnd/>
          </a:ln>
        </p:spPr>
        <p:txBody>
          <a:bodyPr wrap="none" anchor="ct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b="1" i="1" dirty="0" smtClean="0"/>
              <a:t>Destructive Merge</a:t>
            </a:r>
            <a:r>
              <a:rPr lang="sk-SK" dirty="0" smtClean="0"/>
              <a:t> </a:t>
            </a:r>
          </a:p>
        </p:txBody>
      </p:sp>
      <p:sp>
        <p:nvSpPr>
          <p:cNvPr id="39939" name="Rectangle 3"/>
          <p:cNvSpPr>
            <a:spLocks noGrp="1" noChangeArrowheads="1"/>
          </p:cNvSpPr>
          <p:nvPr>
            <p:ph type="body" idx="1"/>
          </p:nvPr>
        </p:nvSpPr>
        <p:spPr/>
        <p:txBody>
          <a:bodyPr/>
          <a:lstStyle/>
          <a:p>
            <a:pPr eaLnBrk="1" hangingPunct="1"/>
            <a:r>
              <a:rPr lang="en-US" sz="2400" dirty="0" smtClean="0"/>
              <a:t>Applies incoming data to the target data. </a:t>
            </a:r>
          </a:p>
          <a:p>
            <a:pPr eaLnBrk="1" hangingPunct="1"/>
            <a:r>
              <a:rPr lang="en-US" sz="2400" dirty="0" smtClean="0"/>
              <a:t>If the </a:t>
            </a:r>
            <a:r>
              <a:rPr lang="en-US" sz="2400" u="sng" dirty="0" smtClean="0"/>
              <a:t>primary key </a:t>
            </a:r>
            <a:r>
              <a:rPr lang="en-US" sz="2400" dirty="0" smtClean="0"/>
              <a:t>of an incoming record </a:t>
            </a:r>
            <a:r>
              <a:rPr lang="en-US" sz="2400" u="sng" dirty="0" smtClean="0"/>
              <a:t>matches </a:t>
            </a:r>
            <a:r>
              <a:rPr lang="en-US" sz="2400" dirty="0" smtClean="0"/>
              <a:t>with the key of an existing record, </a:t>
            </a:r>
            <a:r>
              <a:rPr lang="en-US" sz="2400" u="sng" dirty="0" smtClean="0"/>
              <a:t>update the matching target record</a:t>
            </a:r>
            <a:r>
              <a:rPr lang="en-US" sz="2400" dirty="0" smtClean="0"/>
              <a:t>. </a:t>
            </a:r>
          </a:p>
          <a:p>
            <a:pPr eaLnBrk="1" hangingPunct="1"/>
            <a:r>
              <a:rPr lang="en-US" sz="2400" dirty="0" smtClean="0"/>
              <a:t>If the incoming record is a </a:t>
            </a:r>
            <a:r>
              <a:rPr lang="en-US" sz="2400" u="sng" dirty="0" smtClean="0"/>
              <a:t>new record </a:t>
            </a:r>
            <a:r>
              <a:rPr lang="en-US" sz="2400" dirty="0" smtClean="0"/>
              <a:t>without a match with any existing record, </a:t>
            </a:r>
            <a:r>
              <a:rPr lang="en-US" sz="2400" u="sng" dirty="0" smtClean="0"/>
              <a:t>add the incoming record </a:t>
            </a:r>
            <a:r>
              <a:rPr lang="en-US" sz="2400" dirty="0" smtClean="0"/>
              <a:t>to the target table.</a:t>
            </a:r>
            <a:endParaRPr lang="sk-SK" sz="24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endParaRPr lang="en-US" smtClean="0"/>
          </a:p>
        </p:txBody>
      </p:sp>
      <p:sp>
        <p:nvSpPr>
          <p:cNvPr id="40963" name="Rectangle 3"/>
          <p:cNvSpPr>
            <a:spLocks noGrp="1" noChangeArrowheads="1"/>
          </p:cNvSpPr>
          <p:nvPr>
            <p:ph type="body" idx="1"/>
          </p:nvPr>
        </p:nvSpPr>
        <p:spPr/>
        <p:txBody>
          <a:bodyPr/>
          <a:lstStyle/>
          <a:p>
            <a:pPr eaLnBrk="1" hangingPunct="1"/>
            <a:endParaRPr lang="en-US" smtClean="0"/>
          </a:p>
        </p:txBody>
      </p:sp>
      <p:pic>
        <p:nvPicPr>
          <p:cNvPr id="40964" name="Picture 4"/>
          <p:cNvPicPr>
            <a:picLocks noChangeAspect="1" noChangeArrowheads="1"/>
          </p:cNvPicPr>
          <p:nvPr/>
        </p:nvPicPr>
        <p:blipFill>
          <a:blip r:embed="rId2"/>
          <a:srcRect/>
          <a:stretch>
            <a:fillRect/>
          </a:stretch>
        </p:blipFill>
        <p:spPr bwMode="auto">
          <a:xfrm>
            <a:off x="152400" y="0"/>
            <a:ext cx="8915400" cy="6811963"/>
          </a:xfrm>
          <a:prstGeom prst="rect">
            <a:avLst/>
          </a:prstGeom>
          <a:noFill/>
          <a:ln w="9525">
            <a:noFill/>
            <a:miter lim="800000"/>
            <a:headEnd/>
            <a:tailEnd/>
          </a:ln>
        </p:spPr>
      </p:pic>
      <p:sp>
        <p:nvSpPr>
          <p:cNvPr id="40965" name="Oval 5"/>
          <p:cNvSpPr>
            <a:spLocks noChangeArrowheads="1"/>
          </p:cNvSpPr>
          <p:nvPr/>
        </p:nvSpPr>
        <p:spPr bwMode="auto">
          <a:xfrm>
            <a:off x="4648200" y="0"/>
            <a:ext cx="2438400" cy="6477000"/>
          </a:xfrm>
          <a:prstGeom prst="ellipse">
            <a:avLst/>
          </a:prstGeom>
          <a:noFill/>
          <a:ln w="19050">
            <a:solidFill>
              <a:srgbClr val="FF0000"/>
            </a:solidFill>
            <a:round/>
            <a:headEnd/>
            <a:tailEnd/>
          </a:ln>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sk-SK" sz="4000" smtClean="0"/>
              <a:t>Types of activities and tasks that compose the ETLprocess</a:t>
            </a:r>
          </a:p>
        </p:txBody>
      </p:sp>
      <p:sp>
        <p:nvSpPr>
          <p:cNvPr id="5123" name="Rectangle 3"/>
          <p:cNvSpPr>
            <a:spLocks noGrp="1" noChangeArrowheads="1"/>
          </p:cNvSpPr>
          <p:nvPr>
            <p:ph type="body" idx="1"/>
          </p:nvPr>
        </p:nvSpPr>
        <p:spPr/>
        <p:txBody>
          <a:bodyPr/>
          <a:lstStyle/>
          <a:p>
            <a:pPr eaLnBrk="1" hangingPunct="1">
              <a:lnSpc>
                <a:spcPct val="80000"/>
              </a:lnSpc>
            </a:pPr>
            <a:r>
              <a:rPr lang="en-US" sz="2000" smtClean="0"/>
              <a:t>Split one source data structure into several structures to go into several rows of the target database.</a:t>
            </a:r>
            <a:endParaRPr lang="sk-SK" sz="2000" smtClean="0"/>
          </a:p>
          <a:p>
            <a:pPr eaLnBrk="1" hangingPunct="1">
              <a:lnSpc>
                <a:spcPct val="80000"/>
              </a:lnSpc>
            </a:pPr>
            <a:r>
              <a:rPr lang="en-US" sz="2000" smtClean="0"/>
              <a:t>Read data from data dictionaries and catalogs of source systems.</a:t>
            </a:r>
            <a:endParaRPr lang="sk-SK" sz="2000" smtClean="0"/>
          </a:p>
          <a:p>
            <a:pPr eaLnBrk="1" hangingPunct="1">
              <a:lnSpc>
                <a:spcPct val="80000"/>
              </a:lnSpc>
            </a:pPr>
            <a:r>
              <a:rPr lang="en-US" sz="2000" smtClean="0"/>
              <a:t>Read data from a variety of file structures including flat files, indexed files (VSAM), and legacy system databases  (hierarchical/network).</a:t>
            </a:r>
            <a:endParaRPr lang="sk-SK" sz="2000" smtClean="0"/>
          </a:p>
          <a:p>
            <a:pPr eaLnBrk="1" hangingPunct="1">
              <a:lnSpc>
                <a:spcPct val="80000"/>
              </a:lnSpc>
            </a:pPr>
            <a:r>
              <a:rPr lang="en-US" sz="2000" smtClean="0"/>
              <a:t>Load details for populating atomic fact tables.</a:t>
            </a:r>
            <a:endParaRPr lang="sk-SK" sz="2000" smtClean="0"/>
          </a:p>
          <a:p>
            <a:pPr eaLnBrk="1" hangingPunct="1">
              <a:lnSpc>
                <a:spcPct val="80000"/>
              </a:lnSpc>
            </a:pPr>
            <a:r>
              <a:rPr lang="en-US" sz="2000" smtClean="0"/>
              <a:t>Aggregate for populating aggregate or summary fact tables.</a:t>
            </a:r>
            <a:endParaRPr lang="sk-SK" sz="2000" smtClean="0"/>
          </a:p>
          <a:p>
            <a:pPr eaLnBrk="1" hangingPunct="1">
              <a:lnSpc>
                <a:spcPct val="80000"/>
              </a:lnSpc>
            </a:pPr>
            <a:r>
              <a:rPr lang="en-US" sz="2000" smtClean="0"/>
              <a:t>Transform data from one format in the source platform to another format in the target platform.</a:t>
            </a:r>
            <a:endParaRPr lang="sk-SK" sz="2000" smtClean="0"/>
          </a:p>
          <a:p>
            <a:pPr eaLnBrk="1" hangingPunct="1">
              <a:lnSpc>
                <a:spcPct val="80000"/>
              </a:lnSpc>
            </a:pPr>
            <a:r>
              <a:rPr lang="en-US" sz="2000" smtClean="0"/>
              <a:t>Derive target values for input fields (example: age from date of birth).</a:t>
            </a:r>
            <a:endParaRPr lang="sk-SK" sz="2000" smtClean="0"/>
          </a:p>
          <a:p>
            <a:pPr eaLnBrk="1" hangingPunct="1">
              <a:lnSpc>
                <a:spcPct val="80000"/>
              </a:lnSpc>
            </a:pPr>
            <a:r>
              <a:rPr lang="en-US" sz="2000" smtClean="0"/>
              <a:t>Change cryptic values to values meaningful to the users (example: 1 and 2 to male and female).</a:t>
            </a:r>
            <a:endParaRPr lang="sk-SK" sz="2000" smtClean="0"/>
          </a:p>
          <a:p>
            <a:pPr eaLnBrk="1" hangingPunct="1">
              <a:lnSpc>
                <a:spcPct val="80000"/>
              </a:lnSpc>
            </a:pPr>
            <a:endParaRPr lang="sk-SK" sz="200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b="1" i="1" smtClean="0"/>
              <a:t>Constructive Merge</a:t>
            </a:r>
            <a:r>
              <a:rPr lang="sk-SK" smtClean="0"/>
              <a:t> </a:t>
            </a:r>
          </a:p>
        </p:txBody>
      </p:sp>
      <p:sp>
        <p:nvSpPr>
          <p:cNvPr id="41987" name="Rectangle 3"/>
          <p:cNvSpPr>
            <a:spLocks noGrp="1" noChangeArrowheads="1"/>
          </p:cNvSpPr>
          <p:nvPr>
            <p:ph type="body" idx="1"/>
          </p:nvPr>
        </p:nvSpPr>
        <p:spPr/>
        <p:txBody>
          <a:bodyPr/>
          <a:lstStyle/>
          <a:p>
            <a:pPr eaLnBrk="1" hangingPunct="1"/>
            <a:r>
              <a:rPr lang="en-US" smtClean="0"/>
              <a:t>Slightly different from the destructive merge. </a:t>
            </a:r>
          </a:p>
          <a:p>
            <a:pPr eaLnBrk="1" hangingPunct="1"/>
            <a:r>
              <a:rPr lang="en-US" smtClean="0"/>
              <a:t>If the primary key of an incoming record matches with the key of an existing record, leave the existing record, add the incoming record, and mark the added record as superceding the old record.</a:t>
            </a:r>
            <a:r>
              <a:rPr lang="sk-SK" smtClean="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endParaRPr lang="en-US" smtClean="0"/>
          </a:p>
        </p:txBody>
      </p:sp>
      <p:sp>
        <p:nvSpPr>
          <p:cNvPr id="43011" name="Rectangle 3"/>
          <p:cNvSpPr>
            <a:spLocks noGrp="1" noChangeArrowheads="1"/>
          </p:cNvSpPr>
          <p:nvPr>
            <p:ph type="body" idx="1"/>
          </p:nvPr>
        </p:nvSpPr>
        <p:spPr/>
        <p:txBody>
          <a:bodyPr/>
          <a:lstStyle/>
          <a:p>
            <a:pPr eaLnBrk="1" hangingPunct="1"/>
            <a:endParaRPr lang="en-US" smtClean="0"/>
          </a:p>
        </p:txBody>
      </p:sp>
      <p:pic>
        <p:nvPicPr>
          <p:cNvPr id="43012" name="Picture 4"/>
          <p:cNvPicPr>
            <a:picLocks noChangeAspect="1" noChangeArrowheads="1"/>
          </p:cNvPicPr>
          <p:nvPr/>
        </p:nvPicPr>
        <p:blipFill>
          <a:blip r:embed="rId2"/>
          <a:srcRect/>
          <a:stretch>
            <a:fillRect/>
          </a:stretch>
        </p:blipFill>
        <p:spPr bwMode="auto">
          <a:xfrm>
            <a:off x="152400" y="0"/>
            <a:ext cx="8915400" cy="6811963"/>
          </a:xfrm>
          <a:prstGeom prst="rect">
            <a:avLst/>
          </a:prstGeom>
          <a:noFill/>
          <a:ln w="9525">
            <a:noFill/>
            <a:miter lim="800000"/>
            <a:headEnd/>
            <a:tailEnd/>
          </a:ln>
        </p:spPr>
      </p:pic>
      <p:sp>
        <p:nvSpPr>
          <p:cNvPr id="43013" name="Oval 5"/>
          <p:cNvSpPr>
            <a:spLocks noChangeArrowheads="1"/>
          </p:cNvSpPr>
          <p:nvPr/>
        </p:nvSpPr>
        <p:spPr bwMode="auto">
          <a:xfrm>
            <a:off x="6705600" y="0"/>
            <a:ext cx="2438400" cy="6477000"/>
          </a:xfrm>
          <a:prstGeom prst="ellipse">
            <a:avLst/>
          </a:prstGeom>
          <a:noFill/>
          <a:ln w="19050">
            <a:solidFill>
              <a:srgbClr val="FF0000"/>
            </a:solidFill>
            <a:round/>
            <a:headEnd/>
            <a:tailEnd/>
          </a:ln>
        </p:spPr>
        <p:txBody>
          <a:bodyPr wrap="none" anchor="ct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b="1" smtClean="0"/>
              <a:t>ETL Tools Options</a:t>
            </a:r>
            <a:r>
              <a:rPr lang="sk-SK" smtClean="0"/>
              <a:t> </a:t>
            </a:r>
          </a:p>
        </p:txBody>
      </p:sp>
      <p:sp>
        <p:nvSpPr>
          <p:cNvPr id="44035" name="Rectangle 3"/>
          <p:cNvSpPr>
            <a:spLocks noGrp="1" noChangeArrowheads="1"/>
          </p:cNvSpPr>
          <p:nvPr>
            <p:ph type="body" idx="1"/>
          </p:nvPr>
        </p:nvSpPr>
        <p:spPr/>
        <p:txBody>
          <a:bodyPr/>
          <a:lstStyle/>
          <a:p>
            <a:pPr eaLnBrk="1" hangingPunct="1"/>
            <a:r>
              <a:rPr lang="en-US" b="1" smtClean="0"/>
              <a:t>Data transformation engines</a:t>
            </a:r>
            <a:r>
              <a:rPr lang="sk-SK" smtClean="0"/>
              <a:t> </a:t>
            </a:r>
            <a:endParaRPr lang="en-US" smtClean="0"/>
          </a:p>
          <a:p>
            <a:pPr eaLnBrk="1" hangingPunct="1"/>
            <a:r>
              <a:rPr lang="en-US" b="1" smtClean="0"/>
              <a:t>Data capture through replication</a:t>
            </a:r>
            <a:r>
              <a:rPr lang="sk-SK" smtClean="0"/>
              <a:t> </a:t>
            </a:r>
            <a:endParaRPr lang="en-US" smtClean="0"/>
          </a:p>
          <a:p>
            <a:pPr eaLnBrk="1" hangingPunct="1"/>
            <a:r>
              <a:rPr lang="en-US" b="1" smtClean="0"/>
              <a:t>Code generators</a:t>
            </a:r>
            <a:r>
              <a:rPr lang="sk-SK" smtClean="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b="1" smtClean="0"/>
              <a:t>Data transformation engines</a:t>
            </a:r>
            <a:r>
              <a:rPr lang="sk-SK" smtClean="0"/>
              <a:t> </a:t>
            </a:r>
          </a:p>
        </p:txBody>
      </p:sp>
      <p:sp>
        <p:nvSpPr>
          <p:cNvPr id="45059" name="Rectangle 3"/>
          <p:cNvSpPr>
            <a:spLocks noGrp="1" noChangeArrowheads="1"/>
          </p:cNvSpPr>
          <p:nvPr>
            <p:ph type="body" idx="1"/>
          </p:nvPr>
        </p:nvSpPr>
        <p:spPr/>
        <p:txBody>
          <a:bodyPr/>
          <a:lstStyle/>
          <a:p>
            <a:pPr eaLnBrk="1" hangingPunct="1">
              <a:lnSpc>
                <a:spcPct val="90000"/>
              </a:lnSpc>
            </a:pPr>
            <a:r>
              <a:rPr lang="en-US" sz="2400" smtClean="0"/>
              <a:t>Consist of dynamic and sophisticated data manipulation algorithms. </a:t>
            </a:r>
          </a:p>
          <a:p>
            <a:pPr eaLnBrk="1" hangingPunct="1">
              <a:lnSpc>
                <a:spcPct val="90000"/>
              </a:lnSpc>
            </a:pPr>
            <a:r>
              <a:rPr lang="en-US" sz="2400" smtClean="0"/>
              <a:t>The tool suite captures data from a designated set of source systems at user-defined intervals, performs elaborate data transformations, sends the results to a target environment, and applies the data to target files. </a:t>
            </a:r>
          </a:p>
          <a:p>
            <a:pPr eaLnBrk="1" hangingPunct="1">
              <a:lnSpc>
                <a:spcPct val="90000"/>
              </a:lnSpc>
            </a:pPr>
            <a:r>
              <a:rPr lang="en-US" sz="2400" smtClean="0"/>
              <a:t>These tools provide maximum flexibility for pointing to various source systems, to select the appropriate data transformation methods, and to apply full loads and incremental loads. </a:t>
            </a:r>
          </a:p>
          <a:p>
            <a:pPr eaLnBrk="1" hangingPunct="1">
              <a:lnSpc>
                <a:spcPct val="90000"/>
              </a:lnSpc>
            </a:pPr>
            <a:r>
              <a:rPr lang="en-US" sz="2400" smtClean="0"/>
              <a:t>The functionality of these tools sweeps the full range of the ETL process.</a:t>
            </a:r>
            <a:endParaRPr lang="sk-SK" sz="240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4000" b="1" smtClean="0"/>
              <a:t>Data capture through replication</a:t>
            </a:r>
            <a:r>
              <a:rPr lang="sk-SK" sz="4000" smtClean="0"/>
              <a:t> </a:t>
            </a:r>
          </a:p>
        </p:txBody>
      </p:sp>
      <p:sp>
        <p:nvSpPr>
          <p:cNvPr id="46083" name="Rectangle 3"/>
          <p:cNvSpPr>
            <a:spLocks noGrp="1" noChangeArrowheads="1"/>
          </p:cNvSpPr>
          <p:nvPr>
            <p:ph type="body" idx="1"/>
          </p:nvPr>
        </p:nvSpPr>
        <p:spPr/>
        <p:txBody>
          <a:bodyPr/>
          <a:lstStyle/>
          <a:p>
            <a:pPr eaLnBrk="1" hangingPunct="1">
              <a:lnSpc>
                <a:spcPct val="90000"/>
              </a:lnSpc>
            </a:pPr>
            <a:r>
              <a:rPr lang="en-US" sz="2800" smtClean="0"/>
              <a:t>Most of these tools use the transaction recovery logs maintained by the DBMS. </a:t>
            </a:r>
          </a:p>
          <a:p>
            <a:pPr eaLnBrk="1" hangingPunct="1">
              <a:lnSpc>
                <a:spcPct val="90000"/>
              </a:lnSpc>
            </a:pPr>
            <a:r>
              <a:rPr lang="en-US" sz="2800" smtClean="0"/>
              <a:t>The changes to the source systems captured in the transaction logs are replicated in near real time to the data staging area for further processing. </a:t>
            </a:r>
          </a:p>
          <a:p>
            <a:pPr eaLnBrk="1" hangingPunct="1">
              <a:lnSpc>
                <a:spcPct val="90000"/>
              </a:lnSpc>
            </a:pPr>
            <a:r>
              <a:rPr lang="en-US" sz="2800" smtClean="0"/>
              <a:t>Some of the tools provide the ability to replicate data through the use of database triggers. These specialized stored procedures in the database signal the replication agent to capture and transport the changes.</a:t>
            </a:r>
            <a:endParaRPr lang="sk-SK" sz="280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b="1" smtClean="0"/>
              <a:t>Code generators</a:t>
            </a:r>
            <a:r>
              <a:rPr lang="sk-SK" smtClean="0"/>
              <a:t> </a:t>
            </a:r>
          </a:p>
        </p:txBody>
      </p:sp>
      <p:sp>
        <p:nvSpPr>
          <p:cNvPr id="47107" name="Rectangle 3"/>
          <p:cNvSpPr>
            <a:spLocks noGrp="1" noChangeArrowheads="1"/>
          </p:cNvSpPr>
          <p:nvPr>
            <p:ph type="body" idx="1"/>
          </p:nvPr>
        </p:nvSpPr>
        <p:spPr/>
        <p:txBody>
          <a:bodyPr/>
          <a:lstStyle/>
          <a:p>
            <a:pPr eaLnBrk="1" hangingPunct="1">
              <a:lnSpc>
                <a:spcPct val="90000"/>
              </a:lnSpc>
            </a:pPr>
            <a:r>
              <a:rPr lang="en-US" sz="2400" smtClean="0"/>
              <a:t>Tools that directly deal with the extraction, transformation, and loading of data. </a:t>
            </a:r>
          </a:p>
          <a:p>
            <a:pPr eaLnBrk="1" hangingPunct="1">
              <a:lnSpc>
                <a:spcPct val="90000"/>
              </a:lnSpc>
            </a:pPr>
            <a:r>
              <a:rPr lang="en-US" sz="2400" smtClean="0"/>
              <a:t>The tools enable the process by generating program code to perform these functions. </a:t>
            </a:r>
          </a:p>
          <a:p>
            <a:pPr eaLnBrk="1" hangingPunct="1">
              <a:lnSpc>
                <a:spcPct val="90000"/>
              </a:lnSpc>
            </a:pPr>
            <a:r>
              <a:rPr lang="en-US" sz="2400" smtClean="0"/>
              <a:t>Code generators create 3GL/4GL data extraction and transformation programs. </a:t>
            </a:r>
          </a:p>
          <a:p>
            <a:pPr eaLnBrk="1" hangingPunct="1">
              <a:lnSpc>
                <a:spcPct val="90000"/>
              </a:lnSpc>
            </a:pPr>
            <a:r>
              <a:rPr lang="en-US" sz="2400" smtClean="0"/>
              <a:t>The tools generate most of the program code in some of the common programming languages. </a:t>
            </a:r>
          </a:p>
          <a:p>
            <a:pPr eaLnBrk="1" hangingPunct="1">
              <a:lnSpc>
                <a:spcPct val="90000"/>
              </a:lnSpc>
            </a:pPr>
            <a:r>
              <a:rPr lang="en-US" sz="2400" smtClean="0"/>
              <a:t>Own program code can be addedd, also. </a:t>
            </a:r>
          </a:p>
          <a:p>
            <a:pPr eaLnBrk="1" hangingPunct="1">
              <a:lnSpc>
                <a:spcPct val="90000"/>
              </a:lnSpc>
            </a:pPr>
            <a:r>
              <a:rPr lang="en-US" sz="2400" smtClean="0"/>
              <a:t>The code automatically generated by the tool has exits at which points you may add your code to handle special conditions.</a:t>
            </a:r>
          </a:p>
          <a:p>
            <a:pPr eaLnBrk="1" hangingPunct="1">
              <a:lnSpc>
                <a:spcPct val="90000"/>
              </a:lnSpc>
            </a:pPr>
            <a:endParaRPr lang="sk-SK" sz="240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endParaRPr lang="en-US" smtClean="0"/>
          </a:p>
        </p:txBody>
      </p:sp>
      <p:sp>
        <p:nvSpPr>
          <p:cNvPr id="48131" name="Rectangle 3"/>
          <p:cNvSpPr>
            <a:spLocks noGrp="1" noChangeArrowheads="1"/>
          </p:cNvSpPr>
          <p:nvPr>
            <p:ph type="body" idx="1"/>
          </p:nvPr>
        </p:nvSpPr>
        <p:spPr/>
        <p:txBody>
          <a:bodyPr/>
          <a:lstStyle/>
          <a:p>
            <a:pPr eaLnBrk="1" hangingPunct="1"/>
            <a:endParaRPr lang="en-US" smtClean="0"/>
          </a:p>
        </p:txBody>
      </p:sp>
      <p:pic>
        <p:nvPicPr>
          <p:cNvPr id="48132" name="Picture 4"/>
          <p:cNvPicPr>
            <a:picLocks noChangeAspect="1" noChangeArrowheads="1"/>
          </p:cNvPicPr>
          <p:nvPr/>
        </p:nvPicPr>
        <p:blipFill>
          <a:blip r:embed="rId2"/>
          <a:srcRect/>
          <a:stretch>
            <a:fillRect/>
          </a:stretch>
        </p:blipFill>
        <p:spPr bwMode="auto">
          <a:xfrm>
            <a:off x="0" y="0"/>
            <a:ext cx="8763000" cy="689133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hangingPunct="1"/>
            <a:r>
              <a:rPr lang="en-US" b="1" smtClean="0"/>
              <a:t>DATA EXTRACTION</a:t>
            </a:r>
            <a:endParaRPr lang="sk-SK" b="1" smtClean="0"/>
          </a:p>
        </p:txBody>
      </p:sp>
      <p:sp>
        <p:nvSpPr>
          <p:cNvPr id="6147" name="Rectangle 4"/>
          <p:cNvSpPr>
            <a:spLocks noGrp="1" noChangeArrowheads="1"/>
          </p:cNvSpPr>
          <p:nvPr>
            <p:ph type="subTitle" idx="1"/>
          </p:nvPr>
        </p:nvSpPr>
        <p:spPr/>
        <p:txBody>
          <a:bodyPr/>
          <a:lstStyle/>
          <a:p>
            <a:pPr eaLnBrk="1" hangingPunct="1"/>
            <a:endParaRPr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b="1" smtClean="0"/>
              <a:t>DATA EXTRACTION</a:t>
            </a:r>
            <a:r>
              <a:rPr lang="sk-SK" smtClean="0"/>
              <a:t> </a:t>
            </a:r>
          </a:p>
        </p:txBody>
      </p:sp>
      <p:sp>
        <p:nvSpPr>
          <p:cNvPr id="7171" name="Rectangle 3"/>
          <p:cNvSpPr>
            <a:spLocks noGrp="1" noChangeArrowheads="1"/>
          </p:cNvSpPr>
          <p:nvPr>
            <p:ph type="body" idx="1"/>
          </p:nvPr>
        </p:nvSpPr>
        <p:spPr/>
        <p:txBody>
          <a:bodyPr/>
          <a:lstStyle/>
          <a:p>
            <a:pPr eaLnBrk="1" hangingPunct="1">
              <a:lnSpc>
                <a:spcPct val="90000"/>
              </a:lnSpc>
            </a:pPr>
            <a:r>
              <a:rPr lang="en-US" dirty="0" smtClean="0"/>
              <a:t>For operational systems upgrade, all you need is one-time extractions and data conversions.</a:t>
            </a:r>
          </a:p>
          <a:p>
            <a:pPr eaLnBrk="1" hangingPunct="1">
              <a:lnSpc>
                <a:spcPct val="90000"/>
              </a:lnSpc>
            </a:pPr>
            <a:r>
              <a:rPr lang="en-US" dirty="0" smtClean="0"/>
              <a:t>For a data warehouse, you have to extract (increased complexity, 3</a:t>
            </a:r>
            <a:r>
              <a:rPr lang="en-US" baseline="30000" dirty="0" smtClean="0"/>
              <a:t>rd</a:t>
            </a:r>
            <a:r>
              <a:rPr lang="en-US" dirty="0" smtClean="0"/>
              <a:t> party tools):</a:t>
            </a:r>
            <a:endParaRPr lang="sk-SK" dirty="0" smtClean="0"/>
          </a:p>
          <a:p>
            <a:pPr lvl="1" eaLnBrk="1" hangingPunct="1">
              <a:lnSpc>
                <a:spcPct val="90000"/>
              </a:lnSpc>
            </a:pPr>
            <a:r>
              <a:rPr lang="en-US" dirty="0" smtClean="0"/>
              <a:t>data from many disparate sources.</a:t>
            </a:r>
            <a:endParaRPr lang="sk-SK" dirty="0" smtClean="0"/>
          </a:p>
          <a:p>
            <a:pPr lvl="1" eaLnBrk="1" hangingPunct="1">
              <a:lnSpc>
                <a:spcPct val="90000"/>
              </a:lnSpc>
            </a:pPr>
            <a:r>
              <a:rPr lang="en-US" dirty="0" smtClean="0"/>
              <a:t>data on the changes for ongoing incremental loads as well as for a one-time initial full load.</a:t>
            </a:r>
            <a:r>
              <a:rPr lang="sk-SK" dirty="0" smtClean="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685800"/>
            <a:ext cx="8162925" cy="646331"/>
          </a:xfrm>
        </p:spPr>
        <p:txBody>
          <a:bodyPr/>
          <a:lstStyle/>
          <a:p>
            <a:pPr eaLnBrk="1" hangingPunct="1"/>
            <a:r>
              <a:rPr lang="sk-SK" sz="3600" dirty="0" smtClean="0"/>
              <a:t>L</a:t>
            </a:r>
            <a:r>
              <a:rPr lang="en-US" sz="3600" dirty="0" err="1" smtClean="0"/>
              <a:t>ist</a:t>
            </a:r>
            <a:r>
              <a:rPr lang="en-US" sz="3600" dirty="0" smtClean="0"/>
              <a:t> of data extraction issues</a:t>
            </a:r>
            <a:r>
              <a:rPr lang="sk-SK" sz="3600" dirty="0" smtClean="0"/>
              <a:t> </a:t>
            </a:r>
          </a:p>
        </p:txBody>
      </p:sp>
      <p:sp>
        <p:nvSpPr>
          <p:cNvPr id="8195" name="Rectangle 3"/>
          <p:cNvSpPr>
            <a:spLocks noGrp="1" noChangeArrowheads="1"/>
          </p:cNvSpPr>
          <p:nvPr>
            <p:ph type="body" idx="1"/>
          </p:nvPr>
        </p:nvSpPr>
        <p:spPr/>
        <p:txBody>
          <a:bodyPr/>
          <a:lstStyle/>
          <a:p>
            <a:pPr eaLnBrk="1" hangingPunct="1">
              <a:lnSpc>
                <a:spcPct val="80000"/>
              </a:lnSpc>
            </a:pPr>
            <a:r>
              <a:rPr lang="en-US" sz="2000" b="1" i="1" dirty="0" smtClean="0"/>
              <a:t>Source Identification</a:t>
            </a:r>
            <a:r>
              <a:rPr lang="en-US" sz="2000" dirty="0" smtClean="0"/>
              <a:t>—identify source applications and source structures.</a:t>
            </a:r>
            <a:endParaRPr lang="sk-SK" sz="2000" dirty="0" smtClean="0"/>
          </a:p>
          <a:p>
            <a:pPr eaLnBrk="1" hangingPunct="1">
              <a:lnSpc>
                <a:spcPct val="80000"/>
              </a:lnSpc>
            </a:pPr>
            <a:r>
              <a:rPr lang="en-US" sz="2000" b="1" i="1" dirty="0" smtClean="0"/>
              <a:t>Method of extraction</a:t>
            </a:r>
            <a:r>
              <a:rPr lang="en-US" sz="2000" dirty="0" smtClean="0"/>
              <a:t>—for each data source, define whether the extraction process is manual or tool-based.</a:t>
            </a:r>
            <a:endParaRPr lang="sk-SK" sz="2000" dirty="0" smtClean="0"/>
          </a:p>
          <a:p>
            <a:pPr eaLnBrk="1" hangingPunct="1">
              <a:lnSpc>
                <a:spcPct val="80000"/>
              </a:lnSpc>
            </a:pPr>
            <a:r>
              <a:rPr lang="en-US" sz="2000" b="1" i="1" dirty="0" smtClean="0"/>
              <a:t>Extraction frequency</a:t>
            </a:r>
            <a:r>
              <a:rPr lang="en-US" sz="2000" dirty="0" smtClean="0"/>
              <a:t>—for each data source, establish how frequently the data extraction must by done—daily, weekly, quarterly, and so on.</a:t>
            </a:r>
            <a:endParaRPr lang="sk-SK" sz="2000" dirty="0" smtClean="0"/>
          </a:p>
          <a:p>
            <a:pPr eaLnBrk="1" hangingPunct="1">
              <a:lnSpc>
                <a:spcPct val="80000"/>
              </a:lnSpc>
            </a:pPr>
            <a:r>
              <a:rPr lang="en-US" sz="2000" b="1" i="1" dirty="0" smtClean="0"/>
              <a:t>Time window</a:t>
            </a:r>
            <a:r>
              <a:rPr lang="en-US" sz="2000" dirty="0" smtClean="0"/>
              <a:t>—for each data source, denote the time window for the extraction process.</a:t>
            </a:r>
            <a:endParaRPr lang="sk-SK" sz="2000" dirty="0" smtClean="0"/>
          </a:p>
          <a:p>
            <a:pPr eaLnBrk="1" hangingPunct="1">
              <a:lnSpc>
                <a:spcPct val="80000"/>
              </a:lnSpc>
            </a:pPr>
            <a:r>
              <a:rPr lang="en-US" sz="2000" b="1" i="1" dirty="0" smtClean="0"/>
              <a:t>Job sequencing</a:t>
            </a:r>
            <a:r>
              <a:rPr lang="en-US" sz="2000" dirty="0" smtClean="0"/>
              <a:t>—determine whether the beginning of one job in an extraction job stream has to wait until the previous job has finished successfully.</a:t>
            </a:r>
            <a:endParaRPr lang="sk-SK" sz="2000" dirty="0" smtClean="0"/>
          </a:p>
          <a:p>
            <a:pPr eaLnBrk="1" hangingPunct="1">
              <a:lnSpc>
                <a:spcPct val="80000"/>
              </a:lnSpc>
            </a:pPr>
            <a:r>
              <a:rPr lang="en-US" sz="2000" b="1" i="1" dirty="0" smtClean="0"/>
              <a:t>Exception handling</a:t>
            </a:r>
            <a:r>
              <a:rPr lang="en-US" sz="2000" dirty="0" smtClean="0"/>
              <a:t>—determine how to handle input records that cannot be extracted</a:t>
            </a:r>
            <a:r>
              <a:rPr lang="sk-SK" sz="2000" dirty="0" smtClean="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endParaRPr lang="en-US" smtClean="0"/>
          </a:p>
        </p:txBody>
      </p:sp>
      <p:sp>
        <p:nvSpPr>
          <p:cNvPr id="9219" name="Rectangle 3"/>
          <p:cNvSpPr>
            <a:spLocks noGrp="1" noChangeArrowheads="1"/>
          </p:cNvSpPr>
          <p:nvPr>
            <p:ph type="body" idx="1"/>
          </p:nvPr>
        </p:nvSpPr>
        <p:spPr/>
        <p:txBody>
          <a:bodyPr/>
          <a:lstStyle/>
          <a:p>
            <a:pPr eaLnBrk="1" hangingPunct="1"/>
            <a:endParaRPr lang="en-US" smtClean="0"/>
          </a:p>
        </p:txBody>
      </p:sp>
      <p:pic>
        <p:nvPicPr>
          <p:cNvPr id="9220" name="Picture 4"/>
          <p:cNvPicPr>
            <a:picLocks noChangeAspect="1" noChangeArrowheads="1"/>
          </p:cNvPicPr>
          <p:nvPr/>
        </p:nvPicPr>
        <p:blipFill>
          <a:blip r:embed="rId2"/>
          <a:srcRect/>
          <a:stretch>
            <a:fillRect/>
          </a:stretch>
        </p:blipFill>
        <p:spPr bwMode="auto">
          <a:xfrm>
            <a:off x="533400" y="0"/>
            <a:ext cx="8077200" cy="675163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b="1" i="1" smtClean="0"/>
              <a:t>Data in Operational Systems</a:t>
            </a:r>
            <a:r>
              <a:rPr lang="en-US" smtClean="0"/>
              <a:t>.</a:t>
            </a:r>
            <a:r>
              <a:rPr lang="sk-SK" smtClean="0"/>
              <a:t> </a:t>
            </a:r>
          </a:p>
        </p:txBody>
      </p:sp>
      <p:sp>
        <p:nvSpPr>
          <p:cNvPr id="10243" name="Rectangle 3"/>
          <p:cNvSpPr>
            <a:spLocks noGrp="1" noChangeArrowheads="1"/>
          </p:cNvSpPr>
          <p:nvPr>
            <p:ph type="body" idx="1"/>
          </p:nvPr>
        </p:nvSpPr>
        <p:spPr/>
        <p:txBody>
          <a:bodyPr/>
          <a:lstStyle/>
          <a:p>
            <a:pPr eaLnBrk="1" hangingPunct="1">
              <a:lnSpc>
                <a:spcPct val="90000"/>
              </a:lnSpc>
              <a:buFontTx/>
              <a:buNone/>
            </a:pPr>
            <a:r>
              <a:rPr lang="en-US" sz="2400" dirty="0" smtClean="0"/>
              <a:t>Two categories:</a:t>
            </a:r>
          </a:p>
          <a:p>
            <a:pPr eaLnBrk="1" hangingPunct="1">
              <a:lnSpc>
                <a:spcPct val="90000"/>
              </a:lnSpc>
              <a:buFont typeface="Symbol" pitchFamily="18" charset="2"/>
              <a:buChar char=""/>
            </a:pPr>
            <a:r>
              <a:rPr lang="en-US" sz="2400" b="1" dirty="0" smtClean="0"/>
              <a:t>Current Value</a:t>
            </a:r>
            <a:r>
              <a:rPr lang="en-US" sz="2400" dirty="0" smtClean="0"/>
              <a:t>. (most of the attributes) The value of an attribute remains constant only until a business transaction changes it. Data extraction for preserving the history of the changes in the data warehouse gets quite involved for this category of data.</a:t>
            </a:r>
            <a:endParaRPr lang="sk-SK" sz="2400" dirty="0" smtClean="0"/>
          </a:p>
          <a:p>
            <a:pPr eaLnBrk="1" hangingPunct="1">
              <a:lnSpc>
                <a:spcPct val="90000"/>
              </a:lnSpc>
              <a:buFont typeface="Symbol" pitchFamily="18" charset="2"/>
              <a:buChar char=""/>
            </a:pPr>
            <a:r>
              <a:rPr lang="en-US" sz="2400" b="1" dirty="0" smtClean="0"/>
              <a:t>Periodic Status</a:t>
            </a:r>
            <a:r>
              <a:rPr lang="en-US" sz="2400" i="1" dirty="0" smtClean="0"/>
              <a:t>. </a:t>
            </a:r>
            <a:r>
              <a:rPr lang="en-US" sz="2400" dirty="0" smtClean="0"/>
              <a:t>(not as common as the previous category) The history of the changes is preserved in the source systems themselves. Therefore, data extraction is relatively easier. </a:t>
            </a:r>
            <a:endParaRPr lang="sk-SK" sz="2400" dirty="0" smtClean="0"/>
          </a:p>
          <a:p>
            <a:pPr eaLnBrk="1" hangingPunct="1">
              <a:lnSpc>
                <a:spcPct val="90000"/>
              </a:lnSpc>
            </a:pPr>
            <a:endParaRPr lang="sk-SK" sz="2400" dirty="0" smtClean="0"/>
          </a:p>
        </p:txBody>
      </p:sp>
    </p:spTree>
  </p:cSld>
  <p:clrMapOvr>
    <a:masterClrMapping/>
  </p:clrMapOvr>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Verdana" pitchFamily="34" charset="0"/>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Bold Stripes</Template>
  <TotalTime>2487</TotalTime>
  <Words>2134</Words>
  <Application>Microsoft Office PowerPoint</Application>
  <PresentationFormat>On-screen Show (4:3)</PresentationFormat>
  <Paragraphs>159</Paragraphs>
  <Slides>46</Slides>
  <Notes>2</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Bold Stripes</vt:lpstr>
      <vt:lpstr>ETL</vt:lpstr>
      <vt:lpstr>Purpose of ETL</vt:lpstr>
      <vt:lpstr>PowerPoint Presentation</vt:lpstr>
      <vt:lpstr>Types of activities and tasks that compose the ETLprocess</vt:lpstr>
      <vt:lpstr>DATA EXTRACTION</vt:lpstr>
      <vt:lpstr>DATA EXTRACTION </vt:lpstr>
      <vt:lpstr>List of data extraction issues </vt:lpstr>
      <vt:lpstr>PowerPoint Presentation</vt:lpstr>
      <vt:lpstr>Data in Operational Systems. </vt:lpstr>
      <vt:lpstr>PowerPoint Presentation</vt:lpstr>
      <vt:lpstr>Data in Operational Systems.</vt:lpstr>
      <vt:lpstr>Data in Operational Systems.</vt:lpstr>
      <vt:lpstr>Options for data capture </vt:lpstr>
      <vt:lpstr>PowerPoint Presentation</vt:lpstr>
      <vt:lpstr>PowerPoint Presentation</vt:lpstr>
      <vt:lpstr>Data capture through database triggers </vt:lpstr>
      <vt:lpstr>PowerPoint Presentation</vt:lpstr>
      <vt:lpstr>Capture Based on Date and Time Stamp </vt:lpstr>
      <vt:lpstr>Capture by Comparing Files </vt:lpstr>
      <vt:lpstr>PowerPoint Presentation</vt:lpstr>
      <vt:lpstr>DATA TRANSFORMATION </vt:lpstr>
      <vt:lpstr>DATA TRANSFORMATION</vt:lpstr>
      <vt:lpstr>Quality of data</vt:lpstr>
      <vt:lpstr>Basic tasks in data transformation</vt:lpstr>
      <vt:lpstr>Basic tasks in data transformation(2)</vt:lpstr>
      <vt:lpstr>Major Transformation Types</vt:lpstr>
      <vt:lpstr>PowerPoint Presentation</vt:lpstr>
      <vt:lpstr>Data Integration and Consolidation </vt:lpstr>
      <vt:lpstr>Entity Identification Problem</vt:lpstr>
      <vt:lpstr>Multiple Sources Problem </vt:lpstr>
      <vt:lpstr>DATA LOADING </vt:lpstr>
      <vt:lpstr>DATA LOADING </vt:lpstr>
      <vt:lpstr>Applying Data: Techniques and Processes</vt:lpstr>
      <vt:lpstr>Load </vt:lpstr>
      <vt:lpstr>PowerPoint Presentation</vt:lpstr>
      <vt:lpstr>Append </vt:lpstr>
      <vt:lpstr>PowerPoint Presentation</vt:lpstr>
      <vt:lpstr>Destructive Merge </vt:lpstr>
      <vt:lpstr>PowerPoint Presentation</vt:lpstr>
      <vt:lpstr>Constructive Merge </vt:lpstr>
      <vt:lpstr>PowerPoint Presentation</vt:lpstr>
      <vt:lpstr>ETL Tools Options </vt:lpstr>
      <vt:lpstr>Data transformation engines </vt:lpstr>
      <vt:lpstr>Data capture through replication </vt:lpstr>
      <vt:lpstr>Code generators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Ashish Jain</cp:lastModifiedBy>
  <cp:revision>256</cp:revision>
  <cp:lastPrinted>1601-01-01T00:00:00Z</cp:lastPrinted>
  <dcterms:created xsi:type="dcterms:W3CDTF">1601-01-01T00:00:00Z</dcterms:created>
  <dcterms:modified xsi:type="dcterms:W3CDTF">2017-11-05T12:15:25Z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