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312" r:id="rId2"/>
    <p:sldId id="441" r:id="rId3"/>
    <p:sldId id="442" r:id="rId4"/>
    <p:sldId id="443" r:id="rId5"/>
    <p:sldId id="444" r:id="rId6"/>
    <p:sldId id="445" r:id="rId7"/>
    <p:sldId id="446" r:id="rId8"/>
    <p:sldId id="447" r:id="rId9"/>
    <p:sldId id="448" r:id="rId10"/>
    <p:sldId id="449"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6" r:id="rId26"/>
    <p:sldId id="467" r:id="rId27"/>
    <p:sldId id="450" r:id="rId28"/>
    <p:sldId id="451" r:id="rId29"/>
    <p:sldId id="468" r:id="rId30"/>
    <p:sldId id="469" r:id="rId31"/>
    <p:sldId id="470" r:id="rId32"/>
    <p:sldId id="471" r:id="rId33"/>
    <p:sldId id="472" r:id="rId34"/>
    <p:sldId id="473" r:id="rId35"/>
    <p:sldId id="47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39" r:id="rId51"/>
    <p:sldId id="440" r:id="rId52"/>
  </p:sldIdLst>
  <p:sldSz cx="9144000" cy="6858000" type="screen4x3"/>
  <p:notesSz cx="6858000" cy="9144000"/>
  <p:defaultTextStyle>
    <a:defPPr>
      <a:defRPr lang="en-US"/>
    </a:defPPr>
    <a:lvl1pPr algn="l" rtl="0" fontAlgn="base">
      <a:spcBef>
        <a:spcPct val="0"/>
      </a:spcBef>
      <a:spcAft>
        <a:spcPct val="0"/>
      </a:spcAft>
      <a:defRPr sz="4400" kern="1200">
        <a:solidFill>
          <a:schemeClr val="tx2"/>
        </a:solidFill>
        <a:latin typeface="Verdana" pitchFamily="34" charset="0"/>
        <a:ea typeface="+mn-ea"/>
        <a:cs typeface="+mn-cs"/>
      </a:defRPr>
    </a:lvl1pPr>
    <a:lvl2pPr marL="457200" algn="l" rtl="0" fontAlgn="base">
      <a:spcBef>
        <a:spcPct val="0"/>
      </a:spcBef>
      <a:spcAft>
        <a:spcPct val="0"/>
      </a:spcAft>
      <a:defRPr sz="4400" kern="1200">
        <a:solidFill>
          <a:schemeClr val="tx2"/>
        </a:solidFill>
        <a:latin typeface="Verdana" pitchFamily="34" charset="0"/>
        <a:ea typeface="+mn-ea"/>
        <a:cs typeface="+mn-cs"/>
      </a:defRPr>
    </a:lvl2pPr>
    <a:lvl3pPr marL="914400" algn="l" rtl="0" fontAlgn="base">
      <a:spcBef>
        <a:spcPct val="0"/>
      </a:spcBef>
      <a:spcAft>
        <a:spcPct val="0"/>
      </a:spcAft>
      <a:defRPr sz="4400" kern="1200">
        <a:solidFill>
          <a:schemeClr val="tx2"/>
        </a:solidFill>
        <a:latin typeface="Verdana" pitchFamily="34" charset="0"/>
        <a:ea typeface="+mn-ea"/>
        <a:cs typeface="+mn-cs"/>
      </a:defRPr>
    </a:lvl3pPr>
    <a:lvl4pPr marL="1371600" algn="l" rtl="0" fontAlgn="base">
      <a:spcBef>
        <a:spcPct val="0"/>
      </a:spcBef>
      <a:spcAft>
        <a:spcPct val="0"/>
      </a:spcAft>
      <a:defRPr sz="4400" kern="1200">
        <a:solidFill>
          <a:schemeClr val="tx2"/>
        </a:solidFill>
        <a:latin typeface="Verdana" pitchFamily="34" charset="0"/>
        <a:ea typeface="+mn-ea"/>
        <a:cs typeface="+mn-cs"/>
      </a:defRPr>
    </a:lvl4pPr>
    <a:lvl5pPr marL="1828800" algn="l" rtl="0" fontAlgn="base">
      <a:spcBef>
        <a:spcPct val="0"/>
      </a:spcBef>
      <a:spcAft>
        <a:spcPct val="0"/>
      </a:spcAft>
      <a:defRPr sz="4400" kern="1200">
        <a:solidFill>
          <a:schemeClr val="tx2"/>
        </a:solidFill>
        <a:latin typeface="Verdana" pitchFamily="34" charset="0"/>
        <a:ea typeface="+mn-ea"/>
        <a:cs typeface="+mn-cs"/>
      </a:defRPr>
    </a:lvl5pPr>
    <a:lvl6pPr marL="2286000" algn="l" defTabSz="914400" rtl="0" eaLnBrk="1" latinLnBrk="0" hangingPunct="1">
      <a:defRPr sz="4400" kern="1200">
        <a:solidFill>
          <a:schemeClr val="tx2"/>
        </a:solidFill>
        <a:latin typeface="Verdana" pitchFamily="34" charset="0"/>
        <a:ea typeface="+mn-ea"/>
        <a:cs typeface="+mn-cs"/>
      </a:defRPr>
    </a:lvl6pPr>
    <a:lvl7pPr marL="2743200" algn="l" defTabSz="914400" rtl="0" eaLnBrk="1" latinLnBrk="0" hangingPunct="1">
      <a:defRPr sz="4400" kern="1200">
        <a:solidFill>
          <a:schemeClr val="tx2"/>
        </a:solidFill>
        <a:latin typeface="Verdana" pitchFamily="34" charset="0"/>
        <a:ea typeface="+mn-ea"/>
        <a:cs typeface="+mn-cs"/>
      </a:defRPr>
    </a:lvl7pPr>
    <a:lvl8pPr marL="3200400" algn="l" defTabSz="914400" rtl="0" eaLnBrk="1" latinLnBrk="0" hangingPunct="1">
      <a:defRPr sz="4400" kern="1200">
        <a:solidFill>
          <a:schemeClr val="tx2"/>
        </a:solidFill>
        <a:latin typeface="Verdana" pitchFamily="34" charset="0"/>
        <a:ea typeface="+mn-ea"/>
        <a:cs typeface="+mn-cs"/>
      </a:defRPr>
    </a:lvl8pPr>
    <a:lvl9pPr marL="3657600" algn="l" defTabSz="914400" rtl="0" eaLnBrk="1" latinLnBrk="0" hangingPunct="1">
      <a:defRPr sz="4400" kern="1200">
        <a:solidFill>
          <a:schemeClr val="tx2"/>
        </a:solidFill>
        <a:latin typeface="Verdana"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DCB179-9806-4B38-8511-C0E478F1AE2D}" type="datetimeFigureOut">
              <a:rPr lang="en-US" smtClean="0"/>
              <a:pPr/>
              <a:t>05-Nov-17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7DD2B4-677F-43F5-A37E-4078D2C4B057}" type="slidenum">
              <a:rPr lang="en-US" smtClean="0"/>
              <a:pPr/>
              <a:t>‹#›</a:t>
            </a:fld>
            <a:endParaRPr lang="en-US"/>
          </a:p>
        </p:txBody>
      </p:sp>
    </p:spTree>
    <p:extLst>
      <p:ext uri="{BB962C8B-B14F-4D97-AF65-F5344CB8AC3E}">
        <p14:creationId xmlns:p14="http://schemas.microsoft.com/office/powerpoint/2010/main" val="3869506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E4AB2D34-28F7-460E-81B7-FE05C5AA1AA1}" type="slidenum">
              <a:rPr lang="en-US"/>
              <a:pPr/>
              <a:t>‹#›</a:t>
            </a:fld>
            <a:endParaRPr lang="en-US"/>
          </a:p>
        </p:txBody>
      </p:sp>
    </p:spTree>
    <p:extLst>
      <p:ext uri="{BB962C8B-B14F-4D97-AF65-F5344CB8AC3E}">
        <p14:creationId xmlns:p14="http://schemas.microsoft.com/office/powerpoint/2010/main" val="25333404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9F58B-EA51-457E-8BF3-2AAECE4C959D}" type="slidenum">
              <a:rPr lang="en-US"/>
              <a:pPr/>
              <a:t>12</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8932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F5FAD-3557-420D-8A21-D3167565E943}" type="slidenum">
              <a:rPr lang="en-US"/>
              <a:pPr/>
              <a:t>21</a:t>
            </a:fld>
            <a:endParaRPr 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684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BFFF1-58BE-4767-A50B-5CBC2A4B6758}" type="slidenum">
              <a:rPr lang="en-US"/>
              <a:pPr/>
              <a:t>23</a:t>
            </a:fld>
            <a:endParaRPr lang="en-US"/>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1017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1A2374-BF34-46E6-85BC-C0E4F64631CA}" type="slidenum">
              <a:rPr lang="en-US"/>
              <a:pPr/>
              <a:t>24</a:t>
            </a:fld>
            <a:endParaRPr lang="en-US"/>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5813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DA1D7-1506-4FA9-9613-26C6216154BD}" type="slidenum">
              <a:rPr lang="en-US"/>
              <a:pPr/>
              <a:t>25</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2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593EAD-7EC0-479C-8394-C54F5A3515B3}" type="slidenum">
              <a:rPr lang="en-US"/>
              <a:pPr/>
              <a:t>26</a:t>
            </a:fld>
            <a:endParaRPr lang="en-US"/>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8187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27AE4-0908-4C4B-891C-0B50A9EBF444}" type="slidenum">
              <a:rPr lang="en-US"/>
              <a:pPr/>
              <a:t>30</a:t>
            </a:fld>
            <a:endParaRPr lang="en-US"/>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0455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D7A7D-BE95-4701-B361-189104AC7B93}" type="slidenum">
              <a:rPr lang="en-US"/>
              <a:pPr/>
              <a:t>31</a:t>
            </a:fld>
            <a:endParaRPr lang="en-US"/>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3968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DD34F-8BEB-4093-A8F0-233F64A335BB}" type="slidenum">
              <a:rPr lang="en-US"/>
              <a:pPr/>
              <a:t>32</a:t>
            </a:fld>
            <a:endParaRPr lang="en-US"/>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9391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3E829-CED6-4235-8FF1-DE41F0E542B3}" type="slidenum">
              <a:rPr lang="en-US"/>
              <a:pPr/>
              <a:t>33</a:t>
            </a:fld>
            <a:endParaRPr lang="en-US"/>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9019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000BF2-8134-4878-9BC5-7E6A29AFD536}" type="slidenum">
              <a:rPr lang="en-US"/>
              <a:pPr/>
              <a:t>34</a:t>
            </a:fld>
            <a:endParaRPr lang="en-US"/>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1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9BA000-5786-41DE-8800-CCDC18AF583B}" type="slidenum">
              <a:rPr lang="en-US"/>
              <a:pPr/>
              <a:t>13</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03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88F01D-BC35-4089-B25D-3FE73902BD3E}" type="slidenum">
              <a:rPr lang="en-US"/>
              <a:pPr/>
              <a:t>14</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138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CA078-1B5A-4FE4-8566-E63E888CAF41}" type="slidenum">
              <a:rPr lang="en-US"/>
              <a:pPr/>
              <a:t>15</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7321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10604-BF35-4552-8DAC-42F9D7296039}" type="slidenum">
              <a:rPr lang="en-US"/>
              <a:pPr/>
              <a:t>16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640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970CF-A254-4D6C-B67D-D0F6FF66C390}" type="slidenum">
              <a:rPr lang="en-US"/>
              <a:pPr/>
              <a:t>17</a:t>
            </a:fld>
            <a:endParaRPr lang="en-US"/>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633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B469E-5814-4831-A093-03BDE2C91F32}" type="slidenum">
              <a:rPr lang="en-US"/>
              <a:pPr/>
              <a:t>18</a:t>
            </a:fld>
            <a:endParaRPr 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091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C7120-5602-4BD5-85B1-31932E01AA69}" type="slidenum">
              <a:rPr lang="en-US"/>
              <a:pPr/>
              <a:t>19</a:t>
            </a:fld>
            <a:endParaRPr 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491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4ECCE-D461-4437-B69E-C36835552558}" type="slidenum">
              <a:rPr lang="en-US"/>
              <a:pPr/>
              <a:t>20</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523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562" name="Group 2"/>
          <p:cNvGrpSpPr>
            <a:grpSpLocks/>
          </p:cNvGrpSpPr>
          <p:nvPr/>
        </p:nvGrpSpPr>
        <p:grpSpPr bwMode="auto">
          <a:xfrm>
            <a:off x="-3175" y="0"/>
            <a:ext cx="9147175" cy="6867525"/>
            <a:chOff x="-2" y="0"/>
            <a:chExt cx="5762" cy="4326"/>
          </a:xfrm>
        </p:grpSpPr>
        <p:grpSp>
          <p:nvGrpSpPr>
            <p:cNvPr id="66563" name="Group 3"/>
            <p:cNvGrpSpPr>
              <a:grpSpLocks/>
            </p:cNvGrpSpPr>
            <p:nvPr userDrawn="1"/>
          </p:nvGrpSpPr>
          <p:grpSpPr bwMode="auto">
            <a:xfrm>
              <a:off x="-2" y="0"/>
              <a:ext cx="5712" cy="4326"/>
              <a:chOff x="-2" y="0"/>
              <a:chExt cx="5712" cy="4326"/>
            </a:xfrm>
          </p:grpSpPr>
          <p:sp>
            <p:nvSpPr>
              <p:cNvPr id="66564"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5"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6"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7"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8"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9"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0"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1"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2"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3"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4"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5"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6"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7"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8"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9"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0"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1"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2"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3"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4"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5"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6"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7"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8"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9"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0"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1"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2"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3"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4"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5"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6"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7"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8"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9"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0"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1"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2"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3"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4"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5"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6"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7"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8"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9"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0"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1"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2"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3"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4"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5"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6"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7"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8"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9"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0"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1"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2"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3"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6624" name="Rectangle 64"/>
            <p:cNvSpPr>
              <a:spLocks noChangeArrowheads="1"/>
            </p:cNvSpPr>
            <p:nvPr userDrawn="1"/>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6625" name="Rectangle 65"/>
            <p:cNvSpPr>
              <a:spLocks noChangeArrowheads="1"/>
            </p:cNvSpPr>
            <p:nvPr userDrawn="1"/>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6626"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endParaRPr kumimoji="1" lang="en-US" sz="2400">
              <a:solidFill>
                <a:schemeClr val="tx1"/>
              </a:solidFill>
            </a:endParaRPr>
          </a:p>
        </p:txBody>
      </p:sp>
      <p:sp>
        <p:nvSpPr>
          <p:cNvPr id="66627" name="Rectangle 67"/>
          <p:cNvSpPr>
            <a:spLocks noGrp="1" noChangeArrowheads="1"/>
          </p:cNvSpPr>
          <p:nvPr>
            <p:ph type="ctrTitle" sz="quarter"/>
          </p:nvPr>
        </p:nvSpPr>
        <p:spPr>
          <a:xfrm>
            <a:off x="779463" y="1096963"/>
            <a:ext cx="7678737" cy="1431925"/>
          </a:xfrm>
        </p:spPr>
        <p:txBody>
          <a:bodyPr/>
          <a:lstStyle>
            <a:lvl1pPr algn="r">
              <a:defRPr b="1"/>
            </a:lvl1pPr>
          </a:lstStyle>
          <a:p>
            <a:r>
              <a:rPr lang="en-US"/>
              <a:t>Click to edit Master title style</a:t>
            </a:r>
          </a:p>
        </p:txBody>
      </p:sp>
      <p:sp>
        <p:nvSpPr>
          <p:cNvPr id="6662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6629" name="Rectangle 69"/>
          <p:cNvSpPr>
            <a:spLocks noGrp="1" noChangeArrowheads="1"/>
          </p:cNvSpPr>
          <p:nvPr>
            <p:ph type="dt" sz="quarter" idx="2"/>
          </p:nvPr>
        </p:nvSpPr>
        <p:spPr>
          <a:xfrm>
            <a:off x="685800" y="6248400"/>
            <a:ext cx="1905000" cy="457200"/>
          </a:xfrm>
        </p:spPr>
        <p:txBody>
          <a:bodyPr/>
          <a:lstStyle>
            <a:lvl1pPr>
              <a:defRPr/>
            </a:lvl1pPr>
          </a:lstStyle>
          <a:p>
            <a:fld id="{3CE9BC32-281C-4DAC-8FC8-EA03794AA414}" type="datetime5">
              <a:rPr lang="en-US" smtClean="0"/>
              <a:pPr/>
              <a:t>5-Nov-17</a:t>
            </a:fld>
            <a:endParaRPr lang="en-US"/>
          </a:p>
        </p:txBody>
      </p:sp>
      <p:sp>
        <p:nvSpPr>
          <p:cNvPr id="66630" name="Rectangle 70"/>
          <p:cNvSpPr>
            <a:spLocks noGrp="1" noChangeArrowheads="1"/>
          </p:cNvSpPr>
          <p:nvPr>
            <p:ph type="ftr" sz="quarter" idx="3"/>
          </p:nvPr>
        </p:nvSpPr>
        <p:spPr>
          <a:xfrm>
            <a:off x="3124200" y="6248400"/>
            <a:ext cx="2895600" cy="457200"/>
          </a:xfrm>
        </p:spPr>
        <p:txBody>
          <a:bodyPr/>
          <a:lstStyle>
            <a:lvl1pPr>
              <a:defRPr/>
            </a:lvl1pPr>
          </a:lstStyle>
          <a:p>
            <a:r>
              <a:rPr lang="en-US" smtClean="0"/>
              <a:t>BITS-Pilani</a:t>
            </a:r>
            <a:endParaRPr lang="en-US"/>
          </a:p>
        </p:txBody>
      </p:sp>
      <p:sp>
        <p:nvSpPr>
          <p:cNvPr id="66631" name="Rectangle 71"/>
          <p:cNvSpPr>
            <a:spLocks noGrp="1" noChangeArrowheads="1"/>
          </p:cNvSpPr>
          <p:nvPr>
            <p:ph type="sldNum" sz="quarter" idx="4"/>
          </p:nvPr>
        </p:nvSpPr>
        <p:spPr>
          <a:xfrm>
            <a:off x="6553200" y="6248400"/>
            <a:ext cx="1905000" cy="457200"/>
          </a:xfrm>
        </p:spPr>
        <p:txBody>
          <a:bodyPr/>
          <a:lstStyle>
            <a:lvl1pPr>
              <a:defRPr/>
            </a:lvl1pPr>
          </a:lstStyle>
          <a:p>
            <a:fld id="{DC4F5491-6A9C-4618-AE0F-3A6B2A211D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B792CA2-B701-4191-B2BE-8B4A65BB689F}"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2ABB5812-C14C-4F8A-90EE-8F586F80D3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7B54B8-5F55-48CD-ADE6-076A354A3FC8}"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30313CB2-FEED-4806-A8F9-C71966A0AFB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9A7A58EF-29B8-4652-8881-FA38DD1045BF}" type="datetime5">
              <a:rPr lang="en-US" smtClean="0"/>
              <a:pPr/>
              <a:t>5-Nov-17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41995A1-D6AE-4BF3-8D6D-EF190C108B92}" type="slidenum">
              <a:rPr lang="en-US"/>
              <a:pPr/>
              <a:t>‹#›</a:t>
            </a:fld>
            <a:endParaRPr lang="en-US"/>
          </a:p>
        </p:txBody>
      </p:sp>
    </p:spTree>
    <p:extLst>
      <p:ext uri="{BB962C8B-B14F-4D97-AF65-F5344CB8AC3E}">
        <p14:creationId xmlns:p14="http://schemas.microsoft.com/office/powerpoint/2010/main" val="420430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705FA710-C387-4ACE-8680-3BB2E196170D}" type="datetime5">
              <a:rPr lang="en-US" smtClean="0"/>
              <a:pPr/>
              <a:t>5-Nov-17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BITS-Pilani</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0B92DE4-4DEE-44D7-BEB0-41A437785803}" type="slidenum">
              <a:rPr lang="en-US"/>
              <a:pPr/>
              <a:t>‹#›</a:t>
            </a:fld>
            <a:endParaRPr lang="en-US"/>
          </a:p>
        </p:txBody>
      </p:sp>
    </p:spTree>
    <p:extLst>
      <p:ext uri="{BB962C8B-B14F-4D97-AF65-F5344CB8AC3E}">
        <p14:creationId xmlns:p14="http://schemas.microsoft.com/office/powerpoint/2010/main" val="192056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B246A4E-D18B-4A08-8F7F-DDE9EF01E942}"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8656CB50-CB09-41A7-8C51-AEA68617396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FB3E98C-A37D-453F-8827-D883202B8BCA}"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F41275A5-3C53-4F5C-9C11-ED2B5F79DAB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06234A4-B133-4F68-8D14-16635B545512}"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D1BA0DBD-BC9A-4046-9604-D4F8DA641B4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64EA608-E735-4F42-961C-47F89F7A1C63}" type="datetime5">
              <a:rPr lang="en-US" smtClean="0"/>
              <a:pPr/>
              <a:t>5-Nov-17</a:t>
            </a:fld>
            <a:endParaRPr lang="en-US"/>
          </a:p>
        </p:txBody>
      </p:sp>
      <p:sp>
        <p:nvSpPr>
          <p:cNvPr id="8" name="Footer Placeholder 7"/>
          <p:cNvSpPr>
            <a:spLocks noGrp="1"/>
          </p:cNvSpPr>
          <p:nvPr>
            <p:ph type="ftr" sz="quarter" idx="11"/>
          </p:nvPr>
        </p:nvSpPr>
        <p:spPr/>
        <p:txBody>
          <a:bodyPr/>
          <a:lstStyle>
            <a:lvl1pPr>
              <a:defRPr/>
            </a:lvl1pPr>
          </a:lstStyle>
          <a:p>
            <a:r>
              <a:rPr lang="en-US" smtClean="0"/>
              <a:t>BITS-Pilani</a:t>
            </a:r>
            <a:endParaRPr lang="en-US"/>
          </a:p>
        </p:txBody>
      </p:sp>
      <p:sp>
        <p:nvSpPr>
          <p:cNvPr id="9" name="Slide Number Placeholder 8"/>
          <p:cNvSpPr>
            <a:spLocks noGrp="1"/>
          </p:cNvSpPr>
          <p:nvPr>
            <p:ph type="sldNum" sz="quarter" idx="12"/>
          </p:nvPr>
        </p:nvSpPr>
        <p:spPr/>
        <p:txBody>
          <a:bodyPr/>
          <a:lstStyle>
            <a:lvl1pPr>
              <a:defRPr/>
            </a:lvl1pPr>
          </a:lstStyle>
          <a:p>
            <a:fld id="{AC06649C-C529-418C-ABA3-4EBC56F67D5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8889679-0AE4-4059-8566-35C7A47FED2A}" type="datetime5">
              <a:rPr lang="en-US" smtClean="0"/>
              <a:pPr/>
              <a:t>5-Nov-17</a:t>
            </a:fld>
            <a:endParaRPr lang="en-US"/>
          </a:p>
        </p:txBody>
      </p:sp>
      <p:sp>
        <p:nvSpPr>
          <p:cNvPr id="4" name="Footer Placeholder 3"/>
          <p:cNvSpPr>
            <a:spLocks noGrp="1"/>
          </p:cNvSpPr>
          <p:nvPr>
            <p:ph type="ftr" sz="quarter" idx="11"/>
          </p:nvPr>
        </p:nvSpPr>
        <p:spPr/>
        <p:txBody>
          <a:bodyPr/>
          <a:lstStyle>
            <a:lvl1pPr>
              <a:defRPr/>
            </a:lvl1pPr>
          </a:lstStyle>
          <a:p>
            <a:r>
              <a:rPr lang="en-US" smtClean="0"/>
              <a:t>BITS-Pilani</a:t>
            </a:r>
            <a:endParaRPr lang="en-US"/>
          </a:p>
        </p:txBody>
      </p:sp>
      <p:sp>
        <p:nvSpPr>
          <p:cNvPr id="5" name="Slide Number Placeholder 4"/>
          <p:cNvSpPr>
            <a:spLocks noGrp="1"/>
          </p:cNvSpPr>
          <p:nvPr>
            <p:ph type="sldNum" sz="quarter" idx="12"/>
          </p:nvPr>
        </p:nvSpPr>
        <p:spPr/>
        <p:txBody>
          <a:bodyPr/>
          <a:lstStyle>
            <a:lvl1pPr>
              <a:defRPr/>
            </a:lvl1pPr>
          </a:lstStyle>
          <a:p>
            <a:fld id="{1227820D-B2FB-4CFD-B57C-1362B65E093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B8F2B69-54BB-4458-A926-EC2A6EADE8C0}" type="datetime5">
              <a:rPr lang="en-US" smtClean="0"/>
              <a:pPr/>
              <a:t>5-Nov-17</a:t>
            </a:fld>
            <a:endParaRPr lang="en-US"/>
          </a:p>
        </p:txBody>
      </p:sp>
      <p:sp>
        <p:nvSpPr>
          <p:cNvPr id="3" name="Footer Placeholder 2"/>
          <p:cNvSpPr>
            <a:spLocks noGrp="1"/>
          </p:cNvSpPr>
          <p:nvPr>
            <p:ph type="ftr" sz="quarter" idx="11"/>
          </p:nvPr>
        </p:nvSpPr>
        <p:spPr/>
        <p:txBody>
          <a:bodyPr/>
          <a:lstStyle>
            <a:lvl1pPr>
              <a:defRPr/>
            </a:lvl1pPr>
          </a:lstStyle>
          <a:p>
            <a:r>
              <a:rPr lang="en-US" smtClean="0"/>
              <a:t>BITS-Pilani</a:t>
            </a:r>
            <a:endParaRPr lang="en-US"/>
          </a:p>
        </p:txBody>
      </p:sp>
      <p:sp>
        <p:nvSpPr>
          <p:cNvPr id="4" name="Slide Number Placeholder 3"/>
          <p:cNvSpPr>
            <a:spLocks noGrp="1"/>
          </p:cNvSpPr>
          <p:nvPr>
            <p:ph type="sldNum" sz="quarter" idx="12"/>
          </p:nvPr>
        </p:nvSpPr>
        <p:spPr/>
        <p:txBody>
          <a:bodyPr/>
          <a:lstStyle>
            <a:lvl1pPr>
              <a:defRPr/>
            </a:lvl1pPr>
          </a:lstStyle>
          <a:p>
            <a:fld id="{F030B5B0-D748-4BFE-B1BF-B31BBA2127C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3475785-6AA8-44E0-9E21-8FD59B8E9569}"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C5D1B884-C3EF-403B-98D4-F5D30AF8E2C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98327D-03AC-48CD-84E1-D6361A18E94F}"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82DE0FC6-E68C-400D-BD8E-3BFA6737A08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0"/>
            <a:ext cx="9147175" cy="6867525"/>
            <a:chOff x="0" y="0"/>
            <a:chExt cx="5762" cy="4326"/>
          </a:xfrm>
        </p:grpSpPr>
        <p:sp>
          <p:nvSpPr>
            <p:cNvPr id="65539"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0"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1"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2"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3"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4"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5"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6"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7"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8"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9"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0"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1"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2"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3"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4"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5"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6"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7"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8"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9"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0"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1"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2"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3"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4"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5"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6"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7"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8"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9"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0"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1"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2"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3"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4"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5"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6"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7"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8"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9"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0"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1"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2"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3"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4"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5"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6"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7"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8"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9"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0"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1"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2"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3"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4"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5"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6"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7"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8"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9"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5600"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5601"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65602"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60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defRPr>
            </a:lvl1pPr>
          </a:lstStyle>
          <a:p>
            <a:fld id="{23814B1F-F3F4-4B29-88DA-C9C286EB95D8}" type="datetime5">
              <a:rPr lang="en-US" smtClean="0"/>
              <a:pPr/>
              <a:t>5-Nov-17</a:t>
            </a:fld>
            <a:endParaRPr lang="en-US"/>
          </a:p>
        </p:txBody>
      </p:sp>
      <p:sp>
        <p:nvSpPr>
          <p:cNvPr id="6560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defRPr>
            </a:lvl1pPr>
          </a:lstStyle>
          <a:p>
            <a:r>
              <a:rPr lang="en-US" smtClean="0"/>
              <a:t>BITS-Pilani</a:t>
            </a:r>
            <a:endParaRPr lang="en-US"/>
          </a:p>
        </p:txBody>
      </p:sp>
      <p:sp>
        <p:nvSpPr>
          <p:cNvPr id="6560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18909F31-ACB0-4674-ADD8-D938763B0C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lr>
          <a:schemeClr val="hlink"/>
        </a:buClr>
        <a:buChar char="•"/>
        <a:defRPr sz="2000">
          <a:solidFill>
            <a:schemeClr val="tx1"/>
          </a:solidFill>
          <a:latin typeface="+mn-lt"/>
        </a:defRPr>
      </a:lvl4pPr>
      <a:lvl5pPr marL="2057400" indent="-228600" algn="l" rtl="0" fontAlgn="base">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books24x7.com/book/id_11237/viewer.asp?bookid=11237&amp;chunkid=892269567&amp;previd=IMG_20"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oxlaw.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ctrTitle"/>
          </p:nvPr>
        </p:nvSpPr>
        <p:spPr>
          <a:xfrm>
            <a:off x="779463" y="1704975"/>
            <a:ext cx="7678737" cy="823913"/>
          </a:xfrm>
        </p:spPr>
        <p:txBody>
          <a:bodyPr/>
          <a:lstStyle/>
          <a:p>
            <a:r>
              <a:rPr lang="en-US" sz="4800"/>
              <a:t>ETL</a:t>
            </a:r>
          </a:p>
        </p:txBody>
      </p:sp>
      <p:sp>
        <p:nvSpPr>
          <p:cNvPr id="81925" name="Rectangle 5"/>
          <p:cNvSpPr>
            <a:spLocks noGrp="1" noChangeArrowheads="1"/>
          </p:cNvSpPr>
          <p:nvPr>
            <p:ph type="subTitle" idx="1"/>
          </p:nvPr>
        </p:nvSpPr>
        <p:spPr>
          <a:xfrm>
            <a:off x="609600" y="4648200"/>
            <a:ext cx="8382000" cy="1666875"/>
          </a:xfrm>
        </p:spPr>
        <p:txBody>
          <a:bodyPr/>
          <a:lstStyle/>
          <a:p>
            <a:r>
              <a:rPr lang="en-US" sz="2400" b="1" i="1" dirty="0" smtClean="0">
                <a:latin typeface="Times New Roman" pitchFamily="18" charset="0"/>
              </a:rPr>
              <a:t>Dr. </a:t>
            </a:r>
            <a:r>
              <a:rPr lang="en-US" sz="2400" b="1" i="1" dirty="0" err="1" smtClean="0">
                <a:latin typeface="Times New Roman" pitchFamily="18" charset="0"/>
              </a:rPr>
              <a:t>Yashvardhan</a:t>
            </a:r>
            <a:r>
              <a:rPr lang="en-US" sz="2400" b="1" i="1" dirty="0" smtClean="0">
                <a:latin typeface="Times New Roman" pitchFamily="18" charset="0"/>
              </a:rPr>
              <a:t> Sharma</a:t>
            </a:r>
            <a:endParaRPr lang="en-US" sz="2400" b="1" i="1" dirty="0">
              <a:latin typeface="Times New Roman" pitchFamily="18" charset="0"/>
            </a:endParaRPr>
          </a:p>
          <a:p>
            <a:r>
              <a:rPr lang="en-US" sz="2400" b="1" i="1" dirty="0">
                <a:latin typeface="Times New Roman" pitchFamily="18" charset="0"/>
              </a:rPr>
              <a:t>Department of Computer Science &amp; Information Systems</a:t>
            </a:r>
          </a:p>
          <a:p>
            <a:r>
              <a:rPr lang="en-US" sz="2400" b="1" i="1" dirty="0">
                <a:latin typeface="Times New Roman" pitchFamily="18" charset="0"/>
              </a:rPr>
              <a:t>BITS, </a:t>
            </a:r>
            <a:r>
              <a:rPr lang="en-US" sz="2400" b="1" i="1" dirty="0" smtClean="0">
                <a:latin typeface="Times New Roman" pitchFamily="18" charset="0"/>
              </a:rPr>
              <a:t>Pilani</a:t>
            </a:r>
          </a:p>
          <a:p>
            <a:r>
              <a:rPr lang="en-IN" sz="2400" b="1" i="1" dirty="0" smtClean="0">
                <a:latin typeface="Times New Roman" pitchFamily="18" charset="0"/>
              </a:rPr>
              <a:t>L9 (</a:t>
            </a:r>
            <a:r>
              <a:rPr lang="en-IN" sz="2400" b="1" i="1" dirty="0" err="1" smtClean="0">
                <a:latin typeface="Times New Roman" pitchFamily="18" charset="0"/>
              </a:rPr>
              <a:t>Lec</a:t>
            </a:r>
            <a:r>
              <a:rPr lang="en-IN" sz="2400" b="1" i="1" dirty="0" smtClean="0">
                <a:latin typeface="Times New Roman" pitchFamily="18" charset="0"/>
              </a:rPr>
              <a:t> 14)</a:t>
            </a:r>
            <a:endParaRPr lang="en-US" sz="2400" b="1" i="1" dirty="0">
              <a:latin typeface="Times New Roman" pitchFamily="18" charset="0"/>
            </a:endParaRPr>
          </a:p>
        </p:txBody>
      </p:sp>
      <p:sp>
        <p:nvSpPr>
          <p:cNvPr id="7" name="Date Placeholder 6"/>
          <p:cNvSpPr>
            <a:spLocks noGrp="1"/>
          </p:cNvSpPr>
          <p:nvPr>
            <p:ph type="dt" sz="quarter" idx="2"/>
          </p:nvPr>
        </p:nvSpPr>
        <p:spPr/>
        <p:txBody>
          <a:bodyPr/>
          <a:lstStyle/>
          <a:p>
            <a:fld id="{96F32FD4-6CB4-48F5-816B-7F2C90BE1125}" type="datetime5">
              <a:rPr lang="en-US" smtClean="0"/>
              <a:pPr/>
              <a:t>5-Nov-17</a:t>
            </a:fld>
            <a:endParaRPr lang="en-US"/>
          </a:p>
        </p:txBody>
      </p:sp>
      <p:sp>
        <p:nvSpPr>
          <p:cNvPr id="8" name="Slide Number Placeholder 7"/>
          <p:cNvSpPr>
            <a:spLocks noGrp="1"/>
          </p:cNvSpPr>
          <p:nvPr>
            <p:ph type="sldNum" sz="quarter" idx="4"/>
          </p:nvPr>
        </p:nvSpPr>
        <p:spPr/>
        <p:txBody>
          <a:bodyPr/>
          <a:lstStyle/>
          <a:p>
            <a:fld id="{DC4F5491-6A9C-4618-AE0F-3A6B2A211DB8}" type="slidenum">
              <a:rPr lang="en-US" smtClean="0"/>
              <a:pPr/>
              <a:t>1</a:t>
            </a:fld>
            <a:endParaRPr lang="en-US"/>
          </a:p>
        </p:txBody>
      </p:sp>
      <p:sp>
        <p:nvSpPr>
          <p:cNvPr id="9" name="Footer Placeholder 8"/>
          <p:cNvSpPr>
            <a:spLocks noGrp="1"/>
          </p:cNvSpPr>
          <p:nvPr>
            <p:ph type="ftr" sz="quarter" idx="3"/>
          </p:nvPr>
        </p:nvSpPr>
        <p:spPr/>
        <p:txBody>
          <a:bodyPr/>
          <a:lstStyle/>
          <a:p>
            <a:r>
              <a:rPr lang="en-US" smtClean="0"/>
              <a:t>BITS-Pilani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sz="3500">
                <a:solidFill>
                  <a:schemeClr val="tx1"/>
                </a:solidFill>
                <a:latin typeface="Bookman Old Style" pitchFamily="18" charset="0"/>
              </a:rPr>
              <a:t>Choice of Architecture </a:t>
            </a:r>
            <a:r>
              <a:rPr lang="en-US" sz="2300">
                <a:solidFill>
                  <a:schemeClr val="tx1"/>
                </a:solidFill>
                <a:latin typeface="Bookman Old Style" pitchFamily="18" charset="0"/>
                <a:sym typeface="Wingdings" pitchFamily="2" charset="2"/>
              </a:rPr>
              <a:t></a:t>
            </a:r>
            <a:r>
              <a:rPr lang="en-US" sz="3700">
                <a:solidFill>
                  <a:schemeClr val="tx1"/>
                </a:solidFill>
                <a:latin typeface="Bookman Old Style" pitchFamily="18" charset="0"/>
              </a:rPr>
              <a:t> </a:t>
            </a:r>
            <a:br>
              <a:rPr lang="en-US" sz="3700">
                <a:solidFill>
                  <a:schemeClr val="tx1"/>
                </a:solidFill>
                <a:latin typeface="Bookman Old Style" pitchFamily="18" charset="0"/>
              </a:rPr>
            </a:br>
            <a:r>
              <a:rPr lang="en-US" sz="2000" b="1">
                <a:solidFill>
                  <a:schemeClr val="tx1"/>
                </a:solidFill>
                <a:latin typeface="Bookman Old Style" pitchFamily="18" charset="0"/>
              </a:rPr>
              <a:t>Hand-Coded ETL</a:t>
            </a:r>
          </a:p>
        </p:txBody>
      </p:sp>
      <p:sp>
        <p:nvSpPr>
          <p:cNvPr id="112643" name="Rectangle 3"/>
          <p:cNvSpPr>
            <a:spLocks noGrp="1" noChangeArrowheads="1"/>
          </p:cNvSpPr>
          <p:nvPr>
            <p:ph type="body" idx="1"/>
          </p:nvPr>
        </p:nvSpPr>
        <p:spPr/>
        <p:txBody>
          <a:bodyPr/>
          <a:lstStyle/>
          <a:p>
            <a:pPr>
              <a:lnSpc>
                <a:spcPct val="90000"/>
              </a:lnSpc>
              <a:buSzPct val="120000"/>
              <a:buFont typeface="Wingdings" pitchFamily="2" charset="2"/>
              <a:buChar char="§"/>
            </a:pPr>
            <a:r>
              <a:rPr lang="en-US" sz="2800" b="1"/>
              <a:t>Quality of tool by exhaustive unit testing</a:t>
            </a:r>
          </a:p>
          <a:p>
            <a:pPr>
              <a:lnSpc>
                <a:spcPct val="90000"/>
              </a:lnSpc>
              <a:buSzPct val="120000"/>
              <a:buFont typeface="Wingdings" pitchFamily="2" charset="2"/>
              <a:buChar char="§"/>
            </a:pPr>
            <a:r>
              <a:rPr lang="en-US" sz="2800" b="1"/>
              <a:t>Better metadata</a:t>
            </a:r>
          </a:p>
          <a:p>
            <a:pPr>
              <a:lnSpc>
                <a:spcPct val="90000"/>
              </a:lnSpc>
              <a:buSzPct val="120000"/>
              <a:buFont typeface="Wingdings" pitchFamily="2" charset="2"/>
              <a:buChar char="§"/>
            </a:pPr>
            <a:r>
              <a:rPr lang="en-US" sz="2800" b="1"/>
              <a:t>Requirement may be just file based processes not database-stored procedures</a:t>
            </a:r>
          </a:p>
          <a:p>
            <a:pPr>
              <a:lnSpc>
                <a:spcPct val="90000"/>
              </a:lnSpc>
              <a:buSzPct val="120000"/>
              <a:buFont typeface="Wingdings" pitchFamily="2" charset="2"/>
              <a:buChar char="§"/>
            </a:pPr>
            <a:r>
              <a:rPr lang="en-US" sz="2800" b="1"/>
              <a:t>Use of existing legacy routines</a:t>
            </a:r>
          </a:p>
          <a:p>
            <a:pPr>
              <a:lnSpc>
                <a:spcPct val="90000"/>
              </a:lnSpc>
              <a:buSzPct val="120000"/>
              <a:buFont typeface="Wingdings" pitchFamily="2" charset="2"/>
              <a:buChar char="§"/>
            </a:pPr>
            <a:r>
              <a:rPr lang="en-US" sz="2800" b="1"/>
              <a:t>Use of in-house programmers</a:t>
            </a:r>
          </a:p>
          <a:p>
            <a:pPr>
              <a:lnSpc>
                <a:spcPct val="90000"/>
              </a:lnSpc>
              <a:buSzPct val="120000"/>
              <a:buFont typeface="Wingdings" pitchFamily="2" charset="2"/>
              <a:buChar char="§"/>
            </a:pPr>
            <a:r>
              <a:rPr lang="en-US" sz="2800" b="1"/>
              <a:t>Unlimited flexibility</a:t>
            </a:r>
          </a:p>
        </p:txBody>
      </p:sp>
      <p:sp>
        <p:nvSpPr>
          <p:cNvPr id="6" name="Date Placeholder 5"/>
          <p:cNvSpPr>
            <a:spLocks noGrp="1"/>
          </p:cNvSpPr>
          <p:nvPr>
            <p:ph type="dt" sz="half" idx="10"/>
          </p:nvPr>
        </p:nvSpPr>
        <p:spPr/>
        <p:txBody>
          <a:bodyPr/>
          <a:lstStyle/>
          <a:p>
            <a:fld id="{15B902F0-B3C3-4656-B770-BA45C26A73FD}"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2235910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2000" y="685800"/>
            <a:ext cx="8153400" cy="762000"/>
          </a:xfrm>
        </p:spPr>
        <p:txBody>
          <a:bodyPr/>
          <a:lstStyle/>
          <a:p>
            <a:r>
              <a:rPr lang="en-US" b="1"/>
              <a:t>To stage or not to stage</a:t>
            </a:r>
          </a:p>
        </p:txBody>
      </p:sp>
      <p:sp>
        <p:nvSpPr>
          <p:cNvPr id="130051" name="Rectangle 3"/>
          <p:cNvSpPr>
            <a:spLocks noGrp="1" noChangeArrowheads="1"/>
          </p:cNvSpPr>
          <p:nvPr>
            <p:ph type="body" idx="1"/>
          </p:nvPr>
        </p:nvSpPr>
        <p:spPr>
          <a:xfrm>
            <a:off x="304800" y="1905000"/>
            <a:ext cx="8534400" cy="4191000"/>
          </a:xfrm>
        </p:spPr>
        <p:txBody>
          <a:bodyPr/>
          <a:lstStyle/>
          <a:p>
            <a:r>
              <a:rPr lang="en-US" sz="2800" b="1">
                <a:sym typeface="Wingdings" pitchFamily="2" charset="2"/>
              </a:rPr>
              <a:t>Decision to store data in physical staging area versus processing it in memory is ultimately the choice of the ETL architect</a:t>
            </a:r>
          </a:p>
          <a:p>
            <a:pPr>
              <a:buFont typeface="Wingdings" pitchFamily="2" charset="2"/>
              <a:buNone/>
            </a:pPr>
            <a:endParaRPr lang="en-US" sz="2800" b="1">
              <a:sym typeface="Wingdings" pitchFamily="2" charset="2"/>
            </a:endParaRPr>
          </a:p>
          <a:p>
            <a:pPr>
              <a:buFont typeface="Wingdings" pitchFamily="2" charset="2"/>
              <a:buNone/>
            </a:pPr>
            <a:endParaRPr lang="en-US" sz="2800" b="1"/>
          </a:p>
        </p:txBody>
      </p:sp>
      <p:sp>
        <p:nvSpPr>
          <p:cNvPr id="6" name="Date Placeholder 5"/>
          <p:cNvSpPr>
            <a:spLocks noGrp="1"/>
          </p:cNvSpPr>
          <p:nvPr>
            <p:ph type="dt" sz="half" idx="10"/>
          </p:nvPr>
        </p:nvSpPr>
        <p:spPr/>
        <p:txBody>
          <a:bodyPr/>
          <a:lstStyle/>
          <a:p>
            <a:fld id="{DF795443-D3E9-42FB-BBCF-418BB8D4F460}"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62229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871538" y="862013"/>
            <a:ext cx="8162925" cy="762000"/>
          </a:xfrm>
        </p:spPr>
        <p:txBody>
          <a:bodyPr/>
          <a:lstStyle/>
          <a:p>
            <a:r>
              <a:rPr lang="en-US" b="1"/>
              <a:t>To stage or not to stage</a:t>
            </a:r>
          </a:p>
        </p:txBody>
      </p:sp>
      <p:sp>
        <p:nvSpPr>
          <p:cNvPr id="122883" name="Rectangle 3"/>
          <p:cNvSpPr>
            <a:spLocks noGrp="1" noChangeArrowheads="1"/>
          </p:cNvSpPr>
          <p:nvPr>
            <p:ph type="body" idx="1"/>
          </p:nvPr>
        </p:nvSpPr>
        <p:spPr>
          <a:xfrm>
            <a:off x="533400" y="1905000"/>
            <a:ext cx="8001000" cy="4114800"/>
          </a:xfrm>
        </p:spPr>
        <p:txBody>
          <a:bodyPr/>
          <a:lstStyle/>
          <a:p>
            <a:pPr>
              <a:lnSpc>
                <a:spcPct val="90000"/>
              </a:lnSpc>
            </a:pPr>
            <a:r>
              <a:rPr lang="en-US" sz="2400"/>
              <a:t>A conflict between</a:t>
            </a:r>
          </a:p>
          <a:p>
            <a:pPr lvl="1">
              <a:lnSpc>
                <a:spcPct val="90000"/>
              </a:lnSpc>
            </a:pPr>
            <a:r>
              <a:rPr lang="en-US" sz="2000"/>
              <a:t>getting the data from the operational systems as fast as possible</a:t>
            </a:r>
          </a:p>
          <a:p>
            <a:pPr lvl="1">
              <a:lnSpc>
                <a:spcPct val="90000"/>
              </a:lnSpc>
            </a:pPr>
            <a:r>
              <a:rPr lang="en-US" sz="2000"/>
              <a:t>having the ability to restart without repeating the process from the beginning</a:t>
            </a:r>
          </a:p>
          <a:p>
            <a:pPr>
              <a:lnSpc>
                <a:spcPct val="90000"/>
              </a:lnSpc>
            </a:pPr>
            <a:r>
              <a:rPr lang="en-US" sz="2400"/>
              <a:t>Reasons for staging</a:t>
            </a:r>
          </a:p>
          <a:p>
            <a:pPr lvl="1">
              <a:lnSpc>
                <a:spcPct val="90000"/>
              </a:lnSpc>
            </a:pPr>
            <a:r>
              <a:rPr lang="en-US" sz="2000" b="1"/>
              <a:t>Recoverability</a:t>
            </a:r>
            <a:r>
              <a:rPr lang="en-US" sz="2000"/>
              <a:t>: stage the data as soon as it has been extracted from the source systems and immediately after major processing (cleaning, transformation, etc).</a:t>
            </a:r>
          </a:p>
          <a:p>
            <a:pPr lvl="1">
              <a:lnSpc>
                <a:spcPct val="90000"/>
              </a:lnSpc>
            </a:pPr>
            <a:r>
              <a:rPr lang="en-US" sz="2000" b="1"/>
              <a:t>Backup</a:t>
            </a:r>
            <a:r>
              <a:rPr lang="en-US" sz="2000"/>
              <a:t>: can reload the data warehouse from the staging tables without going to the sources</a:t>
            </a:r>
          </a:p>
          <a:p>
            <a:pPr lvl="1">
              <a:lnSpc>
                <a:spcPct val="90000"/>
              </a:lnSpc>
            </a:pPr>
            <a:r>
              <a:rPr lang="en-US" sz="2000" b="1"/>
              <a:t>Auditing</a:t>
            </a:r>
            <a:r>
              <a:rPr lang="en-US" sz="2000"/>
              <a:t>: lineage between the source data and the underlying transformations before the load to the data warehouse</a:t>
            </a:r>
          </a:p>
        </p:txBody>
      </p:sp>
      <p:sp>
        <p:nvSpPr>
          <p:cNvPr id="6" name="Date Placeholder 5"/>
          <p:cNvSpPr>
            <a:spLocks noGrp="1"/>
          </p:cNvSpPr>
          <p:nvPr>
            <p:ph type="dt" sz="half" idx="10"/>
          </p:nvPr>
        </p:nvSpPr>
        <p:spPr/>
        <p:txBody>
          <a:bodyPr/>
          <a:lstStyle/>
          <a:p>
            <a:fld id="{25B213C4-07AD-4C33-BFF6-58A375C82B34}"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12</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3799004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71538" y="922338"/>
            <a:ext cx="8162925" cy="701675"/>
          </a:xfrm>
        </p:spPr>
        <p:txBody>
          <a:bodyPr/>
          <a:lstStyle/>
          <a:p>
            <a:r>
              <a:rPr lang="en-US" sz="4000" b="1"/>
              <a:t>Designing the staging area</a:t>
            </a:r>
          </a:p>
        </p:txBody>
      </p:sp>
      <p:sp>
        <p:nvSpPr>
          <p:cNvPr id="125955" name="Rectangle 3"/>
          <p:cNvSpPr>
            <a:spLocks noGrp="1" noChangeArrowheads="1"/>
          </p:cNvSpPr>
          <p:nvPr>
            <p:ph type="body" idx="1"/>
          </p:nvPr>
        </p:nvSpPr>
        <p:spPr>
          <a:xfrm>
            <a:off x="533400" y="2057400"/>
            <a:ext cx="8229600" cy="4038600"/>
          </a:xfrm>
        </p:spPr>
        <p:txBody>
          <a:bodyPr/>
          <a:lstStyle/>
          <a:p>
            <a:pPr>
              <a:lnSpc>
                <a:spcPct val="80000"/>
              </a:lnSpc>
            </a:pPr>
            <a:r>
              <a:rPr lang="en-US" sz="2400"/>
              <a:t>The staging area is owned by the ETL team</a:t>
            </a:r>
          </a:p>
          <a:p>
            <a:pPr lvl="1">
              <a:lnSpc>
                <a:spcPct val="80000"/>
              </a:lnSpc>
            </a:pPr>
            <a:r>
              <a:rPr lang="en-US" sz="2000"/>
              <a:t>no indexes, no aggregations, no presentation access, no querying, no service level agreements</a:t>
            </a:r>
          </a:p>
          <a:p>
            <a:pPr lvl="1">
              <a:lnSpc>
                <a:spcPct val="80000"/>
              </a:lnSpc>
              <a:buFont typeface="Wingdings" pitchFamily="2" charset="2"/>
              <a:buNone/>
            </a:pPr>
            <a:endParaRPr lang="en-US" sz="2000"/>
          </a:p>
          <a:p>
            <a:pPr>
              <a:lnSpc>
                <a:spcPct val="80000"/>
              </a:lnSpc>
            </a:pPr>
            <a:r>
              <a:rPr lang="en-US" sz="2400"/>
              <a:t>Users are not allowed in the staging area for any reason </a:t>
            </a:r>
          </a:p>
          <a:p>
            <a:pPr lvl="1">
              <a:lnSpc>
                <a:spcPct val="80000"/>
              </a:lnSpc>
            </a:pPr>
            <a:r>
              <a:rPr lang="en-US" sz="2000"/>
              <a:t>staging is a “construction” site</a:t>
            </a:r>
          </a:p>
          <a:p>
            <a:pPr lvl="1">
              <a:lnSpc>
                <a:spcPct val="80000"/>
              </a:lnSpc>
              <a:buFont typeface="Wingdings" pitchFamily="2" charset="2"/>
              <a:buNone/>
            </a:pPr>
            <a:endParaRPr lang="en-US" sz="2000"/>
          </a:p>
          <a:p>
            <a:pPr>
              <a:lnSpc>
                <a:spcPct val="80000"/>
              </a:lnSpc>
            </a:pPr>
            <a:r>
              <a:rPr lang="en-US" sz="2400"/>
              <a:t>Reports cannot access data in the staging area</a:t>
            </a:r>
          </a:p>
          <a:p>
            <a:pPr lvl="1">
              <a:lnSpc>
                <a:spcPct val="80000"/>
              </a:lnSpc>
            </a:pPr>
            <a:r>
              <a:rPr lang="en-US" sz="2000"/>
              <a:t>tables can be added, or dropped without notifying the user community</a:t>
            </a:r>
          </a:p>
          <a:p>
            <a:pPr lvl="1">
              <a:lnSpc>
                <a:spcPct val="80000"/>
              </a:lnSpc>
            </a:pPr>
            <a:r>
              <a:rPr lang="en-US" sz="2000"/>
              <a:t>Controlled environment</a:t>
            </a:r>
          </a:p>
        </p:txBody>
      </p:sp>
      <p:sp>
        <p:nvSpPr>
          <p:cNvPr id="6" name="Date Placeholder 5"/>
          <p:cNvSpPr>
            <a:spLocks noGrp="1"/>
          </p:cNvSpPr>
          <p:nvPr>
            <p:ph type="dt" sz="half" idx="10"/>
          </p:nvPr>
        </p:nvSpPr>
        <p:spPr/>
        <p:txBody>
          <a:bodyPr/>
          <a:lstStyle/>
          <a:p>
            <a:fld id="{8A126B47-8C99-4A67-91A2-B9C117BD8807}"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1111255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71538" y="1044575"/>
            <a:ext cx="8162925" cy="579438"/>
          </a:xfrm>
        </p:spPr>
        <p:txBody>
          <a:bodyPr/>
          <a:lstStyle/>
          <a:p>
            <a:r>
              <a:rPr lang="en-US" sz="3200" b="1"/>
              <a:t>Designing the staging area </a:t>
            </a:r>
            <a:r>
              <a:rPr lang="en-US" sz="1400" b="1"/>
              <a:t>(contd…)</a:t>
            </a:r>
          </a:p>
        </p:txBody>
      </p:sp>
      <p:sp>
        <p:nvSpPr>
          <p:cNvPr id="128003" name="Rectangle 3"/>
          <p:cNvSpPr>
            <a:spLocks noGrp="1" noChangeArrowheads="1"/>
          </p:cNvSpPr>
          <p:nvPr>
            <p:ph type="body" idx="1"/>
          </p:nvPr>
        </p:nvSpPr>
        <p:spPr>
          <a:xfrm>
            <a:off x="912813" y="2216150"/>
            <a:ext cx="8110537" cy="2112963"/>
          </a:xfrm>
        </p:spPr>
        <p:txBody>
          <a:bodyPr/>
          <a:lstStyle/>
          <a:p>
            <a:pPr>
              <a:lnSpc>
                <a:spcPct val="80000"/>
              </a:lnSpc>
            </a:pPr>
            <a:r>
              <a:rPr lang="en-US" sz="2400" b="1"/>
              <a:t>Only ETL processes can read/write the staging area (ETL developers must capture table names, update strategies, load frequency, ETL jobs, expected growth and other details about the staging area)</a:t>
            </a:r>
          </a:p>
          <a:p>
            <a:pPr>
              <a:lnSpc>
                <a:spcPct val="80000"/>
              </a:lnSpc>
            </a:pPr>
            <a:endParaRPr lang="en-US" sz="2400" b="1"/>
          </a:p>
          <a:p>
            <a:pPr>
              <a:lnSpc>
                <a:spcPct val="80000"/>
              </a:lnSpc>
            </a:pPr>
            <a:r>
              <a:rPr lang="en-US" sz="2400" b="1"/>
              <a:t>The staging area consists of both RDBMS tables and data files</a:t>
            </a:r>
          </a:p>
          <a:p>
            <a:pPr>
              <a:lnSpc>
                <a:spcPct val="80000"/>
              </a:lnSpc>
            </a:pPr>
            <a:endParaRPr lang="en-US" sz="2400" b="1"/>
          </a:p>
        </p:txBody>
      </p:sp>
      <p:sp>
        <p:nvSpPr>
          <p:cNvPr id="6" name="Date Placeholder 5"/>
          <p:cNvSpPr>
            <a:spLocks noGrp="1"/>
          </p:cNvSpPr>
          <p:nvPr>
            <p:ph type="dt" sz="half" idx="10"/>
          </p:nvPr>
        </p:nvSpPr>
        <p:spPr/>
        <p:txBody>
          <a:bodyPr/>
          <a:lstStyle/>
          <a:p>
            <a:fld id="{BFDBF9D5-8C20-45F1-A4F5-0B6A3C98D2D8}"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2585820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871538" y="557213"/>
            <a:ext cx="8162925" cy="1066800"/>
          </a:xfrm>
        </p:spPr>
        <p:txBody>
          <a:bodyPr/>
          <a:lstStyle/>
          <a:p>
            <a:r>
              <a:rPr lang="en-US" sz="3200" b="1"/>
              <a:t>Staging Tables Volumetric Worksheet</a:t>
            </a:r>
            <a:endParaRPr lang="en-US" sz="1400" b="1"/>
          </a:p>
        </p:txBody>
      </p:sp>
      <p:sp>
        <p:nvSpPr>
          <p:cNvPr id="133123" name="Rectangle 3"/>
          <p:cNvSpPr>
            <a:spLocks noGrp="1" noChangeArrowheads="1"/>
          </p:cNvSpPr>
          <p:nvPr>
            <p:ph type="body" idx="1"/>
          </p:nvPr>
        </p:nvSpPr>
        <p:spPr>
          <a:xfrm>
            <a:off x="304800" y="1828800"/>
            <a:ext cx="8534400" cy="4800600"/>
          </a:xfrm>
        </p:spPr>
        <p:txBody>
          <a:bodyPr/>
          <a:lstStyle/>
          <a:p>
            <a:pPr>
              <a:lnSpc>
                <a:spcPct val="80000"/>
              </a:lnSpc>
            </a:pPr>
            <a:r>
              <a:rPr lang="en-US" sz="2400" b="1"/>
              <a:t>Lists each table in the staging area with the following information:</a:t>
            </a:r>
          </a:p>
          <a:p>
            <a:pPr lvl="1">
              <a:lnSpc>
                <a:spcPct val="80000"/>
              </a:lnSpc>
            </a:pPr>
            <a:r>
              <a:rPr lang="en-US" sz="2000" b="1" u="sng"/>
              <a:t>Table Name</a:t>
            </a:r>
            <a:r>
              <a:rPr lang="en-US" sz="2000" b="1"/>
              <a:t>: name or table or file in the DSA. One row in the WS for each staging table</a:t>
            </a:r>
          </a:p>
          <a:p>
            <a:pPr lvl="1">
              <a:lnSpc>
                <a:spcPct val="80000"/>
              </a:lnSpc>
            </a:pPr>
            <a:r>
              <a:rPr lang="en-US" sz="2000" b="1" u="sng"/>
              <a:t>Update Strategy</a:t>
            </a:r>
            <a:r>
              <a:rPr lang="en-US" sz="2000" b="1"/>
              <a:t>: Indicates how a table is maintained. For persistent tables it will have data appended, updated, or perhaps deleted. Transient tables are truncated and reloaded with each process</a:t>
            </a:r>
          </a:p>
          <a:p>
            <a:pPr lvl="1">
              <a:lnSpc>
                <a:spcPct val="80000"/>
              </a:lnSpc>
            </a:pPr>
            <a:r>
              <a:rPr lang="en-US" sz="2000" b="1"/>
              <a:t>Load Frequency: How often the table is loaded or changed by the ETL process. In real-time environment – continuously</a:t>
            </a:r>
          </a:p>
          <a:p>
            <a:pPr lvl="1">
              <a:lnSpc>
                <a:spcPct val="80000"/>
              </a:lnSpc>
            </a:pPr>
            <a:r>
              <a:rPr lang="en-US" sz="2000" b="1"/>
              <a:t>ETL Jobs</a:t>
            </a:r>
          </a:p>
          <a:p>
            <a:pPr lvl="1">
              <a:lnSpc>
                <a:spcPct val="80000"/>
              </a:lnSpc>
            </a:pPr>
            <a:r>
              <a:rPr lang="en-US" sz="2000" b="1"/>
              <a:t>Initial Row count: </a:t>
            </a:r>
          </a:p>
          <a:p>
            <a:pPr lvl="1">
              <a:lnSpc>
                <a:spcPct val="80000"/>
              </a:lnSpc>
            </a:pPr>
            <a:endParaRPr lang="en-US" sz="2000" b="1"/>
          </a:p>
        </p:txBody>
      </p:sp>
      <p:sp>
        <p:nvSpPr>
          <p:cNvPr id="6" name="Date Placeholder 5"/>
          <p:cNvSpPr>
            <a:spLocks noGrp="1"/>
          </p:cNvSpPr>
          <p:nvPr>
            <p:ph type="dt" sz="half" idx="10"/>
          </p:nvPr>
        </p:nvSpPr>
        <p:spPr/>
        <p:txBody>
          <a:bodyPr/>
          <a:lstStyle/>
          <a:p>
            <a:fld id="{DF096422-7BC3-4CC4-B66F-CD7549BC3134}"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15</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1205502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71538" y="557213"/>
            <a:ext cx="8162925" cy="1066800"/>
          </a:xfrm>
        </p:spPr>
        <p:txBody>
          <a:bodyPr/>
          <a:lstStyle/>
          <a:p>
            <a:r>
              <a:rPr lang="en-US" sz="3200" b="1"/>
              <a:t>Staging Area data Structures in the ETL System</a:t>
            </a:r>
          </a:p>
        </p:txBody>
      </p:sp>
      <p:sp>
        <p:nvSpPr>
          <p:cNvPr id="131075" name="Rectangle 3"/>
          <p:cNvSpPr>
            <a:spLocks noGrp="1" noChangeArrowheads="1"/>
          </p:cNvSpPr>
          <p:nvPr>
            <p:ph type="body" idx="1"/>
          </p:nvPr>
        </p:nvSpPr>
        <p:spPr>
          <a:xfrm>
            <a:off x="381000" y="1752600"/>
            <a:ext cx="8110538" cy="3946525"/>
          </a:xfrm>
        </p:spPr>
        <p:txBody>
          <a:bodyPr/>
          <a:lstStyle/>
          <a:p>
            <a:pPr>
              <a:lnSpc>
                <a:spcPct val="80000"/>
              </a:lnSpc>
            </a:pPr>
            <a:endParaRPr lang="en-US" sz="2400">
              <a:latin typeface="Bookman Old Style" pitchFamily="18" charset="0"/>
            </a:endParaRPr>
          </a:p>
          <a:p>
            <a:pPr>
              <a:lnSpc>
                <a:spcPct val="80000"/>
              </a:lnSpc>
            </a:pPr>
            <a:r>
              <a:rPr lang="en-US" sz="2400" b="1"/>
              <a:t>Flat files </a:t>
            </a:r>
          </a:p>
          <a:p>
            <a:pPr lvl="1">
              <a:lnSpc>
                <a:spcPct val="80000"/>
              </a:lnSpc>
            </a:pPr>
            <a:r>
              <a:rPr lang="en-US" sz="2000" b="1"/>
              <a:t>fast to write, append to, sort and filter (grep) but slow to update, access or join</a:t>
            </a:r>
          </a:p>
          <a:p>
            <a:pPr lvl="1">
              <a:lnSpc>
                <a:spcPct val="80000"/>
              </a:lnSpc>
            </a:pPr>
            <a:r>
              <a:rPr lang="en-US" sz="2000" b="1"/>
              <a:t>enables restart without going to the sources</a:t>
            </a:r>
          </a:p>
          <a:p>
            <a:pPr>
              <a:lnSpc>
                <a:spcPct val="80000"/>
              </a:lnSpc>
            </a:pPr>
            <a:r>
              <a:rPr lang="en-US" sz="2400" b="1"/>
              <a:t>XML Data Sets </a:t>
            </a:r>
          </a:p>
          <a:p>
            <a:pPr lvl="1">
              <a:lnSpc>
                <a:spcPct val="80000"/>
              </a:lnSpc>
            </a:pPr>
            <a:r>
              <a:rPr lang="en-US" sz="2000" b="1"/>
              <a:t>Used as a medium of data transfer between incompatible data sources</a:t>
            </a:r>
          </a:p>
          <a:p>
            <a:pPr lvl="1">
              <a:lnSpc>
                <a:spcPct val="80000"/>
              </a:lnSpc>
            </a:pPr>
            <a:r>
              <a:rPr lang="en-US" sz="2000" b="1"/>
              <a:t>Gives enough information to create tables using CREATE TABLE</a:t>
            </a:r>
          </a:p>
          <a:p>
            <a:pPr>
              <a:lnSpc>
                <a:spcPct val="80000"/>
              </a:lnSpc>
            </a:pPr>
            <a:r>
              <a:rPr lang="en-US" sz="2400" b="1"/>
              <a:t>Relational Tables</a:t>
            </a:r>
          </a:p>
          <a:p>
            <a:pPr lvl="1">
              <a:lnSpc>
                <a:spcPct val="80000"/>
              </a:lnSpc>
            </a:pPr>
            <a:r>
              <a:rPr lang="en-US" sz="2000" b="1"/>
              <a:t>Metadata, SQL interface, DBA support</a:t>
            </a:r>
          </a:p>
        </p:txBody>
      </p:sp>
      <p:sp>
        <p:nvSpPr>
          <p:cNvPr id="6" name="Date Placeholder 5"/>
          <p:cNvSpPr>
            <a:spLocks noGrp="1"/>
          </p:cNvSpPr>
          <p:nvPr>
            <p:ph type="dt" sz="half" idx="10"/>
          </p:nvPr>
        </p:nvSpPr>
        <p:spPr/>
        <p:txBody>
          <a:bodyPr/>
          <a:lstStyle/>
          <a:p>
            <a:fld id="{9862A467-7E2C-48E2-B036-8681FF96A8EA}"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16</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6910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DFA55B-79FA-4466-A413-5DCC27892397}"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1634491F-ED2B-44AD-9C10-AAC4431CA023}" type="slidenum">
              <a:rPr lang="en-US"/>
              <a:pPr/>
              <a:t>17</a:t>
            </a:fld>
            <a:endParaRPr lang="en-US"/>
          </a:p>
        </p:txBody>
      </p:sp>
      <p:sp>
        <p:nvSpPr>
          <p:cNvPr id="461826" name="Rectangle 2"/>
          <p:cNvSpPr>
            <a:spLocks noGrp="1" noChangeArrowheads="1"/>
          </p:cNvSpPr>
          <p:nvPr>
            <p:ph type="title"/>
          </p:nvPr>
        </p:nvSpPr>
        <p:spPr/>
        <p:txBody>
          <a:bodyPr/>
          <a:lstStyle/>
          <a:p>
            <a:r>
              <a:rPr lang="en-US" sz="3200">
                <a:solidFill>
                  <a:schemeClr val="tx1"/>
                </a:solidFill>
                <a:latin typeface="Bookman Old Style" pitchFamily="18" charset="0"/>
              </a:rPr>
              <a:t>Staging Area data Structures in the ETL System </a:t>
            </a:r>
            <a:r>
              <a:rPr lang="en-US" sz="1800">
                <a:solidFill>
                  <a:schemeClr val="tx1"/>
                </a:solidFill>
                <a:latin typeface="Bookman Old Style" pitchFamily="18" charset="0"/>
              </a:rPr>
              <a:t>(contd…)</a:t>
            </a:r>
          </a:p>
        </p:txBody>
      </p:sp>
      <p:sp>
        <p:nvSpPr>
          <p:cNvPr id="461827" name="Rectangle 3"/>
          <p:cNvSpPr>
            <a:spLocks noGrp="1" noChangeArrowheads="1"/>
          </p:cNvSpPr>
          <p:nvPr>
            <p:ph type="body" idx="1"/>
          </p:nvPr>
        </p:nvSpPr>
        <p:spPr>
          <a:xfrm>
            <a:off x="457200" y="1752600"/>
            <a:ext cx="8229600" cy="4038600"/>
          </a:xfrm>
        </p:spPr>
        <p:txBody>
          <a:bodyPr/>
          <a:lstStyle/>
          <a:p>
            <a:endParaRPr lang="en-US" sz="2000">
              <a:latin typeface="Bookman Old Style" pitchFamily="18" charset="0"/>
            </a:endParaRPr>
          </a:p>
          <a:p>
            <a:endParaRPr lang="en-US" sz="2000">
              <a:latin typeface="Bookman Old Style" pitchFamily="18" charset="0"/>
            </a:endParaRPr>
          </a:p>
          <a:p>
            <a:r>
              <a:rPr lang="en-US" sz="2000">
                <a:latin typeface="Bookman Old Style" pitchFamily="18" charset="0"/>
              </a:rPr>
              <a:t>Dimensional Model Constructs: Facts, Dimensions, Atomic Facts tables, Aggregate Fact Tables (OLAP Cubes)</a:t>
            </a:r>
          </a:p>
          <a:p>
            <a:endParaRPr lang="en-US" sz="2400">
              <a:latin typeface="Bookman Old Style" pitchFamily="18" charset="0"/>
            </a:endParaRPr>
          </a:p>
          <a:p>
            <a:r>
              <a:rPr lang="en-US" sz="2000">
                <a:latin typeface="Bookman Old Style" pitchFamily="18" charset="0"/>
              </a:rPr>
              <a:t>Surrogate Key Mapping Tables</a:t>
            </a:r>
          </a:p>
          <a:p>
            <a:pPr lvl="1"/>
            <a:r>
              <a:rPr lang="en-US" sz="1800">
                <a:latin typeface="Bookman Old Style" pitchFamily="18" charset="0"/>
              </a:rPr>
              <a:t>map natural keys from the OLTP systems to the surrogate key from the DW</a:t>
            </a:r>
          </a:p>
          <a:p>
            <a:pPr lvl="1"/>
            <a:r>
              <a:rPr lang="en-US" sz="1800">
                <a:latin typeface="Bookman Old Style" pitchFamily="18" charset="0"/>
              </a:rPr>
              <a:t>can be stored in files or the RDBMS </a:t>
            </a:r>
          </a:p>
          <a:p>
            <a:pPr lvl="1">
              <a:buFont typeface="Wingdings" pitchFamily="2" charset="2"/>
              <a:buNone/>
            </a:pPr>
            <a:endParaRPr lang="en-US" sz="1800">
              <a:latin typeface="Bookman Old Style" pitchFamily="18" charset="0"/>
            </a:endParaRPr>
          </a:p>
        </p:txBody>
      </p:sp>
    </p:spTree>
    <p:extLst>
      <p:ext uri="{BB962C8B-B14F-4D97-AF65-F5344CB8AC3E}">
        <p14:creationId xmlns:p14="http://schemas.microsoft.com/office/powerpoint/2010/main" val="3188617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CB6F17-F110-4657-B93A-39CD544A801E}"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3A82B836-A558-44E7-B46D-271E64792600}" type="slidenum">
              <a:rPr lang="en-US"/>
              <a:pPr/>
              <a:t>18</a:t>
            </a:fld>
            <a:endParaRPr lang="en-US"/>
          </a:p>
        </p:txBody>
      </p:sp>
      <p:sp>
        <p:nvSpPr>
          <p:cNvPr id="443394" name="Rectangle 2"/>
          <p:cNvSpPr>
            <a:spLocks noGrp="1" noChangeArrowheads="1"/>
          </p:cNvSpPr>
          <p:nvPr>
            <p:ph type="title"/>
          </p:nvPr>
        </p:nvSpPr>
        <p:spPr>
          <a:xfrm>
            <a:off x="457200" y="277813"/>
            <a:ext cx="8686800" cy="1139825"/>
          </a:xfrm>
        </p:spPr>
        <p:txBody>
          <a:bodyPr/>
          <a:lstStyle/>
          <a:p>
            <a:r>
              <a:rPr lang="en-US" sz="3200">
                <a:solidFill>
                  <a:schemeClr val="tx1"/>
                </a:solidFill>
                <a:latin typeface="Bookman Old Style" pitchFamily="18" charset="0"/>
              </a:rPr>
              <a:t>Logical data map</a:t>
            </a:r>
          </a:p>
        </p:txBody>
      </p:sp>
      <p:sp>
        <p:nvSpPr>
          <p:cNvPr id="443395" name="Rectangle 3"/>
          <p:cNvSpPr>
            <a:spLocks noGrp="1" noChangeArrowheads="1"/>
          </p:cNvSpPr>
          <p:nvPr>
            <p:ph type="body" idx="1"/>
          </p:nvPr>
        </p:nvSpPr>
        <p:spPr>
          <a:xfrm>
            <a:off x="457200" y="2133600"/>
            <a:ext cx="8229600" cy="3276600"/>
          </a:xfrm>
        </p:spPr>
        <p:txBody>
          <a:bodyPr/>
          <a:lstStyle/>
          <a:p>
            <a:pPr>
              <a:lnSpc>
                <a:spcPct val="80000"/>
              </a:lnSpc>
            </a:pPr>
            <a:r>
              <a:rPr lang="en-US" sz="2400">
                <a:latin typeface="Bookman Old Style" pitchFamily="18" charset="0"/>
              </a:rPr>
              <a:t>Represented as a table with the following attributes</a:t>
            </a:r>
          </a:p>
          <a:p>
            <a:pPr lvl="1">
              <a:lnSpc>
                <a:spcPct val="80000"/>
              </a:lnSpc>
            </a:pPr>
            <a:r>
              <a:rPr lang="en-US" sz="2000">
                <a:latin typeface="Bookman Old Style" pitchFamily="18" charset="0"/>
              </a:rPr>
              <a:t>Target table and column, table type (Dimension, Fact)</a:t>
            </a:r>
          </a:p>
          <a:p>
            <a:pPr lvl="1">
              <a:lnSpc>
                <a:spcPct val="80000"/>
              </a:lnSpc>
            </a:pPr>
            <a:r>
              <a:rPr lang="en-US" sz="2000">
                <a:latin typeface="Bookman Old Style" pitchFamily="18" charset="0"/>
              </a:rPr>
              <a:t>Slow-changing dimension type per target column of each dimensions</a:t>
            </a:r>
          </a:p>
          <a:p>
            <a:pPr lvl="2">
              <a:lnSpc>
                <a:spcPct val="80000"/>
              </a:lnSpc>
            </a:pPr>
            <a:r>
              <a:rPr lang="en-US" sz="1800">
                <a:latin typeface="Bookman Old Style" pitchFamily="18" charset="0"/>
              </a:rPr>
              <a:t>Type 1, overwrite (Customer first name)</a:t>
            </a:r>
          </a:p>
          <a:p>
            <a:pPr lvl="2">
              <a:lnSpc>
                <a:spcPct val="80000"/>
              </a:lnSpc>
            </a:pPr>
            <a:r>
              <a:rPr lang="en-US" sz="1800">
                <a:latin typeface="Bookman Old Style" pitchFamily="18" charset="0"/>
              </a:rPr>
              <a:t>Type 2, retain history (Customer last name)</a:t>
            </a:r>
          </a:p>
          <a:p>
            <a:pPr lvl="2">
              <a:lnSpc>
                <a:spcPct val="80000"/>
              </a:lnSpc>
            </a:pPr>
            <a:r>
              <a:rPr lang="en-US" sz="1800">
                <a:latin typeface="Bookman Old Style" pitchFamily="18" charset="0"/>
              </a:rPr>
              <a:t>Type 3, retain multiple valid alternative values</a:t>
            </a:r>
          </a:p>
          <a:p>
            <a:pPr lvl="1">
              <a:lnSpc>
                <a:spcPct val="80000"/>
              </a:lnSpc>
            </a:pPr>
            <a:r>
              <a:rPr lang="en-US" sz="2000">
                <a:latin typeface="Bookman Old Style" pitchFamily="18" charset="0"/>
              </a:rPr>
              <a:t>Source database, table, column</a:t>
            </a:r>
          </a:p>
          <a:p>
            <a:pPr lvl="1">
              <a:lnSpc>
                <a:spcPct val="80000"/>
              </a:lnSpc>
            </a:pPr>
            <a:r>
              <a:rPr lang="en-US" sz="2000">
                <a:latin typeface="Bookman Old Style" pitchFamily="18" charset="0"/>
              </a:rPr>
              <a:t>Transformations</a:t>
            </a:r>
          </a:p>
        </p:txBody>
      </p:sp>
    </p:spTree>
    <p:extLst>
      <p:ext uri="{BB962C8B-B14F-4D97-AF65-F5344CB8AC3E}">
        <p14:creationId xmlns:p14="http://schemas.microsoft.com/office/powerpoint/2010/main" val="2146525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600E18-2360-49F2-BE5D-C6E01B6C5E3E}"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5A1EB325-11A0-4EFF-B1E7-1BC3EA249494}" type="slidenum">
              <a:rPr lang="en-US"/>
              <a:pPr/>
              <a:t>19</a:t>
            </a:fld>
            <a:endParaRPr lang="en-US"/>
          </a:p>
        </p:txBody>
      </p:sp>
      <p:sp>
        <p:nvSpPr>
          <p:cNvPr id="475138" name="Rectangle 2"/>
          <p:cNvSpPr>
            <a:spLocks noGrp="1" noChangeArrowheads="1"/>
          </p:cNvSpPr>
          <p:nvPr>
            <p:ph type="title"/>
          </p:nvPr>
        </p:nvSpPr>
        <p:spPr/>
        <p:txBody>
          <a:bodyPr/>
          <a:lstStyle/>
          <a:p>
            <a:r>
              <a:rPr lang="en-US" sz="3200">
                <a:solidFill>
                  <a:schemeClr val="tx1"/>
                </a:solidFill>
                <a:latin typeface="Bookman Old Style" pitchFamily="18" charset="0"/>
              </a:rPr>
              <a:t>Logical Map development</a:t>
            </a:r>
            <a:endParaRPr lang="en-US" sz="1800">
              <a:solidFill>
                <a:schemeClr val="tx1"/>
              </a:solidFill>
              <a:latin typeface="Bookman Old Style" pitchFamily="18" charset="0"/>
            </a:endParaRPr>
          </a:p>
        </p:txBody>
      </p:sp>
      <p:sp>
        <p:nvSpPr>
          <p:cNvPr id="475139" name="Rectangle 3"/>
          <p:cNvSpPr>
            <a:spLocks noGrp="1" noChangeArrowheads="1"/>
          </p:cNvSpPr>
          <p:nvPr>
            <p:ph type="body" idx="1"/>
          </p:nvPr>
        </p:nvSpPr>
        <p:spPr>
          <a:xfrm>
            <a:off x="457200" y="1752600"/>
            <a:ext cx="8229600" cy="4191000"/>
          </a:xfrm>
        </p:spPr>
        <p:txBody>
          <a:bodyPr/>
          <a:lstStyle/>
          <a:p>
            <a:pPr>
              <a:lnSpc>
                <a:spcPct val="80000"/>
              </a:lnSpc>
            </a:pPr>
            <a:endParaRPr lang="en-US" sz="2000">
              <a:latin typeface="Bookman Old Style" pitchFamily="18" charset="0"/>
            </a:endParaRPr>
          </a:p>
          <a:p>
            <a:pPr>
              <a:lnSpc>
                <a:spcPct val="80000"/>
              </a:lnSpc>
            </a:pPr>
            <a:endParaRPr lang="en-US" sz="2000">
              <a:latin typeface="Bookman Old Style" pitchFamily="18" charset="0"/>
            </a:endParaRPr>
          </a:p>
          <a:p>
            <a:pPr>
              <a:lnSpc>
                <a:spcPct val="80000"/>
              </a:lnSpc>
            </a:pPr>
            <a:r>
              <a:rPr lang="en-US" sz="2000">
                <a:latin typeface="Bookman Old Style" pitchFamily="18" charset="0"/>
              </a:rPr>
              <a:t>Have a plan !</a:t>
            </a:r>
          </a:p>
          <a:p>
            <a:pPr lvl="1">
              <a:lnSpc>
                <a:spcPct val="80000"/>
              </a:lnSpc>
            </a:pPr>
            <a:r>
              <a:rPr lang="en-US" sz="1800">
                <a:latin typeface="Bookman Old Style" pitchFamily="18" charset="0"/>
              </a:rPr>
              <a:t>Logical map is provided by Datawarehouse architect to ETL Team &amp; serves as the specification of ETL processes.</a:t>
            </a:r>
          </a:p>
          <a:p>
            <a:pPr lvl="1">
              <a:lnSpc>
                <a:spcPct val="80000"/>
              </a:lnSpc>
            </a:pPr>
            <a:r>
              <a:rPr lang="en-US" sz="1800">
                <a:latin typeface="Bookman Old Style" pitchFamily="18" charset="0"/>
              </a:rPr>
              <a:t>Identify data lineage between the data source &amp; target</a:t>
            </a:r>
          </a:p>
          <a:p>
            <a:pPr lvl="1">
              <a:lnSpc>
                <a:spcPct val="80000"/>
              </a:lnSpc>
            </a:pPr>
            <a:endParaRPr lang="en-US" sz="1800">
              <a:latin typeface="Bookman Old Style" pitchFamily="18" charset="0"/>
            </a:endParaRPr>
          </a:p>
          <a:p>
            <a:pPr>
              <a:lnSpc>
                <a:spcPct val="80000"/>
              </a:lnSpc>
            </a:pPr>
            <a:r>
              <a:rPr lang="en-US" sz="2000">
                <a:latin typeface="Bookman Old Style" pitchFamily="18" charset="0"/>
              </a:rPr>
              <a:t>Identity source candidates</a:t>
            </a:r>
          </a:p>
          <a:p>
            <a:pPr>
              <a:lnSpc>
                <a:spcPct val="80000"/>
              </a:lnSpc>
              <a:buFont typeface="Wingdings" pitchFamily="2" charset="2"/>
              <a:buNone/>
            </a:pPr>
            <a:endParaRPr lang="en-US" sz="2000">
              <a:latin typeface="Bookman Old Style" pitchFamily="18" charset="0"/>
            </a:endParaRPr>
          </a:p>
          <a:p>
            <a:pPr>
              <a:lnSpc>
                <a:spcPct val="80000"/>
              </a:lnSpc>
            </a:pPr>
            <a:r>
              <a:rPr lang="en-US" sz="2000">
                <a:latin typeface="Bookman Old Style" pitchFamily="18" charset="0"/>
              </a:rPr>
              <a:t>Analyze source systems with a data profiling tool</a:t>
            </a:r>
          </a:p>
          <a:p>
            <a:pPr lvl="1">
              <a:lnSpc>
                <a:spcPct val="80000"/>
              </a:lnSpc>
            </a:pPr>
            <a:r>
              <a:rPr lang="en-US" sz="1800">
                <a:latin typeface="Bookman Old Style" pitchFamily="18" charset="0"/>
              </a:rPr>
              <a:t>Detect data anomaly, identify appropriate actions &amp; document it.</a:t>
            </a:r>
          </a:p>
          <a:p>
            <a:pPr lvl="1">
              <a:lnSpc>
                <a:spcPct val="80000"/>
              </a:lnSpc>
            </a:pPr>
            <a:r>
              <a:rPr lang="en-US" sz="1800">
                <a:latin typeface="Bookman Old Style" pitchFamily="18" charset="0"/>
              </a:rPr>
              <a:t>Identify the quality</a:t>
            </a:r>
          </a:p>
        </p:txBody>
      </p:sp>
    </p:spTree>
    <p:extLst>
      <p:ext uri="{BB962C8B-B14F-4D97-AF65-F5344CB8AC3E}">
        <p14:creationId xmlns:p14="http://schemas.microsoft.com/office/powerpoint/2010/main" val="126089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685800"/>
            <a:ext cx="7772400" cy="762000"/>
          </a:xfrm>
        </p:spPr>
        <p:txBody>
          <a:bodyPr/>
          <a:lstStyle/>
          <a:p>
            <a:r>
              <a:rPr lang="en-US" b="1"/>
              <a:t>Topics</a:t>
            </a:r>
          </a:p>
        </p:txBody>
      </p:sp>
      <p:sp>
        <p:nvSpPr>
          <p:cNvPr id="9219" name="Rectangle 3"/>
          <p:cNvSpPr>
            <a:spLocks noGrp="1" noChangeArrowheads="1"/>
          </p:cNvSpPr>
          <p:nvPr>
            <p:ph type="body" idx="1"/>
          </p:nvPr>
        </p:nvSpPr>
        <p:spPr/>
        <p:txBody>
          <a:bodyPr/>
          <a:lstStyle/>
          <a:p>
            <a:pPr>
              <a:lnSpc>
                <a:spcPct val="90000"/>
              </a:lnSpc>
            </a:pPr>
            <a:r>
              <a:rPr lang="en-US" sz="2800" b="1"/>
              <a:t>Requirements</a:t>
            </a:r>
          </a:p>
          <a:p>
            <a:pPr>
              <a:lnSpc>
                <a:spcPct val="90000"/>
              </a:lnSpc>
            </a:pPr>
            <a:r>
              <a:rPr lang="en-US" sz="2800" b="1"/>
              <a:t>Build or Buy?</a:t>
            </a:r>
          </a:p>
          <a:p>
            <a:pPr>
              <a:lnSpc>
                <a:spcPct val="90000"/>
              </a:lnSpc>
            </a:pPr>
            <a:r>
              <a:rPr lang="en-US" sz="2800" b="1"/>
              <a:t>ETL Data Structures</a:t>
            </a:r>
          </a:p>
          <a:p>
            <a:pPr>
              <a:lnSpc>
                <a:spcPct val="90000"/>
              </a:lnSpc>
            </a:pPr>
            <a:r>
              <a:rPr lang="en-US" sz="2800" b="1"/>
              <a:t>Data Flow</a:t>
            </a:r>
          </a:p>
          <a:p>
            <a:pPr lvl="2">
              <a:lnSpc>
                <a:spcPct val="90000"/>
              </a:lnSpc>
            </a:pPr>
            <a:r>
              <a:rPr lang="en-US" sz="2000" b="1"/>
              <a:t>Extract </a:t>
            </a:r>
          </a:p>
          <a:p>
            <a:pPr lvl="2">
              <a:lnSpc>
                <a:spcPct val="90000"/>
              </a:lnSpc>
            </a:pPr>
            <a:r>
              <a:rPr lang="en-US" sz="2000" b="1"/>
              <a:t>Clean &amp; Conform</a:t>
            </a:r>
          </a:p>
          <a:p>
            <a:pPr lvl="2">
              <a:lnSpc>
                <a:spcPct val="90000"/>
              </a:lnSpc>
            </a:pPr>
            <a:r>
              <a:rPr lang="en-US" sz="2000" b="1"/>
              <a:t>Deliver</a:t>
            </a:r>
          </a:p>
          <a:p>
            <a:pPr lvl="3">
              <a:lnSpc>
                <a:spcPct val="90000"/>
              </a:lnSpc>
            </a:pPr>
            <a:r>
              <a:rPr lang="en-US" sz="1800" b="1"/>
              <a:t>Dimension Tables</a:t>
            </a:r>
          </a:p>
          <a:p>
            <a:pPr lvl="3">
              <a:lnSpc>
                <a:spcPct val="90000"/>
              </a:lnSpc>
            </a:pPr>
            <a:r>
              <a:rPr lang="en-US" sz="1800" b="1"/>
              <a:t>Fact tables</a:t>
            </a:r>
          </a:p>
          <a:p>
            <a:pPr>
              <a:lnSpc>
                <a:spcPct val="90000"/>
              </a:lnSpc>
            </a:pPr>
            <a:r>
              <a:rPr lang="en-US" sz="2800" b="1"/>
              <a:t>Implementation &amp; Operations</a:t>
            </a:r>
          </a:p>
        </p:txBody>
      </p:sp>
      <p:sp>
        <p:nvSpPr>
          <p:cNvPr id="6" name="Date Placeholder 5"/>
          <p:cNvSpPr>
            <a:spLocks noGrp="1"/>
          </p:cNvSpPr>
          <p:nvPr>
            <p:ph type="dt" sz="half" idx="10"/>
          </p:nvPr>
        </p:nvSpPr>
        <p:spPr/>
        <p:txBody>
          <a:bodyPr/>
          <a:lstStyle/>
          <a:p>
            <a:fld id="{53058E24-DE29-4759-AAF3-A4812590C0FD}"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2</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2718293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63A1CB-70A7-4039-86A1-2CCC1CCC60B2}"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59D6BDD6-2247-4A25-A387-881453B06FAB}" type="slidenum">
              <a:rPr lang="en-US"/>
              <a:pPr/>
              <a:t>20</a:t>
            </a:fld>
            <a:endParaRPr lang="en-US"/>
          </a:p>
        </p:txBody>
      </p:sp>
      <p:sp>
        <p:nvSpPr>
          <p:cNvPr id="441346" name="Rectangle 2"/>
          <p:cNvSpPr>
            <a:spLocks noGrp="1" noChangeArrowheads="1"/>
          </p:cNvSpPr>
          <p:nvPr>
            <p:ph type="title"/>
          </p:nvPr>
        </p:nvSpPr>
        <p:spPr/>
        <p:txBody>
          <a:bodyPr/>
          <a:lstStyle/>
          <a:p>
            <a:r>
              <a:rPr lang="en-US" sz="3200">
                <a:solidFill>
                  <a:schemeClr val="tx1"/>
                </a:solidFill>
                <a:latin typeface="Bookman Old Style" pitchFamily="18" charset="0"/>
              </a:rPr>
              <a:t>Logical Map development </a:t>
            </a:r>
            <a:r>
              <a:rPr lang="en-US" sz="1600">
                <a:solidFill>
                  <a:schemeClr val="tx1"/>
                </a:solidFill>
                <a:latin typeface="Bookman Old Style" pitchFamily="18" charset="0"/>
              </a:rPr>
              <a:t>(contd…)</a:t>
            </a:r>
          </a:p>
        </p:txBody>
      </p:sp>
      <p:sp>
        <p:nvSpPr>
          <p:cNvPr id="441347" name="Rectangle 3"/>
          <p:cNvSpPr>
            <a:spLocks noGrp="1" noChangeArrowheads="1"/>
          </p:cNvSpPr>
          <p:nvPr>
            <p:ph type="body" idx="1"/>
          </p:nvPr>
        </p:nvSpPr>
        <p:spPr>
          <a:xfrm>
            <a:off x="457200" y="1752600"/>
            <a:ext cx="8229600" cy="4191000"/>
          </a:xfrm>
        </p:spPr>
        <p:txBody>
          <a:bodyPr/>
          <a:lstStyle/>
          <a:p>
            <a:pPr>
              <a:lnSpc>
                <a:spcPct val="80000"/>
              </a:lnSpc>
            </a:pPr>
            <a:endParaRPr lang="en-US" sz="2000">
              <a:latin typeface="Bookman Old Style" pitchFamily="18" charset="0"/>
            </a:endParaRPr>
          </a:p>
          <a:p>
            <a:pPr>
              <a:lnSpc>
                <a:spcPct val="80000"/>
              </a:lnSpc>
            </a:pPr>
            <a:r>
              <a:rPr lang="en-US" sz="2000">
                <a:latin typeface="Bookman Old Style" pitchFamily="18" charset="0"/>
              </a:rPr>
              <a:t>Receive walk-through of data lineage and business rules (from the DW architect and business analyst to the ETL developer)</a:t>
            </a:r>
          </a:p>
          <a:p>
            <a:pPr lvl="1">
              <a:lnSpc>
                <a:spcPct val="80000"/>
              </a:lnSpc>
            </a:pPr>
            <a:r>
              <a:rPr lang="en-US" sz="1800">
                <a:latin typeface="Bookman Old Style" pitchFamily="18" charset="0"/>
              </a:rPr>
              <a:t>data alterations during data cleansing, calculations and formulas</a:t>
            </a:r>
          </a:p>
          <a:p>
            <a:pPr lvl="1">
              <a:lnSpc>
                <a:spcPct val="80000"/>
              </a:lnSpc>
            </a:pPr>
            <a:r>
              <a:rPr lang="en-US" sz="1800">
                <a:latin typeface="Bookman Old Style" pitchFamily="18" charset="0"/>
              </a:rPr>
              <a:t>standard conformance to dimensions and numerical facts</a:t>
            </a:r>
          </a:p>
          <a:p>
            <a:pPr lvl="1">
              <a:lnSpc>
                <a:spcPct val="80000"/>
              </a:lnSpc>
              <a:buFont typeface="Wingdings" pitchFamily="2" charset="2"/>
              <a:buNone/>
            </a:pPr>
            <a:endParaRPr lang="en-US" sz="1800">
              <a:latin typeface="Bookman Old Style" pitchFamily="18" charset="0"/>
            </a:endParaRPr>
          </a:p>
          <a:p>
            <a:pPr>
              <a:lnSpc>
                <a:spcPct val="80000"/>
              </a:lnSpc>
            </a:pPr>
            <a:r>
              <a:rPr lang="en-US" sz="2000">
                <a:latin typeface="Bookman Old Style" pitchFamily="18" charset="0"/>
              </a:rPr>
              <a:t>Receive walk-through of the dimensional model </a:t>
            </a:r>
          </a:p>
          <a:p>
            <a:pPr lvl="1">
              <a:lnSpc>
                <a:spcPct val="80000"/>
              </a:lnSpc>
            </a:pPr>
            <a:r>
              <a:rPr lang="en-US" sz="1800">
                <a:latin typeface="Bookman Old Style" pitchFamily="18" charset="0"/>
              </a:rPr>
              <a:t>The objective of ETL team is to deliver data to the dimensional model in a more effective way &amp; hence the understanding of dimensional model is helpful</a:t>
            </a:r>
          </a:p>
          <a:p>
            <a:pPr lvl="1">
              <a:lnSpc>
                <a:spcPct val="80000"/>
              </a:lnSpc>
              <a:buFont typeface="Wingdings" pitchFamily="2" charset="2"/>
              <a:buNone/>
            </a:pPr>
            <a:endParaRPr lang="en-US" sz="1800">
              <a:latin typeface="Bookman Old Style" pitchFamily="18" charset="0"/>
            </a:endParaRPr>
          </a:p>
          <a:p>
            <a:pPr>
              <a:lnSpc>
                <a:spcPct val="80000"/>
              </a:lnSpc>
            </a:pPr>
            <a:r>
              <a:rPr lang="en-US" sz="2000">
                <a:latin typeface="Bookman Old Style" pitchFamily="18" charset="0"/>
              </a:rPr>
              <a:t>Validate calculations &amp; Formulas used in ETL.</a:t>
            </a:r>
          </a:p>
        </p:txBody>
      </p:sp>
    </p:spTree>
    <p:extLst>
      <p:ext uri="{BB962C8B-B14F-4D97-AF65-F5344CB8AC3E}">
        <p14:creationId xmlns:p14="http://schemas.microsoft.com/office/powerpoint/2010/main" val="801321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81312E-0505-465B-8680-E9252D4D36B6}"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4A8EEAB4-1CD7-44D7-B946-FADF8B5CD201}" type="slidenum">
              <a:rPr lang="en-US"/>
              <a:pPr/>
              <a:t>21</a:t>
            </a:fld>
            <a:endParaRPr lang="en-US"/>
          </a:p>
        </p:txBody>
      </p:sp>
      <p:sp>
        <p:nvSpPr>
          <p:cNvPr id="445442" name="Rectangle 2"/>
          <p:cNvSpPr>
            <a:spLocks noGrp="1" noChangeArrowheads="1"/>
          </p:cNvSpPr>
          <p:nvPr>
            <p:ph type="title"/>
          </p:nvPr>
        </p:nvSpPr>
        <p:spPr/>
        <p:txBody>
          <a:bodyPr/>
          <a:lstStyle/>
          <a:p>
            <a:r>
              <a:rPr lang="en-US" sz="3200">
                <a:solidFill>
                  <a:schemeClr val="tx1"/>
                </a:solidFill>
                <a:latin typeface="Bookman Old Style" pitchFamily="18" charset="0"/>
              </a:rPr>
              <a:t>Logical Map development </a:t>
            </a:r>
            <a:r>
              <a:rPr lang="en-US" sz="1600">
                <a:solidFill>
                  <a:schemeClr val="tx1"/>
                </a:solidFill>
                <a:latin typeface="Bookman Old Style" pitchFamily="18" charset="0"/>
              </a:rPr>
              <a:t>(contd…)</a:t>
            </a:r>
          </a:p>
        </p:txBody>
      </p:sp>
      <p:sp>
        <p:nvSpPr>
          <p:cNvPr id="445443" name="Rectangle 3"/>
          <p:cNvSpPr>
            <a:spLocks noGrp="1" noChangeArrowheads="1"/>
          </p:cNvSpPr>
          <p:nvPr>
            <p:ph type="body" idx="1"/>
          </p:nvPr>
        </p:nvSpPr>
        <p:spPr>
          <a:xfrm>
            <a:off x="457200" y="1752600"/>
            <a:ext cx="8229600" cy="4648200"/>
          </a:xfrm>
        </p:spPr>
        <p:txBody>
          <a:bodyPr/>
          <a:lstStyle/>
          <a:p>
            <a:pPr marL="533400" indent="-533400"/>
            <a:r>
              <a:rPr lang="en-US" sz="2000" dirty="0">
                <a:latin typeface="Bookman Old Style" pitchFamily="18" charset="0"/>
              </a:rPr>
              <a:t>Complete logical map cannot exist until all the source systems are identified &amp; analyzed.</a:t>
            </a:r>
          </a:p>
          <a:p>
            <a:pPr marL="533400" indent="-533400"/>
            <a:r>
              <a:rPr lang="en-US" sz="2000" dirty="0">
                <a:latin typeface="Bookman Old Style" pitchFamily="18" charset="0"/>
              </a:rPr>
              <a:t>Analysis of source</a:t>
            </a:r>
          </a:p>
          <a:p>
            <a:pPr marL="914400" lvl="1" indent="-457200"/>
            <a:r>
              <a:rPr lang="en-US" sz="1800" u="sng" dirty="0">
                <a:latin typeface="Bookman Old Style" pitchFamily="18" charset="0"/>
              </a:rPr>
              <a:t>Data discovery phase</a:t>
            </a:r>
          </a:p>
          <a:p>
            <a:pPr marL="1295400" lvl="2" indent="-381000">
              <a:buFont typeface="Wingdings" pitchFamily="2" charset="2"/>
              <a:buAutoNum type="arabicPeriod"/>
            </a:pPr>
            <a:r>
              <a:rPr lang="en-US" sz="1600" dirty="0">
                <a:latin typeface="Bookman Old Style" pitchFamily="18" charset="0"/>
              </a:rPr>
              <a:t>Collecting &amp; documenting Source systems</a:t>
            </a:r>
          </a:p>
          <a:p>
            <a:pPr marL="1295400" lvl="2" indent="-381000">
              <a:buFont typeface="Wingdings" pitchFamily="2" charset="2"/>
              <a:buAutoNum type="arabicPeriod"/>
            </a:pPr>
            <a:r>
              <a:rPr lang="en-US" sz="1600" dirty="0">
                <a:latin typeface="Bookman Old Style" pitchFamily="18" charset="0"/>
              </a:rPr>
              <a:t>Keeping track of source systems </a:t>
            </a:r>
          </a:p>
          <a:p>
            <a:pPr marL="1714500" lvl="3" indent="-342900">
              <a:buFont typeface="Wingdings" pitchFamily="2" charset="2"/>
              <a:buNone/>
            </a:pPr>
            <a:r>
              <a:rPr lang="en-US" sz="1600" dirty="0">
                <a:latin typeface="Bookman Old Style" pitchFamily="18" charset="0"/>
              </a:rPr>
              <a:t>	Identify ownership, responsible for the content and its storage &amp; usage statistics</a:t>
            </a:r>
            <a:endParaRPr lang="en-US" sz="1400" dirty="0">
              <a:latin typeface="Bookman Old Style" pitchFamily="18" charset="0"/>
            </a:endParaRPr>
          </a:p>
          <a:p>
            <a:pPr marL="1295400" lvl="2" indent="-381000">
              <a:buFont typeface="Wingdings" pitchFamily="2" charset="2"/>
              <a:buAutoNum type="arabicPeriod"/>
            </a:pPr>
            <a:r>
              <a:rPr lang="en-US" sz="1600" dirty="0">
                <a:latin typeface="Bookman Old Style" pitchFamily="18" charset="0"/>
              </a:rPr>
              <a:t>Determine the system-of-record (source of data)</a:t>
            </a:r>
          </a:p>
          <a:p>
            <a:pPr marL="1295400" lvl="2" indent="-381000">
              <a:buFont typeface="Wingdings" pitchFamily="2" charset="2"/>
              <a:buNone/>
            </a:pPr>
            <a:r>
              <a:rPr lang="en-US" sz="1600" dirty="0">
                <a:latin typeface="Bookman Old Style" pitchFamily="18" charset="0"/>
              </a:rPr>
              <a:t>		Identify the source, when redundant sources coexist</a:t>
            </a:r>
          </a:p>
          <a:p>
            <a:pPr marL="1295400" lvl="2" indent="-381000">
              <a:buFont typeface="Wingdings" pitchFamily="2" charset="2"/>
              <a:buAutoNum type="arabicPeriod" startAt="4"/>
            </a:pPr>
            <a:r>
              <a:rPr lang="en-US" sz="1600" dirty="0">
                <a:latin typeface="Bookman Old Style" pitchFamily="18" charset="0"/>
              </a:rPr>
              <a:t>Analyze the source systems for any relationship between tables</a:t>
            </a:r>
          </a:p>
          <a:p>
            <a:pPr marL="914400" lvl="1" indent="-457200"/>
            <a:r>
              <a:rPr lang="en-US" sz="1800" u="sng" dirty="0">
                <a:latin typeface="Bookman Old Style" pitchFamily="18" charset="0"/>
              </a:rPr>
              <a:t>Anomaly detection phase (Data content Analysis)</a:t>
            </a:r>
          </a:p>
          <a:p>
            <a:pPr marL="1295400" lvl="2" indent="-381000">
              <a:buFont typeface="Wingdings" pitchFamily="2" charset="2"/>
              <a:buAutoNum type="arabicPeriod"/>
            </a:pPr>
            <a:r>
              <a:rPr lang="en-US" sz="1600" dirty="0">
                <a:latin typeface="Bookman Old Style" pitchFamily="18" charset="0"/>
              </a:rPr>
              <a:t>NULL values</a:t>
            </a:r>
          </a:p>
          <a:p>
            <a:pPr marL="1295400" lvl="2" indent="-381000">
              <a:buFont typeface="Wingdings" pitchFamily="2" charset="2"/>
              <a:buAutoNum type="arabicPeriod"/>
            </a:pPr>
            <a:r>
              <a:rPr lang="en-US" sz="1600" dirty="0">
                <a:latin typeface="Bookman Old Style" pitchFamily="18" charset="0"/>
              </a:rPr>
              <a:t>Dates in </a:t>
            </a:r>
            <a:r>
              <a:rPr lang="en-US" sz="1600" dirty="0" err="1">
                <a:latin typeface="Bookman Old Style" pitchFamily="18" charset="0"/>
              </a:rPr>
              <a:t>Nondate</a:t>
            </a:r>
            <a:r>
              <a:rPr lang="en-US" sz="1600" dirty="0">
                <a:latin typeface="Bookman Old Style" pitchFamily="18" charset="0"/>
              </a:rPr>
              <a:t> fields</a:t>
            </a:r>
          </a:p>
        </p:txBody>
      </p:sp>
    </p:spTree>
    <p:extLst>
      <p:ext uri="{BB962C8B-B14F-4D97-AF65-F5344CB8AC3E}">
        <p14:creationId xmlns:p14="http://schemas.microsoft.com/office/powerpoint/2010/main" val="2386881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C0BCF2-618A-48E3-965D-561C1D9D469E}"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991247F8-842B-4ADC-BDDC-ADC206711836}" type="slidenum">
              <a:rPr lang="en-US"/>
              <a:pPr/>
              <a:t>22</a:t>
            </a:fld>
            <a:endParaRPr lang="en-US"/>
          </a:p>
        </p:txBody>
      </p:sp>
      <p:sp>
        <p:nvSpPr>
          <p:cNvPr id="477186" name="Rectangle 2"/>
          <p:cNvSpPr>
            <a:spLocks noGrp="1" noChangeArrowheads="1"/>
          </p:cNvSpPr>
          <p:nvPr>
            <p:ph type="title"/>
          </p:nvPr>
        </p:nvSpPr>
        <p:spPr/>
        <p:txBody>
          <a:bodyPr/>
          <a:lstStyle/>
          <a:p>
            <a:r>
              <a:rPr lang="en-US" sz="3200">
                <a:solidFill>
                  <a:schemeClr val="tx1"/>
                </a:solidFill>
                <a:latin typeface="Bookman Old Style" pitchFamily="18" charset="0"/>
              </a:rPr>
              <a:t>Some good rules</a:t>
            </a:r>
          </a:p>
        </p:txBody>
      </p:sp>
      <p:sp>
        <p:nvSpPr>
          <p:cNvPr id="477187" name="Rectangle 3"/>
          <p:cNvSpPr>
            <a:spLocks noGrp="1" noChangeArrowheads="1"/>
          </p:cNvSpPr>
          <p:nvPr>
            <p:ph type="body" idx="1"/>
          </p:nvPr>
        </p:nvSpPr>
        <p:spPr/>
        <p:txBody>
          <a:bodyPr/>
          <a:lstStyle/>
          <a:p>
            <a:pPr>
              <a:lnSpc>
                <a:spcPct val="80000"/>
              </a:lnSpc>
            </a:pPr>
            <a:endParaRPr lang="en-US" sz="2000">
              <a:latin typeface="Bookman Old Style" pitchFamily="18" charset="0"/>
            </a:endParaRPr>
          </a:p>
          <a:p>
            <a:pPr>
              <a:lnSpc>
                <a:spcPct val="80000"/>
              </a:lnSpc>
            </a:pPr>
            <a:r>
              <a:rPr lang="en-US" sz="2000">
                <a:latin typeface="Bookman Old Style" pitchFamily="18" charset="0"/>
              </a:rPr>
              <a:t>Analyze your source system</a:t>
            </a:r>
          </a:p>
          <a:p>
            <a:pPr lvl="1">
              <a:lnSpc>
                <a:spcPct val="80000"/>
              </a:lnSpc>
            </a:pPr>
            <a:r>
              <a:rPr lang="en-US" sz="1800">
                <a:latin typeface="Bookman Old Style" pitchFamily="18" charset="0"/>
              </a:rPr>
              <a:t>get a ER-model for the system or reverse engineering one (develop one by looking at the metadata of the system)</a:t>
            </a:r>
          </a:p>
          <a:p>
            <a:pPr lvl="1">
              <a:lnSpc>
                <a:spcPct val="80000"/>
              </a:lnSpc>
            </a:pPr>
            <a:r>
              <a:rPr lang="en-US" sz="1800">
                <a:latin typeface="Bookman Old Style" pitchFamily="18" charset="0"/>
              </a:rPr>
              <a:t>reverse engineering is not the same as “forward engineering”, i.e., given the ER-models of the source systems derive the dimensional schema of the data warehouse</a:t>
            </a:r>
          </a:p>
          <a:p>
            <a:pPr lvl="1">
              <a:lnSpc>
                <a:spcPct val="80000"/>
              </a:lnSpc>
            </a:pPr>
            <a:endParaRPr lang="en-US" sz="1800">
              <a:latin typeface="Bookman Old Style" pitchFamily="18" charset="0"/>
            </a:endParaRPr>
          </a:p>
          <a:p>
            <a:pPr>
              <a:lnSpc>
                <a:spcPct val="80000"/>
              </a:lnSpc>
            </a:pPr>
            <a:r>
              <a:rPr lang="en-US" sz="2000">
                <a:latin typeface="Bookman Old Style" pitchFamily="18" charset="0"/>
              </a:rPr>
              <a:t>Reverse engineering helps understanding</a:t>
            </a:r>
          </a:p>
          <a:p>
            <a:pPr lvl="1">
              <a:lnSpc>
                <a:spcPct val="80000"/>
              </a:lnSpc>
            </a:pPr>
            <a:r>
              <a:rPr lang="en-US" sz="1800">
                <a:latin typeface="Bookman Old Style" pitchFamily="18" charset="0"/>
              </a:rPr>
              <a:t>unique identifiers and natural keys</a:t>
            </a:r>
          </a:p>
          <a:p>
            <a:pPr lvl="1">
              <a:lnSpc>
                <a:spcPct val="80000"/>
              </a:lnSpc>
            </a:pPr>
            <a:r>
              <a:rPr lang="en-US" sz="1800">
                <a:latin typeface="Bookman Old Style" pitchFamily="18" charset="0"/>
              </a:rPr>
              <a:t>data types</a:t>
            </a:r>
          </a:p>
          <a:p>
            <a:pPr lvl="1">
              <a:lnSpc>
                <a:spcPct val="80000"/>
              </a:lnSpc>
            </a:pPr>
            <a:r>
              <a:rPr lang="en-US" sz="1800">
                <a:latin typeface="Bookman Old Style" pitchFamily="18" charset="0"/>
              </a:rPr>
              <a:t>relationships between tables</a:t>
            </a:r>
          </a:p>
          <a:p>
            <a:pPr lvl="1">
              <a:lnSpc>
                <a:spcPct val="80000"/>
              </a:lnSpc>
              <a:buFont typeface="Wingdings" pitchFamily="2" charset="2"/>
              <a:buNone/>
            </a:pPr>
            <a:r>
              <a:rPr lang="en-US" sz="2000">
                <a:latin typeface="Bookman Old Style" pitchFamily="18" charset="0"/>
              </a:rPr>
              <a:t>				Of the source systems</a:t>
            </a:r>
            <a:endParaRPr lang="en-US" sz="1800">
              <a:latin typeface="Bookman Old Style" pitchFamily="18" charset="0"/>
            </a:endParaRPr>
          </a:p>
        </p:txBody>
      </p:sp>
    </p:spTree>
    <p:extLst>
      <p:ext uri="{BB962C8B-B14F-4D97-AF65-F5344CB8AC3E}">
        <p14:creationId xmlns:p14="http://schemas.microsoft.com/office/powerpoint/2010/main" val="4215969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EDEF3F-07AF-4329-81C0-DA21535C786C}" type="datetime5">
              <a:rPr lang="en-US" smtClean="0"/>
              <a:pPr/>
              <a:t>5-Nov-17</a:t>
            </a:fld>
            <a:endParaRPr lang="en-US"/>
          </a:p>
        </p:txBody>
      </p:sp>
      <p:sp>
        <p:nvSpPr>
          <p:cNvPr id="6" name="Footer Placeholder 5"/>
          <p:cNvSpPr>
            <a:spLocks noGrp="1"/>
          </p:cNvSpPr>
          <p:nvPr>
            <p:ph type="ftr" sz="quarter" idx="11"/>
          </p:nvPr>
        </p:nvSpPr>
        <p:spPr/>
        <p:txBody>
          <a:bodyPr/>
          <a:lstStyle/>
          <a:p>
            <a:r>
              <a:rPr lang="en-US"/>
              <a:t>BITS-Pilani</a:t>
            </a:r>
          </a:p>
        </p:txBody>
      </p:sp>
      <p:sp>
        <p:nvSpPr>
          <p:cNvPr id="7" name="Slide Number Placeholder 6"/>
          <p:cNvSpPr>
            <a:spLocks noGrp="1"/>
          </p:cNvSpPr>
          <p:nvPr>
            <p:ph type="sldNum" sz="quarter" idx="12"/>
          </p:nvPr>
        </p:nvSpPr>
        <p:spPr/>
        <p:txBody>
          <a:bodyPr/>
          <a:lstStyle/>
          <a:p>
            <a:fld id="{E8E242CC-918C-436B-881C-D6F78D8296FC}" type="slidenum">
              <a:rPr lang="en-US"/>
              <a:pPr/>
              <a:t>23</a:t>
            </a:fld>
            <a:endParaRPr lang="en-US"/>
          </a:p>
        </p:txBody>
      </p:sp>
      <p:sp>
        <p:nvSpPr>
          <p:cNvPr id="451586" name="Rectangle 2"/>
          <p:cNvSpPr>
            <a:spLocks noGrp="1" noChangeArrowheads="1"/>
          </p:cNvSpPr>
          <p:nvPr>
            <p:ph type="title"/>
          </p:nvPr>
        </p:nvSpPr>
        <p:spPr/>
        <p:txBody>
          <a:bodyPr/>
          <a:lstStyle/>
          <a:p>
            <a:r>
              <a:rPr lang="en-US" sz="3200">
                <a:solidFill>
                  <a:schemeClr val="tx1"/>
                </a:solidFill>
                <a:latin typeface="Bookman Old Style" pitchFamily="18" charset="0"/>
              </a:rPr>
              <a:t>Extract data from disparate systems</a:t>
            </a:r>
          </a:p>
        </p:txBody>
      </p:sp>
      <p:sp>
        <p:nvSpPr>
          <p:cNvPr id="451587" name="Rectangle 3"/>
          <p:cNvSpPr>
            <a:spLocks noGrp="1" noChangeArrowheads="1"/>
          </p:cNvSpPr>
          <p:nvPr>
            <p:ph type="body" sz="half" idx="1"/>
          </p:nvPr>
        </p:nvSpPr>
        <p:spPr>
          <a:xfrm>
            <a:off x="457200" y="1828800"/>
            <a:ext cx="4033838" cy="3962400"/>
          </a:xfrm>
        </p:spPr>
        <p:txBody>
          <a:bodyPr/>
          <a:lstStyle/>
          <a:p>
            <a:endParaRPr lang="en-US" sz="1800">
              <a:latin typeface="Bookman Old Style" pitchFamily="18" charset="0"/>
            </a:endParaRPr>
          </a:p>
          <a:p>
            <a:endParaRPr lang="en-US" sz="1800">
              <a:latin typeface="Bookman Old Style" pitchFamily="18" charset="0"/>
            </a:endParaRPr>
          </a:p>
          <a:p>
            <a:r>
              <a:rPr lang="en-US" sz="1800">
                <a:latin typeface="Bookman Old Style" pitchFamily="18" charset="0"/>
              </a:rPr>
              <a:t>ODBC Manager:</a:t>
            </a:r>
          </a:p>
          <a:p>
            <a:pPr lvl="1"/>
            <a:r>
              <a:rPr lang="en-US" sz="1600">
                <a:latin typeface="Bookman Old Style" pitchFamily="18" charset="0"/>
              </a:rPr>
              <a:t>Accepts SQL from ETL applications &amp; routes it through appropriate ODBC driver</a:t>
            </a:r>
          </a:p>
          <a:p>
            <a:r>
              <a:rPr lang="en-US" sz="1800">
                <a:latin typeface="Bookman Old Style" pitchFamily="18" charset="0"/>
              </a:rPr>
              <a:t>ODBC can provide a common gateway to diverse sources</a:t>
            </a:r>
          </a:p>
          <a:p>
            <a:endParaRPr lang="en-US" sz="1800">
              <a:latin typeface="Bookman Old Style" pitchFamily="18" charset="0"/>
            </a:endParaRPr>
          </a:p>
        </p:txBody>
      </p:sp>
      <p:pic>
        <p:nvPicPr>
          <p:cNvPr id="451588" name="Picture 4" descr="Image from book"/>
          <p:cNvPicPr>
            <a:picLocks noGrp="1" noChangeAspect="1" noChangeArrowheads="1"/>
          </p:cNvPicPr>
          <p:nvPr>
            <p:ph sz="half" idx="2"/>
          </p:nvPr>
        </p:nvPicPr>
        <p:blipFill>
          <a:blip r:embed="rId3" cstate="print"/>
          <a:srcRect/>
          <a:stretch>
            <a:fillRect/>
          </a:stretch>
        </p:blipFill>
        <p:spPr>
          <a:xfrm>
            <a:off x="4652963" y="1663700"/>
            <a:ext cx="4033837" cy="4403725"/>
          </a:xfrm>
          <a:noFill/>
          <a:ln/>
        </p:spPr>
      </p:pic>
    </p:spTree>
    <p:extLst>
      <p:ext uri="{BB962C8B-B14F-4D97-AF65-F5344CB8AC3E}">
        <p14:creationId xmlns:p14="http://schemas.microsoft.com/office/powerpoint/2010/main" val="4144092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D1B9D1-6BD5-4254-82F2-689F0092B4E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7DD39ED7-9FA0-42F6-AA16-8EB80D3DE4B7}" type="slidenum">
              <a:rPr lang="en-US"/>
              <a:pPr/>
              <a:t>24</a:t>
            </a:fld>
            <a:endParaRPr lang="en-US"/>
          </a:p>
        </p:txBody>
      </p:sp>
      <p:sp>
        <p:nvSpPr>
          <p:cNvPr id="453634" name="Rectangle 2"/>
          <p:cNvSpPr>
            <a:spLocks noGrp="1" noChangeArrowheads="1"/>
          </p:cNvSpPr>
          <p:nvPr>
            <p:ph type="title"/>
          </p:nvPr>
        </p:nvSpPr>
        <p:spPr/>
        <p:txBody>
          <a:bodyPr/>
          <a:lstStyle/>
          <a:p>
            <a:r>
              <a:rPr lang="en-US" sz="3200">
                <a:solidFill>
                  <a:schemeClr val="tx1"/>
                </a:solidFill>
                <a:latin typeface="Bookman Old Style" pitchFamily="18" charset="0"/>
              </a:rPr>
              <a:t>Different sources</a:t>
            </a:r>
          </a:p>
        </p:txBody>
      </p:sp>
      <p:sp>
        <p:nvSpPr>
          <p:cNvPr id="453635" name="Rectangle 3"/>
          <p:cNvSpPr>
            <a:spLocks noGrp="1" noChangeArrowheads="1"/>
          </p:cNvSpPr>
          <p:nvPr>
            <p:ph type="body" idx="1"/>
          </p:nvPr>
        </p:nvSpPr>
        <p:spPr>
          <a:xfrm>
            <a:off x="2057400" y="2209800"/>
            <a:ext cx="5334000" cy="3200400"/>
          </a:xfrm>
        </p:spPr>
        <p:txBody>
          <a:bodyPr/>
          <a:lstStyle/>
          <a:p>
            <a:pPr marL="533400" indent="-533400"/>
            <a:endParaRPr lang="en-US" sz="2000">
              <a:latin typeface="Bookman Old Style" pitchFamily="18" charset="0"/>
            </a:endParaRPr>
          </a:p>
          <a:p>
            <a:pPr marL="533400" indent="-533400">
              <a:buFont typeface="Wingdings" pitchFamily="2" charset="2"/>
              <a:buAutoNum type="arabicPeriod"/>
            </a:pPr>
            <a:r>
              <a:rPr lang="en-US" sz="2000">
                <a:latin typeface="Bookman Old Style" pitchFamily="18" charset="0"/>
              </a:rPr>
              <a:t>Mainframe Sources</a:t>
            </a:r>
          </a:p>
          <a:p>
            <a:pPr marL="533400" indent="-533400">
              <a:buFont typeface="Wingdings" pitchFamily="2" charset="2"/>
              <a:buAutoNum type="arabicPeriod"/>
            </a:pPr>
            <a:r>
              <a:rPr lang="en-US" sz="2000">
                <a:latin typeface="Bookman Old Style" pitchFamily="18" charset="0"/>
              </a:rPr>
              <a:t>Flat Files</a:t>
            </a:r>
          </a:p>
          <a:p>
            <a:pPr marL="533400" indent="-533400">
              <a:buFont typeface="Wingdings" pitchFamily="2" charset="2"/>
              <a:buAutoNum type="arabicPeriod"/>
            </a:pPr>
            <a:r>
              <a:rPr lang="en-US" sz="2000">
                <a:latin typeface="Bookman Old Style" pitchFamily="18" charset="0"/>
              </a:rPr>
              <a:t>XML sources</a:t>
            </a:r>
          </a:p>
          <a:p>
            <a:pPr marL="533400" indent="-533400">
              <a:buFont typeface="Wingdings" pitchFamily="2" charset="2"/>
              <a:buAutoNum type="arabicPeriod"/>
            </a:pPr>
            <a:r>
              <a:rPr lang="en-US" sz="2000">
                <a:latin typeface="Bookman Old Style" pitchFamily="18" charset="0"/>
              </a:rPr>
              <a:t>Web Log sources</a:t>
            </a:r>
          </a:p>
          <a:p>
            <a:pPr marL="533400" indent="-533400">
              <a:buFont typeface="Wingdings" pitchFamily="2" charset="2"/>
              <a:buAutoNum type="arabicPeriod"/>
            </a:pPr>
            <a:r>
              <a:rPr lang="en-US" sz="2000">
                <a:latin typeface="Bookman Old Style" pitchFamily="18" charset="0"/>
              </a:rPr>
              <a:t>ERP system sources</a:t>
            </a:r>
          </a:p>
        </p:txBody>
      </p:sp>
    </p:spTree>
    <p:extLst>
      <p:ext uri="{BB962C8B-B14F-4D97-AF65-F5344CB8AC3E}">
        <p14:creationId xmlns:p14="http://schemas.microsoft.com/office/powerpoint/2010/main" val="3840194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DF3653-232C-439B-BDBD-5B674CE4D56F}"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DEDEB1B5-4129-4637-A2F0-286BB36779DB}" type="slidenum">
              <a:rPr lang="en-US"/>
              <a:pPr/>
              <a:t>25</a:t>
            </a:fld>
            <a:endParaRPr lang="en-US"/>
          </a:p>
        </p:txBody>
      </p:sp>
      <p:sp>
        <p:nvSpPr>
          <p:cNvPr id="457730" name="Rectangle 2"/>
          <p:cNvSpPr>
            <a:spLocks noGrp="1" noChangeArrowheads="1"/>
          </p:cNvSpPr>
          <p:nvPr>
            <p:ph type="title"/>
          </p:nvPr>
        </p:nvSpPr>
        <p:spPr/>
        <p:txBody>
          <a:bodyPr/>
          <a:lstStyle/>
          <a:p>
            <a:r>
              <a:rPr lang="en-US" sz="3200" dirty="0">
                <a:solidFill>
                  <a:schemeClr val="tx1"/>
                </a:solidFill>
                <a:latin typeface="Bookman Old Style" pitchFamily="18" charset="0"/>
              </a:rPr>
              <a:t>Tips for Extracting</a:t>
            </a:r>
          </a:p>
        </p:txBody>
      </p:sp>
      <p:sp>
        <p:nvSpPr>
          <p:cNvPr id="457731" name="Rectangle 3"/>
          <p:cNvSpPr>
            <a:spLocks noGrp="1" noChangeArrowheads="1"/>
          </p:cNvSpPr>
          <p:nvPr>
            <p:ph type="body" idx="1"/>
          </p:nvPr>
        </p:nvSpPr>
        <p:spPr>
          <a:xfrm>
            <a:off x="457200" y="1905000"/>
            <a:ext cx="8229600" cy="3886200"/>
          </a:xfrm>
        </p:spPr>
        <p:txBody>
          <a:bodyPr/>
          <a:lstStyle/>
          <a:p>
            <a:pPr>
              <a:lnSpc>
                <a:spcPct val="90000"/>
              </a:lnSpc>
            </a:pPr>
            <a:r>
              <a:rPr lang="en-US" sz="2000" dirty="0">
                <a:latin typeface="Bookman Old Style" pitchFamily="18" charset="0"/>
              </a:rPr>
              <a:t>Constrain on indexed columns</a:t>
            </a:r>
          </a:p>
          <a:p>
            <a:pPr>
              <a:lnSpc>
                <a:spcPct val="90000"/>
              </a:lnSpc>
            </a:pPr>
            <a:r>
              <a:rPr lang="en-US" sz="2000" dirty="0">
                <a:latin typeface="Bookman Old Style" pitchFamily="18" charset="0"/>
              </a:rPr>
              <a:t>Retrieve only the data you need</a:t>
            </a:r>
          </a:p>
          <a:p>
            <a:pPr lvl="1">
              <a:lnSpc>
                <a:spcPct val="90000"/>
              </a:lnSpc>
            </a:pPr>
            <a:r>
              <a:rPr lang="en-US" sz="1800" dirty="0">
                <a:latin typeface="Bookman Old Style" pitchFamily="18" charset="0"/>
              </a:rPr>
              <a:t>Do not retrieve entire table &amp; select from that.</a:t>
            </a:r>
          </a:p>
          <a:p>
            <a:pPr>
              <a:lnSpc>
                <a:spcPct val="90000"/>
              </a:lnSpc>
            </a:pPr>
            <a:r>
              <a:rPr lang="en-US" sz="2000" dirty="0">
                <a:latin typeface="Bookman Old Style" pitchFamily="18" charset="0"/>
              </a:rPr>
              <a:t>Use DISTINCT &amp; Set operations sparingly</a:t>
            </a:r>
          </a:p>
          <a:p>
            <a:pPr lvl="1">
              <a:lnSpc>
                <a:spcPct val="90000"/>
              </a:lnSpc>
            </a:pPr>
            <a:r>
              <a:rPr lang="en-US" sz="1800" dirty="0">
                <a:latin typeface="Bookman Old Style" pitchFamily="18" charset="0"/>
              </a:rPr>
              <a:t>Try if the slower DISTINCT, Set operations UNION, MINUS and INTERSECT operations can be avoided</a:t>
            </a:r>
          </a:p>
          <a:p>
            <a:pPr lvl="1">
              <a:lnSpc>
                <a:spcPct val="90000"/>
              </a:lnSpc>
            </a:pPr>
            <a:r>
              <a:rPr lang="en-US" sz="1800" dirty="0">
                <a:latin typeface="Bookman Old Style" pitchFamily="18" charset="0"/>
              </a:rPr>
              <a:t>Do the best effort to avoid NOT operation, which normally scans the entire database</a:t>
            </a:r>
          </a:p>
          <a:p>
            <a:pPr>
              <a:lnSpc>
                <a:spcPct val="90000"/>
              </a:lnSpc>
            </a:pPr>
            <a:r>
              <a:rPr lang="en-US" sz="2000" dirty="0">
                <a:latin typeface="Bookman Old Style" pitchFamily="18" charset="0"/>
              </a:rPr>
              <a:t>Avoid functions in the WHERE clause</a:t>
            </a:r>
          </a:p>
          <a:p>
            <a:pPr lvl="1">
              <a:lnSpc>
                <a:spcPct val="90000"/>
              </a:lnSpc>
            </a:pPr>
            <a:r>
              <a:rPr lang="en-US" sz="1800" dirty="0">
                <a:latin typeface="Bookman Old Style" pitchFamily="18" charset="0"/>
              </a:rPr>
              <a:t>Difficult to avoid</a:t>
            </a:r>
          </a:p>
          <a:p>
            <a:pPr lvl="1">
              <a:lnSpc>
                <a:spcPct val="90000"/>
              </a:lnSpc>
            </a:pPr>
            <a:r>
              <a:rPr lang="en-US" sz="1800" dirty="0">
                <a:latin typeface="Bookman Old Style" pitchFamily="18" charset="0"/>
              </a:rPr>
              <a:t>Try different techniques before using the functions, at least.</a:t>
            </a:r>
          </a:p>
          <a:p>
            <a:pPr>
              <a:lnSpc>
                <a:spcPct val="90000"/>
              </a:lnSpc>
            </a:pPr>
            <a:r>
              <a:rPr lang="en-US" sz="2000" dirty="0">
                <a:latin typeface="Bookman Old Style" pitchFamily="18" charset="0"/>
              </a:rPr>
              <a:t>Avoid </a:t>
            </a:r>
            <a:r>
              <a:rPr lang="en-US" sz="2000" dirty="0" err="1">
                <a:latin typeface="Bookman Old Style" pitchFamily="18" charset="0"/>
              </a:rPr>
              <a:t>subqueries</a:t>
            </a:r>
            <a:endParaRPr lang="en-US" sz="2000" dirty="0">
              <a:latin typeface="Bookman Old Style" pitchFamily="18" charset="0"/>
            </a:endParaRPr>
          </a:p>
        </p:txBody>
      </p:sp>
    </p:spTree>
    <p:extLst>
      <p:ext uri="{BB962C8B-B14F-4D97-AF65-F5344CB8AC3E}">
        <p14:creationId xmlns:p14="http://schemas.microsoft.com/office/powerpoint/2010/main" val="3333110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FC0B21-417B-45EF-9BB8-9BC4EEE749F6}"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BBAC4C32-A9D5-4277-9A6D-B6CB5B1FF193}" type="slidenum">
              <a:rPr lang="en-US"/>
              <a:pPr/>
              <a:t>26</a:t>
            </a:fld>
            <a:endParaRPr lang="en-US"/>
          </a:p>
        </p:txBody>
      </p:sp>
      <p:sp>
        <p:nvSpPr>
          <p:cNvPr id="459778" name="Rectangle 2"/>
          <p:cNvSpPr>
            <a:spLocks noGrp="1" noChangeArrowheads="1"/>
          </p:cNvSpPr>
          <p:nvPr>
            <p:ph type="title"/>
          </p:nvPr>
        </p:nvSpPr>
        <p:spPr/>
        <p:txBody>
          <a:bodyPr/>
          <a:lstStyle/>
          <a:p>
            <a:r>
              <a:rPr lang="en-US" sz="3200">
                <a:solidFill>
                  <a:schemeClr val="tx1"/>
                </a:solidFill>
                <a:latin typeface="Bookman Old Style" pitchFamily="18" charset="0"/>
              </a:rPr>
              <a:t>Do it also !</a:t>
            </a:r>
          </a:p>
        </p:txBody>
      </p:sp>
      <p:sp>
        <p:nvSpPr>
          <p:cNvPr id="459779" name="Rectangle 3"/>
          <p:cNvSpPr>
            <a:spLocks noGrp="1" noChangeArrowheads="1"/>
          </p:cNvSpPr>
          <p:nvPr>
            <p:ph type="body" idx="1"/>
          </p:nvPr>
        </p:nvSpPr>
        <p:spPr>
          <a:xfrm>
            <a:off x="457200" y="2057400"/>
            <a:ext cx="8229600" cy="2057400"/>
          </a:xfrm>
        </p:spPr>
        <p:txBody>
          <a:bodyPr/>
          <a:lstStyle/>
          <a:p>
            <a:r>
              <a:rPr lang="en-US" sz="2000">
                <a:latin typeface="Bookman Old Style" pitchFamily="18" charset="0"/>
              </a:rPr>
              <a:t>When a dimension is populated by several distinct systems, it is important to include the unique identifier from each of those systems in the target dimension in the data warehouse. Those identifiers should be viewable by end users to ensure peace of mind that the dimension reflects </a:t>
            </a:r>
            <a:r>
              <a:rPr lang="en-US" sz="2000" i="1">
                <a:latin typeface="Bookman Old Style" pitchFamily="18" charset="0"/>
              </a:rPr>
              <a:t>their</a:t>
            </a:r>
            <a:r>
              <a:rPr lang="en-US" sz="2000">
                <a:latin typeface="Bookman Old Style" pitchFamily="18" charset="0"/>
              </a:rPr>
              <a:t> data that they can tie back to in their transaction system. </a:t>
            </a:r>
          </a:p>
        </p:txBody>
      </p:sp>
    </p:spTree>
    <p:extLst>
      <p:ext uri="{BB962C8B-B14F-4D97-AF65-F5344CB8AC3E}">
        <p14:creationId xmlns:p14="http://schemas.microsoft.com/office/powerpoint/2010/main" val="725328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762000" y="685800"/>
            <a:ext cx="7772400" cy="762000"/>
          </a:xfrm>
        </p:spPr>
        <p:txBody>
          <a:bodyPr/>
          <a:lstStyle/>
          <a:p>
            <a:r>
              <a:rPr lang="en-US" b="1"/>
              <a:t>Transformation Tools</a:t>
            </a:r>
          </a:p>
        </p:txBody>
      </p:sp>
      <p:sp>
        <p:nvSpPr>
          <p:cNvPr id="117763" name="Rectangle 3"/>
          <p:cNvSpPr>
            <a:spLocks noGrp="1" noChangeArrowheads="1"/>
          </p:cNvSpPr>
          <p:nvPr>
            <p:ph type="body" idx="1"/>
          </p:nvPr>
        </p:nvSpPr>
        <p:spPr>
          <a:xfrm>
            <a:off x="304800" y="1905000"/>
            <a:ext cx="8534400" cy="4191000"/>
          </a:xfrm>
        </p:spPr>
        <p:txBody>
          <a:bodyPr/>
          <a:lstStyle/>
          <a:p>
            <a:r>
              <a:rPr lang="en-US" sz="2800" b="1"/>
              <a:t>Transform extracted data into the appropriate format, data structure, and values that are required by the DW</a:t>
            </a:r>
          </a:p>
          <a:p>
            <a:r>
              <a:rPr lang="en-US" sz="2800" b="1"/>
              <a:t>Features provided:</a:t>
            </a:r>
          </a:p>
          <a:p>
            <a:pPr lvl="1"/>
            <a:r>
              <a:rPr lang="en-US" sz="2400" b="1"/>
              <a:t>Field splitting &amp; consolidation</a:t>
            </a:r>
          </a:p>
          <a:p>
            <a:pPr lvl="1"/>
            <a:r>
              <a:rPr lang="en-US" sz="2400" b="1"/>
              <a:t>Standardization</a:t>
            </a:r>
          </a:p>
          <a:p>
            <a:pPr lvl="2"/>
            <a:r>
              <a:rPr lang="en-US" sz="2000" b="1"/>
              <a:t>Abbreviations, date formats, data types, character formats, etc.</a:t>
            </a:r>
          </a:p>
          <a:p>
            <a:pPr lvl="1"/>
            <a:r>
              <a:rPr lang="en-US" sz="2400" b="1"/>
              <a:t>Deduplication</a:t>
            </a:r>
          </a:p>
        </p:txBody>
      </p:sp>
      <p:sp>
        <p:nvSpPr>
          <p:cNvPr id="6" name="Date Placeholder 5"/>
          <p:cNvSpPr>
            <a:spLocks noGrp="1"/>
          </p:cNvSpPr>
          <p:nvPr>
            <p:ph type="dt" sz="half" idx="10"/>
          </p:nvPr>
        </p:nvSpPr>
        <p:spPr/>
        <p:txBody>
          <a:bodyPr/>
          <a:lstStyle/>
          <a:p>
            <a:fld id="{8933D3BB-2EA5-4D5C-97B0-A0DC84E90762}"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27</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2311814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842" name="Group 58"/>
          <p:cNvGraphicFramePr>
            <a:graphicFrameLocks noGrp="1"/>
          </p:cNvGraphicFramePr>
          <p:nvPr/>
        </p:nvGraphicFramePr>
        <p:xfrm>
          <a:off x="0" y="0"/>
          <a:ext cx="9144000" cy="6974015"/>
        </p:xfrm>
        <a:graphic>
          <a:graphicData uri="http://schemas.openxmlformats.org/drawingml/2006/table">
            <a:tbl>
              <a:tblPr/>
              <a:tblGrid>
                <a:gridCol w="4267200"/>
                <a:gridCol w="2544763"/>
                <a:gridCol w="2332037"/>
              </a:tblGrid>
              <a:tr h="804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Source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Type of transformation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DW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19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Address Field:</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#123 ABC Street</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XYZ City 1000</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Republic of MN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Field Splitting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No: 123</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Street: ABC</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City: XYZ</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Country: Republic of MN</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Postal Code: 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System A</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Customer title: President</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System B</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Customer title: CEO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Field Consolidation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Customer title: President &amp; CEO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Order Date:05 August 1998</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Order Date: 08/08/98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Standardization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Order Date:</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05 August 1998</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Order Date: </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08 August 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System A</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Customer Name: John W. Smith</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System B</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Customer Name: John William Smith</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Deduplication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Customer Name: John William Smith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Slide Number Placeholder 30"/>
          <p:cNvSpPr>
            <a:spLocks noGrp="1"/>
          </p:cNvSpPr>
          <p:nvPr>
            <p:ph type="sldNum" sz="quarter" idx="12"/>
          </p:nvPr>
        </p:nvSpPr>
        <p:spPr/>
        <p:txBody>
          <a:bodyPr/>
          <a:lstStyle/>
          <a:p>
            <a:fld id="{8656CB50-CB09-41A7-8C51-AEA686173968}" type="slidenum">
              <a:rPr lang="en-US" smtClean="0"/>
              <a:pPr/>
              <a:t>28</a:t>
            </a:fld>
            <a:endParaRPr lang="en-US"/>
          </a:p>
        </p:txBody>
      </p:sp>
    </p:spTree>
    <p:extLst>
      <p:ext uri="{BB962C8B-B14F-4D97-AF65-F5344CB8AC3E}">
        <p14:creationId xmlns:p14="http://schemas.microsoft.com/office/powerpoint/2010/main" val="2559386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609600" y="3206750"/>
            <a:ext cx="7772400" cy="908050"/>
          </a:xfrm>
          <a:prstGeom prst="rect">
            <a:avLst/>
          </a:prstGeom>
          <a:noFill/>
          <a:ln w="9525">
            <a:noFill/>
            <a:miter lim="800000"/>
            <a:headEnd/>
            <a:tailEnd/>
          </a:ln>
          <a:effectLst/>
        </p:spPr>
        <p:txBody>
          <a:bodyPr anchor="b"/>
          <a:lstStyle/>
          <a:p>
            <a:pPr algn="ctr" eaLnBrk="1" hangingPunct="1"/>
            <a:r>
              <a:rPr lang="en-US" sz="1900"/>
              <a:t/>
            </a:r>
            <a:br>
              <a:rPr lang="en-US" sz="1900"/>
            </a:br>
            <a:endParaRPr lang="en-US" sz="1900"/>
          </a:p>
        </p:txBody>
      </p:sp>
      <p:sp>
        <p:nvSpPr>
          <p:cNvPr id="494595" name="Rectangle 3"/>
          <p:cNvSpPr>
            <a:spLocks noGrp="1" noChangeArrowheads="1"/>
          </p:cNvSpPr>
          <p:nvPr>
            <p:ph type="ctrTitle"/>
          </p:nvPr>
        </p:nvSpPr>
        <p:spPr/>
        <p:txBody>
          <a:bodyPr/>
          <a:lstStyle/>
          <a:p>
            <a:pPr algn="r"/>
            <a:r>
              <a:rPr lang="en-US" sz="2800" b="1">
                <a:solidFill>
                  <a:schemeClr val="tx1"/>
                </a:solidFill>
              </a:rPr>
              <a:t>4. Cleaning &amp; Conforming</a:t>
            </a:r>
          </a:p>
        </p:txBody>
      </p:sp>
      <p:sp>
        <p:nvSpPr>
          <p:cNvPr id="4" name="Date Placeholder 3"/>
          <p:cNvSpPr>
            <a:spLocks noGrp="1"/>
          </p:cNvSpPr>
          <p:nvPr>
            <p:ph type="dt" sz="quarter" idx="2"/>
          </p:nvPr>
        </p:nvSpPr>
        <p:spPr/>
        <p:txBody>
          <a:bodyPr/>
          <a:lstStyle/>
          <a:p>
            <a:fld id="{D76CBFF8-031E-435D-8572-3117E97A4C18}" type="datetime5">
              <a:rPr lang="en-US" smtClean="0"/>
              <a:pPr/>
              <a:t>5-Nov-17</a:t>
            </a:fld>
            <a:endParaRPr lang="en-US"/>
          </a:p>
        </p:txBody>
      </p:sp>
      <p:sp>
        <p:nvSpPr>
          <p:cNvPr id="5" name="Slide Number Placeholder 4"/>
          <p:cNvSpPr>
            <a:spLocks noGrp="1"/>
          </p:cNvSpPr>
          <p:nvPr>
            <p:ph type="sldNum" sz="quarter" idx="4"/>
          </p:nvPr>
        </p:nvSpPr>
        <p:spPr/>
        <p:txBody>
          <a:bodyPr/>
          <a:lstStyle/>
          <a:p>
            <a:fld id="{DC4F5491-6A9C-4618-AE0F-3A6B2A211DB8}" type="slidenum">
              <a:rPr lang="en-US" smtClean="0"/>
              <a:pPr/>
              <a:t>29</a:t>
            </a:fld>
            <a:endParaRPr lang="en-US"/>
          </a:p>
        </p:txBody>
      </p:sp>
      <p:sp>
        <p:nvSpPr>
          <p:cNvPr id="6" name="Footer Placeholder 5"/>
          <p:cNvSpPr>
            <a:spLocks noGrp="1"/>
          </p:cNvSpPr>
          <p:nvPr>
            <p:ph type="ftr" sz="quarter" idx="3"/>
          </p:nvPr>
        </p:nvSpPr>
        <p:spPr/>
        <p:txBody>
          <a:bodyPr/>
          <a:lstStyle/>
          <a:p>
            <a:r>
              <a:rPr lang="en-US" smtClean="0"/>
              <a:t>BITS-Pilani</a:t>
            </a:r>
            <a:endParaRPr lang="en-US"/>
          </a:p>
        </p:txBody>
      </p:sp>
    </p:spTree>
    <p:extLst>
      <p:ext uri="{BB962C8B-B14F-4D97-AF65-F5344CB8AC3E}">
        <p14:creationId xmlns:p14="http://schemas.microsoft.com/office/powerpoint/2010/main" val="2631237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646F60-2146-4864-B782-51DA47D3FAD8}"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D0AC4E65-EC8F-474F-9025-1D47E1CD2F2C}" type="slidenum">
              <a:rPr lang="en-US"/>
              <a:pPr/>
              <a:t>3</a:t>
            </a:fld>
            <a:endParaRPr lang="en-US"/>
          </a:p>
        </p:txBody>
      </p:sp>
      <p:sp>
        <p:nvSpPr>
          <p:cNvPr id="273410" name="Rectangle 2"/>
          <p:cNvSpPr>
            <a:spLocks noGrp="1" noChangeArrowheads="1"/>
          </p:cNvSpPr>
          <p:nvPr>
            <p:ph type="title"/>
          </p:nvPr>
        </p:nvSpPr>
        <p:spPr/>
        <p:txBody>
          <a:bodyPr/>
          <a:lstStyle/>
          <a:p>
            <a:r>
              <a:rPr lang="en-US" sz="3700">
                <a:solidFill>
                  <a:schemeClr val="tx1"/>
                </a:solidFill>
                <a:latin typeface="Bookman Old Style" pitchFamily="18" charset="0"/>
              </a:rPr>
              <a:t>ETL</a:t>
            </a:r>
          </a:p>
        </p:txBody>
      </p:sp>
      <p:sp>
        <p:nvSpPr>
          <p:cNvPr id="273411" name="Rectangle 3"/>
          <p:cNvSpPr>
            <a:spLocks noGrp="1" noChangeArrowheads="1"/>
          </p:cNvSpPr>
          <p:nvPr>
            <p:ph type="body" idx="1"/>
          </p:nvPr>
        </p:nvSpPr>
        <p:spPr/>
        <p:txBody>
          <a:bodyPr/>
          <a:lstStyle/>
          <a:p>
            <a:pPr>
              <a:buFont typeface="Wingdings" pitchFamily="2" charset="2"/>
              <a:buChar char="§"/>
            </a:pPr>
            <a:endParaRPr lang="en-US" dirty="0"/>
          </a:p>
          <a:p>
            <a:pPr>
              <a:buFont typeface="Wingdings" pitchFamily="2" charset="2"/>
              <a:buNone/>
            </a:pPr>
            <a:r>
              <a:rPr lang="en-US" sz="2400" dirty="0">
                <a:latin typeface="Bookman Old Style" pitchFamily="18" charset="0"/>
              </a:rPr>
              <a:t>	</a:t>
            </a:r>
          </a:p>
          <a:p>
            <a:pPr>
              <a:buFont typeface="Wingdings" pitchFamily="2" charset="2"/>
              <a:buNone/>
            </a:pPr>
            <a:r>
              <a:rPr lang="en-US" sz="2400" dirty="0">
                <a:latin typeface="Bookman Old Style" pitchFamily="18" charset="0"/>
              </a:rPr>
              <a:t>	“</a:t>
            </a:r>
            <a:r>
              <a:rPr lang="en-US" sz="2000" dirty="0">
                <a:latin typeface="Bookman Old Style" pitchFamily="18"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 ETL makes or breaks the data warehouse</a:t>
            </a:r>
            <a:r>
              <a:rPr lang="en-US" sz="2000" b="1" dirty="0">
                <a:latin typeface="Bookman Old Style" pitchFamily="18" charset="0"/>
              </a:rPr>
              <a:t>…”  </a:t>
            </a:r>
            <a:r>
              <a:rPr lang="en-US" sz="2000" b="1" dirty="0" smtClean="0">
                <a:latin typeface="Bookman Old Style" pitchFamily="18" charset="0"/>
              </a:rPr>
              <a:t>R</a:t>
            </a:r>
            <a:r>
              <a:rPr lang="en-US" sz="2000" b="1" i="1" dirty="0" smtClean="0">
                <a:latin typeface="Bookman Old Style" pitchFamily="18" charset="0"/>
              </a:rPr>
              <a:t>alph </a:t>
            </a:r>
            <a:r>
              <a:rPr lang="en-US" sz="2000" b="1" i="1" dirty="0">
                <a:latin typeface="Bookman Old Style" pitchFamily="18" charset="0"/>
              </a:rPr>
              <a:t>Kimball</a:t>
            </a:r>
            <a:r>
              <a:rPr lang="en-US" sz="2400" b="1" i="1" dirty="0">
                <a:latin typeface="Bookman Old Style" pitchFamily="18" charset="0"/>
              </a:rPr>
              <a:t> </a:t>
            </a:r>
          </a:p>
          <a:p>
            <a:pPr>
              <a:buFont typeface="Wingdings" pitchFamily="2" charset="2"/>
              <a:buNone/>
            </a:pPr>
            <a:endParaRPr lang="en-US" sz="2400" i="1" dirty="0">
              <a:solidFill>
                <a:schemeClr val="bg2"/>
              </a:solidFill>
              <a:latin typeface="Bookman Old Style" pitchFamily="18" charset="0"/>
            </a:endParaRPr>
          </a:p>
        </p:txBody>
      </p:sp>
    </p:spTree>
    <p:extLst>
      <p:ext uri="{BB962C8B-B14F-4D97-AF65-F5344CB8AC3E}">
        <p14:creationId xmlns:p14="http://schemas.microsoft.com/office/powerpoint/2010/main" val="176127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8A546-7576-4208-9690-796918D1CAEA}"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4F2C844A-5857-49AD-ABE8-8B8DBAA20FD2}" type="slidenum">
              <a:rPr lang="en-US"/>
              <a:pPr/>
              <a:t>30</a:t>
            </a:fld>
            <a:endParaRPr lang="en-US"/>
          </a:p>
        </p:txBody>
      </p:sp>
      <p:sp>
        <p:nvSpPr>
          <p:cNvPr id="420866" name="Rectangle 2"/>
          <p:cNvSpPr>
            <a:spLocks noGrp="1" noChangeArrowheads="1"/>
          </p:cNvSpPr>
          <p:nvPr>
            <p:ph type="title"/>
          </p:nvPr>
        </p:nvSpPr>
        <p:spPr/>
        <p:txBody>
          <a:bodyPr/>
          <a:lstStyle/>
          <a:p>
            <a:r>
              <a:rPr lang="en-US" sz="3200">
                <a:solidFill>
                  <a:schemeClr val="tx1"/>
                </a:solidFill>
                <a:latin typeface="Bookman Old Style" pitchFamily="18" charset="0"/>
              </a:rPr>
              <a:t>Cleaning and Conforming</a:t>
            </a:r>
          </a:p>
        </p:txBody>
      </p:sp>
      <p:sp>
        <p:nvSpPr>
          <p:cNvPr id="420867" name="Rectangle 3"/>
          <p:cNvSpPr>
            <a:spLocks noGrp="1" noChangeArrowheads="1"/>
          </p:cNvSpPr>
          <p:nvPr>
            <p:ph type="body" idx="1"/>
          </p:nvPr>
        </p:nvSpPr>
        <p:spPr>
          <a:xfrm>
            <a:off x="381000" y="1752600"/>
            <a:ext cx="8229600" cy="3810000"/>
          </a:xfrm>
        </p:spPr>
        <p:txBody>
          <a:bodyPr/>
          <a:lstStyle/>
          <a:p>
            <a:pPr>
              <a:lnSpc>
                <a:spcPct val="90000"/>
              </a:lnSpc>
            </a:pPr>
            <a:r>
              <a:rPr lang="en-US" sz="2400" dirty="0">
                <a:latin typeface="Bookman Old Style" pitchFamily="18" charset="0"/>
              </a:rPr>
              <a:t>While the Extracting and Loading part of an ETL process simply moves data, the cleaning and conforming part , the transformation part that truly adds value</a:t>
            </a:r>
          </a:p>
          <a:p>
            <a:pPr>
              <a:lnSpc>
                <a:spcPct val="90000"/>
              </a:lnSpc>
            </a:pPr>
            <a:r>
              <a:rPr lang="en-US" sz="2400" dirty="0" smtClean="0">
                <a:latin typeface="Bookman Old Style" pitchFamily="18" charset="0"/>
              </a:rPr>
              <a:t>How </a:t>
            </a:r>
            <a:r>
              <a:rPr lang="en-US" sz="2400" dirty="0">
                <a:latin typeface="Bookman Old Style" pitchFamily="18" charset="0"/>
              </a:rPr>
              <a:t>do we deal with dirty data?</a:t>
            </a:r>
          </a:p>
          <a:p>
            <a:pPr lvl="1">
              <a:lnSpc>
                <a:spcPct val="90000"/>
              </a:lnSpc>
            </a:pPr>
            <a:r>
              <a:rPr lang="en-US" sz="2000" dirty="0">
                <a:latin typeface="Bookman Old Style" pitchFamily="18" charset="0"/>
              </a:rPr>
              <a:t>Data Profiling report</a:t>
            </a:r>
          </a:p>
          <a:p>
            <a:pPr lvl="1">
              <a:lnSpc>
                <a:spcPct val="90000"/>
              </a:lnSpc>
            </a:pPr>
            <a:r>
              <a:rPr lang="en-US" sz="2000" dirty="0">
                <a:latin typeface="Bookman Old Style" pitchFamily="18" charset="0"/>
              </a:rPr>
              <a:t>The Error Event fact table</a:t>
            </a:r>
          </a:p>
          <a:p>
            <a:pPr lvl="1">
              <a:lnSpc>
                <a:spcPct val="90000"/>
              </a:lnSpc>
            </a:pPr>
            <a:r>
              <a:rPr lang="en-US" sz="2000" dirty="0">
                <a:latin typeface="Bookman Old Style" pitchFamily="18" charset="0"/>
              </a:rPr>
              <a:t>Audit Dimension</a:t>
            </a:r>
          </a:p>
          <a:p>
            <a:pPr>
              <a:lnSpc>
                <a:spcPct val="90000"/>
              </a:lnSpc>
            </a:pPr>
            <a:r>
              <a:rPr lang="en-US" sz="2400" dirty="0">
                <a:latin typeface="Bookman Old Style" pitchFamily="18" charset="0"/>
              </a:rPr>
              <a:t>Challenges</a:t>
            </a:r>
          </a:p>
          <a:p>
            <a:pPr lvl="1">
              <a:lnSpc>
                <a:spcPct val="90000"/>
              </a:lnSpc>
            </a:pPr>
            <a:r>
              <a:rPr lang="en-US" sz="2000" dirty="0">
                <a:latin typeface="Bookman Old Style" pitchFamily="18" charset="0"/>
              </a:rPr>
              <a:t>Completeness Vs Speed</a:t>
            </a:r>
          </a:p>
          <a:p>
            <a:pPr lvl="1">
              <a:lnSpc>
                <a:spcPct val="90000"/>
              </a:lnSpc>
            </a:pPr>
            <a:r>
              <a:rPr lang="en-US" sz="2000" dirty="0">
                <a:latin typeface="Bookman Old Style" pitchFamily="18" charset="0"/>
              </a:rPr>
              <a:t>Corrective Vs Transparent </a:t>
            </a:r>
          </a:p>
          <a:p>
            <a:pPr lvl="2">
              <a:lnSpc>
                <a:spcPct val="90000"/>
              </a:lnSpc>
            </a:pPr>
            <a:r>
              <a:rPr lang="en-US" sz="2000" dirty="0">
                <a:latin typeface="Bookman Old Style" pitchFamily="18" charset="0"/>
              </a:rPr>
              <a:t>Too corrective system hides/obscures the operational deficiencies &amp; slows organizational progress</a:t>
            </a:r>
          </a:p>
        </p:txBody>
      </p:sp>
    </p:spTree>
    <p:extLst>
      <p:ext uri="{BB962C8B-B14F-4D97-AF65-F5344CB8AC3E}">
        <p14:creationId xmlns:p14="http://schemas.microsoft.com/office/powerpoint/2010/main" val="3985745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022BD6-DF36-46A4-80E9-E260AEB0C2FB}" type="datetime5">
              <a:rPr lang="en-US" smtClean="0"/>
              <a:pPr/>
              <a:t>5-Nov-17</a:t>
            </a:fld>
            <a:endParaRPr lang="en-US" dirty="0"/>
          </a:p>
        </p:txBody>
      </p:sp>
      <p:sp>
        <p:nvSpPr>
          <p:cNvPr id="5" name="Footer Placeholder 4"/>
          <p:cNvSpPr>
            <a:spLocks noGrp="1"/>
          </p:cNvSpPr>
          <p:nvPr>
            <p:ph type="ftr" sz="quarter" idx="11"/>
          </p:nvPr>
        </p:nvSpPr>
        <p:spPr/>
        <p:txBody>
          <a:bodyPr/>
          <a:lstStyle/>
          <a:p>
            <a:r>
              <a:rPr lang="en-US" dirty="0"/>
              <a:t>BITS-</a:t>
            </a:r>
            <a:r>
              <a:rPr lang="en-US" dirty="0" err="1"/>
              <a:t>Pilani</a:t>
            </a:r>
            <a:endParaRPr lang="en-US" dirty="0"/>
          </a:p>
        </p:txBody>
      </p:sp>
      <p:sp>
        <p:nvSpPr>
          <p:cNvPr id="6" name="Slide Number Placeholder 5"/>
          <p:cNvSpPr>
            <a:spLocks noGrp="1"/>
          </p:cNvSpPr>
          <p:nvPr>
            <p:ph type="sldNum" sz="quarter" idx="12"/>
          </p:nvPr>
        </p:nvSpPr>
        <p:spPr/>
        <p:txBody>
          <a:bodyPr/>
          <a:lstStyle/>
          <a:p>
            <a:fld id="{657BCE83-854B-4BFA-9A98-D04B3D0D4137}" type="slidenum">
              <a:rPr lang="en-US"/>
              <a:pPr/>
              <a:t>31</a:t>
            </a:fld>
            <a:endParaRPr lang="en-US"/>
          </a:p>
        </p:txBody>
      </p:sp>
      <p:sp>
        <p:nvSpPr>
          <p:cNvPr id="422914" name="Rectangle 2"/>
          <p:cNvSpPr>
            <a:spLocks noGrp="1" noChangeArrowheads="1"/>
          </p:cNvSpPr>
          <p:nvPr>
            <p:ph type="title"/>
          </p:nvPr>
        </p:nvSpPr>
        <p:spPr/>
        <p:txBody>
          <a:bodyPr/>
          <a:lstStyle/>
          <a:p>
            <a:r>
              <a:rPr lang="en-US" sz="3200">
                <a:solidFill>
                  <a:schemeClr val="tx1"/>
                </a:solidFill>
                <a:latin typeface="Bookman Old Style" pitchFamily="18" charset="0"/>
              </a:rPr>
              <a:t>Defining Data Quality</a:t>
            </a:r>
          </a:p>
        </p:txBody>
      </p:sp>
      <p:sp>
        <p:nvSpPr>
          <p:cNvPr id="422915" name="Rectangle 3"/>
          <p:cNvSpPr>
            <a:spLocks noGrp="1" noChangeArrowheads="1"/>
          </p:cNvSpPr>
          <p:nvPr>
            <p:ph type="body" idx="1"/>
          </p:nvPr>
        </p:nvSpPr>
        <p:spPr>
          <a:xfrm>
            <a:off x="457200" y="2057400"/>
            <a:ext cx="8229600" cy="3810000"/>
          </a:xfrm>
        </p:spPr>
        <p:txBody>
          <a:bodyPr/>
          <a:lstStyle/>
          <a:p>
            <a:pPr>
              <a:lnSpc>
                <a:spcPct val="90000"/>
              </a:lnSpc>
            </a:pPr>
            <a:r>
              <a:rPr lang="en-US" sz="2400" dirty="0">
                <a:latin typeface="Bookman Old Style" pitchFamily="18" charset="0"/>
              </a:rPr>
              <a:t>Basic definition of data quality is data accuracy and that means</a:t>
            </a:r>
          </a:p>
          <a:p>
            <a:pPr lvl="1">
              <a:lnSpc>
                <a:spcPct val="90000"/>
              </a:lnSpc>
            </a:pPr>
            <a:r>
              <a:rPr lang="en-US" sz="2000" dirty="0">
                <a:latin typeface="Bookman Old Style" pitchFamily="18" charset="0"/>
              </a:rPr>
              <a:t>Correct: the values of the data are valid, e.g., my resident state is PA</a:t>
            </a:r>
          </a:p>
          <a:p>
            <a:pPr lvl="1">
              <a:lnSpc>
                <a:spcPct val="90000"/>
              </a:lnSpc>
            </a:pPr>
            <a:r>
              <a:rPr lang="en-US" sz="2000" dirty="0">
                <a:latin typeface="Bookman Old Style" pitchFamily="18" charset="0"/>
              </a:rPr>
              <a:t>Unambiguous: The values of the data can mean only one thing, e.g., there is only one PA</a:t>
            </a:r>
          </a:p>
          <a:p>
            <a:pPr lvl="1">
              <a:lnSpc>
                <a:spcPct val="90000"/>
              </a:lnSpc>
            </a:pPr>
            <a:r>
              <a:rPr lang="en-US" sz="2000" dirty="0">
                <a:latin typeface="Bookman Old Style" pitchFamily="18" charset="0"/>
              </a:rPr>
              <a:t>Consistent: the values of the data use the same format, e.g., PA and not Penn, or Pennsylvania</a:t>
            </a:r>
          </a:p>
          <a:p>
            <a:pPr lvl="1">
              <a:lnSpc>
                <a:spcPct val="90000"/>
              </a:lnSpc>
            </a:pPr>
            <a:r>
              <a:rPr lang="en-US" sz="2000" dirty="0">
                <a:latin typeface="Bookman Old Style" pitchFamily="18" charset="0"/>
              </a:rPr>
              <a:t>Complete: data are not null, and aggregates do not lose data record somewhere in the information flow</a:t>
            </a:r>
          </a:p>
        </p:txBody>
      </p:sp>
    </p:spTree>
    <p:extLst>
      <p:ext uri="{BB962C8B-B14F-4D97-AF65-F5344CB8AC3E}">
        <p14:creationId xmlns:p14="http://schemas.microsoft.com/office/powerpoint/2010/main" val="1848932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80CE49-35C4-45AB-82E9-A6F2C4D3D02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8A0C6CEA-D21D-43D5-BDBC-B9904C88F369}" type="slidenum">
              <a:rPr lang="en-US"/>
              <a:pPr/>
              <a:t>32</a:t>
            </a:fld>
            <a:endParaRPr lang="en-US"/>
          </a:p>
        </p:txBody>
      </p:sp>
      <p:sp>
        <p:nvSpPr>
          <p:cNvPr id="433154" name="Rectangle 2"/>
          <p:cNvSpPr>
            <a:spLocks noGrp="1" noChangeArrowheads="1"/>
          </p:cNvSpPr>
          <p:nvPr>
            <p:ph type="title"/>
          </p:nvPr>
        </p:nvSpPr>
        <p:spPr/>
        <p:txBody>
          <a:bodyPr/>
          <a:lstStyle/>
          <a:p>
            <a:r>
              <a:rPr lang="en-US" sz="3200">
                <a:solidFill>
                  <a:schemeClr val="tx1"/>
                </a:solidFill>
                <a:latin typeface="Bookman Old Style" pitchFamily="18" charset="0"/>
              </a:rPr>
              <a:t>Cleaning Deliverables</a:t>
            </a:r>
          </a:p>
        </p:txBody>
      </p:sp>
      <p:sp>
        <p:nvSpPr>
          <p:cNvPr id="433155" name="Rectangle 3"/>
          <p:cNvSpPr>
            <a:spLocks noGrp="1" noChangeArrowheads="1"/>
          </p:cNvSpPr>
          <p:nvPr>
            <p:ph type="body" idx="1"/>
          </p:nvPr>
        </p:nvSpPr>
        <p:spPr>
          <a:xfrm>
            <a:off x="457200" y="2057400"/>
            <a:ext cx="8229600" cy="3124200"/>
          </a:xfrm>
        </p:spPr>
        <p:txBody>
          <a:bodyPr/>
          <a:lstStyle/>
          <a:p>
            <a:pPr>
              <a:lnSpc>
                <a:spcPct val="90000"/>
              </a:lnSpc>
            </a:pPr>
            <a:r>
              <a:rPr lang="en-US" sz="2400" dirty="0">
                <a:latin typeface="Bookman Old Style" pitchFamily="18" charset="0"/>
              </a:rPr>
              <a:t>Keep accurate records of the types of data quality problems you look for, when you look, what you look at, etc</a:t>
            </a:r>
          </a:p>
          <a:p>
            <a:pPr lvl="1">
              <a:lnSpc>
                <a:spcPct val="90000"/>
              </a:lnSpc>
            </a:pPr>
            <a:endParaRPr lang="en-US" sz="1800" dirty="0">
              <a:latin typeface="Bookman Old Style" pitchFamily="18" charset="0"/>
            </a:endParaRPr>
          </a:p>
          <a:p>
            <a:pPr lvl="1">
              <a:lnSpc>
                <a:spcPct val="90000"/>
              </a:lnSpc>
            </a:pPr>
            <a:r>
              <a:rPr lang="en-US" sz="2000" dirty="0">
                <a:latin typeface="Bookman Old Style" pitchFamily="18" charset="0"/>
              </a:rPr>
              <a:t>Is data quality getting better or worse?</a:t>
            </a:r>
          </a:p>
          <a:p>
            <a:pPr lvl="1">
              <a:lnSpc>
                <a:spcPct val="90000"/>
              </a:lnSpc>
              <a:buFont typeface="Wingdings" pitchFamily="2" charset="2"/>
              <a:buNone/>
            </a:pPr>
            <a:endParaRPr lang="en-US" sz="2000" dirty="0">
              <a:latin typeface="Bookman Old Style" pitchFamily="18" charset="0"/>
            </a:endParaRPr>
          </a:p>
          <a:p>
            <a:pPr lvl="1">
              <a:lnSpc>
                <a:spcPct val="90000"/>
              </a:lnSpc>
            </a:pPr>
            <a:r>
              <a:rPr lang="en-US" sz="2000" dirty="0">
                <a:latin typeface="Bookman Old Style" pitchFamily="18" charset="0"/>
              </a:rPr>
              <a:t>Which source systems generate the most data quality errors?</a:t>
            </a:r>
          </a:p>
          <a:p>
            <a:pPr lvl="1">
              <a:lnSpc>
                <a:spcPct val="90000"/>
              </a:lnSpc>
              <a:buFont typeface="Wingdings" pitchFamily="2" charset="2"/>
              <a:buNone/>
            </a:pPr>
            <a:endParaRPr lang="en-US" sz="2000" dirty="0">
              <a:latin typeface="Bookman Old Style" pitchFamily="18" charset="0"/>
            </a:endParaRPr>
          </a:p>
          <a:p>
            <a:pPr lvl="1">
              <a:lnSpc>
                <a:spcPct val="90000"/>
              </a:lnSpc>
            </a:pPr>
            <a:r>
              <a:rPr lang="en-US" sz="2000" dirty="0">
                <a:latin typeface="Bookman Old Style" pitchFamily="18" charset="0"/>
              </a:rPr>
              <a:t>Is there any correlation between data quality levels and the performance of the organization as a whole?</a:t>
            </a:r>
          </a:p>
        </p:txBody>
      </p:sp>
    </p:spTree>
    <p:extLst>
      <p:ext uri="{BB962C8B-B14F-4D97-AF65-F5344CB8AC3E}">
        <p14:creationId xmlns:p14="http://schemas.microsoft.com/office/powerpoint/2010/main" val="1304114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A418CF-5F73-4019-88AE-CCE7BAB06209}"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FE899044-A697-42C3-A86F-36AB413243D3}" type="slidenum">
              <a:rPr lang="en-US"/>
              <a:pPr/>
              <a:t>33</a:t>
            </a:fld>
            <a:endParaRPr lang="en-US"/>
          </a:p>
        </p:txBody>
      </p:sp>
      <p:sp>
        <p:nvSpPr>
          <p:cNvPr id="435202" name="Rectangle 2"/>
          <p:cNvSpPr>
            <a:spLocks noGrp="1" noChangeArrowheads="1"/>
          </p:cNvSpPr>
          <p:nvPr>
            <p:ph type="title"/>
          </p:nvPr>
        </p:nvSpPr>
        <p:spPr/>
        <p:txBody>
          <a:bodyPr/>
          <a:lstStyle/>
          <a:p>
            <a:r>
              <a:rPr lang="en-US" sz="3200">
                <a:solidFill>
                  <a:schemeClr val="tx1"/>
                </a:solidFill>
                <a:latin typeface="Bookman Old Style" pitchFamily="18" charset="0"/>
              </a:rPr>
              <a:t>Data Profiling Deliverable</a:t>
            </a:r>
          </a:p>
        </p:txBody>
      </p:sp>
      <p:sp>
        <p:nvSpPr>
          <p:cNvPr id="435203" name="Rectangle 3"/>
          <p:cNvSpPr>
            <a:spLocks noGrp="1" noChangeArrowheads="1"/>
          </p:cNvSpPr>
          <p:nvPr>
            <p:ph type="body" idx="1"/>
          </p:nvPr>
        </p:nvSpPr>
        <p:spPr>
          <a:xfrm>
            <a:off x="457200" y="1828800"/>
            <a:ext cx="8229600" cy="3962400"/>
          </a:xfrm>
        </p:spPr>
        <p:txBody>
          <a:bodyPr/>
          <a:lstStyle/>
          <a:p>
            <a:r>
              <a:rPr lang="en-US" sz="2400" dirty="0">
                <a:latin typeface="Bookman Old Style" pitchFamily="18" charset="0"/>
              </a:rPr>
              <a:t>Start before building the ETL system</a:t>
            </a:r>
          </a:p>
          <a:p>
            <a:r>
              <a:rPr lang="en-US" sz="2400" dirty="0">
                <a:latin typeface="Bookman Old Style" pitchFamily="18" charset="0"/>
              </a:rPr>
              <a:t>Data profiling analysis including</a:t>
            </a:r>
          </a:p>
          <a:p>
            <a:pPr lvl="1"/>
            <a:r>
              <a:rPr lang="en-US" sz="2000" dirty="0">
                <a:latin typeface="Bookman Old Style" pitchFamily="18" charset="0"/>
              </a:rPr>
              <a:t>Schema definitions</a:t>
            </a:r>
          </a:p>
          <a:p>
            <a:pPr lvl="1"/>
            <a:r>
              <a:rPr lang="en-US" sz="2000" dirty="0">
                <a:latin typeface="Bookman Old Style" pitchFamily="18" charset="0"/>
              </a:rPr>
              <a:t>Business objects</a:t>
            </a:r>
          </a:p>
          <a:p>
            <a:pPr lvl="1"/>
            <a:r>
              <a:rPr lang="en-US" sz="2000" dirty="0">
                <a:latin typeface="Bookman Old Style" pitchFamily="18" charset="0"/>
              </a:rPr>
              <a:t>Domains</a:t>
            </a:r>
          </a:p>
          <a:p>
            <a:pPr lvl="1"/>
            <a:r>
              <a:rPr lang="en-US" sz="2000" dirty="0">
                <a:latin typeface="Bookman Old Style" pitchFamily="18" charset="0"/>
              </a:rPr>
              <a:t>Data Sources</a:t>
            </a:r>
          </a:p>
          <a:p>
            <a:pPr lvl="1"/>
            <a:r>
              <a:rPr lang="en-US" sz="2000" dirty="0">
                <a:latin typeface="Bookman Old Style" pitchFamily="18" charset="0"/>
              </a:rPr>
              <a:t>Table definitions</a:t>
            </a:r>
          </a:p>
          <a:p>
            <a:pPr lvl="1"/>
            <a:r>
              <a:rPr lang="en-US" sz="2000" dirty="0">
                <a:latin typeface="Bookman Old Style" pitchFamily="18" charset="0"/>
              </a:rPr>
              <a:t>Synonyms</a:t>
            </a:r>
          </a:p>
          <a:p>
            <a:pPr lvl="1"/>
            <a:r>
              <a:rPr lang="en-US" sz="2000" dirty="0">
                <a:latin typeface="Bookman Old Style" pitchFamily="18" charset="0"/>
              </a:rPr>
              <a:t>Data rules</a:t>
            </a:r>
          </a:p>
          <a:p>
            <a:pPr lvl="1"/>
            <a:r>
              <a:rPr lang="en-US" sz="2000" dirty="0">
                <a:latin typeface="Bookman Old Style" pitchFamily="18" charset="0"/>
              </a:rPr>
              <a:t>Value rules</a:t>
            </a:r>
          </a:p>
          <a:p>
            <a:pPr lvl="1"/>
            <a:r>
              <a:rPr lang="en-US" sz="2000" dirty="0">
                <a:latin typeface="Bookman Old Style" pitchFamily="18" charset="0"/>
              </a:rPr>
              <a:t>Issues that need to be addressed</a:t>
            </a:r>
          </a:p>
        </p:txBody>
      </p:sp>
    </p:spTree>
    <p:extLst>
      <p:ext uri="{BB962C8B-B14F-4D97-AF65-F5344CB8AC3E}">
        <p14:creationId xmlns:p14="http://schemas.microsoft.com/office/powerpoint/2010/main" val="1733226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A343CDD-ED91-4594-A32B-9E5A32F60EA0}" type="datetime5">
              <a:rPr lang="en-US" smtClean="0"/>
              <a:pPr/>
              <a:t>5-Nov-17</a:t>
            </a:fld>
            <a:endParaRPr lang="en-US"/>
          </a:p>
        </p:txBody>
      </p:sp>
      <p:sp>
        <p:nvSpPr>
          <p:cNvPr id="6" name="Footer Placeholder 5"/>
          <p:cNvSpPr>
            <a:spLocks noGrp="1"/>
          </p:cNvSpPr>
          <p:nvPr>
            <p:ph type="ftr" sz="quarter" idx="11"/>
          </p:nvPr>
        </p:nvSpPr>
        <p:spPr/>
        <p:txBody>
          <a:bodyPr/>
          <a:lstStyle/>
          <a:p>
            <a:r>
              <a:rPr lang="en-US"/>
              <a:t>BITS-Pilani</a:t>
            </a:r>
          </a:p>
        </p:txBody>
      </p:sp>
      <p:sp>
        <p:nvSpPr>
          <p:cNvPr id="7" name="Slide Number Placeholder 6"/>
          <p:cNvSpPr>
            <a:spLocks noGrp="1"/>
          </p:cNvSpPr>
          <p:nvPr>
            <p:ph type="sldNum" sz="quarter" idx="12"/>
          </p:nvPr>
        </p:nvSpPr>
        <p:spPr/>
        <p:txBody>
          <a:bodyPr/>
          <a:lstStyle/>
          <a:p>
            <a:fld id="{D51ABC88-A40C-4A42-8A96-46EA64F721D3}" type="slidenum">
              <a:rPr lang="en-US"/>
              <a:pPr/>
              <a:t>34</a:t>
            </a:fld>
            <a:endParaRPr lang="en-US"/>
          </a:p>
        </p:txBody>
      </p:sp>
      <p:sp>
        <p:nvSpPr>
          <p:cNvPr id="437250" name="Rectangle 2"/>
          <p:cNvSpPr>
            <a:spLocks noGrp="1" noChangeArrowheads="1"/>
          </p:cNvSpPr>
          <p:nvPr>
            <p:ph type="title"/>
          </p:nvPr>
        </p:nvSpPr>
        <p:spPr/>
        <p:txBody>
          <a:bodyPr/>
          <a:lstStyle/>
          <a:p>
            <a:r>
              <a:rPr lang="en-US" sz="3200">
                <a:solidFill>
                  <a:schemeClr val="tx1"/>
                </a:solidFill>
                <a:latin typeface="Bookman Old Style" pitchFamily="18" charset="0"/>
              </a:rPr>
              <a:t>Error Event Table Deliverable</a:t>
            </a:r>
          </a:p>
        </p:txBody>
      </p:sp>
      <p:sp>
        <p:nvSpPr>
          <p:cNvPr id="437251" name="Rectangle 3"/>
          <p:cNvSpPr>
            <a:spLocks noGrp="1" noChangeArrowheads="1"/>
          </p:cNvSpPr>
          <p:nvPr>
            <p:ph type="body" sz="half" idx="2"/>
          </p:nvPr>
        </p:nvSpPr>
        <p:spPr>
          <a:xfrm>
            <a:off x="7162800" y="2362200"/>
            <a:ext cx="1828800" cy="2895600"/>
          </a:xfrm>
        </p:spPr>
        <p:txBody>
          <a:bodyPr/>
          <a:lstStyle/>
          <a:p>
            <a:pPr>
              <a:lnSpc>
                <a:spcPct val="90000"/>
              </a:lnSpc>
            </a:pPr>
            <a:r>
              <a:rPr lang="en-US" sz="1800">
                <a:latin typeface="Bookman Old Style" pitchFamily="18" charset="0"/>
              </a:rPr>
              <a:t>Built as a star schema</a:t>
            </a:r>
          </a:p>
          <a:p>
            <a:pPr>
              <a:lnSpc>
                <a:spcPct val="90000"/>
              </a:lnSpc>
            </a:pPr>
            <a:r>
              <a:rPr lang="en-US" sz="1800">
                <a:latin typeface="Bookman Old Style" pitchFamily="18" charset="0"/>
              </a:rPr>
              <a:t>Each data quality error or issue is added to the table</a:t>
            </a:r>
          </a:p>
        </p:txBody>
      </p:sp>
      <p:pic>
        <p:nvPicPr>
          <p:cNvPr id="437252" name="Picture 4" descr="fig160_01_0">
            <a:hlinkClick r:id="rId3"/>
          </p:cNvPr>
          <p:cNvPicPr>
            <a:picLocks noGrp="1" noChangeAspect="1" noChangeArrowheads="1"/>
          </p:cNvPicPr>
          <p:nvPr>
            <p:ph sz="half" idx="1"/>
          </p:nvPr>
        </p:nvPicPr>
        <p:blipFill>
          <a:blip r:embed="rId4" cstate="print"/>
          <a:srcRect/>
          <a:stretch>
            <a:fillRect/>
          </a:stretch>
        </p:blipFill>
        <p:spPr>
          <a:xfrm>
            <a:off x="685800" y="1905000"/>
            <a:ext cx="6324600" cy="4267200"/>
          </a:xfrm>
          <a:ln/>
        </p:spPr>
      </p:pic>
    </p:spTree>
    <p:extLst>
      <p:ext uri="{BB962C8B-B14F-4D97-AF65-F5344CB8AC3E}">
        <p14:creationId xmlns:p14="http://schemas.microsoft.com/office/powerpoint/2010/main" val="88398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81CB0C-1A7C-4CAE-ACEC-70B7EBD6A189}"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90A9C3CE-43C4-4799-B7DB-6CD7718F819C}" type="slidenum">
              <a:rPr lang="en-US"/>
              <a:pPr/>
              <a:t>35</a:t>
            </a:fld>
            <a:endParaRPr lang="en-US"/>
          </a:p>
        </p:txBody>
      </p:sp>
      <p:sp>
        <p:nvSpPr>
          <p:cNvPr id="465922" name="Rectangle 2"/>
          <p:cNvSpPr>
            <a:spLocks noGrp="1" noChangeArrowheads="1"/>
          </p:cNvSpPr>
          <p:nvPr>
            <p:ph type="title"/>
          </p:nvPr>
        </p:nvSpPr>
        <p:spPr/>
        <p:txBody>
          <a:bodyPr/>
          <a:lstStyle/>
          <a:p>
            <a:r>
              <a:rPr lang="en-US" sz="3200" dirty="0">
                <a:solidFill>
                  <a:schemeClr val="tx1"/>
                </a:solidFill>
                <a:latin typeface="Bookman Old Style" pitchFamily="18" charset="0"/>
              </a:rPr>
              <a:t>Conforming	</a:t>
            </a:r>
          </a:p>
        </p:txBody>
      </p:sp>
      <p:sp>
        <p:nvSpPr>
          <p:cNvPr id="465923" name="Rectangle 3"/>
          <p:cNvSpPr>
            <a:spLocks noGrp="1" noChangeArrowheads="1"/>
          </p:cNvSpPr>
          <p:nvPr>
            <p:ph type="body" idx="1"/>
          </p:nvPr>
        </p:nvSpPr>
        <p:spPr/>
        <p:txBody>
          <a:bodyPr/>
          <a:lstStyle/>
          <a:p>
            <a:r>
              <a:rPr lang="en-US" sz="2400" dirty="0" smtClean="0">
                <a:latin typeface="Bookman Old Style" pitchFamily="18" charset="0"/>
              </a:rPr>
              <a:t>Integration </a:t>
            </a:r>
            <a:r>
              <a:rPr lang="en-US" sz="2400" dirty="0">
                <a:latin typeface="Bookman Old Style" pitchFamily="18" charset="0"/>
              </a:rPr>
              <a:t>of data</a:t>
            </a:r>
          </a:p>
          <a:p>
            <a:r>
              <a:rPr lang="en-US" sz="2400" dirty="0">
                <a:latin typeface="Bookman Old Style" pitchFamily="18" charset="0"/>
              </a:rPr>
              <a:t>A conformed product dimension is the enterprise’s agreed upon master list of products, including all attributes. It can be considered as a master table of products with clean surrogate product key with all relevant attributes.</a:t>
            </a:r>
          </a:p>
          <a:p>
            <a:r>
              <a:rPr lang="en-US" sz="2400" dirty="0">
                <a:latin typeface="Bookman Old Style" pitchFamily="18" charset="0"/>
              </a:rPr>
              <a:t>Processes of conforming</a:t>
            </a:r>
          </a:p>
          <a:p>
            <a:pPr lvl="1"/>
            <a:r>
              <a:rPr lang="en-US" sz="2000" dirty="0">
                <a:latin typeface="Bookman Old Style" pitchFamily="18" charset="0"/>
              </a:rPr>
              <a:t>Standardizing</a:t>
            </a:r>
          </a:p>
          <a:p>
            <a:pPr lvl="1"/>
            <a:r>
              <a:rPr lang="en-US" sz="2000" dirty="0">
                <a:latin typeface="Bookman Old Style" pitchFamily="18" charset="0"/>
              </a:rPr>
              <a:t>Matching &amp; </a:t>
            </a:r>
            <a:r>
              <a:rPr lang="en-US" sz="2000" dirty="0" err="1">
                <a:latin typeface="Bookman Old Style" pitchFamily="18" charset="0"/>
              </a:rPr>
              <a:t>deduplication</a:t>
            </a:r>
            <a:endParaRPr lang="en-US" sz="2000" dirty="0">
              <a:latin typeface="Bookman Old Style" pitchFamily="18" charset="0"/>
            </a:endParaRPr>
          </a:p>
          <a:p>
            <a:pPr lvl="1"/>
            <a:r>
              <a:rPr lang="en-US" sz="2000" dirty="0">
                <a:latin typeface="Bookman Old Style" pitchFamily="18" charset="0"/>
              </a:rPr>
              <a:t>Surviving</a:t>
            </a:r>
          </a:p>
        </p:txBody>
      </p:sp>
    </p:spTree>
    <p:extLst>
      <p:ext uri="{BB962C8B-B14F-4D97-AF65-F5344CB8AC3E}">
        <p14:creationId xmlns:p14="http://schemas.microsoft.com/office/powerpoint/2010/main" val="1639644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p:txBody>
          <a:bodyPr/>
          <a:lstStyle/>
          <a:p>
            <a:pPr eaLnBrk="1" hangingPunct="1"/>
            <a:r>
              <a:rPr lang="en-US" b="1" smtClean="0"/>
              <a:t>DATA LOADING</a:t>
            </a:r>
            <a:r>
              <a:rPr lang="sk-SK" smtClean="0"/>
              <a:t> </a:t>
            </a:r>
          </a:p>
        </p:txBody>
      </p:sp>
      <p:sp>
        <p:nvSpPr>
          <p:cNvPr id="32771" name="Rectangle 5"/>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b="1" smtClean="0"/>
              <a:t>DATA LOADING</a:t>
            </a:r>
            <a:r>
              <a:rPr lang="sk-SK" smtClean="0"/>
              <a:t> </a:t>
            </a:r>
          </a:p>
        </p:txBody>
      </p:sp>
      <p:sp>
        <p:nvSpPr>
          <p:cNvPr id="33795" name="Rectangle 3"/>
          <p:cNvSpPr>
            <a:spLocks noGrp="1" noChangeArrowheads="1"/>
          </p:cNvSpPr>
          <p:nvPr>
            <p:ph type="body" idx="1"/>
          </p:nvPr>
        </p:nvSpPr>
        <p:spPr/>
        <p:txBody>
          <a:bodyPr/>
          <a:lstStyle/>
          <a:p>
            <a:pPr eaLnBrk="1" hangingPunct="1">
              <a:lnSpc>
                <a:spcPct val="90000"/>
              </a:lnSpc>
            </a:pPr>
            <a:r>
              <a:rPr lang="en-US" sz="2800" smtClean="0"/>
              <a:t>Data loading takes the prepared data, applies it to the data warehouse, and stores it in the database</a:t>
            </a:r>
          </a:p>
          <a:p>
            <a:pPr eaLnBrk="1" hangingPunct="1">
              <a:lnSpc>
                <a:spcPct val="90000"/>
              </a:lnSpc>
            </a:pPr>
            <a:r>
              <a:rPr lang="en-US" sz="2800" smtClean="0"/>
              <a:t>Terminology:</a:t>
            </a:r>
            <a:endParaRPr lang="sk-SK" sz="2800" smtClean="0"/>
          </a:p>
          <a:p>
            <a:pPr lvl="1" eaLnBrk="1" hangingPunct="1">
              <a:lnSpc>
                <a:spcPct val="90000"/>
              </a:lnSpc>
            </a:pPr>
            <a:r>
              <a:rPr lang="en-US" sz="2400" b="1" smtClean="0"/>
              <a:t>Initial Load </a:t>
            </a:r>
            <a:r>
              <a:rPr lang="en-US" sz="2400" smtClean="0"/>
              <a:t>— populating all the data warehouse tables for the very first time</a:t>
            </a:r>
            <a:endParaRPr lang="sk-SK" sz="2400" smtClean="0"/>
          </a:p>
          <a:p>
            <a:pPr lvl="1" eaLnBrk="1" hangingPunct="1">
              <a:lnSpc>
                <a:spcPct val="90000"/>
              </a:lnSpc>
            </a:pPr>
            <a:r>
              <a:rPr lang="en-US" sz="2400" b="1" smtClean="0"/>
              <a:t>Incremental Load </a:t>
            </a:r>
            <a:r>
              <a:rPr lang="en-US" sz="2400" smtClean="0"/>
              <a:t>— applying ongoing changes as necessary in a periodic manner</a:t>
            </a:r>
            <a:endParaRPr lang="sk-SK" sz="2400" smtClean="0"/>
          </a:p>
          <a:p>
            <a:pPr lvl="1" eaLnBrk="1" hangingPunct="1">
              <a:lnSpc>
                <a:spcPct val="90000"/>
              </a:lnSpc>
            </a:pPr>
            <a:r>
              <a:rPr lang="en-US" sz="2400" b="1" smtClean="0"/>
              <a:t>Full Refresh</a:t>
            </a:r>
            <a:r>
              <a:rPr lang="en-US" sz="2400" smtClean="0"/>
              <a:t> — completely erasing the contents of one or more tables and reloading with fresh data (initial load is a refresh of all the tables)</a:t>
            </a:r>
            <a:r>
              <a:rPr lang="sk-SK" sz="2400" smtClean="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b="1" smtClean="0"/>
              <a:t>Applying Data: Techniques and Processes</a:t>
            </a:r>
            <a:endParaRPr lang="sk-SK" sz="4000" b="1" smtClean="0"/>
          </a:p>
        </p:txBody>
      </p:sp>
      <p:sp>
        <p:nvSpPr>
          <p:cNvPr id="34819" name="Rectangle 3"/>
          <p:cNvSpPr>
            <a:spLocks noGrp="1" noChangeArrowheads="1"/>
          </p:cNvSpPr>
          <p:nvPr>
            <p:ph type="body" idx="1"/>
          </p:nvPr>
        </p:nvSpPr>
        <p:spPr/>
        <p:txBody>
          <a:bodyPr/>
          <a:lstStyle/>
          <a:p>
            <a:pPr eaLnBrk="1" hangingPunct="1"/>
            <a:r>
              <a:rPr lang="en-US" dirty="0" smtClean="0"/>
              <a:t>load, </a:t>
            </a:r>
            <a:endParaRPr lang="sk-SK" dirty="0" smtClean="0"/>
          </a:p>
          <a:p>
            <a:pPr eaLnBrk="1" hangingPunct="1"/>
            <a:r>
              <a:rPr lang="en-US" dirty="0" smtClean="0"/>
              <a:t>append, </a:t>
            </a:r>
            <a:endParaRPr lang="sk-SK" dirty="0" smtClean="0"/>
          </a:p>
          <a:p>
            <a:pPr eaLnBrk="1" hangingPunct="1"/>
            <a:r>
              <a:rPr lang="en-US" dirty="0" smtClean="0"/>
              <a:t>destructive merge, </a:t>
            </a:r>
            <a:endParaRPr lang="sk-SK" dirty="0" smtClean="0"/>
          </a:p>
          <a:p>
            <a:pPr eaLnBrk="1" hangingPunct="1"/>
            <a:r>
              <a:rPr lang="en-US" dirty="0" smtClean="0"/>
              <a:t>constructive merge.</a:t>
            </a:r>
            <a:endParaRPr lang="sk-SK" dirty="0" smtClean="0"/>
          </a:p>
          <a:p>
            <a:pPr eaLnBrk="1" hangingPunct="1">
              <a:buFontTx/>
              <a:buNone/>
            </a:pPr>
            <a:endParaRPr lang="sk-SK"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b="1" i="1" smtClean="0"/>
              <a:t>Load</a:t>
            </a:r>
            <a:r>
              <a:rPr lang="sk-SK" smtClean="0"/>
              <a:t> </a:t>
            </a:r>
          </a:p>
        </p:txBody>
      </p:sp>
      <p:sp>
        <p:nvSpPr>
          <p:cNvPr id="35843" name="Rectangle 3"/>
          <p:cNvSpPr>
            <a:spLocks noGrp="1" noChangeArrowheads="1"/>
          </p:cNvSpPr>
          <p:nvPr>
            <p:ph type="body" idx="1"/>
          </p:nvPr>
        </p:nvSpPr>
        <p:spPr/>
        <p:txBody>
          <a:bodyPr/>
          <a:lstStyle/>
          <a:p>
            <a:pPr eaLnBrk="1" hangingPunct="1"/>
            <a:r>
              <a:rPr lang="en-US" smtClean="0"/>
              <a:t>If the target table to be loaded already exists and data exists in the table, the load process wipes out the existing data and applies the data from the incoming file. </a:t>
            </a:r>
          </a:p>
          <a:p>
            <a:pPr eaLnBrk="1" hangingPunct="1"/>
            <a:r>
              <a:rPr lang="en-US" smtClean="0"/>
              <a:t>If the table is already empty before loading, the load process simply applies the data from the incoming file.</a:t>
            </a:r>
            <a:r>
              <a:rPr lang="sk-SK"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AEE261-738A-4CF4-BC68-1F451E91453A}" type="datetime5">
              <a:rPr lang="en-US" smtClean="0"/>
              <a:pPr/>
              <a:t>5-Nov-17</a:t>
            </a:fld>
            <a:endParaRPr lang="en-US" dirty="0"/>
          </a:p>
        </p:txBody>
      </p:sp>
      <p:sp>
        <p:nvSpPr>
          <p:cNvPr id="5" name="Footer Placeholder 4"/>
          <p:cNvSpPr>
            <a:spLocks noGrp="1"/>
          </p:cNvSpPr>
          <p:nvPr>
            <p:ph type="ftr" sz="quarter" idx="11"/>
          </p:nvPr>
        </p:nvSpPr>
        <p:spPr/>
        <p:txBody>
          <a:bodyPr/>
          <a:lstStyle/>
          <a:p>
            <a:r>
              <a:rPr lang="en-US" dirty="0"/>
              <a:t>BITS-</a:t>
            </a:r>
            <a:r>
              <a:rPr lang="en-US" dirty="0" err="1"/>
              <a:t>Pilani</a:t>
            </a:r>
            <a:endParaRPr lang="en-US" dirty="0"/>
          </a:p>
        </p:txBody>
      </p:sp>
      <p:sp>
        <p:nvSpPr>
          <p:cNvPr id="6" name="Slide Number Placeholder 5"/>
          <p:cNvSpPr>
            <a:spLocks noGrp="1"/>
          </p:cNvSpPr>
          <p:nvPr>
            <p:ph type="sldNum" sz="quarter" idx="12"/>
          </p:nvPr>
        </p:nvSpPr>
        <p:spPr/>
        <p:txBody>
          <a:bodyPr/>
          <a:lstStyle/>
          <a:p>
            <a:fld id="{E0AD4AB9-CB2A-4B04-8AC4-57E95BDC5133}" type="slidenum">
              <a:rPr lang="en-US"/>
              <a:pPr/>
              <a:t>4</a:t>
            </a:fld>
            <a:endParaRPr lang="en-US"/>
          </a:p>
        </p:txBody>
      </p:sp>
      <p:sp>
        <p:nvSpPr>
          <p:cNvPr id="274434" name="Rectangle 2"/>
          <p:cNvSpPr>
            <a:spLocks noGrp="1" noChangeArrowheads="1"/>
          </p:cNvSpPr>
          <p:nvPr>
            <p:ph type="title"/>
          </p:nvPr>
        </p:nvSpPr>
        <p:spPr/>
        <p:txBody>
          <a:bodyPr/>
          <a:lstStyle/>
          <a:p>
            <a:r>
              <a:rPr lang="en-US" sz="3200">
                <a:solidFill>
                  <a:schemeClr val="tx1"/>
                </a:solidFill>
                <a:latin typeface="Bookman Old Style" pitchFamily="18" charset="0"/>
              </a:rPr>
              <a:t>Requirements</a:t>
            </a:r>
          </a:p>
        </p:txBody>
      </p:sp>
      <p:sp>
        <p:nvSpPr>
          <p:cNvPr id="274435" name="Rectangle 3"/>
          <p:cNvSpPr>
            <a:spLocks noGrp="1" noChangeArrowheads="1"/>
          </p:cNvSpPr>
          <p:nvPr>
            <p:ph type="body" idx="1"/>
          </p:nvPr>
        </p:nvSpPr>
        <p:spPr/>
        <p:txBody>
          <a:bodyPr/>
          <a:lstStyle/>
          <a:p>
            <a:pPr>
              <a:buFont typeface="Wingdings" pitchFamily="2" charset="2"/>
              <a:buChar char="§"/>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Business Needs</a:t>
            </a:r>
          </a:p>
          <a:p>
            <a:pPr lvl="1">
              <a:buFont typeface="Wingdings" pitchFamily="2" charset="2"/>
              <a:buChar char="§"/>
            </a:pPr>
            <a:r>
              <a:rPr lang="en-US" sz="2000" dirty="0">
                <a:latin typeface="Bookman Old Style" pitchFamily="18" charset="0"/>
              </a:rPr>
              <a:t>Information requirements of the end user.</a:t>
            </a:r>
          </a:p>
          <a:p>
            <a:pPr lvl="1">
              <a:buFont typeface="Wingdings" pitchFamily="2" charset="2"/>
              <a:buChar char="§"/>
            </a:pPr>
            <a:r>
              <a:rPr lang="en-US" sz="2000" dirty="0">
                <a:latin typeface="Bookman Old Style" pitchFamily="18" charset="0"/>
              </a:rPr>
              <a:t>Captured by interview with users, independent investigations about the possible sources by the ETL team.</a:t>
            </a:r>
          </a:p>
          <a:p>
            <a:pPr>
              <a:buFont typeface="Wingdings" pitchFamily="2" charset="2"/>
              <a:buChar char="§"/>
            </a:pPr>
            <a:r>
              <a:rPr lang="en-US" sz="2400" dirty="0">
                <a:latin typeface="Bookman Old Style" pitchFamily="18" charset="0"/>
              </a:rPr>
              <a:t>Compliance Requirements</a:t>
            </a:r>
          </a:p>
          <a:p>
            <a:pPr lvl="1">
              <a:buFont typeface="Wingdings" pitchFamily="2" charset="2"/>
              <a:buChar char="§"/>
            </a:pPr>
            <a:r>
              <a:rPr lang="en-US" sz="2000" dirty="0">
                <a:latin typeface="Bookman Old Style" pitchFamily="18" charset="0"/>
              </a:rPr>
              <a:t>Sarbanes-Oxley Act 2002 (Deals with the regulation of corporate governance) (more on </a:t>
            </a:r>
            <a:r>
              <a:rPr lang="en-US" sz="1800" b="1" i="1" dirty="0">
                <a:latin typeface="Bookman Old Style" pitchFamily="18" charset="0"/>
                <a:hlinkClick r:id="rId2"/>
              </a:rPr>
              <a:t>http://www.soxlaw.com</a:t>
            </a:r>
            <a:r>
              <a:rPr lang="en-US" sz="2000" dirty="0">
                <a:latin typeface="Bookman Old Style" pitchFamily="18" charset="0"/>
              </a:rPr>
              <a:t>)</a:t>
            </a:r>
          </a:p>
          <a:p>
            <a:pPr lvl="1">
              <a:buFont typeface="Wingdings" pitchFamily="2" charset="2"/>
              <a:buChar char="§"/>
            </a:pPr>
            <a:r>
              <a:rPr lang="en-US" sz="2000" dirty="0">
                <a:latin typeface="Bookman Old Style" pitchFamily="18" charset="0"/>
              </a:rPr>
              <a:t>Proof of complete transaction flow that changed any data.</a:t>
            </a:r>
          </a:p>
        </p:txBody>
      </p:sp>
    </p:spTree>
    <p:extLst>
      <p:ext uri="{BB962C8B-B14F-4D97-AF65-F5344CB8AC3E}">
        <p14:creationId xmlns:p14="http://schemas.microsoft.com/office/powerpoint/2010/main" val="12441672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en-US" smtClean="0"/>
          </a:p>
        </p:txBody>
      </p:sp>
      <p:sp>
        <p:nvSpPr>
          <p:cNvPr id="36867" name="Rectangle 3"/>
          <p:cNvSpPr>
            <a:spLocks noGrp="1" noChangeArrowheads="1"/>
          </p:cNvSpPr>
          <p:nvPr>
            <p:ph type="body" idx="1"/>
          </p:nvPr>
        </p:nvSpPr>
        <p:spPr/>
        <p:txBody>
          <a:bodyPr/>
          <a:lstStyle/>
          <a:p>
            <a:pPr eaLnBrk="1" hangingPunct="1"/>
            <a:endParaRPr lang="en-US" smtClean="0"/>
          </a:p>
        </p:txBody>
      </p:sp>
      <p:pic>
        <p:nvPicPr>
          <p:cNvPr id="36868"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36869" name="Oval 5"/>
          <p:cNvSpPr>
            <a:spLocks noChangeArrowheads="1"/>
          </p:cNvSpPr>
          <p:nvPr/>
        </p:nvSpPr>
        <p:spPr bwMode="auto">
          <a:xfrm>
            <a:off x="4572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b="1" i="1" smtClean="0"/>
              <a:t>Append</a:t>
            </a:r>
            <a:r>
              <a:rPr lang="sk-SK" smtClean="0"/>
              <a:t> </a:t>
            </a:r>
          </a:p>
        </p:txBody>
      </p:sp>
      <p:sp>
        <p:nvSpPr>
          <p:cNvPr id="37891" name="Rectangle 3"/>
          <p:cNvSpPr>
            <a:spLocks noGrp="1" noChangeArrowheads="1"/>
          </p:cNvSpPr>
          <p:nvPr>
            <p:ph type="body" idx="1"/>
          </p:nvPr>
        </p:nvSpPr>
        <p:spPr/>
        <p:txBody>
          <a:bodyPr/>
          <a:lstStyle/>
          <a:p>
            <a:pPr eaLnBrk="1" hangingPunct="1">
              <a:lnSpc>
                <a:spcPct val="90000"/>
              </a:lnSpc>
            </a:pPr>
            <a:r>
              <a:rPr lang="en-US" sz="2400" dirty="0" smtClean="0"/>
              <a:t>extension of the load. </a:t>
            </a:r>
          </a:p>
          <a:p>
            <a:pPr eaLnBrk="1" hangingPunct="1">
              <a:lnSpc>
                <a:spcPct val="90000"/>
              </a:lnSpc>
            </a:pPr>
            <a:r>
              <a:rPr lang="en-US" sz="2400" dirty="0" smtClean="0"/>
              <a:t>If data already exists in the table, the append process unconditionally adds the incoming data, preserving the existing data in the target table.</a:t>
            </a:r>
          </a:p>
          <a:p>
            <a:pPr eaLnBrk="1" hangingPunct="1">
              <a:lnSpc>
                <a:spcPct val="90000"/>
              </a:lnSpc>
            </a:pPr>
            <a:r>
              <a:rPr lang="en-US" sz="2400" dirty="0" smtClean="0"/>
              <a:t> When an incoming record is a duplicate of an already existing record, you may define how to handle an incoming duplicate:</a:t>
            </a:r>
          </a:p>
          <a:p>
            <a:pPr lvl="1" eaLnBrk="1" hangingPunct="1">
              <a:lnSpc>
                <a:spcPct val="90000"/>
              </a:lnSpc>
            </a:pPr>
            <a:r>
              <a:rPr lang="en-US" sz="2400" dirty="0" smtClean="0"/>
              <a:t> The incoming record may be allowed to be added as a duplicate. </a:t>
            </a:r>
          </a:p>
          <a:p>
            <a:pPr lvl="1" eaLnBrk="1" hangingPunct="1">
              <a:lnSpc>
                <a:spcPct val="90000"/>
              </a:lnSpc>
            </a:pPr>
            <a:r>
              <a:rPr lang="en-US" sz="2400" dirty="0" smtClean="0"/>
              <a:t>In the other option, the incoming duplicate record may be rejected during the append process.</a:t>
            </a:r>
            <a:r>
              <a:rPr lang="sk-SK" sz="2400" dirty="0" smtClean="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en-US" smtClean="0"/>
          </a:p>
        </p:txBody>
      </p:sp>
      <p:sp>
        <p:nvSpPr>
          <p:cNvPr id="38915" name="Rectangle 3"/>
          <p:cNvSpPr>
            <a:spLocks noGrp="1" noChangeArrowheads="1"/>
          </p:cNvSpPr>
          <p:nvPr>
            <p:ph type="body" idx="1"/>
          </p:nvPr>
        </p:nvSpPr>
        <p:spPr/>
        <p:txBody>
          <a:bodyPr/>
          <a:lstStyle/>
          <a:p>
            <a:pPr eaLnBrk="1" hangingPunct="1"/>
            <a:endParaRPr lang="en-US" smtClean="0"/>
          </a:p>
        </p:txBody>
      </p:sp>
      <p:pic>
        <p:nvPicPr>
          <p:cNvPr id="38916"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38917" name="Oval 5"/>
          <p:cNvSpPr>
            <a:spLocks noChangeArrowheads="1"/>
          </p:cNvSpPr>
          <p:nvPr/>
        </p:nvSpPr>
        <p:spPr bwMode="auto">
          <a:xfrm>
            <a:off x="26670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b="1" i="1" dirty="0" smtClean="0"/>
              <a:t>Destructive Merge</a:t>
            </a:r>
            <a:r>
              <a:rPr lang="sk-SK" dirty="0" smtClean="0"/>
              <a:t> </a:t>
            </a:r>
          </a:p>
        </p:txBody>
      </p:sp>
      <p:sp>
        <p:nvSpPr>
          <p:cNvPr id="39939" name="Rectangle 3"/>
          <p:cNvSpPr>
            <a:spLocks noGrp="1" noChangeArrowheads="1"/>
          </p:cNvSpPr>
          <p:nvPr>
            <p:ph type="body" idx="1"/>
          </p:nvPr>
        </p:nvSpPr>
        <p:spPr/>
        <p:txBody>
          <a:bodyPr/>
          <a:lstStyle/>
          <a:p>
            <a:pPr eaLnBrk="1" hangingPunct="1"/>
            <a:r>
              <a:rPr lang="en-US" sz="2400" dirty="0" smtClean="0"/>
              <a:t>Applies incoming data to the target data. </a:t>
            </a:r>
          </a:p>
          <a:p>
            <a:pPr eaLnBrk="1" hangingPunct="1"/>
            <a:r>
              <a:rPr lang="en-US" sz="2400" dirty="0" smtClean="0"/>
              <a:t>If the </a:t>
            </a:r>
            <a:r>
              <a:rPr lang="en-US" sz="2400" u="sng" dirty="0" smtClean="0"/>
              <a:t>primary key </a:t>
            </a:r>
            <a:r>
              <a:rPr lang="en-US" sz="2400" dirty="0" smtClean="0"/>
              <a:t>of an incoming record </a:t>
            </a:r>
            <a:r>
              <a:rPr lang="en-US" sz="2400" u="sng" dirty="0" smtClean="0"/>
              <a:t>matches </a:t>
            </a:r>
            <a:r>
              <a:rPr lang="en-US" sz="2400" dirty="0" smtClean="0"/>
              <a:t>with the key of an existing record, </a:t>
            </a:r>
            <a:r>
              <a:rPr lang="en-US" sz="2400" u="sng" dirty="0" smtClean="0"/>
              <a:t>update the matching target record</a:t>
            </a:r>
            <a:r>
              <a:rPr lang="en-US" sz="2400" dirty="0" smtClean="0"/>
              <a:t>. </a:t>
            </a:r>
          </a:p>
          <a:p>
            <a:pPr eaLnBrk="1" hangingPunct="1"/>
            <a:r>
              <a:rPr lang="en-US" sz="2400" dirty="0" smtClean="0"/>
              <a:t>If the incoming record is a </a:t>
            </a:r>
            <a:r>
              <a:rPr lang="en-US" sz="2400" u="sng" dirty="0" smtClean="0"/>
              <a:t>new record </a:t>
            </a:r>
            <a:r>
              <a:rPr lang="en-US" sz="2400" dirty="0" smtClean="0"/>
              <a:t>without a match with any existing record, </a:t>
            </a:r>
            <a:r>
              <a:rPr lang="en-US" sz="2400" u="sng" dirty="0" smtClean="0"/>
              <a:t>add the incoming record </a:t>
            </a:r>
            <a:r>
              <a:rPr lang="en-US" sz="2400" dirty="0" smtClean="0"/>
              <a:t>to the target table.</a:t>
            </a:r>
            <a:endParaRPr lang="sk-SK" sz="24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en-US" smtClean="0"/>
          </a:p>
        </p:txBody>
      </p:sp>
      <p:sp>
        <p:nvSpPr>
          <p:cNvPr id="40963" name="Rectangle 3"/>
          <p:cNvSpPr>
            <a:spLocks noGrp="1" noChangeArrowheads="1"/>
          </p:cNvSpPr>
          <p:nvPr>
            <p:ph type="body" idx="1"/>
          </p:nvPr>
        </p:nvSpPr>
        <p:spPr/>
        <p:txBody>
          <a:bodyPr/>
          <a:lstStyle/>
          <a:p>
            <a:pPr eaLnBrk="1" hangingPunct="1"/>
            <a:endParaRPr lang="en-US" smtClean="0"/>
          </a:p>
        </p:txBody>
      </p:sp>
      <p:pic>
        <p:nvPicPr>
          <p:cNvPr id="40964"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40965" name="Oval 5"/>
          <p:cNvSpPr>
            <a:spLocks noChangeArrowheads="1"/>
          </p:cNvSpPr>
          <p:nvPr/>
        </p:nvSpPr>
        <p:spPr bwMode="auto">
          <a:xfrm>
            <a:off x="46482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b="1" i="1" smtClean="0"/>
              <a:t>Constructive Merge</a:t>
            </a:r>
            <a:r>
              <a:rPr lang="sk-SK" smtClean="0"/>
              <a:t> </a:t>
            </a:r>
          </a:p>
        </p:txBody>
      </p:sp>
      <p:sp>
        <p:nvSpPr>
          <p:cNvPr id="41987" name="Rectangle 3"/>
          <p:cNvSpPr>
            <a:spLocks noGrp="1" noChangeArrowheads="1"/>
          </p:cNvSpPr>
          <p:nvPr>
            <p:ph type="body" idx="1"/>
          </p:nvPr>
        </p:nvSpPr>
        <p:spPr/>
        <p:txBody>
          <a:bodyPr/>
          <a:lstStyle/>
          <a:p>
            <a:pPr eaLnBrk="1" hangingPunct="1"/>
            <a:r>
              <a:rPr lang="en-US" smtClean="0"/>
              <a:t>Slightly different from the destructive merge. </a:t>
            </a:r>
          </a:p>
          <a:p>
            <a:pPr eaLnBrk="1" hangingPunct="1"/>
            <a:r>
              <a:rPr lang="en-US" smtClean="0"/>
              <a:t>If the primary key of an incoming record matches with the key of an existing record, leave the existing record, add the incoming record, and mark the added record as superceding the old record.</a:t>
            </a:r>
            <a:r>
              <a:rPr lang="sk-SK" smtClean="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en-US" smtClean="0"/>
          </a:p>
        </p:txBody>
      </p:sp>
      <p:sp>
        <p:nvSpPr>
          <p:cNvPr id="43011" name="Rectangle 3"/>
          <p:cNvSpPr>
            <a:spLocks noGrp="1" noChangeArrowheads="1"/>
          </p:cNvSpPr>
          <p:nvPr>
            <p:ph type="body" idx="1"/>
          </p:nvPr>
        </p:nvSpPr>
        <p:spPr/>
        <p:txBody>
          <a:bodyPr/>
          <a:lstStyle/>
          <a:p>
            <a:pPr eaLnBrk="1" hangingPunct="1"/>
            <a:endParaRPr lang="en-US" smtClean="0"/>
          </a:p>
        </p:txBody>
      </p:sp>
      <p:pic>
        <p:nvPicPr>
          <p:cNvPr id="43012"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43013" name="Oval 5"/>
          <p:cNvSpPr>
            <a:spLocks noChangeArrowheads="1"/>
          </p:cNvSpPr>
          <p:nvPr/>
        </p:nvSpPr>
        <p:spPr bwMode="auto">
          <a:xfrm>
            <a:off x="67056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b="1" smtClean="0"/>
              <a:t>ETL Tools Options</a:t>
            </a:r>
            <a:r>
              <a:rPr lang="sk-SK" smtClean="0"/>
              <a:t> </a:t>
            </a:r>
          </a:p>
        </p:txBody>
      </p:sp>
      <p:sp>
        <p:nvSpPr>
          <p:cNvPr id="44035" name="Rectangle 3"/>
          <p:cNvSpPr>
            <a:spLocks noGrp="1" noChangeArrowheads="1"/>
          </p:cNvSpPr>
          <p:nvPr>
            <p:ph type="body" idx="1"/>
          </p:nvPr>
        </p:nvSpPr>
        <p:spPr/>
        <p:txBody>
          <a:bodyPr/>
          <a:lstStyle/>
          <a:p>
            <a:pPr eaLnBrk="1" hangingPunct="1"/>
            <a:r>
              <a:rPr lang="en-US" b="1" smtClean="0"/>
              <a:t>Data transformation engines</a:t>
            </a:r>
            <a:r>
              <a:rPr lang="sk-SK" smtClean="0"/>
              <a:t> </a:t>
            </a:r>
            <a:endParaRPr lang="en-US" smtClean="0"/>
          </a:p>
          <a:p>
            <a:pPr eaLnBrk="1" hangingPunct="1"/>
            <a:r>
              <a:rPr lang="en-US" b="1" smtClean="0"/>
              <a:t>Data capture through replication</a:t>
            </a:r>
            <a:r>
              <a:rPr lang="sk-SK" smtClean="0"/>
              <a:t> </a:t>
            </a:r>
            <a:endParaRPr lang="en-US" smtClean="0"/>
          </a:p>
          <a:p>
            <a:pPr eaLnBrk="1" hangingPunct="1"/>
            <a:r>
              <a:rPr lang="en-US" b="1" smtClean="0"/>
              <a:t>Code generators</a:t>
            </a:r>
            <a:r>
              <a:rPr lang="sk-SK" smtClean="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b="1" smtClean="0"/>
              <a:t>Data transformation engines</a:t>
            </a:r>
            <a:r>
              <a:rPr lang="sk-SK" smtClean="0"/>
              <a:t> </a:t>
            </a:r>
          </a:p>
        </p:txBody>
      </p:sp>
      <p:sp>
        <p:nvSpPr>
          <p:cNvPr id="45059" name="Rectangle 3"/>
          <p:cNvSpPr>
            <a:spLocks noGrp="1" noChangeArrowheads="1"/>
          </p:cNvSpPr>
          <p:nvPr>
            <p:ph type="body" idx="1"/>
          </p:nvPr>
        </p:nvSpPr>
        <p:spPr/>
        <p:txBody>
          <a:bodyPr/>
          <a:lstStyle/>
          <a:p>
            <a:pPr eaLnBrk="1" hangingPunct="1">
              <a:lnSpc>
                <a:spcPct val="90000"/>
              </a:lnSpc>
            </a:pPr>
            <a:r>
              <a:rPr lang="en-US" sz="2400" smtClean="0"/>
              <a:t>Consist of dynamic and sophisticated data manipulation algorithms. </a:t>
            </a:r>
          </a:p>
          <a:p>
            <a:pPr eaLnBrk="1" hangingPunct="1">
              <a:lnSpc>
                <a:spcPct val="90000"/>
              </a:lnSpc>
            </a:pPr>
            <a:r>
              <a:rPr lang="en-US" sz="2400" smtClean="0"/>
              <a:t>The tool suite captures data from a designated set of source systems at user-defined intervals, performs elaborate data transformations, sends the results to a target environment, and applies the data to target files. </a:t>
            </a:r>
          </a:p>
          <a:p>
            <a:pPr eaLnBrk="1" hangingPunct="1">
              <a:lnSpc>
                <a:spcPct val="90000"/>
              </a:lnSpc>
            </a:pPr>
            <a:r>
              <a:rPr lang="en-US" sz="2400" smtClean="0"/>
              <a:t>These tools provide maximum flexibility for pointing to various source systems, to select the appropriate data transformation methods, and to apply full loads and incremental loads. </a:t>
            </a:r>
          </a:p>
          <a:p>
            <a:pPr eaLnBrk="1" hangingPunct="1">
              <a:lnSpc>
                <a:spcPct val="90000"/>
              </a:lnSpc>
            </a:pPr>
            <a:r>
              <a:rPr lang="en-US" sz="2400" smtClean="0"/>
              <a:t>The functionality of these tools sweeps the full range of the ETL process.</a:t>
            </a:r>
            <a:endParaRPr lang="sk-SK" sz="2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b="1" smtClean="0"/>
              <a:t>Data capture through replication</a:t>
            </a:r>
            <a:r>
              <a:rPr lang="sk-SK" sz="4000" smtClean="0"/>
              <a:t> </a:t>
            </a:r>
          </a:p>
        </p:txBody>
      </p:sp>
      <p:sp>
        <p:nvSpPr>
          <p:cNvPr id="46083" name="Rectangle 3"/>
          <p:cNvSpPr>
            <a:spLocks noGrp="1" noChangeArrowheads="1"/>
          </p:cNvSpPr>
          <p:nvPr>
            <p:ph type="body" idx="1"/>
          </p:nvPr>
        </p:nvSpPr>
        <p:spPr/>
        <p:txBody>
          <a:bodyPr/>
          <a:lstStyle/>
          <a:p>
            <a:pPr eaLnBrk="1" hangingPunct="1">
              <a:lnSpc>
                <a:spcPct val="90000"/>
              </a:lnSpc>
            </a:pPr>
            <a:r>
              <a:rPr lang="en-US" sz="2800" smtClean="0"/>
              <a:t>Most of these tools use the transaction recovery logs maintained by the DBMS. </a:t>
            </a:r>
          </a:p>
          <a:p>
            <a:pPr eaLnBrk="1" hangingPunct="1">
              <a:lnSpc>
                <a:spcPct val="90000"/>
              </a:lnSpc>
            </a:pPr>
            <a:r>
              <a:rPr lang="en-US" sz="2800" smtClean="0"/>
              <a:t>The changes to the source systems captured in the transaction logs are replicated in near real time to the data staging area for further processing. </a:t>
            </a:r>
          </a:p>
          <a:p>
            <a:pPr eaLnBrk="1" hangingPunct="1">
              <a:lnSpc>
                <a:spcPct val="90000"/>
              </a:lnSpc>
            </a:pPr>
            <a:r>
              <a:rPr lang="en-US" sz="2800" smtClean="0"/>
              <a:t>Some of the tools provide the ability to replicate data through the use of database triggers. These specialized stored procedures in the database signal the replication agent to capture and transport the changes.</a:t>
            </a:r>
            <a:endParaRPr lang="sk-SK"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77BE77-1E9C-4F9B-9490-5ED0C78FB788}" type="datetime5">
              <a:rPr lang="en-US" smtClean="0"/>
              <a:pPr/>
              <a:t>5-Nov-17</a:t>
            </a:fld>
            <a:endParaRPr lang="en-US"/>
          </a:p>
        </p:txBody>
      </p:sp>
      <p:sp>
        <p:nvSpPr>
          <p:cNvPr id="5" name="Footer Placeholder 4"/>
          <p:cNvSpPr>
            <a:spLocks noGrp="1"/>
          </p:cNvSpPr>
          <p:nvPr>
            <p:ph type="ftr" sz="quarter" idx="11"/>
          </p:nvPr>
        </p:nvSpPr>
        <p:spPr/>
        <p:txBody>
          <a:bodyPr/>
          <a:lstStyle/>
          <a:p>
            <a:r>
              <a:rPr lang="en-US" dirty="0"/>
              <a:t>BITS-</a:t>
            </a:r>
            <a:r>
              <a:rPr lang="en-US" dirty="0" err="1"/>
              <a:t>Pilani</a:t>
            </a:r>
            <a:endParaRPr lang="en-US" dirty="0"/>
          </a:p>
        </p:txBody>
      </p:sp>
      <p:sp>
        <p:nvSpPr>
          <p:cNvPr id="6" name="Slide Number Placeholder 5"/>
          <p:cNvSpPr>
            <a:spLocks noGrp="1"/>
          </p:cNvSpPr>
          <p:nvPr>
            <p:ph type="sldNum" sz="quarter" idx="12"/>
          </p:nvPr>
        </p:nvSpPr>
        <p:spPr/>
        <p:txBody>
          <a:bodyPr/>
          <a:lstStyle/>
          <a:p>
            <a:fld id="{BFFF9109-DD86-4198-90DC-3E8E6331214B}" type="slidenum">
              <a:rPr lang="en-US"/>
              <a:pPr/>
              <a:t>5</a:t>
            </a:fld>
            <a:endParaRPr lang="en-US"/>
          </a:p>
        </p:txBody>
      </p:sp>
      <p:sp>
        <p:nvSpPr>
          <p:cNvPr id="277506" name="Rectangle 2"/>
          <p:cNvSpPr>
            <a:spLocks noGrp="1" noChangeArrowheads="1"/>
          </p:cNvSpPr>
          <p:nvPr>
            <p:ph type="title"/>
          </p:nvPr>
        </p:nvSpPr>
        <p:spPr/>
        <p:txBody>
          <a:bodyPr/>
          <a:lstStyle/>
          <a:p>
            <a:r>
              <a:rPr lang="en-US" sz="3700">
                <a:solidFill>
                  <a:schemeClr val="tx1"/>
                </a:solidFill>
                <a:latin typeface="Bookman Old Style" pitchFamily="18" charset="0"/>
              </a:rPr>
              <a:t>Requirements </a:t>
            </a:r>
            <a:r>
              <a:rPr lang="en-US" sz="1900">
                <a:solidFill>
                  <a:schemeClr val="tx1"/>
                </a:solidFill>
                <a:latin typeface="Bookman Old Style" pitchFamily="18" charset="0"/>
              </a:rPr>
              <a:t>(contd…)</a:t>
            </a:r>
          </a:p>
        </p:txBody>
      </p:sp>
      <p:sp>
        <p:nvSpPr>
          <p:cNvPr id="277507" name="Rectangle 3"/>
          <p:cNvSpPr>
            <a:spLocks noGrp="1" noChangeArrowheads="1"/>
          </p:cNvSpPr>
          <p:nvPr>
            <p:ph type="body" idx="1"/>
          </p:nvPr>
        </p:nvSpPr>
        <p:spPr/>
        <p:txBody>
          <a:bodyPr/>
          <a:lstStyle/>
          <a:p>
            <a:pPr>
              <a:buFont typeface="Wingdings" pitchFamily="2" charset="2"/>
              <a:buChar char="§"/>
            </a:pPr>
            <a:r>
              <a:rPr lang="en-US" sz="2400" dirty="0" smtClean="0">
                <a:latin typeface="Bookman Old Style" pitchFamily="18" charset="0"/>
              </a:rPr>
              <a:t>Data </a:t>
            </a:r>
            <a:r>
              <a:rPr lang="en-US" sz="2400" dirty="0">
                <a:latin typeface="Bookman Old Style" pitchFamily="18" charset="0"/>
              </a:rPr>
              <a:t>Profiling</a:t>
            </a:r>
          </a:p>
          <a:p>
            <a:pPr lvl="1">
              <a:buFont typeface="Wingdings" pitchFamily="2" charset="2"/>
              <a:buChar char="§"/>
            </a:pPr>
            <a:r>
              <a:rPr lang="en-US" sz="2000" dirty="0">
                <a:latin typeface="Bookman Old Style" pitchFamily="18" charset="0"/>
              </a:rPr>
              <a:t>Systematic examination of quality, scope and the context of a data source</a:t>
            </a:r>
          </a:p>
          <a:p>
            <a:pPr lvl="1">
              <a:buFont typeface="Wingdings" pitchFamily="2" charset="2"/>
              <a:buChar char="§"/>
            </a:pPr>
            <a:r>
              <a:rPr lang="en-US" sz="2000" dirty="0">
                <a:latin typeface="Bookman Old Style" pitchFamily="18" charset="0"/>
              </a:rPr>
              <a:t>Helps ETL team determine how much data cleaning activity require.</a:t>
            </a:r>
          </a:p>
          <a:p>
            <a:pPr lvl="1">
              <a:buFont typeface="Wingdings" pitchFamily="2" charset="2"/>
              <a:buChar char="§"/>
            </a:pPr>
            <a:r>
              <a:rPr lang="en-US" sz="2000" dirty="0">
                <a:latin typeface="Bookman Old Style" pitchFamily="18" charset="0"/>
              </a:rPr>
              <a:t>“[Data Profiling] employs analytic methods for looking at data for the purpose of developing a thorough understanding of the content, structure and the quality of the data. A good data profiling [system] can process very large amounts of data, with the skills of analyst, uncover all sorts of issues that need to be addressed” </a:t>
            </a:r>
            <a:r>
              <a:rPr lang="en-US" sz="1600" b="1" i="1" dirty="0">
                <a:latin typeface="Bookman Old Style" pitchFamily="18" charset="0"/>
              </a:rPr>
              <a:t>Jack Olson</a:t>
            </a:r>
            <a:endParaRPr lang="en-US" sz="2000" dirty="0">
              <a:solidFill>
                <a:schemeClr val="bg2"/>
              </a:solidFill>
              <a:latin typeface="Bookman Old Style" pitchFamily="18" charset="0"/>
            </a:endParaRPr>
          </a:p>
        </p:txBody>
      </p:sp>
    </p:spTree>
    <p:extLst>
      <p:ext uri="{BB962C8B-B14F-4D97-AF65-F5344CB8AC3E}">
        <p14:creationId xmlns:p14="http://schemas.microsoft.com/office/powerpoint/2010/main" val="1540720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b="1" smtClean="0"/>
              <a:t>Code generators</a:t>
            </a:r>
            <a:r>
              <a:rPr lang="sk-SK" smtClean="0"/>
              <a:t> </a:t>
            </a:r>
          </a:p>
        </p:txBody>
      </p:sp>
      <p:sp>
        <p:nvSpPr>
          <p:cNvPr id="47107" name="Rectangle 3"/>
          <p:cNvSpPr>
            <a:spLocks noGrp="1" noChangeArrowheads="1"/>
          </p:cNvSpPr>
          <p:nvPr>
            <p:ph type="body" idx="1"/>
          </p:nvPr>
        </p:nvSpPr>
        <p:spPr/>
        <p:txBody>
          <a:bodyPr/>
          <a:lstStyle/>
          <a:p>
            <a:pPr eaLnBrk="1" hangingPunct="1">
              <a:lnSpc>
                <a:spcPct val="90000"/>
              </a:lnSpc>
            </a:pPr>
            <a:r>
              <a:rPr lang="en-US" sz="2400" smtClean="0"/>
              <a:t>Tools that directly deal with the extraction, transformation, and loading of data. </a:t>
            </a:r>
          </a:p>
          <a:p>
            <a:pPr eaLnBrk="1" hangingPunct="1">
              <a:lnSpc>
                <a:spcPct val="90000"/>
              </a:lnSpc>
            </a:pPr>
            <a:r>
              <a:rPr lang="en-US" sz="2400" smtClean="0"/>
              <a:t>The tools enable the process by generating program code to perform these functions. </a:t>
            </a:r>
          </a:p>
          <a:p>
            <a:pPr eaLnBrk="1" hangingPunct="1">
              <a:lnSpc>
                <a:spcPct val="90000"/>
              </a:lnSpc>
            </a:pPr>
            <a:r>
              <a:rPr lang="en-US" sz="2400" smtClean="0"/>
              <a:t>Code generators create 3GL/4GL data extraction and transformation programs. </a:t>
            </a:r>
          </a:p>
          <a:p>
            <a:pPr eaLnBrk="1" hangingPunct="1">
              <a:lnSpc>
                <a:spcPct val="90000"/>
              </a:lnSpc>
            </a:pPr>
            <a:r>
              <a:rPr lang="en-US" sz="2400" smtClean="0"/>
              <a:t>The tools generate most of the program code in some of the common programming languages. </a:t>
            </a:r>
          </a:p>
          <a:p>
            <a:pPr eaLnBrk="1" hangingPunct="1">
              <a:lnSpc>
                <a:spcPct val="90000"/>
              </a:lnSpc>
            </a:pPr>
            <a:r>
              <a:rPr lang="en-US" sz="2400" smtClean="0"/>
              <a:t>Own program code can be addedd, also. </a:t>
            </a:r>
          </a:p>
          <a:p>
            <a:pPr eaLnBrk="1" hangingPunct="1">
              <a:lnSpc>
                <a:spcPct val="90000"/>
              </a:lnSpc>
            </a:pPr>
            <a:r>
              <a:rPr lang="en-US" sz="2400" smtClean="0"/>
              <a:t>The code automatically generated by the tool has exits at which points you may add your code to handle special conditions.</a:t>
            </a:r>
          </a:p>
          <a:p>
            <a:pPr eaLnBrk="1" hangingPunct="1">
              <a:lnSpc>
                <a:spcPct val="90000"/>
              </a:lnSpc>
            </a:pPr>
            <a:endParaRPr lang="sk-SK" sz="24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endParaRPr lang="en-US" dirty="0" smtClean="0"/>
          </a:p>
        </p:txBody>
      </p:sp>
      <p:sp>
        <p:nvSpPr>
          <p:cNvPr id="48131" name="Rectangle 3"/>
          <p:cNvSpPr>
            <a:spLocks noGrp="1" noChangeArrowheads="1"/>
          </p:cNvSpPr>
          <p:nvPr>
            <p:ph type="body" idx="1"/>
          </p:nvPr>
        </p:nvSpPr>
        <p:spPr/>
        <p:txBody>
          <a:bodyPr/>
          <a:lstStyle/>
          <a:p>
            <a:pPr eaLnBrk="1" hangingPunct="1"/>
            <a:endParaRPr lang="en-US" smtClean="0"/>
          </a:p>
        </p:txBody>
      </p:sp>
      <p:pic>
        <p:nvPicPr>
          <p:cNvPr id="48132" name="Picture 4"/>
          <p:cNvPicPr>
            <a:picLocks noChangeAspect="1" noChangeArrowheads="1"/>
          </p:cNvPicPr>
          <p:nvPr/>
        </p:nvPicPr>
        <p:blipFill>
          <a:blip r:embed="rId2"/>
          <a:srcRect/>
          <a:stretch>
            <a:fillRect/>
          </a:stretch>
        </p:blipFill>
        <p:spPr bwMode="auto">
          <a:xfrm>
            <a:off x="0" y="0"/>
            <a:ext cx="9144000" cy="68913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3283F7-3877-4F62-AA88-976CD99F5862}"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F4B6F5B7-FD4B-4846-9847-E1F914CB6CAD}" type="slidenum">
              <a:rPr lang="en-US"/>
              <a:pPr/>
              <a:t>6</a:t>
            </a:fld>
            <a:endParaRPr lang="en-US"/>
          </a:p>
        </p:txBody>
      </p:sp>
      <p:sp>
        <p:nvSpPr>
          <p:cNvPr id="279554" name="Rectangle 2"/>
          <p:cNvSpPr>
            <a:spLocks noGrp="1" noChangeArrowheads="1"/>
          </p:cNvSpPr>
          <p:nvPr>
            <p:ph type="title"/>
          </p:nvPr>
        </p:nvSpPr>
        <p:spPr/>
        <p:txBody>
          <a:bodyPr/>
          <a:lstStyle/>
          <a:p>
            <a:r>
              <a:rPr lang="en-US" sz="3700">
                <a:solidFill>
                  <a:schemeClr val="tx1"/>
                </a:solidFill>
                <a:latin typeface="Bookman Old Style" pitchFamily="18" charset="0"/>
              </a:rPr>
              <a:t>Requirements </a:t>
            </a:r>
            <a:r>
              <a:rPr lang="en-US" sz="1900">
                <a:solidFill>
                  <a:schemeClr val="tx1"/>
                </a:solidFill>
                <a:latin typeface="Bookman Old Style" pitchFamily="18" charset="0"/>
              </a:rPr>
              <a:t>(contd…)</a:t>
            </a:r>
          </a:p>
        </p:txBody>
      </p:sp>
      <p:sp>
        <p:nvSpPr>
          <p:cNvPr id="279555" name="Rectangle 3"/>
          <p:cNvSpPr>
            <a:spLocks noGrp="1" noChangeArrowheads="1"/>
          </p:cNvSpPr>
          <p:nvPr>
            <p:ph type="body" idx="1"/>
          </p:nvPr>
        </p:nvSpPr>
        <p:spPr/>
        <p:txBody>
          <a:bodyPr/>
          <a:lstStyle/>
          <a:p>
            <a:pPr>
              <a:buFont typeface="Wingdings" pitchFamily="2" charset="2"/>
              <a:buChar char="§"/>
            </a:pPr>
            <a:endParaRPr lang="en-US" sz="2400">
              <a:latin typeface="Bookman Old Style" pitchFamily="18" charset="0"/>
            </a:endParaRPr>
          </a:p>
          <a:p>
            <a:pPr>
              <a:buFont typeface="Wingdings" pitchFamily="2" charset="2"/>
              <a:buChar char="§"/>
            </a:pPr>
            <a:r>
              <a:rPr lang="en-US" sz="2400">
                <a:latin typeface="Bookman Old Style" pitchFamily="18" charset="0"/>
              </a:rPr>
              <a:t>Security Requirements</a:t>
            </a:r>
          </a:p>
          <a:p>
            <a:pPr lvl="1">
              <a:buFont typeface="Wingdings" pitchFamily="2" charset="2"/>
              <a:buChar char="§"/>
            </a:pPr>
            <a:r>
              <a:rPr lang="en-US" sz="2000">
                <a:latin typeface="Bookman Old Style" pitchFamily="18" charset="0"/>
              </a:rPr>
              <a:t>ETL team have complete read/ write access to the entire corporate data.</a:t>
            </a:r>
          </a:p>
          <a:p>
            <a:pPr lvl="1">
              <a:buFont typeface="Wingdings" pitchFamily="2" charset="2"/>
              <a:buChar char="§"/>
            </a:pPr>
            <a:r>
              <a:rPr lang="en-US" sz="2000">
                <a:latin typeface="Bookman Old Style" pitchFamily="18" charset="0"/>
              </a:rPr>
              <a:t>ETL workstations on the company intranet, A major threat. Keep it in a separate subnet with packet filtering gateway.</a:t>
            </a:r>
          </a:p>
          <a:p>
            <a:pPr lvl="1">
              <a:buFont typeface="Wingdings" pitchFamily="2" charset="2"/>
              <a:buChar char="§"/>
            </a:pPr>
            <a:r>
              <a:rPr lang="en-US" sz="2000">
                <a:latin typeface="Bookman Old Style" pitchFamily="18" charset="0"/>
              </a:rPr>
              <a:t>Secure Backups, as well.</a:t>
            </a:r>
          </a:p>
          <a:p>
            <a:pPr>
              <a:buFont typeface="Wingdings" pitchFamily="2" charset="2"/>
              <a:buChar char="§"/>
            </a:pPr>
            <a:r>
              <a:rPr lang="en-US" sz="2400">
                <a:latin typeface="Bookman Old Style" pitchFamily="18" charset="0"/>
              </a:rPr>
              <a:t>Data Integration</a:t>
            </a:r>
          </a:p>
          <a:p>
            <a:pPr lvl="1">
              <a:buFont typeface="Wingdings" pitchFamily="2" charset="2"/>
              <a:buChar char="§"/>
            </a:pPr>
            <a:r>
              <a:rPr lang="en-US" sz="2000">
                <a:latin typeface="Bookman Old Style" pitchFamily="18" charset="0"/>
              </a:rPr>
              <a:t>Identified as conform step</a:t>
            </a:r>
          </a:p>
          <a:p>
            <a:pPr lvl="1">
              <a:buFont typeface="Wingdings" pitchFamily="2" charset="2"/>
              <a:buChar char="§"/>
            </a:pPr>
            <a:r>
              <a:rPr lang="en-US" sz="2000">
                <a:latin typeface="Bookman Old Style" pitchFamily="18" charset="0"/>
              </a:rPr>
              <a:t>Conform Dimensions &amp; Conform Facts</a:t>
            </a:r>
          </a:p>
        </p:txBody>
      </p:sp>
    </p:spTree>
    <p:extLst>
      <p:ext uri="{BB962C8B-B14F-4D97-AF65-F5344CB8AC3E}">
        <p14:creationId xmlns:p14="http://schemas.microsoft.com/office/powerpoint/2010/main" val="3737664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82C280-035B-41AC-AF38-3FCF6228224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C8E5C819-991F-4770-88B2-D3DE39B6E610}" type="slidenum">
              <a:rPr lang="en-US"/>
              <a:pPr/>
              <a:t>7</a:t>
            </a:fld>
            <a:endParaRPr lang="en-US"/>
          </a:p>
        </p:txBody>
      </p:sp>
      <p:sp>
        <p:nvSpPr>
          <p:cNvPr id="281602" name="Rectangle 2"/>
          <p:cNvSpPr>
            <a:spLocks noGrp="1" noChangeArrowheads="1"/>
          </p:cNvSpPr>
          <p:nvPr>
            <p:ph type="title"/>
          </p:nvPr>
        </p:nvSpPr>
        <p:spPr/>
        <p:txBody>
          <a:bodyPr/>
          <a:lstStyle/>
          <a:p>
            <a:r>
              <a:rPr lang="en-US" sz="3700">
                <a:solidFill>
                  <a:schemeClr val="tx1"/>
                </a:solidFill>
                <a:latin typeface="Bookman Old Style" pitchFamily="18" charset="0"/>
              </a:rPr>
              <a:t>Requirements </a:t>
            </a:r>
            <a:r>
              <a:rPr lang="en-US" sz="1900">
                <a:solidFill>
                  <a:schemeClr val="tx1"/>
                </a:solidFill>
                <a:latin typeface="Bookman Old Style" pitchFamily="18" charset="0"/>
              </a:rPr>
              <a:t>(contd…)</a:t>
            </a:r>
          </a:p>
        </p:txBody>
      </p:sp>
      <p:sp>
        <p:nvSpPr>
          <p:cNvPr id="281603" name="Rectangle 3"/>
          <p:cNvSpPr>
            <a:spLocks noGrp="1" noChangeArrowheads="1"/>
          </p:cNvSpPr>
          <p:nvPr>
            <p:ph type="body" idx="1"/>
          </p:nvPr>
        </p:nvSpPr>
        <p:spPr/>
        <p:txBody>
          <a:bodyPr/>
          <a:lstStyle/>
          <a:p>
            <a:pPr>
              <a:buFont typeface="Wingdings" pitchFamily="2" charset="2"/>
              <a:buChar char="§"/>
            </a:pPr>
            <a:endParaRPr lang="en-US" sz="2400">
              <a:latin typeface="Bookman Old Style" pitchFamily="18" charset="0"/>
            </a:endParaRPr>
          </a:p>
          <a:p>
            <a:pPr>
              <a:buFont typeface="Wingdings" pitchFamily="2" charset="2"/>
              <a:buChar char="§"/>
            </a:pPr>
            <a:r>
              <a:rPr lang="en-US" sz="2400">
                <a:latin typeface="Bookman Old Style" pitchFamily="18" charset="0"/>
              </a:rPr>
              <a:t>Data Latency</a:t>
            </a:r>
          </a:p>
          <a:p>
            <a:pPr lvl="1">
              <a:buFont typeface="Wingdings" pitchFamily="2" charset="2"/>
              <a:buChar char="§"/>
            </a:pPr>
            <a:r>
              <a:rPr lang="en-US" sz="2000">
                <a:latin typeface="Bookman Old Style" pitchFamily="18" charset="0"/>
              </a:rPr>
              <a:t>How quickly the data can be delivered to the users?</a:t>
            </a:r>
          </a:p>
          <a:p>
            <a:pPr lvl="1">
              <a:buFont typeface="Wingdings" pitchFamily="2" charset="2"/>
              <a:buChar char="§"/>
            </a:pPr>
            <a:r>
              <a:rPr lang="en-US" sz="2000">
                <a:latin typeface="Bookman Old Style" pitchFamily="18" charset="0"/>
              </a:rPr>
              <a:t>ETL architecture has direct impact on it.</a:t>
            </a:r>
          </a:p>
          <a:p>
            <a:pPr>
              <a:buFont typeface="Wingdings" pitchFamily="2" charset="2"/>
              <a:buChar char="§"/>
            </a:pPr>
            <a:r>
              <a:rPr lang="en-US" sz="2400">
                <a:latin typeface="Bookman Old Style" pitchFamily="18" charset="0"/>
              </a:rPr>
              <a:t>Archiving &amp; Lineage</a:t>
            </a:r>
          </a:p>
          <a:p>
            <a:pPr lvl="1">
              <a:buFont typeface="Wingdings" pitchFamily="2" charset="2"/>
              <a:buChar char="§"/>
            </a:pPr>
            <a:r>
              <a:rPr lang="en-US" sz="2000">
                <a:latin typeface="Bookman Old Style" pitchFamily="18" charset="0"/>
              </a:rPr>
              <a:t>Stage data after each major transformations, Not just after all the four steps viz extract, clean, conform &amp; deliver.</a:t>
            </a:r>
          </a:p>
          <a:p>
            <a:pPr lvl="1">
              <a:buFont typeface="Wingdings" pitchFamily="2" charset="2"/>
              <a:buChar char="§"/>
            </a:pPr>
            <a:r>
              <a:rPr lang="en-US" sz="2000">
                <a:latin typeface="Bookman Old Style" pitchFamily="18" charset="0"/>
              </a:rPr>
              <a:t>Each archived/ staged data set should have accompanying metadata.</a:t>
            </a:r>
          </a:p>
          <a:p>
            <a:pPr lvl="1">
              <a:buFont typeface="Wingdings" pitchFamily="2" charset="2"/>
              <a:buChar char="§"/>
            </a:pPr>
            <a:r>
              <a:rPr lang="en-US" sz="2000">
                <a:latin typeface="Bookman Old Style" pitchFamily="18" charset="0"/>
              </a:rPr>
              <a:t>Tracking this lineage is explicitly required be certain compliance requirements</a:t>
            </a:r>
          </a:p>
        </p:txBody>
      </p:sp>
    </p:spTree>
    <p:extLst>
      <p:ext uri="{BB962C8B-B14F-4D97-AF65-F5344CB8AC3E}">
        <p14:creationId xmlns:p14="http://schemas.microsoft.com/office/powerpoint/2010/main" val="149499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63DD23-A676-4DCD-AE16-68F2108428EB}"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A89D69D5-92B1-4640-A8AB-CA476B8E20B6}" type="slidenum">
              <a:rPr lang="en-US"/>
              <a:pPr/>
              <a:t>8</a:t>
            </a:fld>
            <a:endParaRPr lang="en-US"/>
          </a:p>
        </p:txBody>
      </p:sp>
      <p:sp>
        <p:nvSpPr>
          <p:cNvPr id="283650" name="Rectangle 2"/>
          <p:cNvSpPr>
            <a:spLocks noGrp="1" noChangeArrowheads="1"/>
          </p:cNvSpPr>
          <p:nvPr>
            <p:ph type="title"/>
          </p:nvPr>
        </p:nvSpPr>
        <p:spPr/>
        <p:txBody>
          <a:bodyPr/>
          <a:lstStyle/>
          <a:p>
            <a:r>
              <a:rPr lang="en-US" sz="3700">
                <a:solidFill>
                  <a:schemeClr val="tx1"/>
                </a:solidFill>
                <a:latin typeface="Bookman Old Style" pitchFamily="18" charset="0"/>
              </a:rPr>
              <a:t>Requirements </a:t>
            </a:r>
            <a:r>
              <a:rPr lang="en-US" sz="1900">
                <a:solidFill>
                  <a:schemeClr val="tx1"/>
                </a:solidFill>
                <a:latin typeface="Bookman Old Style" pitchFamily="18" charset="0"/>
              </a:rPr>
              <a:t>(contd…)</a:t>
            </a:r>
          </a:p>
        </p:txBody>
      </p:sp>
      <p:sp>
        <p:nvSpPr>
          <p:cNvPr id="283651" name="Rectangle 3"/>
          <p:cNvSpPr>
            <a:spLocks noGrp="1" noChangeArrowheads="1"/>
          </p:cNvSpPr>
          <p:nvPr>
            <p:ph type="body" idx="1"/>
          </p:nvPr>
        </p:nvSpPr>
        <p:spPr/>
        <p:txBody>
          <a:bodyPr/>
          <a:lstStyle/>
          <a:p>
            <a:pPr>
              <a:buFont typeface="Wingdings" pitchFamily="2" charset="2"/>
              <a:buChar char="§"/>
            </a:pPr>
            <a:endParaRPr lang="en-US" sz="2400">
              <a:latin typeface="Bookman Old Style" pitchFamily="18" charset="0"/>
            </a:endParaRPr>
          </a:p>
          <a:p>
            <a:pPr>
              <a:buFont typeface="Wingdings" pitchFamily="2" charset="2"/>
              <a:buChar char="§"/>
            </a:pPr>
            <a:r>
              <a:rPr lang="en-US" sz="2400">
                <a:latin typeface="Bookman Old Style" pitchFamily="18" charset="0"/>
              </a:rPr>
              <a:t>End user delivery Interfaces</a:t>
            </a:r>
          </a:p>
          <a:p>
            <a:pPr lvl="1">
              <a:buFont typeface="Wingdings" pitchFamily="2" charset="2"/>
              <a:buChar char="§"/>
            </a:pPr>
            <a:r>
              <a:rPr lang="en-US" sz="2000">
                <a:latin typeface="Bookman Old Style" pitchFamily="18" charset="0"/>
              </a:rPr>
              <a:t>ETL team is responsible for the content  and structure of data, making the end user applications fast.</a:t>
            </a:r>
          </a:p>
          <a:p>
            <a:pPr>
              <a:buFont typeface="Wingdings" pitchFamily="2" charset="2"/>
              <a:buChar char="§"/>
            </a:pPr>
            <a:r>
              <a:rPr lang="en-US" sz="2400">
                <a:latin typeface="Bookman Old Style" pitchFamily="18" charset="0"/>
              </a:rPr>
              <a:t>Available Skills</a:t>
            </a:r>
          </a:p>
          <a:p>
            <a:pPr lvl="1">
              <a:buFont typeface="Wingdings" pitchFamily="2" charset="2"/>
              <a:buChar char="§"/>
            </a:pPr>
            <a:r>
              <a:rPr lang="en-US" sz="2000">
                <a:latin typeface="Bookman Old Style" pitchFamily="18" charset="0"/>
              </a:rPr>
              <a:t>Expertise in building ETL system around vendors tool</a:t>
            </a:r>
          </a:p>
          <a:p>
            <a:pPr lvl="1">
              <a:buFont typeface="Wingdings" pitchFamily="2" charset="2"/>
              <a:buChar char="§"/>
            </a:pPr>
            <a:r>
              <a:rPr lang="en-US" sz="2000">
                <a:latin typeface="Bookman Old Style" pitchFamily="18" charset="0"/>
              </a:rPr>
              <a:t>Decision between hand coded or vendors package of ETL tools</a:t>
            </a:r>
          </a:p>
          <a:p>
            <a:pPr>
              <a:buFont typeface="Wingdings" pitchFamily="2" charset="2"/>
              <a:buChar char="§"/>
            </a:pPr>
            <a:r>
              <a:rPr lang="en-US" sz="2400">
                <a:latin typeface="Bookman Old Style" pitchFamily="18" charset="0"/>
              </a:rPr>
              <a:t>Legacy Licenses</a:t>
            </a:r>
          </a:p>
          <a:p>
            <a:pPr lvl="1">
              <a:buFont typeface="Wingdings" pitchFamily="2" charset="2"/>
              <a:buChar char="§"/>
            </a:pPr>
            <a:r>
              <a:rPr lang="en-US" sz="2000">
                <a:latin typeface="Bookman Old Style" pitchFamily="18" charset="0"/>
              </a:rPr>
              <a:t>Managements insistence to use legacy licenses</a:t>
            </a:r>
          </a:p>
          <a:p>
            <a:pPr lvl="1">
              <a:buFont typeface="Wingdings" pitchFamily="2" charset="2"/>
              <a:buNone/>
            </a:pPr>
            <a:endParaRPr lang="en-US" sz="2000">
              <a:latin typeface="Bookman Old Style" pitchFamily="18" charset="0"/>
            </a:endParaRPr>
          </a:p>
        </p:txBody>
      </p:sp>
    </p:spTree>
    <p:extLst>
      <p:ext uri="{BB962C8B-B14F-4D97-AF65-F5344CB8AC3E}">
        <p14:creationId xmlns:p14="http://schemas.microsoft.com/office/powerpoint/2010/main" val="368403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338263" y="192088"/>
            <a:ext cx="7696200" cy="1431925"/>
          </a:xfrm>
        </p:spPr>
        <p:txBody>
          <a:bodyPr/>
          <a:lstStyle/>
          <a:p>
            <a:r>
              <a:rPr lang="en-US" sz="3500">
                <a:solidFill>
                  <a:schemeClr val="tx1"/>
                </a:solidFill>
                <a:latin typeface="Bookman Old Style" pitchFamily="18" charset="0"/>
              </a:rPr>
              <a:t>Choice of Architecture </a:t>
            </a:r>
            <a:r>
              <a:rPr lang="en-US" sz="2300">
                <a:solidFill>
                  <a:schemeClr val="tx1"/>
                </a:solidFill>
                <a:latin typeface="Bookman Old Style" pitchFamily="18" charset="0"/>
                <a:sym typeface="Wingdings" pitchFamily="2" charset="2"/>
              </a:rPr>
              <a:t></a:t>
            </a:r>
            <a:r>
              <a:rPr lang="en-US" sz="3700">
                <a:solidFill>
                  <a:schemeClr val="tx1"/>
                </a:solidFill>
                <a:latin typeface="Bookman Old Style" pitchFamily="18" charset="0"/>
              </a:rPr>
              <a:t> </a:t>
            </a:r>
            <a:br>
              <a:rPr lang="en-US" sz="3700">
                <a:solidFill>
                  <a:schemeClr val="tx1"/>
                </a:solidFill>
                <a:latin typeface="Bookman Old Style" pitchFamily="18" charset="0"/>
              </a:rPr>
            </a:br>
            <a:r>
              <a:rPr lang="en-US" sz="2400" b="1">
                <a:solidFill>
                  <a:schemeClr val="tx1"/>
                </a:solidFill>
                <a:latin typeface="Bookman Old Style" pitchFamily="18" charset="0"/>
              </a:rPr>
              <a:t>Tool Based ETL</a:t>
            </a:r>
          </a:p>
        </p:txBody>
      </p:sp>
      <p:sp>
        <p:nvSpPr>
          <p:cNvPr id="111619" name="Rectangle 3"/>
          <p:cNvSpPr>
            <a:spLocks noGrp="1" noChangeArrowheads="1"/>
          </p:cNvSpPr>
          <p:nvPr>
            <p:ph type="body" idx="1"/>
          </p:nvPr>
        </p:nvSpPr>
        <p:spPr/>
        <p:txBody>
          <a:bodyPr/>
          <a:lstStyle/>
          <a:p>
            <a:pPr>
              <a:buFont typeface="Wingdings" pitchFamily="2" charset="2"/>
              <a:buNone/>
            </a:pPr>
            <a:r>
              <a:rPr lang="en-US" sz="2400" b="1"/>
              <a:t>Simpler, Cheaper &amp; Faster development</a:t>
            </a:r>
          </a:p>
          <a:p>
            <a:pPr>
              <a:buSzPct val="120000"/>
              <a:buFont typeface="Wingdings" pitchFamily="2" charset="2"/>
              <a:buChar char="§"/>
            </a:pPr>
            <a:r>
              <a:rPr lang="en-US" sz="2400" b="1"/>
              <a:t>People with business skills &amp; not much technical skills can use it.</a:t>
            </a:r>
          </a:p>
          <a:p>
            <a:pPr>
              <a:buSzPct val="120000"/>
              <a:buFont typeface="Wingdings" pitchFamily="2" charset="2"/>
              <a:buChar char="§"/>
            </a:pPr>
            <a:r>
              <a:rPr lang="en-US" sz="2400" b="1"/>
              <a:t>Automatically generate Metadata</a:t>
            </a:r>
          </a:p>
          <a:p>
            <a:pPr>
              <a:buSzPct val="120000"/>
              <a:buFont typeface="Wingdings" pitchFamily="2" charset="2"/>
              <a:buChar char="§"/>
            </a:pPr>
            <a:r>
              <a:rPr lang="en-US" sz="2400" b="1"/>
              <a:t>Automatically generates data Lineage  &amp; data dependency analysis</a:t>
            </a:r>
          </a:p>
          <a:p>
            <a:pPr>
              <a:buSzPct val="120000"/>
              <a:buFont typeface="Wingdings" pitchFamily="2" charset="2"/>
              <a:buChar char="§"/>
            </a:pPr>
            <a:r>
              <a:rPr lang="en-US" sz="2400" b="1"/>
              <a:t>Offers in-line encryption &amp; compression capabilities</a:t>
            </a:r>
          </a:p>
          <a:p>
            <a:pPr>
              <a:buSzPct val="120000"/>
              <a:buFont typeface="Wingdings" pitchFamily="2" charset="2"/>
              <a:buChar char="§"/>
            </a:pPr>
            <a:r>
              <a:rPr lang="en-US" sz="2400" b="1"/>
              <a:t>Manage complex load balancing across servers</a:t>
            </a:r>
          </a:p>
        </p:txBody>
      </p:sp>
      <p:sp>
        <p:nvSpPr>
          <p:cNvPr id="6" name="Date Placeholder 5"/>
          <p:cNvSpPr>
            <a:spLocks noGrp="1"/>
          </p:cNvSpPr>
          <p:nvPr>
            <p:ph type="dt" sz="half" idx="10"/>
          </p:nvPr>
        </p:nvSpPr>
        <p:spPr/>
        <p:txBody>
          <a:bodyPr/>
          <a:lstStyle/>
          <a:p>
            <a:fld id="{A8E849A1-AF61-49AC-B73F-2749333AB713}" type="datetime5">
              <a:rPr lang="en-US" smtClean="0"/>
              <a:pPr/>
              <a:t>5-Nov-17</a:t>
            </a:fld>
            <a:endParaRPr lang="en-US"/>
          </a:p>
        </p:txBody>
      </p:sp>
      <p:sp>
        <p:nvSpPr>
          <p:cNvPr id="7" name="Slide Number Placeholder 6"/>
          <p:cNvSpPr>
            <a:spLocks noGrp="1"/>
          </p:cNvSpPr>
          <p:nvPr>
            <p:ph type="sldNum" sz="quarter" idx="12"/>
          </p:nvPr>
        </p:nvSpPr>
        <p:spPr/>
        <p:txBody>
          <a:bodyPr/>
          <a:lstStyle/>
          <a:p>
            <a:fld id="{8656CB50-CB09-41A7-8C51-AEA686173968}"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BITS-Pilani</a:t>
            </a:r>
            <a:endParaRPr lang="en-US"/>
          </a:p>
        </p:txBody>
      </p:sp>
    </p:spTree>
    <p:extLst>
      <p:ext uri="{BB962C8B-B14F-4D97-AF65-F5344CB8AC3E}">
        <p14:creationId xmlns:p14="http://schemas.microsoft.com/office/powerpoint/2010/main" val="1230885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Bold Stripes</Template>
  <TotalTime>2536</TotalTime>
  <Words>2654</Words>
  <Application>Microsoft Office PowerPoint</Application>
  <PresentationFormat>On-screen Show (4:3)</PresentationFormat>
  <Paragraphs>461</Paragraphs>
  <Slides>51</Slides>
  <Notes>19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Bold Stripes</vt:lpstr>
      <vt:lpstr>ETL</vt:lpstr>
      <vt:lpstr>Topics</vt:lpstr>
      <vt:lpstr>ETL</vt:lpstr>
      <vt:lpstr>Requirements</vt:lpstr>
      <vt:lpstr>Requirements (contd…)</vt:lpstr>
      <vt:lpstr>Requirements (contd…)</vt:lpstr>
      <vt:lpstr>Requirements (contd…)</vt:lpstr>
      <vt:lpstr>Requirements (contd…)</vt:lpstr>
      <vt:lpstr>Choice of Architecture   Tool Based ETL</vt:lpstr>
      <vt:lpstr>Choice of Architecture   Hand-Coded ETL</vt:lpstr>
      <vt:lpstr>To stage or not to stage</vt:lpstr>
      <vt:lpstr>To stage or not to stage</vt:lpstr>
      <vt:lpstr>Designing the staging area</vt:lpstr>
      <vt:lpstr>Designing the staging area (contd…)</vt:lpstr>
      <vt:lpstr>Staging Tables Volumetric Worksheet</vt:lpstr>
      <vt:lpstr>Staging Area data Structures in the ETL System</vt:lpstr>
      <vt:lpstr>Staging Area data Structures in the ETL System (contd…)</vt:lpstr>
      <vt:lpstr>Logical data map</vt:lpstr>
      <vt:lpstr>Logical Map development</vt:lpstr>
      <vt:lpstr>Logical Map development (contd…)</vt:lpstr>
      <vt:lpstr>Logical Map development (contd…)</vt:lpstr>
      <vt:lpstr>Some good rules</vt:lpstr>
      <vt:lpstr>Extract data from disparate systems</vt:lpstr>
      <vt:lpstr>Different sources</vt:lpstr>
      <vt:lpstr>Tips for Extracting</vt:lpstr>
      <vt:lpstr>Do it also !</vt:lpstr>
      <vt:lpstr>Transformation Tools</vt:lpstr>
      <vt:lpstr>PowerPoint Presentation</vt:lpstr>
      <vt:lpstr>4. Cleaning &amp; Conforming</vt:lpstr>
      <vt:lpstr>Cleaning and Conforming</vt:lpstr>
      <vt:lpstr>Defining Data Quality</vt:lpstr>
      <vt:lpstr>Cleaning Deliverables</vt:lpstr>
      <vt:lpstr>Data Profiling Deliverable</vt:lpstr>
      <vt:lpstr>Error Event Table Deliverable</vt:lpstr>
      <vt:lpstr>Conforming </vt:lpstr>
      <vt:lpstr>DATA LOADING </vt:lpstr>
      <vt:lpstr>DATA LOADING </vt:lpstr>
      <vt:lpstr>Applying Data: Techniques and Processes</vt:lpstr>
      <vt:lpstr>Load </vt:lpstr>
      <vt:lpstr>PowerPoint Presentation</vt:lpstr>
      <vt:lpstr>Append </vt:lpstr>
      <vt:lpstr>PowerPoint Presentation</vt:lpstr>
      <vt:lpstr>Destructive Merge </vt:lpstr>
      <vt:lpstr>PowerPoint Presentation</vt:lpstr>
      <vt:lpstr>Constructive Merge </vt:lpstr>
      <vt:lpstr>PowerPoint Presentation</vt:lpstr>
      <vt:lpstr>ETL Tools Options </vt:lpstr>
      <vt:lpstr>Data transformation engines </vt:lpstr>
      <vt:lpstr>Data capture through replication </vt:lpstr>
      <vt:lpstr>Code generators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Ashish Jain</cp:lastModifiedBy>
  <cp:revision>261</cp:revision>
  <cp:lastPrinted>1601-01-01T00:00:00Z</cp:lastPrinted>
  <dcterms:created xsi:type="dcterms:W3CDTF">1601-01-01T00:00:00Z</dcterms:created>
  <dcterms:modified xsi:type="dcterms:W3CDTF">2017-11-05T12:16:52Z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