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73" r:id="rId17"/>
    <p:sldId id="340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9" autoAdjust="0"/>
    <p:restoredTop sz="94660"/>
  </p:normalViewPr>
  <p:slideViewPr>
    <p:cSldViewPr>
      <p:cViewPr varScale="1">
        <p:scale>
          <a:sx n="73" d="100"/>
          <a:sy n="73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4E0DE-43EC-413B-B81C-8621C52BE282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C916-F4FF-4B76-BCAD-E78CA8281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torage.techtarget.com/definition/Fibre-Channel" TargetMode="External"/><Relationship Id="rId2" Type="http://schemas.openxmlformats.org/officeDocument/2006/relationships/hyperlink" Target="http://itknowledgeexchange.techtarget.com/storage-soup/netapp-upgrades-flash-high-performance-e-series-array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inyurl.com/lq9t4vz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en.wikipedia.org/wiki/Column-oriented_DBM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Data_warehouse" TargetMode="External"/><Relationship Id="rId4" Type="http://schemas.openxmlformats.org/officeDocument/2006/relationships/hyperlink" Target="https://en.wikipedia.org/wiki/Business_intelligenc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" TargetMode="External"/><Relationship Id="rId2" Type="http://schemas.openxmlformats.org/officeDocument/2006/relationships/hyperlink" Target="http://hadoop.apache.org/docs/current/hadoop-project-dist/hadoop-hdfs/HdfsUser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doop.apache.org/docs/current/hadoop-mapreduce-client/hadoop-mapreduce-client-core/MapReduceTutorial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q9t4vz" TargetMode="External"/><Relationship Id="rId2" Type="http://schemas.openxmlformats.org/officeDocument/2006/relationships/hyperlink" Target="http://searchsap.techtarget.com/essentialguide/The-SAP-HANA-in-memory-analytics-Harness-the-power-of-real-tim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atamanagement.techtarget.com/definition/NoSQL-Not-Only-SQL" TargetMode="External"/><Relationship Id="rId2" Type="http://schemas.openxmlformats.org/officeDocument/2006/relationships/hyperlink" Target="http://searchcloudcomputing.techtarget.com/definition/Hadoo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Navneet</a:t>
            </a:r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Goyal</a:t>
            </a:r>
            <a:endParaRPr lang="en-US" sz="1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Pilani</a:t>
            </a:r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Pilani</a:t>
            </a:r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Campus)</a:t>
            </a:r>
          </a:p>
          <a:p>
            <a:endParaRPr lang="en-US" sz="9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World’s Largest Data Warehouse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915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" y="1894115"/>
            <a:ext cx="89154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2133600"/>
            <a:ext cx="89630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Using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981200"/>
            <a:ext cx="89058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deployment of the storage hardware (weighing nearly two tons!) occurred over several 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NetApp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E-Series storage</a:t>
            </a:r>
            <a:r>
              <a:rPr lang="en-US" dirty="0" smtClean="0"/>
              <a:t> was deployed for the majority of the data, to the tune of a total of 5.4 </a:t>
            </a:r>
            <a:r>
              <a:rPr lang="en-US" dirty="0" err="1" smtClean="0"/>
              <a:t>petabytes</a:t>
            </a:r>
            <a:r>
              <a:rPr lang="en-US" dirty="0" smtClean="0"/>
              <a:t> of physical storage capacity spread across 20 E5460 storage arrays and 1,800 three terabyte NL-SAS disk </a:t>
            </a:r>
            <a:r>
              <a:rPr lang="en-US" dirty="0" smtClean="0"/>
              <a:t>drives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record of 12.1 </a:t>
            </a:r>
            <a:r>
              <a:rPr lang="en-US" dirty="0" err="1" smtClean="0"/>
              <a:t>petabytes</a:t>
            </a:r>
            <a:r>
              <a:rPr lang="en-US" dirty="0" smtClean="0"/>
              <a:t> of total addressable capacity was achieved thanks in large part to an SAP in-system data compression rate of 85% for the 50/50 mix of structured and unstructured data.</a:t>
            </a:r>
          </a:p>
          <a:p>
            <a:r>
              <a:rPr lang="en-US" dirty="0" err="1" smtClean="0"/>
              <a:t>NetApp</a:t>
            </a:r>
            <a:r>
              <a:rPr lang="en-US" dirty="0" smtClean="0"/>
              <a:t> E-Series storage was selected for the project because of its proven 99.999% availability and its ability to handle the project’s data ingest requirement of 34.3 TB per </a:t>
            </a:r>
            <a:r>
              <a:rPr lang="en-US" dirty="0" smtClean="0"/>
              <a:t>hour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E-Series SAN used a </a:t>
            </a:r>
            <a:r>
              <a:rPr lang="en-US" dirty="0" err="1" smtClean="0">
                <a:hlinkClick r:id="rId3"/>
              </a:rPr>
              <a:t>Fibre</a:t>
            </a:r>
            <a:r>
              <a:rPr lang="en-US" dirty="0" smtClean="0">
                <a:hlinkClick r:id="rId3"/>
              </a:rPr>
              <a:t> Channel</a:t>
            </a:r>
            <a:r>
              <a:rPr lang="en-US" dirty="0" smtClean="0"/>
              <a:t> fabric to support SAP IQ’s large and varied data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NetApp</a:t>
            </a:r>
            <a:r>
              <a:rPr lang="en-US" dirty="0" smtClean="0"/>
              <a:t> SAN Storage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5715001"/>
            <a:ext cx="685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Source:</a:t>
            </a:r>
          </a:p>
          <a:p>
            <a:r>
              <a:rPr lang="en-US" b="1" dirty="0"/>
              <a:t>An Insider’s View into the World’s Largest Data Warehouse</a:t>
            </a:r>
          </a:p>
          <a:p>
            <a:r>
              <a:rPr lang="en-US" b="1" dirty="0"/>
              <a:t>by </a:t>
            </a:r>
            <a:r>
              <a:rPr lang="en-US" b="1" dirty="0">
                <a:hlinkClick r:id="rId4"/>
              </a:rPr>
              <a:t>Larry Freeman, </a:t>
            </a:r>
            <a:r>
              <a:rPr lang="en-US" b="1" dirty="0" err="1">
                <a:hlinkClick r:id="rId4"/>
              </a:rPr>
              <a:t>NetApp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highly </a:t>
            </a:r>
            <a:r>
              <a:rPr lang="en-US" dirty="0" smtClean="0"/>
              <a:t>optimized </a:t>
            </a:r>
            <a:r>
              <a:rPr lang="en-US" dirty="0" smtClean="0"/>
              <a:t>RDBMS built for extreme-scale Big Data analytics and </a:t>
            </a:r>
            <a:r>
              <a:rPr lang="en-US" dirty="0" smtClean="0"/>
              <a:t>warehousing</a:t>
            </a:r>
          </a:p>
          <a:p>
            <a:r>
              <a:rPr lang="en-US" dirty="0" smtClean="0"/>
              <a:t>Developed by SYBASE. Now a SAP company</a:t>
            </a:r>
          </a:p>
          <a:p>
            <a:r>
              <a:rPr lang="en-US" dirty="0" smtClean="0"/>
              <a:t>SAP IQ holds the Guinness World Record for fastest loading and indexing of Big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IQ is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  <a:hlinkClick r:id="rId2" tooltip="Column-oriented DBMS"/>
              </a:rPr>
              <a:t>column-based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petabyte</a:t>
            </a:r>
            <a:r>
              <a:rPr lang="en-US" dirty="0" smtClean="0">
                <a:solidFill>
                  <a:schemeClr val="tx1"/>
                </a:solidFill>
              </a:rPr>
              <a:t> scale, </a:t>
            </a:r>
            <a:r>
              <a:rPr lang="en-US" dirty="0" smtClean="0">
                <a:solidFill>
                  <a:schemeClr val="tx1"/>
                </a:solidFill>
                <a:hlinkClick r:id="rId3" tooltip="Relational database"/>
              </a:rPr>
              <a:t>relational database</a:t>
            </a:r>
            <a:r>
              <a:rPr lang="en-US" dirty="0" smtClean="0">
                <a:solidFill>
                  <a:schemeClr val="tx1"/>
                </a:solidFill>
              </a:rPr>
              <a:t> software system used for </a:t>
            </a:r>
            <a:r>
              <a:rPr lang="en-US" dirty="0" smtClean="0">
                <a:solidFill>
                  <a:schemeClr val="tx1"/>
                </a:solidFill>
                <a:hlinkClick r:id="rId4" tooltip="Business intelligence"/>
              </a:rPr>
              <a:t>business intelligence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hlinkClick r:id="rId5" tooltip="Data warehouse"/>
              </a:rPr>
              <a:t>data warehousing</a:t>
            </a:r>
            <a:r>
              <a:rPr lang="en-US" dirty="0" smtClean="0">
                <a:solidFill>
                  <a:schemeClr val="tx1"/>
                </a:solidFill>
              </a:rPr>
              <a:t>, and data </a:t>
            </a:r>
            <a:r>
              <a:rPr lang="en-US" dirty="0" smtClean="0">
                <a:solidFill>
                  <a:schemeClr val="tx1"/>
                </a:solidFill>
              </a:rPr>
              <a:t>marts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 smtClean="0">
                <a:solidFill>
                  <a:schemeClr val="tx1"/>
                </a:solidFill>
              </a:rPr>
              <a:t>primary function is to analyze large amounts of data in a low-cost, highly available </a:t>
            </a:r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</a:t>
            </a:r>
            <a:r>
              <a:rPr lang="en-US" dirty="0" smtClean="0">
                <a:solidFill>
                  <a:schemeClr val="tx1"/>
                </a:solidFill>
              </a:rPr>
              <a:t>IQ is often </a:t>
            </a:r>
            <a:r>
              <a:rPr lang="en-US" dirty="0" smtClean="0">
                <a:solidFill>
                  <a:schemeClr val="tx1"/>
                </a:solidFill>
              </a:rPr>
              <a:t>credited </a:t>
            </a:r>
            <a:r>
              <a:rPr lang="en-US" dirty="0" smtClean="0">
                <a:solidFill>
                  <a:schemeClr val="tx1"/>
                </a:solidFill>
              </a:rPr>
              <a:t>with pioneering the commercialization of column-store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IQ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data warehouse infrastructure built on top of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Enables easy data summarization, </a:t>
            </a:r>
            <a:r>
              <a:rPr lang="en-US" dirty="0" err="1" smtClean="0"/>
              <a:t>adhoc</a:t>
            </a:r>
            <a:r>
              <a:rPr lang="en-US" dirty="0" smtClean="0"/>
              <a:t> querying and analysis of large datasets data stored in </a:t>
            </a:r>
            <a:r>
              <a:rPr lang="en-US" dirty="0" err="1" smtClean="0"/>
              <a:t>Hadoop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provides a mechanism to put structure on this data</a:t>
            </a:r>
          </a:p>
          <a:p>
            <a:r>
              <a:rPr lang="en-US" dirty="0" smtClean="0"/>
              <a:t>A simple query language called Hive QL (based on SQL) which enables users familiar with SQL to query this data. </a:t>
            </a:r>
          </a:p>
          <a:p>
            <a:r>
              <a:rPr lang="en-US" dirty="0" smtClean="0"/>
              <a:t>HIVE QL allows traditional map/reduce programmers to be able to plug in their custom </a:t>
            </a:r>
            <a:r>
              <a:rPr lang="en-US" dirty="0" err="1" smtClean="0"/>
              <a:t>mappers</a:t>
            </a:r>
            <a:r>
              <a:rPr lang="en-US" dirty="0" smtClean="0"/>
              <a:t> and reducers to do more sophisticated analysis which may not be supported by the built-in capabilities of the language.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HIVE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HIVE provides:</a:t>
            </a:r>
          </a:p>
          <a:p>
            <a:r>
              <a:rPr lang="en-US" dirty="0" smtClean="0"/>
              <a:t>Tools </a:t>
            </a:r>
            <a:r>
              <a:rPr lang="en-US" dirty="0" smtClean="0"/>
              <a:t>to enable easy data extract/transform/load (ETL)</a:t>
            </a:r>
          </a:p>
          <a:p>
            <a:r>
              <a:rPr lang="en-US" dirty="0" smtClean="0"/>
              <a:t>A mechanism to impose structure on a variety of data formats</a:t>
            </a:r>
          </a:p>
          <a:p>
            <a:r>
              <a:rPr lang="en-US" dirty="0" smtClean="0"/>
              <a:t>Access to files stored either directly in </a:t>
            </a:r>
            <a:r>
              <a:rPr lang="en-US" b="1" dirty="0" smtClean="0">
                <a:hlinkClick r:id="rId2"/>
              </a:rPr>
              <a:t>Apache </a:t>
            </a:r>
            <a:r>
              <a:rPr lang="en-US" b="1" dirty="0" smtClean="0">
                <a:hlinkClick r:id="rId2"/>
              </a:rPr>
              <a:t>HDFS</a:t>
            </a:r>
            <a:r>
              <a:rPr lang="en-US" dirty="0" smtClean="0"/>
              <a:t> or in other data storage systems such as </a:t>
            </a:r>
            <a:r>
              <a:rPr lang="en-US" b="1" dirty="0" smtClean="0">
                <a:hlinkClick r:id="rId3"/>
              </a:rPr>
              <a:t>Apache </a:t>
            </a:r>
            <a:r>
              <a:rPr lang="en-US" b="1" dirty="0" err="1" smtClean="0">
                <a:hlinkClick r:id="rId3"/>
              </a:rPr>
              <a:t>HBase</a:t>
            </a:r>
            <a:endParaRPr lang="en-US" dirty="0" smtClean="0"/>
          </a:p>
          <a:p>
            <a:r>
              <a:rPr lang="en-US" dirty="0" smtClean="0"/>
              <a:t>Query execution via </a:t>
            </a:r>
            <a:r>
              <a:rPr lang="en-US" dirty="0" err="1" smtClean="0">
                <a:hlinkClick r:id="rId4"/>
              </a:rPr>
              <a:t>MapReduce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HIVE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World’s Largest </a:t>
            </a:r>
            <a:br>
              <a:rPr lang="en-US" b="1" smtClean="0">
                <a:solidFill>
                  <a:srgbClr val="000000"/>
                </a:solidFill>
                <a:effectLst/>
              </a:rPr>
            </a:br>
            <a:r>
              <a:rPr lang="en-US" b="1" smtClean="0">
                <a:solidFill>
                  <a:srgbClr val="000000"/>
                </a:solidFill>
                <a:effectLst/>
              </a:rPr>
              <a:t>Data Warehouse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SAP in conjunction with </a:t>
            </a:r>
            <a:r>
              <a:rPr lang="en-US" sz="2400" dirty="0" err="1" smtClean="0"/>
              <a:t>NetApp</a:t>
            </a:r>
            <a:r>
              <a:rPr lang="en-US" sz="2400" dirty="0" smtClean="0"/>
              <a:t> and several other partners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@ SAP/Intel data center in Santa Clara, California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12 </a:t>
            </a:r>
            <a:r>
              <a:rPr lang="en-US" sz="2400" dirty="0" err="1" smtClean="0"/>
              <a:t>petabytes</a:t>
            </a:r>
            <a:r>
              <a:rPr lang="en-US" sz="2400" dirty="0" smtClean="0"/>
              <a:t> (PB) of addressable storage had been created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Guinness World Record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Based on the </a:t>
            </a:r>
            <a:r>
              <a:rPr lang="en-US" sz="2400" dirty="0" smtClean="0">
                <a:hlinkClick r:id="rId2"/>
              </a:rPr>
              <a:t>SAP</a:t>
            </a:r>
            <a:r>
              <a:rPr lang="en-US" sz="2400" baseline="30000" dirty="0" smtClean="0">
                <a:hlinkClick r:id="rId2"/>
              </a:rPr>
              <a:t>®</a:t>
            </a:r>
            <a:r>
              <a:rPr lang="en-US" sz="2400" dirty="0" smtClean="0">
                <a:hlinkClick r:id="rId2"/>
              </a:rPr>
              <a:t> HANA in-memory</a:t>
            </a:r>
            <a:r>
              <a:rPr lang="en-US" sz="2400" dirty="0" smtClean="0"/>
              <a:t> data platform, SAP IQ (formerly Sybase IQ), and </a:t>
            </a:r>
            <a:r>
              <a:rPr lang="en-US" sz="2400" dirty="0" err="1" smtClean="0"/>
              <a:t>BMMsoft</a:t>
            </a:r>
            <a:r>
              <a:rPr lang="en-US" sz="2400" dirty="0" smtClean="0"/>
              <a:t> Federated EDMT.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NetApp</a:t>
            </a:r>
            <a:r>
              <a:rPr lang="en-US" sz="2400" baseline="30000" dirty="0" smtClean="0"/>
              <a:t>®</a:t>
            </a:r>
            <a:r>
              <a:rPr lang="en-US" sz="2400" dirty="0" smtClean="0"/>
              <a:t> SAN storage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Contains more than 221 trillion transactional records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more than 100 billion unstructured documents, including emails, SMS, and images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It also contains data from 30 billion sources, including users, smart sensors, and mobile devices.</a:t>
            </a:r>
            <a:endParaRPr lang="en-US" sz="2400" dirty="0" smtClean="0">
              <a:effectLst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990600" y="5715001"/>
            <a:ext cx="685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Source:</a:t>
            </a:r>
          </a:p>
          <a:p>
            <a:r>
              <a:rPr lang="en-US" b="1" dirty="0"/>
              <a:t>An Insider’s View into the World’s Largest Data Warehouse</a:t>
            </a:r>
          </a:p>
          <a:p>
            <a:r>
              <a:rPr lang="en-US" b="1" dirty="0"/>
              <a:t>by </a:t>
            </a:r>
            <a:r>
              <a:rPr lang="en-US" b="1" dirty="0">
                <a:hlinkClick r:id="rId3"/>
              </a:rPr>
              <a:t>Larry Freeman, </a:t>
            </a:r>
            <a:r>
              <a:rPr lang="en-US" b="1" dirty="0" err="1">
                <a:hlinkClick r:id="rId3"/>
              </a:rPr>
              <a:t>NetApp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World’s Largest </a:t>
            </a:r>
            <a:br>
              <a:rPr lang="en-US" b="1" smtClean="0">
                <a:solidFill>
                  <a:srgbClr val="000000"/>
                </a:solidFill>
                <a:effectLst/>
              </a:rPr>
            </a:br>
            <a:r>
              <a:rPr lang="en-US" b="1" smtClean="0">
                <a:solidFill>
                  <a:srgbClr val="000000"/>
                </a:solidFill>
                <a:effectLst/>
              </a:rPr>
              <a:t>Data Warehouse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n-US" sz="2400" dirty="0" smtClean="0"/>
              <a:t>To achieve these impressive results, a data warehouse environment was created by ingesting 3 PB per day of synthetic data for four consecutive days—a feat that required exceptional storage system performance and reliability. For that, SAP turned to </a:t>
            </a:r>
            <a:r>
              <a:rPr lang="en-US" sz="2400" dirty="0" err="1" smtClean="0"/>
              <a:t>NetApp</a:t>
            </a:r>
            <a:r>
              <a:rPr lang="en-US" sz="2400" baseline="30000" dirty="0" smtClean="0"/>
              <a:t>®</a:t>
            </a:r>
            <a:r>
              <a:rPr lang="en-US" sz="2400" dirty="0" smtClean="0"/>
              <a:t> SAN storage</a:t>
            </a:r>
            <a:endParaRPr lang="en-US" sz="24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n-US" sz="2400" dirty="0" smtClean="0"/>
              <a:t>Companies are always trying to find the best way to store data in a meaningful format so that they can make better business </a:t>
            </a:r>
            <a:r>
              <a:rPr lang="en-US" sz="2400" dirty="0" smtClean="0"/>
              <a:t>decisions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defRPr/>
            </a:pPr>
            <a:r>
              <a:rPr lang="en-US" sz="2400" dirty="0" smtClean="0"/>
              <a:t>Since </a:t>
            </a:r>
            <a:r>
              <a:rPr lang="en-US" sz="2400" dirty="0" smtClean="0"/>
              <a:t>the birth of data warehousing almost 30 years ago, numerous innovations in data management have been made, such as </a:t>
            </a:r>
            <a:r>
              <a:rPr lang="en-US" sz="2400" dirty="0" err="1" smtClean="0">
                <a:hlinkClick r:id="rId2"/>
              </a:rPr>
              <a:t>Hadoop</a:t>
            </a:r>
            <a:r>
              <a:rPr lang="en-US" sz="2400" dirty="0" smtClean="0"/>
              <a:t> and </a:t>
            </a:r>
            <a:r>
              <a:rPr lang="en-US" sz="2400" dirty="0" err="1" smtClean="0">
                <a:hlinkClick r:id="rId3"/>
              </a:rPr>
              <a:t>NoSQL</a:t>
            </a:r>
            <a:endParaRPr lang="en-US" sz="2400" dirty="0" smtClean="0"/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defRPr/>
            </a:pPr>
            <a:r>
              <a:rPr lang="en-US" sz="2400" dirty="0" smtClean="0"/>
              <a:t>HANA (High-Performance </a:t>
            </a:r>
            <a:r>
              <a:rPr lang="en-US" sz="2400" dirty="0" smtClean="0"/>
              <a:t>Analytic </a:t>
            </a:r>
            <a:r>
              <a:rPr lang="en-US" sz="2400" dirty="0" smtClean="0"/>
              <a:t>Appliance)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defRPr/>
            </a:pPr>
            <a:r>
              <a:rPr lang="en-US" sz="2400" dirty="0" smtClean="0"/>
              <a:t>A </a:t>
            </a:r>
            <a:r>
              <a:rPr lang="en-US" sz="2400" dirty="0" smtClean="0"/>
              <a:t>platform for processing high volumes of operational and transactional data in real </a:t>
            </a:r>
            <a:r>
              <a:rPr lang="en-US" sz="2400" dirty="0" smtClean="0"/>
              <a:t>time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 smtClean="0"/>
              <a:t>All material related to HANA taken from: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6388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Today’s Technology requires tradeoff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Delivering across 5 dimensions of decision processing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6103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In-memory computing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524000"/>
            <a:ext cx="91154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In-memory computing 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9916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effectLst/>
              </a:rPr>
              <a:t>SAP HANA: In-Memory Database</a:t>
            </a:r>
            <a:endParaRPr lang="en-US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In-memory computing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9" y="1894114"/>
            <a:ext cx="9077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circ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circles</Template>
  <TotalTime>7850</TotalTime>
  <Words>608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 circles</vt:lpstr>
      <vt:lpstr>World’s Largest Data Warehouse</vt:lpstr>
      <vt:lpstr>World’s Largest  Data Warehouse</vt:lpstr>
      <vt:lpstr>World’s Largest  Data Warehouse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SAP HANA: In-Memory Database</vt:lpstr>
      <vt:lpstr>NetApp SAN Storage</vt:lpstr>
      <vt:lpstr>SAP IQ</vt:lpstr>
      <vt:lpstr>A word about HIVE</vt:lpstr>
      <vt:lpstr>A word about HIVE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Reduce/Hadoop</dc:title>
  <dc:creator>Prof. N Goyal</dc:creator>
  <cp:lastModifiedBy>Dell</cp:lastModifiedBy>
  <cp:revision>174</cp:revision>
  <dcterms:created xsi:type="dcterms:W3CDTF">2006-08-16T00:00:00Z</dcterms:created>
  <dcterms:modified xsi:type="dcterms:W3CDTF">2015-07-02T11:33:57Z</dcterms:modified>
</cp:coreProperties>
</file>