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3"/>
  </p:notesMasterIdLst>
  <p:sldIdLst>
    <p:sldId id="256" r:id="rId2"/>
    <p:sldId id="326" r:id="rId3"/>
    <p:sldId id="292" r:id="rId4"/>
    <p:sldId id="315" r:id="rId5"/>
    <p:sldId id="316" r:id="rId6"/>
    <p:sldId id="320" r:id="rId7"/>
    <p:sldId id="321" r:id="rId8"/>
    <p:sldId id="322" r:id="rId9"/>
    <p:sldId id="317" r:id="rId10"/>
    <p:sldId id="318" r:id="rId11"/>
    <p:sldId id="323" r:id="rId12"/>
    <p:sldId id="324" r:id="rId13"/>
    <p:sldId id="319" r:id="rId14"/>
    <p:sldId id="314" r:id="rId15"/>
    <p:sldId id="299" r:id="rId16"/>
    <p:sldId id="327" r:id="rId17"/>
    <p:sldId id="257" r:id="rId18"/>
    <p:sldId id="258"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25" r:id="rId32"/>
    <p:sldId id="274" r:id="rId33"/>
    <p:sldId id="265" r:id="rId34"/>
    <p:sldId id="266" r:id="rId35"/>
    <p:sldId id="264" r:id="rId36"/>
    <p:sldId id="282" r:id="rId37"/>
    <p:sldId id="267" r:id="rId38"/>
    <p:sldId id="284" r:id="rId39"/>
    <p:sldId id="286" r:id="rId40"/>
    <p:sldId id="287" r:id="rId41"/>
    <p:sldId id="268" r:id="rId42"/>
    <p:sldId id="272" r:id="rId43"/>
    <p:sldId id="273" r:id="rId44"/>
    <p:sldId id="269" r:id="rId45"/>
    <p:sldId id="290" r:id="rId46"/>
    <p:sldId id="278" r:id="rId47"/>
    <p:sldId id="275" r:id="rId48"/>
    <p:sldId id="279" r:id="rId49"/>
    <p:sldId id="271" r:id="rId50"/>
    <p:sldId id="270" r:id="rId51"/>
    <p:sldId id="28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79" autoAdjust="0"/>
    <p:restoredTop sz="94660"/>
  </p:normalViewPr>
  <p:slideViewPr>
    <p:cSldViewPr>
      <p:cViewPr varScale="1">
        <p:scale>
          <a:sx n="73" d="100"/>
          <a:sy n="73" d="100"/>
        </p:scale>
        <p:origin x="-106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24F54B-E6AE-4D12-8428-27ECB3E191DD}"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01766043-2C4E-41DA-94B1-EA69E0F39DEC}">
      <dgm:prSet phldrT="[Text]" custT="1"/>
      <dgm:spPr/>
      <dgm:t>
        <a:bodyPr/>
        <a:lstStyle/>
        <a:p>
          <a:r>
            <a:rPr lang="en-US" sz="2800" dirty="0" smtClean="0"/>
            <a:t>Distribute</a:t>
          </a:r>
          <a:endParaRPr lang="en-US" sz="2800" dirty="0"/>
        </a:p>
      </dgm:t>
    </dgm:pt>
    <dgm:pt modelId="{9674874C-5AF7-4FDA-879A-9EFF943708D1}" type="parTrans" cxnId="{8703FC04-80CF-47D5-9036-3DAB29C61F7A}">
      <dgm:prSet/>
      <dgm:spPr/>
      <dgm:t>
        <a:bodyPr/>
        <a:lstStyle/>
        <a:p>
          <a:endParaRPr lang="en-US"/>
        </a:p>
      </dgm:t>
    </dgm:pt>
    <dgm:pt modelId="{A3EA14B2-C65F-4E95-A4CC-78A6C8CE2998}" type="sibTrans" cxnId="{8703FC04-80CF-47D5-9036-3DAB29C61F7A}">
      <dgm:prSet/>
      <dgm:spPr/>
      <dgm:t>
        <a:bodyPr/>
        <a:lstStyle/>
        <a:p>
          <a:endParaRPr lang="en-US"/>
        </a:p>
      </dgm:t>
    </dgm:pt>
    <dgm:pt modelId="{3CB14187-99B9-45A0-9B4B-318A23AF98AC}">
      <dgm:prSet phldrT="[Text]"/>
      <dgm:spPr/>
      <dgm:t>
        <a:bodyPr/>
        <a:lstStyle/>
        <a:p>
          <a:r>
            <a:rPr lang="en-US" dirty="0" smtClean="0"/>
            <a:t>Data </a:t>
          </a:r>
          <a:endParaRPr lang="en-US" dirty="0"/>
        </a:p>
      </dgm:t>
    </dgm:pt>
    <dgm:pt modelId="{8EBC4229-67CD-41E8-9EE7-1B7130C78796}" type="parTrans" cxnId="{4B080243-AA17-4EEF-9A4C-D46659FECA50}">
      <dgm:prSet/>
      <dgm:spPr/>
      <dgm:t>
        <a:bodyPr/>
        <a:lstStyle/>
        <a:p>
          <a:endParaRPr lang="en-US"/>
        </a:p>
      </dgm:t>
    </dgm:pt>
    <dgm:pt modelId="{2058BB8C-87B8-4678-BDED-B29A5F3BCC33}" type="sibTrans" cxnId="{4B080243-AA17-4EEF-9A4C-D46659FECA50}">
      <dgm:prSet/>
      <dgm:spPr/>
      <dgm:t>
        <a:bodyPr/>
        <a:lstStyle/>
        <a:p>
          <a:endParaRPr lang="en-US"/>
        </a:p>
      </dgm:t>
    </dgm:pt>
    <dgm:pt modelId="{C92150AA-D6B0-483E-8F02-97302A823FD4}">
      <dgm:prSet phldrT="[Text]"/>
      <dgm:spPr/>
      <dgm:t>
        <a:bodyPr/>
        <a:lstStyle/>
        <a:p>
          <a:r>
            <a:rPr lang="en-US" dirty="0" smtClean="0"/>
            <a:t>Distributed file system</a:t>
          </a:r>
          <a:endParaRPr lang="en-US" dirty="0"/>
        </a:p>
      </dgm:t>
    </dgm:pt>
    <dgm:pt modelId="{A95289A4-37FB-4069-B5D8-1042D23DB5F8}" type="parTrans" cxnId="{FA52FD3A-8BC1-4CD8-AF5D-FE011C152380}">
      <dgm:prSet/>
      <dgm:spPr/>
      <dgm:t>
        <a:bodyPr/>
        <a:lstStyle/>
        <a:p>
          <a:endParaRPr lang="en-US"/>
        </a:p>
      </dgm:t>
    </dgm:pt>
    <dgm:pt modelId="{A1C0682C-0A2F-41D1-A682-B7EABF809CA7}" type="sibTrans" cxnId="{FA52FD3A-8BC1-4CD8-AF5D-FE011C152380}">
      <dgm:prSet/>
      <dgm:spPr/>
      <dgm:t>
        <a:bodyPr/>
        <a:lstStyle/>
        <a:p>
          <a:endParaRPr lang="en-US"/>
        </a:p>
      </dgm:t>
    </dgm:pt>
    <dgm:pt modelId="{B46A1697-00CE-4A70-9269-C34D8187A4BF}">
      <dgm:prSet phldrT="[Text]" custT="1"/>
      <dgm:spPr/>
      <dgm:t>
        <a:bodyPr/>
        <a:lstStyle/>
        <a:p>
          <a:r>
            <a:rPr lang="en-US" sz="2800" dirty="0" smtClean="0"/>
            <a:t>Compute</a:t>
          </a:r>
          <a:endParaRPr lang="en-US" sz="2800" dirty="0"/>
        </a:p>
      </dgm:t>
    </dgm:pt>
    <dgm:pt modelId="{EF3FA4DD-B1D5-4DD1-ADB9-13631D64DE16}" type="parTrans" cxnId="{4A2710B2-6A30-4036-B410-2749FDD83D11}">
      <dgm:prSet/>
      <dgm:spPr/>
      <dgm:t>
        <a:bodyPr/>
        <a:lstStyle/>
        <a:p>
          <a:endParaRPr lang="en-US"/>
        </a:p>
      </dgm:t>
    </dgm:pt>
    <dgm:pt modelId="{BBD53205-27C9-4193-83D1-4DFFA80ED702}" type="sibTrans" cxnId="{4A2710B2-6A30-4036-B410-2749FDD83D11}">
      <dgm:prSet/>
      <dgm:spPr/>
      <dgm:t>
        <a:bodyPr/>
        <a:lstStyle/>
        <a:p>
          <a:endParaRPr lang="en-US"/>
        </a:p>
      </dgm:t>
    </dgm:pt>
    <dgm:pt modelId="{9794CF48-91C3-437E-87F6-72341BDAA254}">
      <dgm:prSet phldrT="[Text]"/>
      <dgm:spPr/>
      <dgm:t>
        <a:bodyPr/>
        <a:lstStyle/>
        <a:p>
          <a:r>
            <a:rPr lang="en-US" dirty="0" smtClean="0"/>
            <a:t>MAP</a:t>
          </a:r>
          <a:endParaRPr lang="en-US" dirty="0"/>
        </a:p>
      </dgm:t>
    </dgm:pt>
    <dgm:pt modelId="{957A2EB2-F22E-4B99-94A0-5C31CEEA0067}" type="parTrans" cxnId="{C7A9AB15-6E41-4B5C-BD39-1CF6ADA94798}">
      <dgm:prSet/>
      <dgm:spPr/>
      <dgm:t>
        <a:bodyPr/>
        <a:lstStyle/>
        <a:p>
          <a:endParaRPr lang="en-US"/>
        </a:p>
      </dgm:t>
    </dgm:pt>
    <dgm:pt modelId="{473802EA-E70E-4A10-B4A4-55E1E4D23794}" type="sibTrans" cxnId="{C7A9AB15-6E41-4B5C-BD39-1CF6ADA94798}">
      <dgm:prSet/>
      <dgm:spPr/>
      <dgm:t>
        <a:bodyPr/>
        <a:lstStyle/>
        <a:p>
          <a:endParaRPr lang="en-US"/>
        </a:p>
      </dgm:t>
    </dgm:pt>
    <dgm:pt modelId="{BA4874F5-2617-4CF7-8624-3F5B01AA1B98}">
      <dgm:prSet phldrT="[Text]"/>
      <dgm:spPr/>
      <dgm:t>
        <a:bodyPr/>
        <a:lstStyle/>
        <a:p>
          <a:r>
            <a:rPr lang="en-US" dirty="0" smtClean="0"/>
            <a:t>Parallelism</a:t>
          </a:r>
          <a:endParaRPr lang="en-US" dirty="0"/>
        </a:p>
      </dgm:t>
    </dgm:pt>
    <dgm:pt modelId="{66B8E5D9-CD3B-44BB-8888-65569B9F3C40}" type="parTrans" cxnId="{A66297E9-5322-4C37-B041-4F888B281DF9}">
      <dgm:prSet/>
      <dgm:spPr/>
      <dgm:t>
        <a:bodyPr/>
        <a:lstStyle/>
        <a:p>
          <a:endParaRPr lang="en-US"/>
        </a:p>
      </dgm:t>
    </dgm:pt>
    <dgm:pt modelId="{8196E993-06BA-42F8-BC1F-3A872ECEBF27}" type="sibTrans" cxnId="{A66297E9-5322-4C37-B041-4F888B281DF9}">
      <dgm:prSet/>
      <dgm:spPr/>
      <dgm:t>
        <a:bodyPr/>
        <a:lstStyle/>
        <a:p>
          <a:endParaRPr lang="en-US"/>
        </a:p>
      </dgm:t>
    </dgm:pt>
    <dgm:pt modelId="{3A43387D-BB93-4FC4-BC73-4959A044A051}">
      <dgm:prSet phldrT="[Text]" custT="1"/>
      <dgm:spPr/>
      <dgm:t>
        <a:bodyPr/>
        <a:lstStyle/>
        <a:p>
          <a:r>
            <a:rPr lang="en-US" sz="2800" dirty="0" smtClean="0"/>
            <a:t>Compile</a:t>
          </a:r>
          <a:endParaRPr lang="en-US" sz="2800" dirty="0"/>
        </a:p>
      </dgm:t>
    </dgm:pt>
    <dgm:pt modelId="{02C1FC6D-6E6A-4D1B-B7AF-B7F01AE28DBE}" type="parTrans" cxnId="{42DA24D1-BF28-44FB-AB52-499DF477F26F}">
      <dgm:prSet/>
      <dgm:spPr/>
      <dgm:t>
        <a:bodyPr/>
        <a:lstStyle/>
        <a:p>
          <a:endParaRPr lang="en-US"/>
        </a:p>
      </dgm:t>
    </dgm:pt>
    <dgm:pt modelId="{FEE01CF1-60A4-41D0-B9EB-ACEA182177DC}" type="sibTrans" cxnId="{42DA24D1-BF28-44FB-AB52-499DF477F26F}">
      <dgm:prSet/>
      <dgm:spPr/>
      <dgm:t>
        <a:bodyPr/>
        <a:lstStyle/>
        <a:p>
          <a:endParaRPr lang="en-US"/>
        </a:p>
      </dgm:t>
    </dgm:pt>
    <dgm:pt modelId="{81CBD7F7-D678-4EC2-AC6B-FAA8D928106A}">
      <dgm:prSet phldrT="[Text]"/>
      <dgm:spPr/>
      <dgm:t>
        <a:bodyPr/>
        <a:lstStyle/>
        <a:p>
          <a:r>
            <a:rPr lang="en-US" dirty="0" smtClean="0"/>
            <a:t>REDUCE</a:t>
          </a:r>
          <a:endParaRPr lang="en-US" dirty="0"/>
        </a:p>
      </dgm:t>
    </dgm:pt>
    <dgm:pt modelId="{8C6280CD-F3E4-4685-94D2-5D84E6D41171}" type="parTrans" cxnId="{9E7092B2-8B7C-4AD4-9918-E25941E36B5D}">
      <dgm:prSet/>
      <dgm:spPr/>
      <dgm:t>
        <a:bodyPr/>
        <a:lstStyle/>
        <a:p>
          <a:endParaRPr lang="en-US"/>
        </a:p>
      </dgm:t>
    </dgm:pt>
    <dgm:pt modelId="{857A4F75-DC19-493D-8ACB-14501AF0FD82}" type="sibTrans" cxnId="{9E7092B2-8B7C-4AD4-9918-E25941E36B5D}">
      <dgm:prSet/>
      <dgm:spPr/>
      <dgm:t>
        <a:bodyPr/>
        <a:lstStyle/>
        <a:p>
          <a:endParaRPr lang="en-US"/>
        </a:p>
      </dgm:t>
    </dgm:pt>
    <dgm:pt modelId="{D142BBFB-74FD-4675-9096-07FBA63BB2D0}">
      <dgm:prSet phldrT="[Text]"/>
      <dgm:spPr/>
      <dgm:t>
        <a:bodyPr/>
        <a:lstStyle/>
        <a:p>
          <a:r>
            <a:rPr lang="en-US" dirty="0" smtClean="0"/>
            <a:t>Aggregate</a:t>
          </a:r>
          <a:endParaRPr lang="en-US" dirty="0"/>
        </a:p>
      </dgm:t>
    </dgm:pt>
    <dgm:pt modelId="{62DA7B7F-3F5A-42EE-A8E1-A75FBBA6C756}" type="parTrans" cxnId="{FE31D3F9-883E-426B-A941-A46FA1836E54}">
      <dgm:prSet/>
      <dgm:spPr/>
      <dgm:t>
        <a:bodyPr/>
        <a:lstStyle/>
        <a:p>
          <a:endParaRPr lang="en-US"/>
        </a:p>
      </dgm:t>
    </dgm:pt>
    <dgm:pt modelId="{40D20553-113E-406A-BF91-510DA20F9711}" type="sibTrans" cxnId="{FE31D3F9-883E-426B-A941-A46FA1836E54}">
      <dgm:prSet/>
      <dgm:spPr/>
      <dgm:t>
        <a:bodyPr/>
        <a:lstStyle/>
        <a:p>
          <a:endParaRPr lang="en-US"/>
        </a:p>
      </dgm:t>
    </dgm:pt>
    <dgm:pt modelId="{B60125B7-B396-49F3-BC1B-171D57A398DA}" type="pres">
      <dgm:prSet presAssocID="{E824F54B-E6AE-4D12-8428-27ECB3E191DD}" presName="Name0" presStyleCnt="0">
        <dgm:presLayoutVars>
          <dgm:dir/>
          <dgm:animLvl val="lvl"/>
          <dgm:resizeHandles val="exact"/>
        </dgm:presLayoutVars>
      </dgm:prSet>
      <dgm:spPr/>
      <dgm:t>
        <a:bodyPr/>
        <a:lstStyle/>
        <a:p>
          <a:endParaRPr lang="en-US"/>
        </a:p>
      </dgm:t>
    </dgm:pt>
    <dgm:pt modelId="{76A974DE-96FC-4AC0-8CBA-9D0088E25D73}" type="pres">
      <dgm:prSet presAssocID="{3A43387D-BB93-4FC4-BC73-4959A044A051}" presName="boxAndChildren" presStyleCnt="0"/>
      <dgm:spPr/>
    </dgm:pt>
    <dgm:pt modelId="{E3B7A585-6D47-43DF-B238-2E075AA9F057}" type="pres">
      <dgm:prSet presAssocID="{3A43387D-BB93-4FC4-BC73-4959A044A051}" presName="parentTextBox" presStyleLbl="node1" presStyleIdx="0" presStyleCnt="3"/>
      <dgm:spPr/>
      <dgm:t>
        <a:bodyPr/>
        <a:lstStyle/>
        <a:p>
          <a:endParaRPr lang="en-US"/>
        </a:p>
      </dgm:t>
    </dgm:pt>
    <dgm:pt modelId="{250C61A8-7676-40D4-A375-96BE15BBBEEC}" type="pres">
      <dgm:prSet presAssocID="{3A43387D-BB93-4FC4-BC73-4959A044A051}" presName="entireBox" presStyleLbl="node1" presStyleIdx="0" presStyleCnt="3"/>
      <dgm:spPr/>
      <dgm:t>
        <a:bodyPr/>
        <a:lstStyle/>
        <a:p>
          <a:endParaRPr lang="en-US"/>
        </a:p>
      </dgm:t>
    </dgm:pt>
    <dgm:pt modelId="{9F267294-ABDE-4C54-96B4-CF7337BB78F4}" type="pres">
      <dgm:prSet presAssocID="{3A43387D-BB93-4FC4-BC73-4959A044A051}" presName="descendantBox" presStyleCnt="0"/>
      <dgm:spPr/>
    </dgm:pt>
    <dgm:pt modelId="{852E365E-68D7-4C2B-979A-3EEEB589D103}" type="pres">
      <dgm:prSet presAssocID="{81CBD7F7-D678-4EC2-AC6B-FAA8D928106A}" presName="childTextBox" presStyleLbl="fgAccFollowNode1" presStyleIdx="0" presStyleCnt="6">
        <dgm:presLayoutVars>
          <dgm:bulletEnabled val="1"/>
        </dgm:presLayoutVars>
      </dgm:prSet>
      <dgm:spPr/>
      <dgm:t>
        <a:bodyPr/>
        <a:lstStyle/>
        <a:p>
          <a:endParaRPr lang="en-US"/>
        </a:p>
      </dgm:t>
    </dgm:pt>
    <dgm:pt modelId="{77D2E9FB-CB3C-49EC-9D6F-93B72853F96C}" type="pres">
      <dgm:prSet presAssocID="{D142BBFB-74FD-4675-9096-07FBA63BB2D0}" presName="childTextBox" presStyleLbl="fgAccFollowNode1" presStyleIdx="1" presStyleCnt="6">
        <dgm:presLayoutVars>
          <dgm:bulletEnabled val="1"/>
        </dgm:presLayoutVars>
      </dgm:prSet>
      <dgm:spPr/>
      <dgm:t>
        <a:bodyPr/>
        <a:lstStyle/>
        <a:p>
          <a:endParaRPr lang="en-US"/>
        </a:p>
      </dgm:t>
    </dgm:pt>
    <dgm:pt modelId="{ECF2C7BF-A841-48E9-B982-DA391105EC06}" type="pres">
      <dgm:prSet presAssocID="{BBD53205-27C9-4193-83D1-4DFFA80ED702}" presName="sp" presStyleCnt="0"/>
      <dgm:spPr/>
    </dgm:pt>
    <dgm:pt modelId="{2E55EA83-4D5A-4C32-BE99-E134C8442CED}" type="pres">
      <dgm:prSet presAssocID="{B46A1697-00CE-4A70-9269-C34D8187A4BF}" presName="arrowAndChildren" presStyleCnt="0"/>
      <dgm:spPr/>
    </dgm:pt>
    <dgm:pt modelId="{7DFAB3AF-F8C5-4B3E-BE74-0CC8DB676067}" type="pres">
      <dgm:prSet presAssocID="{B46A1697-00CE-4A70-9269-C34D8187A4BF}" presName="parentTextArrow" presStyleLbl="node1" presStyleIdx="0" presStyleCnt="3"/>
      <dgm:spPr/>
      <dgm:t>
        <a:bodyPr/>
        <a:lstStyle/>
        <a:p>
          <a:endParaRPr lang="en-US"/>
        </a:p>
      </dgm:t>
    </dgm:pt>
    <dgm:pt modelId="{749CA869-AF30-4412-8788-ABAD29BCD67B}" type="pres">
      <dgm:prSet presAssocID="{B46A1697-00CE-4A70-9269-C34D8187A4BF}" presName="arrow" presStyleLbl="node1" presStyleIdx="1" presStyleCnt="3"/>
      <dgm:spPr/>
      <dgm:t>
        <a:bodyPr/>
        <a:lstStyle/>
        <a:p>
          <a:endParaRPr lang="en-US"/>
        </a:p>
      </dgm:t>
    </dgm:pt>
    <dgm:pt modelId="{7BFE5717-8383-447A-A9E8-C9A0EDCD633E}" type="pres">
      <dgm:prSet presAssocID="{B46A1697-00CE-4A70-9269-C34D8187A4BF}" presName="descendantArrow" presStyleCnt="0"/>
      <dgm:spPr/>
    </dgm:pt>
    <dgm:pt modelId="{AEEA3D27-244B-414C-85BA-0D7DC414D63A}" type="pres">
      <dgm:prSet presAssocID="{9794CF48-91C3-437E-87F6-72341BDAA254}" presName="childTextArrow" presStyleLbl="fgAccFollowNode1" presStyleIdx="2" presStyleCnt="6">
        <dgm:presLayoutVars>
          <dgm:bulletEnabled val="1"/>
        </dgm:presLayoutVars>
      </dgm:prSet>
      <dgm:spPr/>
      <dgm:t>
        <a:bodyPr/>
        <a:lstStyle/>
        <a:p>
          <a:endParaRPr lang="en-US"/>
        </a:p>
      </dgm:t>
    </dgm:pt>
    <dgm:pt modelId="{48704E36-B638-4CF2-B2F8-F9909B81808B}" type="pres">
      <dgm:prSet presAssocID="{BA4874F5-2617-4CF7-8624-3F5B01AA1B98}" presName="childTextArrow" presStyleLbl="fgAccFollowNode1" presStyleIdx="3" presStyleCnt="6">
        <dgm:presLayoutVars>
          <dgm:bulletEnabled val="1"/>
        </dgm:presLayoutVars>
      </dgm:prSet>
      <dgm:spPr/>
      <dgm:t>
        <a:bodyPr/>
        <a:lstStyle/>
        <a:p>
          <a:endParaRPr lang="en-US"/>
        </a:p>
      </dgm:t>
    </dgm:pt>
    <dgm:pt modelId="{6A034848-85D2-4031-9393-BE76A3D9315E}" type="pres">
      <dgm:prSet presAssocID="{A3EA14B2-C65F-4E95-A4CC-78A6C8CE2998}" presName="sp" presStyleCnt="0"/>
      <dgm:spPr/>
    </dgm:pt>
    <dgm:pt modelId="{C8DE5F85-0FFD-4A9C-AF97-32ABDFA2C690}" type="pres">
      <dgm:prSet presAssocID="{01766043-2C4E-41DA-94B1-EA69E0F39DEC}" presName="arrowAndChildren" presStyleCnt="0"/>
      <dgm:spPr/>
    </dgm:pt>
    <dgm:pt modelId="{555ACE30-ED8A-45C3-BE4B-273A41F596AA}" type="pres">
      <dgm:prSet presAssocID="{01766043-2C4E-41DA-94B1-EA69E0F39DEC}" presName="parentTextArrow" presStyleLbl="node1" presStyleIdx="1" presStyleCnt="3"/>
      <dgm:spPr/>
      <dgm:t>
        <a:bodyPr/>
        <a:lstStyle/>
        <a:p>
          <a:endParaRPr lang="en-US"/>
        </a:p>
      </dgm:t>
    </dgm:pt>
    <dgm:pt modelId="{8520946A-19D1-41C1-B0E0-D947566020C8}" type="pres">
      <dgm:prSet presAssocID="{01766043-2C4E-41DA-94B1-EA69E0F39DEC}" presName="arrow" presStyleLbl="node1" presStyleIdx="2" presStyleCnt="3" custLinFactY="-18469" custLinFactNeighborX="-1250" custLinFactNeighborY="-100000"/>
      <dgm:spPr/>
      <dgm:t>
        <a:bodyPr/>
        <a:lstStyle/>
        <a:p>
          <a:endParaRPr lang="en-US"/>
        </a:p>
      </dgm:t>
    </dgm:pt>
    <dgm:pt modelId="{8EB60E71-E1BC-4338-9503-30776C82B1B8}" type="pres">
      <dgm:prSet presAssocID="{01766043-2C4E-41DA-94B1-EA69E0F39DEC}" presName="descendantArrow" presStyleCnt="0"/>
      <dgm:spPr/>
    </dgm:pt>
    <dgm:pt modelId="{D6FF8740-8C4F-472D-AFE8-B607C9B09717}" type="pres">
      <dgm:prSet presAssocID="{3CB14187-99B9-45A0-9B4B-318A23AF98AC}" presName="childTextArrow" presStyleLbl="fgAccFollowNode1" presStyleIdx="4" presStyleCnt="6">
        <dgm:presLayoutVars>
          <dgm:bulletEnabled val="1"/>
        </dgm:presLayoutVars>
      </dgm:prSet>
      <dgm:spPr/>
      <dgm:t>
        <a:bodyPr/>
        <a:lstStyle/>
        <a:p>
          <a:endParaRPr lang="en-US"/>
        </a:p>
      </dgm:t>
    </dgm:pt>
    <dgm:pt modelId="{86A5D86D-B2FC-4997-8E49-984747274A14}" type="pres">
      <dgm:prSet presAssocID="{C92150AA-D6B0-483E-8F02-97302A823FD4}" presName="childTextArrow" presStyleLbl="fgAccFollowNode1" presStyleIdx="5" presStyleCnt="6">
        <dgm:presLayoutVars>
          <dgm:bulletEnabled val="1"/>
        </dgm:presLayoutVars>
      </dgm:prSet>
      <dgm:spPr/>
      <dgm:t>
        <a:bodyPr/>
        <a:lstStyle/>
        <a:p>
          <a:endParaRPr lang="en-US"/>
        </a:p>
      </dgm:t>
    </dgm:pt>
  </dgm:ptLst>
  <dgm:cxnLst>
    <dgm:cxn modelId="{A66297E9-5322-4C37-B041-4F888B281DF9}" srcId="{B46A1697-00CE-4A70-9269-C34D8187A4BF}" destId="{BA4874F5-2617-4CF7-8624-3F5B01AA1B98}" srcOrd="1" destOrd="0" parTransId="{66B8E5D9-CD3B-44BB-8888-65569B9F3C40}" sibTransId="{8196E993-06BA-42F8-BC1F-3A872ECEBF27}"/>
    <dgm:cxn modelId="{B62875FD-6923-4CC6-85EF-F2626D681CD9}" type="presOf" srcId="{BA4874F5-2617-4CF7-8624-3F5B01AA1B98}" destId="{48704E36-B638-4CF2-B2F8-F9909B81808B}" srcOrd="0" destOrd="0" presId="urn:microsoft.com/office/officeart/2005/8/layout/process4"/>
    <dgm:cxn modelId="{C7A9AB15-6E41-4B5C-BD39-1CF6ADA94798}" srcId="{B46A1697-00CE-4A70-9269-C34D8187A4BF}" destId="{9794CF48-91C3-437E-87F6-72341BDAA254}" srcOrd="0" destOrd="0" parTransId="{957A2EB2-F22E-4B99-94A0-5C31CEEA0067}" sibTransId="{473802EA-E70E-4A10-B4A4-55E1E4D23794}"/>
    <dgm:cxn modelId="{3E90869F-E971-4E7C-AD86-C90575364B63}" type="presOf" srcId="{D142BBFB-74FD-4675-9096-07FBA63BB2D0}" destId="{77D2E9FB-CB3C-49EC-9D6F-93B72853F96C}" srcOrd="0" destOrd="0" presId="urn:microsoft.com/office/officeart/2005/8/layout/process4"/>
    <dgm:cxn modelId="{26EE2352-AA16-4066-B114-744FFD326807}" type="presOf" srcId="{3CB14187-99B9-45A0-9B4B-318A23AF98AC}" destId="{D6FF8740-8C4F-472D-AFE8-B607C9B09717}" srcOrd="0" destOrd="0" presId="urn:microsoft.com/office/officeart/2005/8/layout/process4"/>
    <dgm:cxn modelId="{86EC647C-E867-4107-988F-1C190136D800}" type="presOf" srcId="{01766043-2C4E-41DA-94B1-EA69E0F39DEC}" destId="{555ACE30-ED8A-45C3-BE4B-273A41F596AA}" srcOrd="0" destOrd="0" presId="urn:microsoft.com/office/officeart/2005/8/layout/process4"/>
    <dgm:cxn modelId="{4B080243-AA17-4EEF-9A4C-D46659FECA50}" srcId="{01766043-2C4E-41DA-94B1-EA69E0F39DEC}" destId="{3CB14187-99B9-45A0-9B4B-318A23AF98AC}" srcOrd="0" destOrd="0" parTransId="{8EBC4229-67CD-41E8-9EE7-1B7130C78796}" sibTransId="{2058BB8C-87B8-4678-BDED-B29A5F3BCC33}"/>
    <dgm:cxn modelId="{9E7092B2-8B7C-4AD4-9918-E25941E36B5D}" srcId="{3A43387D-BB93-4FC4-BC73-4959A044A051}" destId="{81CBD7F7-D678-4EC2-AC6B-FAA8D928106A}" srcOrd="0" destOrd="0" parTransId="{8C6280CD-F3E4-4685-94D2-5D84E6D41171}" sibTransId="{857A4F75-DC19-493D-8ACB-14501AF0FD82}"/>
    <dgm:cxn modelId="{FE31D3F9-883E-426B-A941-A46FA1836E54}" srcId="{3A43387D-BB93-4FC4-BC73-4959A044A051}" destId="{D142BBFB-74FD-4675-9096-07FBA63BB2D0}" srcOrd="1" destOrd="0" parTransId="{62DA7B7F-3F5A-42EE-A8E1-A75FBBA6C756}" sibTransId="{40D20553-113E-406A-BF91-510DA20F9711}"/>
    <dgm:cxn modelId="{445EC497-23F8-4BDA-8E94-1C9ABE6BD652}" type="presOf" srcId="{81CBD7F7-D678-4EC2-AC6B-FAA8D928106A}" destId="{852E365E-68D7-4C2B-979A-3EEEB589D103}" srcOrd="0" destOrd="0" presId="urn:microsoft.com/office/officeart/2005/8/layout/process4"/>
    <dgm:cxn modelId="{59BB32B7-A404-44D6-92BD-8C8BB27296C6}" type="presOf" srcId="{01766043-2C4E-41DA-94B1-EA69E0F39DEC}" destId="{8520946A-19D1-41C1-B0E0-D947566020C8}" srcOrd="1" destOrd="0" presId="urn:microsoft.com/office/officeart/2005/8/layout/process4"/>
    <dgm:cxn modelId="{135B3B57-4B65-4B10-A35A-45AAFDF37D3C}" type="presOf" srcId="{3A43387D-BB93-4FC4-BC73-4959A044A051}" destId="{E3B7A585-6D47-43DF-B238-2E075AA9F057}" srcOrd="0" destOrd="0" presId="urn:microsoft.com/office/officeart/2005/8/layout/process4"/>
    <dgm:cxn modelId="{11AF401D-0CA3-48E3-809F-EA75E9859F62}" type="presOf" srcId="{C92150AA-D6B0-483E-8F02-97302A823FD4}" destId="{86A5D86D-B2FC-4997-8E49-984747274A14}" srcOrd="0" destOrd="0" presId="urn:microsoft.com/office/officeart/2005/8/layout/process4"/>
    <dgm:cxn modelId="{4A2710B2-6A30-4036-B410-2749FDD83D11}" srcId="{E824F54B-E6AE-4D12-8428-27ECB3E191DD}" destId="{B46A1697-00CE-4A70-9269-C34D8187A4BF}" srcOrd="1" destOrd="0" parTransId="{EF3FA4DD-B1D5-4DD1-ADB9-13631D64DE16}" sibTransId="{BBD53205-27C9-4193-83D1-4DFFA80ED702}"/>
    <dgm:cxn modelId="{E5A6FDA1-B9DC-4F6C-B0B3-2F4206C683CF}" type="presOf" srcId="{3A43387D-BB93-4FC4-BC73-4959A044A051}" destId="{250C61A8-7676-40D4-A375-96BE15BBBEEC}" srcOrd="1" destOrd="0" presId="urn:microsoft.com/office/officeart/2005/8/layout/process4"/>
    <dgm:cxn modelId="{EB5C4AD5-56BF-4A05-9067-8F3B02400214}" type="presOf" srcId="{B46A1697-00CE-4A70-9269-C34D8187A4BF}" destId="{7DFAB3AF-F8C5-4B3E-BE74-0CC8DB676067}" srcOrd="0" destOrd="0" presId="urn:microsoft.com/office/officeart/2005/8/layout/process4"/>
    <dgm:cxn modelId="{CFBAE8C7-7EA0-4CBC-A123-D39436BB3531}" type="presOf" srcId="{9794CF48-91C3-437E-87F6-72341BDAA254}" destId="{AEEA3D27-244B-414C-85BA-0D7DC414D63A}" srcOrd="0" destOrd="0" presId="urn:microsoft.com/office/officeart/2005/8/layout/process4"/>
    <dgm:cxn modelId="{42DA24D1-BF28-44FB-AB52-499DF477F26F}" srcId="{E824F54B-E6AE-4D12-8428-27ECB3E191DD}" destId="{3A43387D-BB93-4FC4-BC73-4959A044A051}" srcOrd="2" destOrd="0" parTransId="{02C1FC6D-6E6A-4D1B-B7AF-B7F01AE28DBE}" sibTransId="{FEE01CF1-60A4-41D0-B9EB-ACEA182177DC}"/>
    <dgm:cxn modelId="{0C5F4DD4-5B20-40DD-ABB1-6C5F3B60600E}" type="presOf" srcId="{B46A1697-00CE-4A70-9269-C34D8187A4BF}" destId="{749CA869-AF30-4412-8788-ABAD29BCD67B}" srcOrd="1" destOrd="0" presId="urn:microsoft.com/office/officeart/2005/8/layout/process4"/>
    <dgm:cxn modelId="{8703FC04-80CF-47D5-9036-3DAB29C61F7A}" srcId="{E824F54B-E6AE-4D12-8428-27ECB3E191DD}" destId="{01766043-2C4E-41DA-94B1-EA69E0F39DEC}" srcOrd="0" destOrd="0" parTransId="{9674874C-5AF7-4FDA-879A-9EFF943708D1}" sibTransId="{A3EA14B2-C65F-4E95-A4CC-78A6C8CE2998}"/>
    <dgm:cxn modelId="{2233C2C1-001C-4DA4-BFA0-7FDB9F68A307}" type="presOf" srcId="{E824F54B-E6AE-4D12-8428-27ECB3E191DD}" destId="{B60125B7-B396-49F3-BC1B-171D57A398DA}" srcOrd="0" destOrd="0" presId="urn:microsoft.com/office/officeart/2005/8/layout/process4"/>
    <dgm:cxn modelId="{FA52FD3A-8BC1-4CD8-AF5D-FE011C152380}" srcId="{01766043-2C4E-41DA-94B1-EA69E0F39DEC}" destId="{C92150AA-D6B0-483E-8F02-97302A823FD4}" srcOrd="1" destOrd="0" parTransId="{A95289A4-37FB-4069-B5D8-1042D23DB5F8}" sibTransId="{A1C0682C-0A2F-41D1-A682-B7EABF809CA7}"/>
    <dgm:cxn modelId="{3EE4CA3B-C535-4C86-8AE7-B24EAE346CF2}" type="presParOf" srcId="{B60125B7-B396-49F3-BC1B-171D57A398DA}" destId="{76A974DE-96FC-4AC0-8CBA-9D0088E25D73}" srcOrd="0" destOrd="0" presId="urn:microsoft.com/office/officeart/2005/8/layout/process4"/>
    <dgm:cxn modelId="{369574C0-06F8-4D07-BAA3-FE545443D202}" type="presParOf" srcId="{76A974DE-96FC-4AC0-8CBA-9D0088E25D73}" destId="{E3B7A585-6D47-43DF-B238-2E075AA9F057}" srcOrd="0" destOrd="0" presId="urn:microsoft.com/office/officeart/2005/8/layout/process4"/>
    <dgm:cxn modelId="{0C1927DE-AE0F-4D1F-8998-25E9A65C69C5}" type="presParOf" srcId="{76A974DE-96FC-4AC0-8CBA-9D0088E25D73}" destId="{250C61A8-7676-40D4-A375-96BE15BBBEEC}" srcOrd="1" destOrd="0" presId="urn:microsoft.com/office/officeart/2005/8/layout/process4"/>
    <dgm:cxn modelId="{00E9AC9B-DC5A-42C8-B1D4-1131A22D19E0}" type="presParOf" srcId="{76A974DE-96FC-4AC0-8CBA-9D0088E25D73}" destId="{9F267294-ABDE-4C54-96B4-CF7337BB78F4}" srcOrd="2" destOrd="0" presId="urn:microsoft.com/office/officeart/2005/8/layout/process4"/>
    <dgm:cxn modelId="{CC3072AC-5B27-46F6-96B6-102F388184DE}" type="presParOf" srcId="{9F267294-ABDE-4C54-96B4-CF7337BB78F4}" destId="{852E365E-68D7-4C2B-979A-3EEEB589D103}" srcOrd="0" destOrd="0" presId="urn:microsoft.com/office/officeart/2005/8/layout/process4"/>
    <dgm:cxn modelId="{5615E3B6-3CAD-4B30-923C-2E5D4F988F60}" type="presParOf" srcId="{9F267294-ABDE-4C54-96B4-CF7337BB78F4}" destId="{77D2E9FB-CB3C-49EC-9D6F-93B72853F96C}" srcOrd="1" destOrd="0" presId="urn:microsoft.com/office/officeart/2005/8/layout/process4"/>
    <dgm:cxn modelId="{EBA698EC-22B7-480C-B4CB-EF812F3FCAB5}" type="presParOf" srcId="{B60125B7-B396-49F3-BC1B-171D57A398DA}" destId="{ECF2C7BF-A841-48E9-B982-DA391105EC06}" srcOrd="1" destOrd="0" presId="urn:microsoft.com/office/officeart/2005/8/layout/process4"/>
    <dgm:cxn modelId="{158BEEFE-B615-43C2-84CC-5FC01790D3E3}" type="presParOf" srcId="{B60125B7-B396-49F3-BC1B-171D57A398DA}" destId="{2E55EA83-4D5A-4C32-BE99-E134C8442CED}" srcOrd="2" destOrd="0" presId="urn:microsoft.com/office/officeart/2005/8/layout/process4"/>
    <dgm:cxn modelId="{BC2E49F4-5763-4761-8C2B-54114D96FE3D}" type="presParOf" srcId="{2E55EA83-4D5A-4C32-BE99-E134C8442CED}" destId="{7DFAB3AF-F8C5-4B3E-BE74-0CC8DB676067}" srcOrd="0" destOrd="0" presId="urn:microsoft.com/office/officeart/2005/8/layout/process4"/>
    <dgm:cxn modelId="{C64AD69A-1B58-4848-93E0-3ACF56D0AA43}" type="presParOf" srcId="{2E55EA83-4D5A-4C32-BE99-E134C8442CED}" destId="{749CA869-AF30-4412-8788-ABAD29BCD67B}" srcOrd="1" destOrd="0" presId="urn:microsoft.com/office/officeart/2005/8/layout/process4"/>
    <dgm:cxn modelId="{6D377141-81E8-45BC-BEFC-B5706BF0EBEE}" type="presParOf" srcId="{2E55EA83-4D5A-4C32-BE99-E134C8442CED}" destId="{7BFE5717-8383-447A-A9E8-C9A0EDCD633E}" srcOrd="2" destOrd="0" presId="urn:microsoft.com/office/officeart/2005/8/layout/process4"/>
    <dgm:cxn modelId="{01969193-7C0F-44F6-94C8-B18F459C2BA4}" type="presParOf" srcId="{7BFE5717-8383-447A-A9E8-C9A0EDCD633E}" destId="{AEEA3D27-244B-414C-85BA-0D7DC414D63A}" srcOrd="0" destOrd="0" presId="urn:microsoft.com/office/officeart/2005/8/layout/process4"/>
    <dgm:cxn modelId="{2E182EC4-7801-45FA-AE84-D2AC8CB5AC87}" type="presParOf" srcId="{7BFE5717-8383-447A-A9E8-C9A0EDCD633E}" destId="{48704E36-B638-4CF2-B2F8-F9909B81808B}" srcOrd="1" destOrd="0" presId="urn:microsoft.com/office/officeart/2005/8/layout/process4"/>
    <dgm:cxn modelId="{842BCB30-6CEC-4AEE-B319-9A4F97F3270C}" type="presParOf" srcId="{B60125B7-B396-49F3-BC1B-171D57A398DA}" destId="{6A034848-85D2-4031-9393-BE76A3D9315E}" srcOrd="3" destOrd="0" presId="urn:microsoft.com/office/officeart/2005/8/layout/process4"/>
    <dgm:cxn modelId="{54878A86-C831-416E-A560-BEC4E7EDB82D}" type="presParOf" srcId="{B60125B7-B396-49F3-BC1B-171D57A398DA}" destId="{C8DE5F85-0FFD-4A9C-AF97-32ABDFA2C690}" srcOrd="4" destOrd="0" presId="urn:microsoft.com/office/officeart/2005/8/layout/process4"/>
    <dgm:cxn modelId="{677AD3D0-A6D6-448F-853D-A9FCF810CD04}" type="presParOf" srcId="{C8DE5F85-0FFD-4A9C-AF97-32ABDFA2C690}" destId="{555ACE30-ED8A-45C3-BE4B-273A41F596AA}" srcOrd="0" destOrd="0" presId="urn:microsoft.com/office/officeart/2005/8/layout/process4"/>
    <dgm:cxn modelId="{FB4BEF63-0F6D-45EC-97FF-CD37A2F74AC7}" type="presParOf" srcId="{C8DE5F85-0FFD-4A9C-AF97-32ABDFA2C690}" destId="{8520946A-19D1-41C1-B0E0-D947566020C8}" srcOrd="1" destOrd="0" presId="urn:microsoft.com/office/officeart/2005/8/layout/process4"/>
    <dgm:cxn modelId="{35F94EA8-80A7-4A40-81B5-88944C3B6B2E}" type="presParOf" srcId="{C8DE5F85-0FFD-4A9C-AF97-32ABDFA2C690}" destId="{8EB60E71-E1BC-4338-9503-30776C82B1B8}" srcOrd="2" destOrd="0" presId="urn:microsoft.com/office/officeart/2005/8/layout/process4"/>
    <dgm:cxn modelId="{47D2496D-76CB-4995-8BD1-CD733BD73FF7}" type="presParOf" srcId="{8EB60E71-E1BC-4338-9503-30776C82B1B8}" destId="{D6FF8740-8C4F-472D-AFE8-B607C9B09717}" srcOrd="0" destOrd="0" presId="urn:microsoft.com/office/officeart/2005/8/layout/process4"/>
    <dgm:cxn modelId="{E4EDBD7F-9803-4E20-B7F0-FF83A9D63AFF}" type="presParOf" srcId="{8EB60E71-E1BC-4338-9503-30776C82B1B8}" destId="{86A5D86D-B2FC-4997-8E49-984747274A14}" srcOrd="1" destOrd="0" presId="urn:microsoft.com/office/officeart/2005/8/layout/process4"/>
  </dgm:cxnLst>
  <dgm:bg>
    <a:gradFill>
      <a:gsLst>
        <a:gs pos="0">
          <a:srgbClr val="8488C4"/>
        </a:gs>
        <a:gs pos="53000">
          <a:srgbClr val="D4DEFF"/>
        </a:gs>
        <a:gs pos="83000">
          <a:srgbClr val="D4DEFF"/>
        </a:gs>
        <a:gs pos="100000">
          <a:srgbClr val="96AB94"/>
        </a:gs>
      </a:gsLst>
      <a:lin ang="5400000" scaled="0"/>
    </a:gra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0C61A8-7676-40D4-A375-96BE15BBBEEC}">
      <dsp:nvSpPr>
        <dsp:cNvPr id="0" name=""/>
        <dsp:cNvSpPr/>
      </dsp:nvSpPr>
      <dsp:spPr>
        <a:xfrm>
          <a:off x="0" y="3059187"/>
          <a:ext cx="6096000" cy="1004093"/>
        </a:xfrm>
        <a:prstGeom prst="rect">
          <a:avLst/>
        </a:prstGeom>
        <a:solidFill>
          <a:schemeClr val="accent1">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Compile</a:t>
          </a:r>
          <a:endParaRPr lang="en-US" sz="2800" kern="1200" dirty="0"/>
        </a:p>
      </dsp:txBody>
      <dsp:txXfrm>
        <a:off x="0" y="3059187"/>
        <a:ext cx="6096000" cy="542210"/>
      </dsp:txXfrm>
    </dsp:sp>
    <dsp:sp modelId="{852E365E-68D7-4C2B-979A-3EEEB589D103}">
      <dsp:nvSpPr>
        <dsp:cNvPr id="0" name=""/>
        <dsp:cNvSpPr/>
      </dsp:nvSpPr>
      <dsp:spPr>
        <a:xfrm>
          <a:off x="0" y="3581316"/>
          <a:ext cx="3047999" cy="461883"/>
        </a:xfrm>
        <a:prstGeom prst="rect">
          <a:avLst/>
        </a:prstGeom>
        <a:solidFill>
          <a:schemeClr val="accent1">
            <a:alpha val="90000"/>
            <a:tint val="40000"/>
            <a:hueOff val="0"/>
            <a:satOff val="0"/>
            <a:lumOff val="0"/>
            <a:alphaOff val="0"/>
          </a:schemeClr>
        </a:solidFill>
        <a:ln w="25400">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a:lnSpc>
              <a:spcPct val="90000"/>
            </a:lnSpc>
            <a:spcBef>
              <a:spcPct val="0"/>
            </a:spcBef>
            <a:spcAft>
              <a:spcPct val="35000"/>
            </a:spcAft>
          </a:pPr>
          <a:r>
            <a:rPr lang="en-US" sz="2300" kern="1200" dirty="0" smtClean="0"/>
            <a:t>REDUCE</a:t>
          </a:r>
          <a:endParaRPr lang="en-US" sz="2300" kern="1200" dirty="0"/>
        </a:p>
      </dsp:txBody>
      <dsp:txXfrm>
        <a:off x="0" y="3581316"/>
        <a:ext cx="3047999" cy="461883"/>
      </dsp:txXfrm>
    </dsp:sp>
    <dsp:sp modelId="{77D2E9FB-CB3C-49EC-9D6F-93B72853F96C}">
      <dsp:nvSpPr>
        <dsp:cNvPr id="0" name=""/>
        <dsp:cNvSpPr/>
      </dsp:nvSpPr>
      <dsp:spPr>
        <a:xfrm>
          <a:off x="3048000" y="3581316"/>
          <a:ext cx="3047999" cy="461883"/>
        </a:xfrm>
        <a:prstGeom prst="rect">
          <a:avLst/>
        </a:prstGeom>
        <a:solidFill>
          <a:schemeClr val="accent1">
            <a:alpha val="90000"/>
            <a:tint val="40000"/>
            <a:hueOff val="0"/>
            <a:satOff val="0"/>
            <a:lumOff val="0"/>
            <a:alphaOff val="0"/>
          </a:schemeClr>
        </a:solidFill>
        <a:ln w="25400">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a:lnSpc>
              <a:spcPct val="90000"/>
            </a:lnSpc>
            <a:spcBef>
              <a:spcPct val="0"/>
            </a:spcBef>
            <a:spcAft>
              <a:spcPct val="35000"/>
            </a:spcAft>
          </a:pPr>
          <a:r>
            <a:rPr lang="en-US" sz="2300" kern="1200" dirty="0" smtClean="0"/>
            <a:t>Aggregate</a:t>
          </a:r>
          <a:endParaRPr lang="en-US" sz="2300" kern="1200" dirty="0"/>
        </a:p>
      </dsp:txBody>
      <dsp:txXfrm>
        <a:off x="3048000" y="3581316"/>
        <a:ext cx="3047999" cy="461883"/>
      </dsp:txXfrm>
    </dsp:sp>
    <dsp:sp modelId="{749CA869-AF30-4412-8788-ABAD29BCD67B}">
      <dsp:nvSpPr>
        <dsp:cNvPr id="0" name=""/>
        <dsp:cNvSpPr/>
      </dsp:nvSpPr>
      <dsp:spPr>
        <a:xfrm rot="10800000">
          <a:off x="0" y="1529953"/>
          <a:ext cx="6096000" cy="1544296"/>
        </a:xfrm>
        <a:prstGeom prst="upArrowCallout">
          <a:avLst/>
        </a:prstGeom>
        <a:solidFill>
          <a:schemeClr val="accent1">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Compute</a:t>
          </a:r>
          <a:endParaRPr lang="en-US" sz="2800" kern="1200" dirty="0"/>
        </a:p>
      </dsp:txBody>
      <dsp:txXfrm>
        <a:off x="0" y="1529953"/>
        <a:ext cx="6096000" cy="542047"/>
      </dsp:txXfrm>
    </dsp:sp>
    <dsp:sp modelId="{AEEA3D27-244B-414C-85BA-0D7DC414D63A}">
      <dsp:nvSpPr>
        <dsp:cNvPr id="0" name=""/>
        <dsp:cNvSpPr/>
      </dsp:nvSpPr>
      <dsp:spPr>
        <a:xfrm>
          <a:off x="0" y="2072001"/>
          <a:ext cx="3047999" cy="461744"/>
        </a:xfrm>
        <a:prstGeom prst="rect">
          <a:avLst/>
        </a:prstGeom>
        <a:solidFill>
          <a:schemeClr val="accent1">
            <a:alpha val="90000"/>
            <a:tint val="40000"/>
            <a:hueOff val="0"/>
            <a:satOff val="0"/>
            <a:lumOff val="0"/>
            <a:alphaOff val="0"/>
          </a:schemeClr>
        </a:solidFill>
        <a:ln w="25400">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a:lnSpc>
              <a:spcPct val="90000"/>
            </a:lnSpc>
            <a:spcBef>
              <a:spcPct val="0"/>
            </a:spcBef>
            <a:spcAft>
              <a:spcPct val="35000"/>
            </a:spcAft>
          </a:pPr>
          <a:r>
            <a:rPr lang="en-US" sz="2300" kern="1200" dirty="0" smtClean="0"/>
            <a:t>MAP</a:t>
          </a:r>
          <a:endParaRPr lang="en-US" sz="2300" kern="1200" dirty="0"/>
        </a:p>
      </dsp:txBody>
      <dsp:txXfrm>
        <a:off x="0" y="2072001"/>
        <a:ext cx="3047999" cy="461744"/>
      </dsp:txXfrm>
    </dsp:sp>
    <dsp:sp modelId="{48704E36-B638-4CF2-B2F8-F9909B81808B}">
      <dsp:nvSpPr>
        <dsp:cNvPr id="0" name=""/>
        <dsp:cNvSpPr/>
      </dsp:nvSpPr>
      <dsp:spPr>
        <a:xfrm>
          <a:off x="3048000" y="2072001"/>
          <a:ext cx="3047999" cy="461744"/>
        </a:xfrm>
        <a:prstGeom prst="rect">
          <a:avLst/>
        </a:prstGeom>
        <a:solidFill>
          <a:schemeClr val="accent1">
            <a:alpha val="90000"/>
            <a:tint val="40000"/>
            <a:hueOff val="0"/>
            <a:satOff val="0"/>
            <a:lumOff val="0"/>
            <a:alphaOff val="0"/>
          </a:schemeClr>
        </a:solidFill>
        <a:ln w="25400">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a:lnSpc>
              <a:spcPct val="90000"/>
            </a:lnSpc>
            <a:spcBef>
              <a:spcPct val="0"/>
            </a:spcBef>
            <a:spcAft>
              <a:spcPct val="35000"/>
            </a:spcAft>
          </a:pPr>
          <a:r>
            <a:rPr lang="en-US" sz="2300" kern="1200" dirty="0" smtClean="0"/>
            <a:t>Parallelism</a:t>
          </a:r>
          <a:endParaRPr lang="en-US" sz="2300" kern="1200" dirty="0"/>
        </a:p>
      </dsp:txBody>
      <dsp:txXfrm>
        <a:off x="3048000" y="2072001"/>
        <a:ext cx="3047999" cy="461744"/>
      </dsp:txXfrm>
    </dsp:sp>
    <dsp:sp modelId="{8520946A-19D1-41C1-B0E0-D947566020C8}">
      <dsp:nvSpPr>
        <dsp:cNvPr id="0" name=""/>
        <dsp:cNvSpPr/>
      </dsp:nvSpPr>
      <dsp:spPr>
        <a:xfrm rot="10800000">
          <a:off x="0" y="0"/>
          <a:ext cx="6096000" cy="1544296"/>
        </a:xfrm>
        <a:prstGeom prst="upArrowCallout">
          <a:avLst/>
        </a:prstGeom>
        <a:solidFill>
          <a:schemeClr val="accent1">
            <a:hueOff val="0"/>
            <a:satOff val="0"/>
            <a:lumOff val="0"/>
            <a:alphaOff val="0"/>
          </a:schemeClr>
        </a:solidFill>
        <a:ln w="25400">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Distribute</a:t>
          </a:r>
          <a:endParaRPr lang="en-US" sz="2800" kern="1200" dirty="0"/>
        </a:p>
      </dsp:txBody>
      <dsp:txXfrm>
        <a:off x="0" y="0"/>
        <a:ext cx="6096000" cy="542047"/>
      </dsp:txXfrm>
    </dsp:sp>
    <dsp:sp modelId="{D6FF8740-8C4F-472D-AFE8-B607C9B09717}">
      <dsp:nvSpPr>
        <dsp:cNvPr id="0" name=""/>
        <dsp:cNvSpPr/>
      </dsp:nvSpPr>
      <dsp:spPr>
        <a:xfrm>
          <a:off x="0" y="542766"/>
          <a:ext cx="3047999" cy="461744"/>
        </a:xfrm>
        <a:prstGeom prst="rect">
          <a:avLst/>
        </a:prstGeom>
        <a:solidFill>
          <a:schemeClr val="accent1">
            <a:alpha val="90000"/>
            <a:tint val="40000"/>
            <a:hueOff val="0"/>
            <a:satOff val="0"/>
            <a:lumOff val="0"/>
            <a:alphaOff val="0"/>
          </a:schemeClr>
        </a:solidFill>
        <a:ln w="25400">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a:lnSpc>
              <a:spcPct val="90000"/>
            </a:lnSpc>
            <a:spcBef>
              <a:spcPct val="0"/>
            </a:spcBef>
            <a:spcAft>
              <a:spcPct val="35000"/>
            </a:spcAft>
          </a:pPr>
          <a:r>
            <a:rPr lang="en-US" sz="2300" kern="1200" dirty="0" smtClean="0"/>
            <a:t>Data </a:t>
          </a:r>
          <a:endParaRPr lang="en-US" sz="2300" kern="1200" dirty="0"/>
        </a:p>
      </dsp:txBody>
      <dsp:txXfrm>
        <a:off x="0" y="542766"/>
        <a:ext cx="3047999" cy="461744"/>
      </dsp:txXfrm>
    </dsp:sp>
    <dsp:sp modelId="{86A5D86D-B2FC-4997-8E49-984747274A14}">
      <dsp:nvSpPr>
        <dsp:cNvPr id="0" name=""/>
        <dsp:cNvSpPr/>
      </dsp:nvSpPr>
      <dsp:spPr>
        <a:xfrm>
          <a:off x="3048000" y="542766"/>
          <a:ext cx="3047999" cy="461744"/>
        </a:xfrm>
        <a:prstGeom prst="rect">
          <a:avLst/>
        </a:prstGeom>
        <a:solidFill>
          <a:schemeClr val="accent1">
            <a:alpha val="90000"/>
            <a:tint val="40000"/>
            <a:hueOff val="0"/>
            <a:satOff val="0"/>
            <a:lumOff val="0"/>
            <a:alphaOff val="0"/>
          </a:schemeClr>
        </a:solidFill>
        <a:ln w="25400">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a:lnSpc>
              <a:spcPct val="90000"/>
            </a:lnSpc>
            <a:spcBef>
              <a:spcPct val="0"/>
            </a:spcBef>
            <a:spcAft>
              <a:spcPct val="35000"/>
            </a:spcAft>
          </a:pPr>
          <a:r>
            <a:rPr lang="en-US" sz="2300" kern="1200" dirty="0" smtClean="0"/>
            <a:t>Distributed file system</a:t>
          </a:r>
          <a:endParaRPr lang="en-US" sz="2300" kern="1200" dirty="0"/>
        </a:p>
      </dsp:txBody>
      <dsp:txXfrm>
        <a:off x="3048000" y="542766"/>
        <a:ext cx="3047999" cy="4617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4E0DE-43EC-413B-B81C-8621C52BE282}" type="datetimeFigureOut">
              <a:rPr lang="en-US" smtClean="0"/>
              <a:pPr/>
              <a:t>7/2/2015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DFC916-F4FF-4B76-BCAD-E78CA8281B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Petabyte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en.wikipedia.org/wiki/CERN" TargetMode="External"/><Relationship Id="rId4" Type="http://schemas.openxmlformats.org/officeDocument/2006/relationships/hyperlink" Target="http://public.web.cern.ch/public/en/LHC/Computing-en.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49155"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latinLnBrk="1"/>
            <a:endParaRPr lang="ko-KR" altLang="en-US" smtClean="0"/>
          </a:p>
        </p:txBody>
      </p:sp>
      <p:sp>
        <p:nvSpPr>
          <p:cNvPr id="49156" name="슬라이드 번호 개체 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F3AEE0-EAE0-4D8A-B938-DCA2B6DF03BF}" type="slidenum">
              <a:rPr lang="ko-KR" altLang="en-US" smtClean="0"/>
              <a:pPr/>
              <a:t>4</a:t>
            </a:fld>
            <a:endParaRPr lang="ko-KR"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spcBef>
                <a:spcPct val="0"/>
              </a:spcBef>
            </a:pPr>
            <a:r>
              <a:rPr lang="en-US" dirty="0" smtClean="0"/>
              <a:t>Data produced by LHC as well as LHC-related simulation will produce a total data output of 15 </a:t>
            </a:r>
            <a:r>
              <a:rPr lang="en-US" dirty="0" err="1" smtClean="0">
                <a:hlinkClick r:id="rId3" action="ppaction://hlinkfile" tooltip="Petabytes"/>
              </a:rPr>
              <a:t>petabytes</a:t>
            </a:r>
            <a:r>
              <a:rPr lang="en-US" dirty="0" smtClean="0"/>
              <a:t> per year.</a:t>
            </a:r>
            <a:r>
              <a:rPr lang="en-US" baseline="30000" dirty="0" smtClean="0">
                <a:hlinkClick r:id="rId4" action="ppaction://hlinkfile"/>
              </a:rPr>
              <a:t>[43]</a:t>
            </a:r>
            <a:r>
              <a:rPr lang="en-US" dirty="0" smtClean="0"/>
              <a:t> For comparison, every word spoken worldwide in one year, converted into text, would amount to 2–3 </a:t>
            </a:r>
            <a:r>
              <a:rPr lang="en-US" dirty="0" err="1" smtClean="0">
                <a:hlinkClick r:id="rId3" action="ppaction://hlinkfile" tooltip="Petabytes"/>
              </a:rPr>
              <a:t>petabytes</a:t>
            </a:r>
            <a:r>
              <a:rPr lang="en-US" dirty="0" smtClean="0"/>
              <a:t> of data.</a:t>
            </a:r>
          </a:p>
          <a:p>
            <a:r>
              <a:rPr lang="en-US" dirty="0" smtClean="0">
                <a:hlinkClick r:id="rId4"/>
              </a:rPr>
              <a:t>[43] CERN LHC Computing</a:t>
            </a:r>
            <a:r>
              <a:rPr lang="en-US" dirty="0" smtClean="0"/>
              <a:t>". </a:t>
            </a:r>
            <a:r>
              <a:rPr lang="en-US" dirty="0" smtClean="0">
                <a:hlinkClick r:id="rId5" action="ppaction://hlinkfile" tooltip="CERN"/>
              </a:rPr>
              <a:t>CERN</a:t>
            </a:r>
            <a:r>
              <a:rPr lang="en-US" dirty="0" smtClean="0"/>
              <a:t>. 2008. </a:t>
            </a:r>
            <a:r>
              <a:rPr lang="en-US" dirty="0" smtClean="0">
                <a:hlinkClick r:id="rId4"/>
              </a:rPr>
              <a:t>http://public.web.cern.ch/public/en/LHC/Computing-en.html</a:t>
            </a:r>
            <a:r>
              <a:rPr lang="en-US" dirty="0" smtClean="0"/>
              <a:t>. Retrieved 2009-09-28.  </a:t>
            </a:r>
          </a:p>
        </p:txBody>
      </p:sp>
      <p:sp>
        <p:nvSpPr>
          <p:cNvPr id="59396" name="Slide Number Placeholder 3"/>
          <p:cNvSpPr>
            <a:spLocks noGrp="1"/>
          </p:cNvSpPr>
          <p:nvPr>
            <p:ph type="sldNum" sz="quarter" idx="5"/>
          </p:nvPr>
        </p:nvSpPr>
        <p:spPr>
          <a:noFill/>
        </p:spPr>
        <p:txBody>
          <a:bodyPr/>
          <a:lstStyle/>
          <a:p>
            <a:fld id="{9F93EE2B-2DFA-4A2F-AA85-A8DC963EC7C9}" type="slidenum">
              <a:rPr lang="en-US" smtClean="0"/>
              <a:pPr/>
              <a:t>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Rectangle 5"/>
          <p:cNvSpPr>
            <a:spLocks noGrp="1"/>
          </p:cNvSpPr>
          <p:nvPr>
            <p:ph type="ctrTitle"/>
          </p:nvPr>
        </p:nvSpPr>
        <p:spPr>
          <a:xfrm>
            <a:off x="1108986" y="3606800"/>
            <a:ext cx="7577814" cy="1470025"/>
          </a:xfrm>
        </p:spPr>
        <p:txBody>
          <a:bodyPr anchor="b" anchorCtr="0"/>
          <a:lstStyle>
            <a:lvl1pPr algn="r">
              <a:defRPr sz="4000"/>
            </a:lvl1p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1D8BD707-D9CF-40AE-B4C6-C98DA3205C09}" type="datetimeFigureOut">
              <a:rPr lang="en-US" smtClean="0"/>
              <a:pPr/>
              <a:t>7/2/2015</a:t>
            </a:fld>
            <a:endParaRPr lang="en-US"/>
          </a:p>
        </p:txBody>
      </p:sp>
      <p:sp>
        <p:nvSpPr>
          <p:cNvPr id="11" name="Slide Number Placeholder 10"/>
          <p:cNvSpPr>
            <a:spLocks noGrp="1"/>
          </p:cNvSpPr>
          <p:nvPr>
            <p:ph type="sldNum" sz="quarter" idx="11"/>
          </p:nvPr>
        </p:nvSpPr>
        <p:spPr/>
        <p:txBody>
          <a:bodyPr/>
          <a:lstStyle/>
          <a:p>
            <a:fld id="{B6F15528-21DE-4FAA-801E-634DDDAF4B2B}" type="slidenum">
              <a:rPr lang="en-US" smtClean="0"/>
              <a:pPr/>
              <a:t>‹#›</a:t>
            </a:fld>
            <a:endParaRPr lang="en-US" dirty="0"/>
          </a:p>
        </p:txBody>
      </p:sp>
      <p:sp>
        <p:nvSpPr>
          <p:cNvPr id="12" name="Footer Placeholder 11"/>
          <p:cNvSpPr>
            <a:spLocks noGrp="1"/>
          </p:cNvSpPr>
          <p:nvPr>
            <p:ph type="ftr" sz="quarter" idx="12"/>
          </p:nvPr>
        </p:nvSpPr>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fld id="{1D8BD707-D9CF-40AE-B4C6-C98DA3205C09}" type="datetimeFigureOut">
              <a:rPr lang="en-US" smtClean="0"/>
              <a:pPr/>
              <a:t>7/2/2015</a:t>
            </a:fld>
            <a:endParaRPr lang="en-US"/>
          </a:p>
        </p:txBody>
      </p:sp>
      <p:sp>
        <p:nvSpPr>
          <p:cNvPr id="10" name="Slide Number Placeholder 9"/>
          <p:cNvSpPr>
            <a:spLocks noGrp="1"/>
          </p:cNvSpPr>
          <p:nvPr>
            <p:ph type="sldNum" sz="quarter" idx="11"/>
          </p:nvPr>
        </p:nvSpPr>
        <p:spPr/>
        <p:txBody>
          <a:body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7/2/2015</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7/2/2015</a:t>
            </a:fld>
            <a:endParaRPr lang="en-US"/>
          </a:p>
        </p:txBody>
      </p:sp>
      <p:sp>
        <p:nvSpPr>
          <p:cNvPr id="6" name="Slide Number Placeholder 5"/>
          <p:cNvSpPr>
            <a:spLocks noGrp="1"/>
          </p:cNvSpPr>
          <p:nvPr>
            <p:ph type="sldNum" sz="quarter" idx="11"/>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Column Text">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11"/>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10" name="Date Placeholder 9"/>
          <p:cNvSpPr>
            <a:spLocks noGrp="1"/>
          </p:cNvSpPr>
          <p:nvPr>
            <p:ph type="dt" sz="half" idx="10"/>
          </p:nvPr>
        </p:nvSpPr>
        <p:spPr/>
        <p:txBody>
          <a:bodyPr/>
          <a:lstStyle/>
          <a:p>
            <a:fld id="{1D8BD707-D9CF-40AE-B4C6-C98DA3205C09}" type="datetimeFigureOut">
              <a:rPr lang="en-US" smtClean="0"/>
              <a:pPr/>
              <a:t>7/2/2015</a:t>
            </a:fld>
            <a:endParaRPr lang="en-US"/>
          </a:p>
        </p:txBody>
      </p:sp>
      <p:sp>
        <p:nvSpPr>
          <p:cNvPr id="12" name="Slide Number Placeholder 11"/>
          <p:cNvSpPr>
            <a:spLocks noGrp="1"/>
          </p:cNvSpPr>
          <p:nvPr>
            <p:ph type="sldNum" sz="quarter" idx="11"/>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8" name="Date Placeholder 7"/>
          <p:cNvSpPr>
            <a:spLocks noGrp="1"/>
          </p:cNvSpPr>
          <p:nvPr>
            <p:ph type="dt" sz="half" idx="10"/>
          </p:nvPr>
        </p:nvSpPr>
        <p:spPr/>
        <p:txBody>
          <a:bodyPr/>
          <a:lstStyle/>
          <a:p>
            <a:fld id="{1D8BD707-D9CF-40AE-B4C6-C98DA3205C09}" type="datetimeFigureOut">
              <a:rPr lang="en-US" smtClean="0"/>
              <a:pPr/>
              <a:t>7/2/2015</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Rectangle 17"/>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Title 7"/>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9" name="Date Placeholder 8"/>
          <p:cNvSpPr>
            <a:spLocks noGrp="1"/>
          </p:cNvSpPr>
          <p:nvPr>
            <p:ph type="dt" sz="half" idx="10"/>
          </p:nvPr>
        </p:nvSpPr>
        <p:spPr/>
        <p:txBody>
          <a:bodyPr/>
          <a:lstStyle/>
          <a:p>
            <a:fld id="{1D8BD707-D9CF-40AE-B4C6-C98DA3205C09}" type="datetimeFigureOut">
              <a:rPr lang="en-US" smtClean="0"/>
              <a:pPr/>
              <a:t>7/2/2015</a:t>
            </a:fld>
            <a:endParaRPr lang="en-US"/>
          </a:p>
        </p:txBody>
      </p:sp>
      <p:sp>
        <p:nvSpPr>
          <p:cNvPr id="10" name="Slide Number Placeholder 9"/>
          <p:cNvSpPr>
            <a:spLocks noGrp="1"/>
          </p:cNvSpPr>
          <p:nvPr>
            <p:ph type="sldNum" sz="quarter" idx="11"/>
          </p:nvPr>
        </p:nvSpPr>
        <p:spPr/>
        <p:txBody>
          <a:body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ext uri="{91240B29-F687-4F45-9708-019B960494DF}"/>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dirty="0" smtClean="0">
                <a:solidFill>
                  <a:srgbClr val="101141"/>
                </a:solidFill>
                <a:cs typeface="Arial" pitchFamily="34" charset="0"/>
              </a:rPr>
              <a:t>BITS -PILANI, PILANI CAMPUS</a:t>
            </a:r>
          </a:p>
        </p:txBody>
      </p:sp>
      <p:grpSp>
        <p:nvGrpSpPr>
          <p:cNvPr id="2"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5"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10"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1"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en-US" smtClean="0"/>
              <a:t>Click to edit Master title style</a:t>
            </a:r>
            <a:endParaRPr lang="en-US"/>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Rectangle 6"/>
          <p:cNvSpPr>
            <a:spLocks noGrp="1"/>
          </p:cNvSpPr>
          <p:nvPr>
            <p:ph type="dt" sz="half" idx="2"/>
          </p:nvPr>
        </p:nvSpPr>
        <p:spPr>
          <a:xfrm>
            <a:off x="457200" y="6245225"/>
            <a:ext cx="2133600" cy="476250"/>
          </a:xfrm>
          <a:prstGeom prst="rect">
            <a:avLst/>
          </a:prstGeom>
        </p:spPr>
        <p:txBody>
          <a:bodyPr/>
          <a:lstStyle>
            <a:lvl1pPr>
              <a:defRPr sz="1000">
                <a:latin typeface="+mn-lt"/>
              </a:defRPr>
            </a:lvl1pPr>
          </a:lstStyle>
          <a:p>
            <a:fld id="{1D8BD707-D9CF-40AE-B4C6-C98DA3205C09}" type="datetimeFigureOut">
              <a:rPr lang="en-US" smtClean="0"/>
              <a:pPr/>
              <a:t>7/2/2015</a:t>
            </a:fld>
            <a:endParaRPr 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a:defRPr sz="1000">
                <a:latin typeface="+mn-lt"/>
              </a:defRPr>
            </a:lvl1pPr>
          </a:lstStyle>
          <a:p>
            <a:endParaRPr lang="en-US" dirty="0"/>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a:defRPr sz="1000">
                <a:latin typeface="+mn-lt"/>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2" r:id="rId8"/>
  </p:sldLayoutIdLst>
  <p:txStyles>
    <p:titleStyle>
      <a:defPPr>
        <a:defRPr sz="4400">
          <a:solidFill>
            <a:schemeClr val="tx1"/>
          </a:solidFill>
          <a:latin typeface="+mj-lt"/>
          <a:ea typeface="+mj-ea"/>
          <a:cs typeface="+mj-cs"/>
        </a:defRPr>
      </a:defPPr>
      <a:lvl1pPr algn="l" eaLnBrk="1" hangingPunct="1">
        <a:buNone/>
        <a:defRPr sz="3600">
          <a:solidFill>
            <a:schemeClr val="tx1">
              <a:alpha val="100000"/>
            </a:schemeClr>
          </a:solidFill>
          <a:latin typeface="+mj-lt"/>
        </a:defRPr>
      </a:lvl1pPr>
    </p:titleStyle>
    <p:body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hadoop.apache.org/hive/"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slideshare.net/hadoop/practical-problem-solving-with-apache-hadoop-pig"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1600" i="1" dirty="0" err="1" smtClean="0">
                <a:solidFill>
                  <a:schemeClr val="tx1"/>
                </a:solidFill>
                <a:latin typeface="Times New Roman" pitchFamily="18" charset="0"/>
                <a:cs typeface="Times New Roman" pitchFamily="18" charset="0"/>
              </a:rPr>
              <a:t>Navneet</a:t>
            </a:r>
            <a:r>
              <a:rPr lang="en-US" sz="1600" i="1" dirty="0" smtClean="0">
                <a:solidFill>
                  <a:schemeClr val="tx1"/>
                </a:solidFill>
                <a:latin typeface="Times New Roman" pitchFamily="18" charset="0"/>
                <a:cs typeface="Times New Roman" pitchFamily="18" charset="0"/>
              </a:rPr>
              <a:t> </a:t>
            </a:r>
            <a:r>
              <a:rPr lang="en-US" sz="1600" i="1" dirty="0" err="1" smtClean="0">
                <a:solidFill>
                  <a:schemeClr val="tx1"/>
                </a:solidFill>
                <a:latin typeface="Times New Roman" pitchFamily="18" charset="0"/>
                <a:cs typeface="Times New Roman" pitchFamily="18" charset="0"/>
              </a:rPr>
              <a:t>Goyal</a:t>
            </a:r>
            <a:endParaRPr lang="en-US" sz="1600" i="1" dirty="0" smtClean="0">
              <a:solidFill>
                <a:schemeClr val="tx1"/>
              </a:solidFill>
              <a:latin typeface="Times New Roman" pitchFamily="18" charset="0"/>
              <a:cs typeface="Times New Roman" pitchFamily="18" charset="0"/>
            </a:endParaRPr>
          </a:p>
          <a:p>
            <a:r>
              <a:rPr lang="en-US" sz="1600" i="1" dirty="0" smtClean="0">
                <a:solidFill>
                  <a:schemeClr val="tx1"/>
                </a:solidFill>
                <a:latin typeface="Times New Roman" pitchFamily="18" charset="0"/>
                <a:cs typeface="Times New Roman" pitchFamily="18" charset="0"/>
              </a:rPr>
              <a:t>Department of Computer Science</a:t>
            </a:r>
          </a:p>
          <a:p>
            <a:r>
              <a:rPr lang="en-US" sz="1600" i="1" dirty="0" smtClean="0">
                <a:solidFill>
                  <a:schemeClr val="tx1"/>
                </a:solidFill>
                <a:latin typeface="Times New Roman" pitchFamily="18" charset="0"/>
                <a:cs typeface="Times New Roman" pitchFamily="18" charset="0"/>
              </a:rPr>
              <a:t>BITS, </a:t>
            </a:r>
            <a:r>
              <a:rPr lang="en-US" sz="1600" i="1" dirty="0" err="1" smtClean="0">
                <a:solidFill>
                  <a:schemeClr val="tx1"/>
                </a:solidFill>
                <a:latin typeface="Times New Roman" pitchFamily="18" charset="0"/>
                <a:cs typeface="Times New Roman" pitchFamily="18" charset="0"/>
              </a:rPr>
              <a:t>Pilani</a:t>
            </a:r>
            <a:r>
              <a:rPr lang="en-US" sz="1600" i="1" dirty="0" smtClean="0">
                <a:solidFill>
                  <a:schemeClr val="tx1"/>
                </a:solidFill>
                <a:latin typeface="Times New Roman" pitchFamily="18" charset="0"/>
                <a:cs typeface="Times New Roman" pitchFamily="18" charset="0"/>
              </a:rPr>
              <a:t> (</a:t>
            </a:r>
            <a:r>
              <a:rPr lang="en-US" sz="1600" i="1" dirty="0" err="1" smtClean="0">
                <a:solidFill>
                  <a:schemeClr val="tx1"/>
                </a:solidFill>
                <a:latin typeface="Times New Roman" pitchFamily="18" charset="0"/>
                <a:cs typeface="Times New Roman" pitchFamily="18" charset="0"/>
              </a:rPr>
              <a:t>Pilani</a:t>
            </a:r>
            <a:r>
              <a:rPr lang="en-US" sz="1600" i="1" dirty="0" smtClean="0">
                <a:solidFill>
                  <a:schemeClr val="tx1"/>
                </a:solidFill>
                <a:latin typeface="Times New Roman" pitchFamily="18" charset="0"/>
                <a:cs typeface="Times New Roman" pitchFamily="18" charset="0"/>
              </a:rPr>
              <a:t> Campus)</a:t>
            </a:r>
          </a:p>
          <a:p>
            <a:endParaRPr lang="en-US" sz="900" i="1" dirty="0" smtClean="0">
              <a:solidFill>
                <a:schemeClr val="tx1"/>
              </a:solidFill>
              <a:latin typeface="Times New Roman" pitchFamily="18" charset="0"/>
              <a:cs typeface="Times New Roman" pitchFamily="18" charset="0"/>
            </a:endParaRPr>
          </a:p>
          <a:p>
            <a:endParaRPr lang="en-US" sz="900" i="1" dirty="0" smtClean="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p:txBody>
          <a:bodyPr>
            <a:normAutofit/>
          </a:bodyPr>
          <a:lstStyle/>
          <a:p>
            <a:r>
              <a:rPr lang="en-US" dirty="0" smtClean="0"/>
              <a:t>BIG Data Analytics: </a:t>
            </a:r>
            <a:br>
              <a:rPr lang="en-US" dirty="0" smtClean="0"/>
            </a:br>
            <a:r>
              <a:rPr lang="en-US" dirty="0" smtClean="0"/>
              <a:t>An Overview</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6324600" cy="1143000"/>
          </a:xfrm>
        </p:spPr>
        <p:txBody>
          <a:bodyPr/>
          <a:lstStyle/>
          <a:p>
            <a:pPr>
              <a:defRPr/>
            </a:pPr>
            <a:r>
              <a:rPr lang="en-US" dirty="0" smtClean="0"/>
              <a:t>BIG DATA</a:t>
            </a:r>
            <a:endParaRPr lang="en-US" dirty="0"/>
          </a:p>
        </p:txBody>
      </p:sp>
      <p:sp>
        <p:nvSpPr>
          <p:cNvPr id="24579" name="Content Placeholder 2"/>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a:spcBef>
                <a:spcPct val="20000"/>
              </a:spcBef>
              <a:buClr>
                <a:srgbClr val="101141"/>
              </a:buClr>
            </a:pPr>
            <a:r>
              <a:rPr lang="en-US" sz="2400"/>
              <a:t>Another Interesting Quote</a:t>
            </a:r>
          </a:p>
          <a:p>
            <a:pPr marL="342900" indent="-342900">
              <a:spcBef>
                <a:spcPct val="20000"/>
              </a:spcBef>
              <a:buClr>
                <a:srgbClr val="101141"/>
              </a:buClr>
              <a:buFont typeface="Arial" charset="0"/>
              <a:buNone/>
            </a:pPr>
            <a:r>
              <a:rPr lang="en-US" sz="2400">
                <a:cs typeface="Arial" charset="0"/>
              </a:rPr>
              <a:t>	</a:t>
            </a:r>
          </a:p>
          <a:p>
            <a:pPr marL="342900" indent="-342900">
              <a:spcBef>
                <a:spcPct val="20000"/>
              </a:spcBef>
              <a:buClr>
                <a:srgbClr val="101141"/>
              </a:buClr>
              <a:buFont typeface="Arial" charset="0"/>
              <a:buNone/>
            </a:pPr>
            <a:endParaRPr lang="en-US" sz="2400">
              <a:cs typeface="Arial" charset="0"/>
            </a:endParaRPr>
          </a:p>
          <a:p>
            <a:pPr marL="342900" indent="-342900">
              <a:spcBef>
                <a:spcPct val="20000"/>
              </a:spcBef>
              <a:buClr>
                <a:srgbClr val="101141"/>
              </a:buClr>
              <a:buFont typeface="Arial" charset="0"/>
              <a:buNone/>
            </a:pPr>
            <a:r>
              <a:rPr lang="en-US" sz="4000" i="1">
                <a:latin typeface="Times New Roman" pitchFamily="18" charset="0"/>
                <a:cs typeface="Times New Roman" pitchFamily="18" charset="0"/>
              </a:rPr>
              <a:t> </a:t>
            </a:r>
            <a:r>
              <a:rPr lang="en-US" sz="4000" b="1" i="1">
                <a:latin typeface="Times New Roman" pitchFamily="18" charset="0"/>
                <a:cs typeface="Times New Roman" pitchFamily="18" charset="0"/>
              </a:rPr>
              <a:t>“We don’t have better Algorithms, We just have more data” </a:t>
            </a:r>
          </a:p>
          <a:p>
            <a:pPr marL="342900" indent="-342900">
              <a:spcBef>
                <a:spcPct val="20000"/>
              </a:spcBef>
              <a:buClr>
                <a:srgbClr val="101141"/>
              </a:buClr>
              <a:buFont typeface="Arial" charset="0"/>
              <a:buNone/>
            </a:pPr>
            <a:endParaRPr lang="en-US" sz="4000" b="1" i="1">
              <a:latin typeface="Times New Roman" pitchFamily="18" charset="0"/>
              <a:cs typeface="Times New Roman" pitchFamily="18" charset="0"/>
            </a:endParaRPr>
          </a:p>
          <a:p>
            <a:pPr marL="342900" indent="-342900">
              <a:spcBef>
                <a:spcPct val="20000"/>
              </a:spcBef>
              <a:buClr>
                <a:srgbClr val="101141"/>
              </a:buClr>
              <a:buFont typeface="Arial" charset="0"/>
              <a:buNone/>
            </a:pPr>
            <a:r>
              <a:rPr lang="en-US" sz="2800" b="1">
                <a:cs typeface="Arial" charset="0"/>
              </a:rPr>
              <a:t>- Peter Norvig, Director of Research, Google</a:t>
            </a:r>
            <a:endParaRPr lang="en-US" sz="4000" b="1">
              <a:cs typeface="Arial" charset="0"/>
            </a:endParaRPr>
          </a:p>
          <a:p>
            <a:pPr marL="342900" indent="-342900">
              <a:spcBef>
                <a:spcPct val="20000"/>
              </a:spcBef>
              <a:buClr>
                <a:srgbClr val="101141"/>
              </a:buClr>
              <a:buFont typeface="Arial" charset="0"/>
              <a:buNone/>
            </a:pPr>
            <a:endParaRPr lang="en-US" sz="4400" i="1">
              <a:latin typeface="AngsanaUPC" pitchFamily="18" charset="-34"/>
              <a:cs typeface="AngsanaUPC" pitchFamily="18" charset="-34"/>
            </a:endParaRPr>
          </a:p>
          <a:p>
            <a:pPr marL="342900" indent="-342900">
              <a:spcBef>
                <a:spcPct val="20000"/>
              </a:spcBef>
              <a:buClr>
                <a:srgbClr val="101141"/>
              </a:buClr>
              <a:buFont typeface="Arial" charset="0"/>
              <a:buNone/>
            </a:pPr>
            <a:endParaRPr lang="en-US" sz="240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304800" y="1524000"/>
            <a:ext cx="8229600" cy="4800600"/>
          </a:xfrm>
        </p:spPr>
        <p:txBody>
          <a:bodyPr/>
          <a:lstStyle/>
          <a:p>
            <a:pPr fontAlgn="base">
              <a:spcAft>
                <a:spcPct val="0"/>
              </a:spcAft>
              <a:buFont typeface="Arial" charset="0"/>
              <a:buNone/>
            </a:pPr>
            <a:r>
              <a:rPr lang="en-US" sz="2800" smtClean="0">
                <a:latin typeface="Arial" charset="0"/>
                <a:cs typeface="Arial" charset="0"/>
              </a:rPr>
              <a:t>	Data analysis, organization, retrieval, and modeling are other foundational challenges. Data analysis is a clear bottleneck in many applications, both due to lack of scalability of the underlying algorithms and due to the complexity of the data that needs to be analyzed*</a:t>
            </a:r>
          </a:p>
          <a:p>
            <a:pPr fontAlgn="base">
              <a:spcAft>
                <a:spcPct val="0"/>
              </a:spcAft>
              <a:buFont typeface="Arial" charset="0"/>
              <a:buNone/>
            </a:pPr>
            <a:endParaRPr lang="en-US" sz="2800" smtClean="0">
              <a:latin typeface="Arial" charset="0"/>
              <a:cs typeface="Arial" charset="0"/>
            </a:endParaRPr>
          </a:p>
          <a:p>
            <a:pPr fontAlgn="base">
              <a:spcAft>
                <a:spcPct val="0"/>
              </a:spcAft>
              <a:buFont typeface="Arial" charset="0"/>
              <a:buNone/>
            </a:pPr>
            <a:r>
              <a:rPr lang="en-US" sz="2800" smtClean="0">
                <a:latin typeface="Arial" charset="0"/>
                <a:cs typeface="Arial" charset="0"/>
              </a:rPr>
              <a:t> *</a:t>
            </a:r>
            <a:r>
              <a:rPr lang="en-US" sz="1600" b="1" smtClean="0">
                <a:latin typeface="Arial" charset="0"/>
                <a:cs typeface="Arial" charset="0"/>
              </a:rPr>
              <a:t>Challenges and Opportunities with Big Data </a:t>
            </a:r>
          </a:p>
          <a:p>
            <a:pPr fontAlgn="base">
              <a:spcAft>
                <a:spcPct val="0"/>
              </a:spcAft>
              <a:buFont typeface="Arial" charset="0"/>
              <a:buNone/>
            </a:pPr>
            <a:r>
              <a:rPr lang="en-US" sz="1600" b="1" i="1" smtClean="0">
                <a:latin typeface="Arial" charset="0"/>
                <a:cs typeface="Arial" charset="0"/>
              </a:rPr>
              <a:t>	A community white paper developed by leading researchers across the United States </a:t>
            </a:r>
            <a:endParaRPr lang="en-US" sz="1600" smtClean="0">
              <a:latin typeface="Arial" charset="0"/>
              <a:cs typeface="Arial" charset="0"/>
            </a:endParaRPr>
          </a:p>
        </p:txBody>
      </p:sp>
      <p:sp>
        <p:nvSpPr>
          <p:cNvPr id="3" name="Content Placeholder 2"/>
          <p:cNvSpPr>
            <a:spLocks noGrp="1"/>
          </p:cNvSpPr>
          <p:nvPr>
            <p:ph sz="quarter" idx="10"/>
          </p:nvPr>
        </p:nvSpPr>
        <p:spPr>
          <a:xfrm>
            <a:off x="304800" y="228600"/>
            <a:ext cx="6324600" cy="1143000"/>
          </a:xfrm>
        </p:spPr>
        <p:txBody>
          <a:bodyPr/>
          <a:lstStyle/>
          <a:p>
            <a:pPr>
              <a:defRPr/>
            </a:pPr>
            <a:r>
              <a:rPr lang="en-US" dirty="0" smtClean="0"/>
              <a:t>Analyzing BIG DATA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cstate="print"/>
          <a:srcRect/>
          <a:stretch>
            <a:fillRect/>
          </a:stretch>
        </p:blipFill>
        <p:spPr>
          <a:xfrm>
            <a:off x="304800" y="0"/>
            <a:ext cx="8105775" cy="6019800"/>
          </a:xfrm>
          <a:noFill/>
        </p:spPr>
      </p:pic>
      <p:sp>
        <p:nvSpPr>
          <p:cNvPr id="28675" name="Rectangle 4"/>
          <p:cNvSpPr>
            <a:spLocks noChangeArrowheads="1"/>
          </p:cNvSpPr>
          <p:nvPr/>
        </p:nvSpPr>
        <p:spPr bwMode="auto">
          <a:xfrm>
            <a:off x="228600" y="5867400"/>
            <a:ext cx="8610600" cy="646113"/>
          </a:xfrm>
          <a:prstGeom prst="rect">
            <a:avLst/>
          </a:prstGeom>
          <a:noFill/>
          <a:ln w="9525">
            <a:noFill/>
            <a:miter lim="800000"/>
            <a:headEnd/>
            <a:tailEnd/>
          </a:ln>
        </p:spPr>
        <p:txBody>
          <a:bodyPr>
            <a:spAutoFit/>
          </a:bodyPr>
          <a:lstStyle/>
          <a:p>
            <a:r>
              <a:rPr lang="en-US" sz="2000"/>
              <a:t> </a:t>
            </a:r>
            <a:r>
              <a:rPr lang="en-US"/>
              <a:t>Source:</a:t>
            </a:r>
            <a:r>
              <a:rPr lang="en-US" sz="1600" b="1"/>
              <a:t>Challenges and Opportunities with Big Data </a:t>
            </a:r>
          </a:p>
          <a:p>
            <a:r>
              <a:rPr lang="en-US" sz="1600" b="1" i="1"/>
              <a:t>A community white paper developed by leading researchers across the United States </a:t>
            </a:r>
            <a:endParaRPr lang="en-US" sz="1600">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228600" y="1295400"/>
            <a:ext cx="8915400" cy="4525963"/>
          </a:xfrm>
        </p:spPr>
        <p:txBody>
          <a:bodyPr>
            <a:normAutofit lnSpcReduction="10000"/>
          </a:bodyPr>
          <a:lstStyle/>
          <a:p>
            <a:pPr fontAlgn="base">
              <a:spcAft>
                <a:spcPct val="0"/>
              </a:spcAft>
              <a:buFont typeface="Courier New" pitchFamily="49" charset="0"/>
              <a:buChar char="o"/>
            </a:pPr>
            <a:r>
              <a:rPr lang="en-US" dirty="0" smtClean="0">
                <a:latin typeface="Arial" charset="0"/>
                <a:cs typeface="Arial" charset="0"/>
              </a:rPr>
              <a:t>BIG DATA is spawning research in:</a:t>
            </a:r>
          </a:p>
          <a:p>
            <a:pPr lvl="1" fontAlgn="base">
              <a:spcAft>
                <a:spcPct val="0"/>
              </a:spcAft>
              <a:buFont typeface="Courier New" pitchFamily="49" charset="0"/>
              <a:buChar char="o"/>
            </a:pPr>
            <a:r>
              <a:rPr lang="en-US" sz="2000" dirty="0" smtClean="0">
                <a:latin typeface="Arial" charset="0"/>
                <a:cs typeface="Arial" charset="0"/>
              </a:rPr>
              <a:t>Databases</a:t>
            </a:r>
          </a:p>
          <a:p>
            <a:pPr lvl="1" fontAlgn="base">
              <a:spcAft>
                <a:spcPct val="0"/>
              </a:spcAft>
              <a:buFont typeface="Courier New" pitchFamily="49" charset="0"/>
              <a:buChar char="o"/>
            </a:pPr>
            <a:r>
              <a:rPr lang="en-US" sz="2000" u="sng" dirty="0" smtClean="0">
                <a:latin typeface="Arial" charset="0"/>
                <a:cs typeface="Arial" charset="0"/>
              </a:rPr>
              <a:t>Data Analytics (Data Warehousing, Data Mining &amp; Machine Learning)</a:t>
            </a:r>
          </a:p>
          <a:p>
            <a:pPr lvl="1" fontAlgn="base">
              <a:spcAft>
                <a:spcPct val="0"/>
              </a:spcAft>
              <a:buFont typeface="Courier New" pitchFamily="49" charset="0"/>
              <a:buChar char="o"/>
            </a:pPr>
            <a:r>
              <a:rPr lang="en-US" sz="2000" u="sng" dirty="0" smtClean="0">
                <a:latin typeface="Arial" charset="0"/>
                <a:cs typeface="Arial" charset="0"/>
              </a:rPr>
              <a:t>Parallel Programming &amp; Programming Models</a:t>
            </a:r>
          </a:p>
          <a:p>
            <a:pPr lvl="1" fontAlgn="base">
              <a:spcAft>
                <a:spcPct val="0"/>
              </a:spcAft>
              <a:buFont typeface="Courier New" pitchFamily="49" charset="0"/>
              <a:buChar char="o"/>
            </a:pPr>
            <a:r>
              <a:rPr lang="en-US" sz="2000" u="sng" dirty="0" smtClean="0">
                <a:latin typeface="Arial" charset="0"/>
                <a:cs typeface="Arial" charset="0"/>
              </a:rPr>
              <a:t>Distributed and High Performance Computing</a:t>
            </a:r>
          </a:p>
          <a:p>
            <a:pPr lvl="1" fontAlgn="base">
              <a:spcAft>
                <a:spcPct val="0"/>
              </a:spcAft>
              <a:buFont typeface="Courier New" pitchFamily="49" charset="0"/>
              <a:buChar char="o"/>
            </a:pPr>
            <a:r>
              <a:rPr lang="en-US" sz="2000" u="sng" dirty="0" smtClean="0">
                <a:latin typeface="Arial" charset="0"/>
                <a:cs typeface="Arial" charset="0"/>
              </a:rPr>
              <a:t>Domain Specific Languages</a:t>
            </a:r>
          </a:p>
          <a:p>
            <a:pPr lvl="1" fontAlgn="base">
              <a:spcAft>
                <a:spcPct val="0"/>
              </a:spcAft>
              <a:buFont typeface="Courier New" pitchFamily="49" charset="0"/>
              <a:buChar char="o"/>
            </a:pPr>
            <a:r>
              <a:rPr lang="en-US" sz="2000" dirty="0" smtClean="0">
                <a:latin typeface="Arial" charset="0"/>
                <a:cs typeface="Arial" charset="0"/>
              </a:rPr>
              <a:t>Storage Technologies</a:t>
            </a:r>
          </a:p>
          <a:p>
            <a:pPr lvl="1" fontAlgn="base">
              <a:spcAft>
                <a:spcPct val="0"/>
              </a:spcAft>
              <a:buFont typeface="Courier New" pitchFamily="49" charset="0"/>
              <a:buChar char="o"/>
            </a:pPr>
            <a:r>
              <a:rPr lang="en-US" sz="2000" u="sng" dirty="0" smtClean="0">
                <a:latin typeface="Arial" charset="0"/>
                <a:cs typeface="Arial" charset="0"/>
              </a:rPr>
              <a:t>Algorithms &amp; Data Structures</a:t>
            </a:r>
          </a:p>
          <a:p>
            <a:pPr lvl="1" fontAlgn="base">
              <a:spcAft>
                <a:spcPct val="0"/>
              </a:spcAft>
              <a:buFont typeface="Courier New" pitchFamily="49" charset="0"/>
              <a:buChar char="o"/>
            </a:pPr>
            <a:r>
              <a:rPr lang="en-US" sz="2000" dirty="0" smtClean="0">
                <a:latin typeface="Arial" charset="0"/>
                <a:cs typeface="Arial" charset="0"/>
              </a:rPr>
              <a:t>Data Visualization</a:t>
            </a:r>
          </a:p>
          <a:p>
            <a:pPr lvl="1" fontAlgn="base">
              <a:spcAft>
                <a:spcPct val="0"/>
              </a:spcAft>
              <a:buFont typeface="Courier New" pitchFamily="49" charset="0"/>
              <a:buChar char="o"/>
            </a:pPr>
            <a:r>
              <a:rPr lang="en-US" sz="2000" dirty="0" smtClean="0">
                <a:latin typeface="Arial" charset="0"/>
                <a:cs typeface="Arial" charset="0"/>
              </a:rPr>
              <a:t>Architecture </a:t>
            </a:r>
          </a:p>
          <a:p>
            <a:pPr lvl="1" fontAlgn="base">
              <a:spcAft>
                <a:spcPct val="0"/>
              </a:spcAft>
              <a:buFont typeface="Courier New" pitchFamily="49" charset="0"/>
              <a:buChar char="o"/>
            </a:pPr>
            <a:r>
              <a:rPr lang="en-US" sz="2000" dirty="0" smtClean="0">
                <a:latin typeface="Arial" charset="0"/>
                <a:cs typeface="Arial" charset="0"/>
              </a:rPr>
              <a:t>Networks</a:t>
            </a:r>
          </a:p>
          <a:p>
            <a:pPr lvl="1" fontAlgn="base">
              <a:spcAft>
                <a:spcPct val="0"/>
              </a:spcAft>
              <a:buFont typeface="Courier New" pitchFamily="49" charset="0"/>
              <a:buChar char="o"/>
            </a:pPr>
            <a:r>
              <a:rPr lang="en-US" sz="2000" dirty="0" smtClean="0">
                <a:latin typeface="Arial" charset="0"/>
                <a:cs typeface="Arial" charset="0"/>
              </a:rPr>
              <a:t>Green Computing</a:t>
            </a:r>
          </a:p>
          <a:p>
            <a:pPr lvl="1" fontAlgn="base">
              <a:spcAft>
                <a:spcPct val="0"/>
              </a:spcAft>
              <a:buFont typeface="Courier New" pitchFamily="49" charset="0"/>
              <a:buChar char="o"/>
            </a:pPr>
            <a:r>
              <a:rPr lang="en-US" sz="2000" dirty="0" smtClean="0">
                <a:latin typeface="Arial" charset="0"/>
                <a:cs typeface="Arial" charset="0"/>
              </a:rPr>
              <a:t>…</a:t>
            </a:r>
          </a:p>
          <a:p>
            <a:pPr lvl="1" fontAlgn="base">
              <a:spcAft>
                <a:spcPct val="0"/>
              </a:spcAft>
              <a:buFont typeface="Arial" charset="0"/>
              <a:buNone/>
            </a:pPr>
            <a:endParaRPr lang="en-US" dirty="0" smtClean="0">
              <a:latin typeface="Arial" charset="0"/>
              <a:cs typeface="Arial" charset="0"/>
            </a:endParaRPr>
          </a:p>
        </p:txBody>
      </p:sp>
      <p:sp>
        <p:nvSpPr>
          <p:cNvPr id="3" name="Content Placeholder 2"/>
          <p:cNvSpPr>
            <a:spLocks noGrp="1"/>
          </p:cNvSpPr>
          <p:nvPr>
            <p:ph sz="quarter" idx="10"/>
          </p:nvPr>
        </p:nvSpPr>
        <p:spPr>
          <a:xfrm>
            <a:off x="304800" y="228600"/>
            <a:ext cx="6324600" cy="1143000"/>
          </a:xfrm>
        </p:spPr>
        <p:txBody>
          <a:bodyPr/>
          <a:lstStyle/>
          <a:p>
            <a:pPr>
              <a:defRPr/>
            </a:pPr>
            <a:r>
              <a:rPr lang="en-US" dirty="0" smtClean="0"/>
              <a:t>BIG DATA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6386">
                                            <p:txEl>
                                              <p:pRg st="2" end="2"/>
                                            </p:txEl>
                                          </p:spTgt>
                                        </p:tgtEl>
                                        <p:attrNameLst>
                                          <p:attrName>style.color</p:attrName>
                                        </p:attrNameLst>
                                      </p:cBhvr>
                                      <p:to>
                                        <a:schemeClr val="hlink"/>
                                      </p:to>
                                    </p:animClr>
                                  </p:childTnLst>
                                </p:cTn>
                              </p:par>
                              <p:par>
                                <p:cTn id="7" presetID="3" presetClass="emph" presetSubtype="2" fill="hold" nodeType="withEffect">
                                  <p:stCondLst>
                                    <p:cond delay="0"/>
                                  </p:stCondLst>
                                  <p:childTnLst>
                                    <p:animClr clrSpc="rgb" dir="cw">
                                      <p:cBhvr override="childStyle">
                                        <p:cTn id="8" dur="2000" fill="hold"/>
                                        <p:tgtEl>
                                          <p:spTgt spid="16386">
                                            <p:txEl>
                                              <p:pRg st="3" end="3"/>
                                            </p:txEl>
                                          </p:spTgt>
                                        </p:tgtEl>
                                        <p:attrNameLst>
                                          <p:attrName>style.color</p:attrName>
                                        </p:attrNameLst>
                                      </p:cBhvr>
                                      <p:to>
                                        <a:schemeClr val="hlink"/>
                                      </p:to>
                                    </p:animClr>
                                  </p:childTnLst>
                                </p:cTn>
                              </p:par>
                              <p:par>
                                <p:cTn id="9" presetID="3" presetClass="emph" presetSubtype="2" fill="hold" nodeType="withEffect">
                                  <p:stCondLst>
                                    <p:cond delay="0"/>
                                  </p:stCondLst>
                                  <p:childTnLst>
                                    <p:animClr clrSpc="rgb" dir="cw">
                                      <p:cBhvr override="childStyle">
                                        <p:cTn id="10" dur="2000" fill="hold"/>
                                        <p:tgtEl>
                                          <p:spTgt spid="16386">
                                            <p:txEl>
                                              <p:pRg st="4" end="4"/>
                                            </p:txEl>
                                          </p:spTgt>
                                        </p:tgtEl>
                                        <p:attrNameLst>
                                          <p:attrName>style.color</p:attrName>
                                        </p:attrNameLst>
                                      </p:cBhvr>
                                      <p:to>
                                        <a:schemeClr val="hlink"/>
                                      </p:to>
                                    </p:animClr>
                                  </p:childTnLst>
                                </p:cTn>
                              </p:par>
                              <p:par>
                                <p:cTn id="11" presetID="3" presetClass="emph" presetSubtype="2" fill="hold" nodeType="withEffect">
                                  <p:stCondLst>
                                    <p:cond delay="0"/>
                                  </p:stCondLst>
                                  <p:childTnLst>
                                    <p:animClr clrSpc="rgb" dir="cw">
                                      <p:cBhvr override="childStyle">
                                        <p:cTn id="12" dur="2000" fill="hold"/>
                                        <p:tgtEl>
                                          <p:spTgt spid="16386">
                                            <p:txEl>
                                              <p:pRg st="5" end="5"/>
                                            </p:txEl>
                                          </p:spTgt>
                                        </p:tgtEl>
                                        <p:attrNameLst>
                                          <p:attrName>style.color</p:attrName>
                                        </p:attrNameLst>
                                      </p:cBhvr>
                                      <p:to>
                                        <a:schemeClr val="hlink"/>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2000" fill="hold"/>
                                        <p:tgtEl>
                                          <p:spTgt spid="16386">
                                            <p:txEl>
                                              <p:pRg st="7" end="7"/>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smtClean="0"/>
              <a:t>Data Warehousing, Data Mining</a:t>
            </a:r>
            <a:r>
              <a:rPr lang="en-US" dirty="0"/>
              <a:t> </a:t>
            </a:r>
            <a:r>
              <a:rPr lang="en-US" i="1" dirty="0" smtClean="0"/>
              <a:t>&amp; Machine Learning are at the core of BIG Data Analytics</a:t>
            </a:r>
          </a:p>
          <a:p>
            <a:endParaRPr lang="en-US" i="1" dirty="0" smtClean="0"/>
          </a:p>
        </p:txBody>
      </p:sp>
      <p:sp>
        <p:nvSpPr>
          <p:cNvPr id="2" name="Title 1"/>
          <p:cNvSpPr>
            <a:spLocks noGrp="1"/>
          </p:cNvSpPr>
          <p:nvPr>
            <p:ph type="title"/>
          </p:nvPr>
        </p:nvSpPr>
        <p:spPr/>
        <p:txBody>
          <a:bodyPr/>
          <a:lstStyle/>
          <a:p>
            <a:r>
              <a:rPr lang="en-US" dirty="0" smtClean="0"/>
              <a:t>BIG Data Analytics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Scalable</a:t>
            </a:r>
          </a:p>
          <a:p>
            <a:r>
              <a:rPr lang="en-US" dirty="0" smtClean="0"/>
              <a:t>Only way forward to deal with Big Data</a:t>
            </a:r>
          </a:p>
          <a:p>
            <a:pPr>
              <a:buNone/>
            </a:pPr>
            <a:endParaRPr lang="en-US" dirty="0" smtClean="0"/>
          </a:p>
          <a:p>
            <a:endParaRPr lang="en-US" dirty="0" smtClean="0"/>
          </a:p>
          <a:p>
            <a:r>
              <a:rPr lang="en-US" dirty="0" smtClean="0"/>
              <a:t>Embrace this technology till any new disruptive/revolutionary technology surfaces</a:t>
            </a:r>
          </a:p>
        </p:txBody>
      </p:sp>
      <p:sp>
        <p:nvSpPr>
          <p:cNvPr id="2" name="Title 1"/>
          <p:cNvSpPr>
            <a:spLocks noGrp="1"/>
          </p:cNvSpPr>
          <p:nvPr>
            <p:ph type="title"/>
          </p:nvPr>
        </p:nvSpPr>
        <p:spPr/>
        <p:txBody>
          <a:bodyPr/>
          <a:lstStyle/>
          <a:p>
            <a:r>
              <a:rPr lang="en-US" dirty="0" smtClean="0"/>
              <a:t>Why Cluster Computing?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Support for new data types required by BIG data</a:t>
            </a:r>
          </a:p>
          <a:p>
            <a:pPr lvl="1"/>
            <a:r>
              <a:rPr lang="en-US" dirty="0" smtClean="0"/>
              <a:t>Vectors &amp; matrices</a:t>
            </a:r>
          </a:p>
          <a:p>
            <a:pPr lvl="1"/>
            <a:r>
              <a:rPr lang="en-US" dirty="0" smtClean="0"/>
              <a:t>Multimedia data</a:t>
            </a:r>
          </a:p>
          <a:p>
            <a:pPr lvl="1"/>
            <a:r>
              <a:rPr lang="en-US" dirty="0" smtClean="0"/>
              <a:t>Unstructured and semi-structured data</a:t>
            </a:r>
          </a:p>
          <a:p>
            <a:pPr lvl="1"/>
            <a:r>
              <a:rPr lang="en-US" dirty="0" smtClean="0"/>
              <a:t>Collection of name-value pairs, called as data bags</a:t>
            </a:r>
          </a:p>
          <a:p>
            <a:r>
              <a:rPr lang="en-US" dirty="0" smtClean="0"/>
              <a:t>Provide support for processing new data types within the DBMS inner loop by means of user-defined functions </a:t>
            </a:r>
          </a:p>
          <a:p>
            <a:pPr>
              <a:buNone/>
            </a:pPr>
            <a:endParaRPr lang="en-US" dirty="0" smtClean="0"/>
          </a:p>
        </p:txBody>
      </p:sp>
      <p:sp>
        <p:nvSpPr>
          <p:cNvPr id="2" name="Title 1"/>
          <p:cNvSpPr>
            <a:spLocks noGrp="1"/>
          </p:cNvSpPr>
          <p:nvPr>
            <p:ph type="title"/>
          </p:nvPr>
        </p:nvSpPr>
        <p:spPr/>
        <p:txBody>
          <a:bodyPr/>
          <a:lstStyle/>
          <a:p>
            <a:r>
              <a:rPr lang="en-US" dirty="0" smtClean="0"/>
              <a:t>Extended RDBMS Architecture*</a:t>
            </a:r>
            <a:endParaRPr lang="en-US" dirty="0"/>
          </a:p>
        </p:txBody>
      </p:sp>
      <p:sp>
        <p:nvSpPr>
          <p:cNvPr id="4" name="TextBox 3"/>
          <p:cNvSpPr txBox="1"/>
          <p:nvPr/>
        </p:nvSpPr>
        <p:spPr>
          <a:xfrm>
            <a:off x="685800" y="5791200"/>
            <a:ext cx="7924800" cy="369332"/>
          </a:xfrm>
          <a:prstGeom prst="rect">
            <a:avLst/>
          </a:prstGeom>
          <a:noFill/>
        </p:spPr>
        <p:txBody>
          <a:bodyPr wrap="square" rtlCol="0">
            <a:spAutoFit/>
          </a:bodyPr>
          <a:lstStyle/>
          <a:p>
            <a:r>
              <a:rPr lang="en-US" dirty="0" smtClean="0"/>
              <a:t>* The DW Toolkit, Kimball &amp; Ross (Chapter  21), Wiley, 3e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lnSpcReduction="10000"/>
          </a:bodyPr>
          <a:lstStyle/>
          <a:p>
            <a:r>
              <a:rPr lang="en-US" dirty="0" smtClean="0"/>
              <a:t>What’s there in a name?</a:t>
            </a:r>
          </a:p>
          <a:p>
            <a:r>
              <a:rPr lang="en-US" dirty="0" smtClean="0"/>
              <a:t>Everything!!</a:t>
            </a:r>
          </a:p>
          <a:p>
            <a:r>
              <a:rPr lang="en-US" dirty="0" smtClean="0"/>
              <a:t>Map + Reduce</a:t>
            </a:r>
          </a:p>
          <a:p>
            <a:r>
              <a:rPr lang="en-US" dirty="0" smtClean="0"/>
              <a:t>Both are functions used in “functional programming”</a:t>
            </a:r>
          </a:p>
          <a:p>
            <a:r>
              <a:rPr lang="en-US" dirty="0" smtClean="0"/>
              <a:t>Has primitives in LISP &amp; other functional PLs</a:t>
            </a:r>
          </a:p>
          <a:p>
            <a:r>
              <a:rPr lang="en-US" dirty="0" smtClean="0"/>
              <a:t>So what is functional programming?</a:t>
            </a:r>
          </a:p>
          <a:p>
            <a:endParaRPr lang="en-US" dirty="0" smtClean="0"/>
          </a:p>
          <a:p>
            <a:pPr>
              <a:buNone/>
            </a:pPr>
            <a:r>
              <a:rPr lang="en-US" dirty="0" smtClean="0"/>
              <a:t>	* Google paper 2004: </a:t>
            </a:r>
            <a:r>
              <a:rPr lang="en-US" b="1" dirty="0" err="1" smtClean="0"/>
              <a:t>MapReduce</a:t>
            </a:r>
            <a:r>
              <a:rPr lang="en-US" b="1" dirty="0" smtClean="0"/>
              <a:t>: Simplified Data Processing on Large Clusters</a:t>
            </a:r>
          </a:p>
          <a:p>
            <a:pPr>
              <a:buNone/>
            </a:pPr>
            <a:r>
              <a:rPr lang="en-US" dirty="0" smtClean="0"/>
              <a:t>	Jeffrey Dean and Sanjay </a:t>
            </a:r>
            <a:r>
              <a:rPr lang="en-US" dirty="0" err="1" smtClean="0"/>
              <a:t>Ghemawat</a:t>
            </a:r>
            <a:endParaRPr lang="en-US" dirty="0" smtClean="0"/>
          </a:p>
          <a:p>
            <a:pPr>
              <a:buNone/>
            </a:pPr>
            <a:r>
              <a:rPr lang="en-US" dirty="0" smtClean="0"/>
              <a:t>	OSDI, 2004</a:t>
            </a:r>
          </a:p>
          <a:p>
            <a:endParaRPr lang="en-US" dirty="0"/>
          </a:p>
        </p:txBody>
      </p:sp>
      <p:sp>
        <p:nvSpPr>
          <p:cNvPr id="2" name="Title 1"/>
          <p:cNvSpPr>
            <a:spLocks noGrp="1"/>
          </p:cNvSpPr>
          <p:nvPr>
            <p:ph type="title"/>
          </p:nvPr>
        </p:nvSpPr>
        <p:spPr/>
        <p:txBody>
          <a:bodyPr/>
          <a:lstStyle/>
          <a:p>
            <a:r>
              <a:rPr lang="en-US" dirty="0" err="1" smtClean="0"/>
              <a:t>MapReduce</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a:bodyPr>
          <a:lstStyle/>
          <a:p>
            <a:r>
              <a:rPr lang="en-US" b="1" dirty="0" smtClean="0"/>
              <a:t>Functional programming</a:t>
            </a:r>
            <a:r>
              <a:rPr lang="en-US" dirty="0" smtClean="0"/>
              <a:t> is a programming paradigm that treats computation as the evaluation of mathematical functions</a:t>
            </a:r>
          </a:p>
          <a:p>
            <a:r>
              <a:rPr lang="en-US" dirty="0" smtClean="0"/>
              <a:t>Interactive PL</a:t>
            </a:r>
          </a:p>
          <a:p>
            <a:r>
              <a:rPr lang="en-US" dirty="0" smtClean="0"/>
              <a:t>Expression      </a:t>
            </a:r>
            <a:r>
              <a:rPr lang="en-US" dirty="0" smtClean="0">
                <a:sym typeface="Wingdings" pitchFamily="2" charset="2"/>
              </a:rPr>
              <a:t> Value</a:t>
            </a:r>
          </a:p>
          <a:p>
            <a:r>
              <a:rPr lang="en-US" dirty="0" smtClean="0">
                <a:sym typeface="Wingdings" pitchFamily="2" charset="2"/>
              </a:rPr>
              <a:t>(function arg1 arg2 …</a:t>
            </a:r>
            <a:r>
              <a:rPr lang="en-US" dirty="0" err="1" smtClean="0">
                <a:sym typeface="Wingdings" pitchFamily="2" charset="2"/>
              </a:rPr>
              <a:t>argn</a:t>
            </a:r>
            <a:r>
              <a:rPr lang="en-US" dirty="0" smtClean="0">
                <a:sym typeface="Wingdings" pitchFamily="2" charset="2"/>
              </a:rPr>
              <a:t>)*</a:t>
            </a:r>
          </a:p>
          <a:p>
            <a:r>
              <a:rPr lang="en-US" dirty="0" smtClean="0">
                <a:sym typeface="Wingdings" pitchFamily="2" charset="2"/>
              </a:rPr>
              <a:t>(+ 12 23 34 45)</a:t>
            </a:r>
          </a:p>
          <a:p>
            <a:pPr>
              <a:buNone/>
            </a:pPr>
            <a:r>
              <a:rPr lang="en-US" dirty="0" smtClean="0">
                <a:sym typeface="Wingdings" pitchFamily="2" charset="2"/>
              </a:rPr>
              <a:t>	104</a:t>
            </a:r>
          </a:p>
          <a:p>
            <a:pPr>
              <a:buNone/>
            </a:pPr>
            <a:r>
              <a:rPr lang="en-US" dirty="0" smtClean="0">
                <a:sym typeface="Wingdings" pitchFamily="2" charset="2"/>
              </a:rPr>
              <a:t>*</a:t>
            </a:r>
            <a:r>
              <a:rPr lang="en-US" sz="2600" i="1" dirty="0" smtClean="0">
                <a:sym typeface="Wingdings" pitchFamily="2" charset="2"/>
              </a:rPr>
              <a:t>Scheme – a dialect of LISP, is the 2</a:t>
            </a:r>
            <a:r>
              <a:rPr lang="en-US" sz="2600" i="1" baseline="30000" dirty="0" smtClean="0">
                <a:sym typeface="Wingdings" pitchFamily="2" charset="2"/>
              </a:rPr>
              <a:t>nd</a:t>
            </a:r>
            <a:r>
              <a:rPr lang="en-US" sz="2600" i="1" dirty="0" smtClean="0">
                <a:sym typeface="Wingdings" pitchFamily="2" charset="2"/>
              </a:rPr>
              <a:t> oldest PL that is still in use</a:t>
            </a:r>
          </a:p>
          <a:p>
            <a:pPr>
              <a:buNone/>
            </a:pPr>
            <a:endParaRPr lang="en-US" dirty="0"/>
          </a:p>
        </p:txBody>
      </p:sp>
      <p:sp>
        <p:nvSpPr>
          <p:cNvPr id="2" name="Title 1"/>
          <p:cNvSpPr>
            <a:spLocks noGrp="1"/>
          </p:cNvSpPr>
          <p:nvPr>
            <p:ph type="title"/>
          </p:nvPr>
        </p:nvSpPr>
        <p:spPr/>
        <p:txBody>
          <a:bodyPr/>
          <a:lstStyle/>
          <a:p>
            <a:r>
              <a:rPr lang="en-US" dirty="0" smtClean="0"/>
              <a:t>Functional Programming</a:t>
            </a:r>
            <a:endParaRPr lang="en-US" dirty="0"/>
          </a:p>
        </p:txBody>
      </p:sp>
      <p:cxnSp>
        <p:nvCxnSpPr>
          <p:cNvPr id="5" name="Straight Arrow Connector 4"/>
          <p:cNvCxnSpPr/>
          <p:nvPr/>
        </p:nvCxnSpPr>
        <p:spPr>
          <a:xfrm>
            <a:off x="2362200" y="3581400"/>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lnSpcReduction="10000"/>
          </a:bodyPr>
          <a:lstStyle/>
          <a:p>
            <a:r>
              <a:rPr lang="en-US" dirty="0" smtClean="0"/>
              <a:t>In early days computer use was very expensive, it was obvious to have the programming language resemble the architecture of the computer as close as possible.</a:t>
            </a:r>
          </a:p>
          <a:p>
            <a:r>
              <a:rPr lang="en-US" dirty="0" smtClean="0"/>
              <a:t>A computer consists of a central processing unit and a memory. </a:t>
            </a:r>
          </a:p>
          <a:p>
            <a:r>
              <a:rPr lang="en-US" dirty="0" smtClean="0"/>
              <a:t>Therefore a program consisted of instructions to modify the memory, executed by the processing unit</a:t>
            </a:r>
          </a:p>
          <a:p>
            <a:r>
              <a:rPr lang="en-US" dirty="0" smtClean="0"/>
              <a:t>With that the imperative programming style arose</a:t>
            </a:r>
          </a:p>
          <a:p>
            <a:r>
              <a:rPr lang="en-US" dirty="0" smtClean="0"/>
              <a:t>Imperative programming language, like Pascal and C, are characterized by the existence of assignments, executed sequentially.</a:t>
            </a:r>
            <a:endParaRPr lang="en-US" dirty="0"/>
          </a:p>
        </p:txBody>
      </p:sp>
      <p:sp>
        <p:nvSpPr>
          <p:cNvPr id="2" name="Title 1"/>
          <p:cNvSpPr>
            <a:spLocks noGrp="1"/>
          </p:cNvSpPr>
          <p:nvPr>
            <p:ph type="title"/>
          </p:nvPr>
        </p:nvSpPr>
        <p:spPr/>
        <p:txBody>
          <a:bodyPr/>
          <a:lstStyle/>
          <a:p>
            <a:r>
              <a:rPr lang="en-US" dirty="0" smtClean="0"/>
              <a:t>Functional Programming</a:t>
            </a:r>
            <a:endParaRPr lang="en-US" dirty="0"/>
          </a:p>
        </p:txBody>
      </p:sp>
      <p:sp>
        <p:nvSpPr>
          <p:cNvPr id="6" name="TextBox 5"/>
          <p:cNvSpPr txBox="1"/>
          <p:nvPr/>
        </p:nvSpPr>
        <p:spPr>
          <a:xfrm>
            <a:off x="609600" y="6172200"/>
            <a:ext cx="6477000" cy="381000"/>
          </a:xfrm>
          <a:prstGeom prst="rect">
            <a:avLst/>
          </a:prstGeom>
          <a:noFill/>
        </p:spPr>
        <p:txBody>
          <a:bodyPr wrap="square" rtlCol="0">
            <a:spAutoFit/>
          </a:bodyPr>
          <a:lstStyle/>
          <a:p>
            <a:r>
              <a:rPr lang="en-US" dirty="0" smtClean="0"/>
              <a:t>Reference: Functional Programming by </a:t>
            </a:r>
            <a:r>
              <a:rPr lang="en-US" dirty="0" err="1" smtClean="0"/>
              <a:t>Jeroen</a:t>
            </a:r>
            <a:r>
              <a:rPr lang="en-US" dirty="0" smtClean="0"/>
              <a:t> Fokker</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Big Data Analytics</a:t>
            </a:r>
          </a:p>
          <a:p>
            <a:r>
              <a:rPr lang="en-US" dirty="0" smtClean="0"/>
              <a:t>Extended RDBMS Architecture</a:t>
            </a:r>
          </a:p>
          <a:p>
            <a:r>
              <a:rPr lang="en-US" dirty="0" err="1" smtClean="0"/>
              <a:t>MapReduce</a:t>
            </a:r>
            <a:r>
              <a:rPr lang="en-US" dirty="0" smtClean="0"/>
              <a:t>/</a:t>
            </a:r>
            <a:r>
              <a:rPr lang="en-US" dirty="0" err="1" smtClean="0"/>
              <a:t>Hadoop</a:t>
            </a:r>
            <a:endParaRPr lang="en-US" dirty="0" smtClean="0"/>
          </a:p>
          <a:p>
            <a:endParaRPr lang="en-US" dirty="0"/>
          </a:p>
        </p:txBody>
      </p:sp>
      <p:sp>
        <p:nvSpPr>
          <p:cNvPr id="3" name="Title 2"/>
          <p:cNvSpPr>
            <a:spLocks noGrp="1"/>
          </p:cNvSpPr>
          <p:nvPr>
            <p:ph type="title"/>
          </p:nvPr>
        </p:nvSpPr>
        <p:spPr/>
        <p:txBody>
          <a:bodyPr/>
          <a:lstStyle/>
          <a:p>
            <a:r>
              <a:rPr lang="en-US" dirty="0" smtClean="0"/>
              <a:t>Topics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fontScale="85000" lnSpcReduction="10000"/>
          </a:bodyPr>
          <a:lstStyle/>
          <a:p>
            <a:r>
              <a:rPr lang="en-US" dirty="0" smtClean="0"/>
              <a:t>Functions express the connection between parameters (the ‘input’) and the result (the ‘output’) of certain processes.</a:t>
            </a:r>
          </a:p>
          <a:p>
            <a:r>
              <a:rPr lang="en-US" dirty="0" smtClean="0"/>
              <a:t>In each computation the result depends in a certain way on the parameters. Therefore a function is a good way of specifying a computation. </a:t>
            </a:r>
          </a:p>
          <a:p>
            <a:r>
              <a:rPr lang="en-US" dirty="0" smtClean="0"/>
              <a:t>This is the basis of the functional programming style.</a:t>
            </a:r>
          </a:p>
          <a:p>
            <a:r>
              <a:rPr lang="en-US" dirty="0" smtClean="0"/>
              <a:t>A ‘program’ consists of the definition of one or more functions</a:t>
            </a:r>
          </a:p>
          <a:p>
            <a:r>
              <a:rPr lang="en-US" dirty="0" smtClean="0"/>
              <a:t>With the ‘execution’ of a program the function is provided with parameters, and the result must be calculated. </a:t>
            </a:r>
          </a:p>
          <a:p>
            <a:r>
              <a:rPr lang="en-US" dirty="0" smtClean="0"/>
              <a:t>With this calculation there is still a certain degree of freedom</a:t>
            </a:r>
          </a:p>
          <a:p>
            <a:r>
              <a:rPr lang="en-US" dirty="0" smtClean="0"/>
              <a:t>For instance, why would the programmer need to prescribe in what order independent </a:t>
            </a:r>
            <a:r>
              <a:rPr lang="en-US" dirty="0" err="1" smtClean="0"/>
              <a:t>subcalculations</a:t>
            </a:r>
            <a:r>
              <a:rPr lang="en-US" dirty="0" smtClean="0"/>
              <a:t> must be executed?</a:t>
            </a:r>
            <a:endParaRPr lang="en-US" dirty="0"/>
          </a:p>
        </p:txBody>
      </p:sp>
      <p:sp>
        <p:nvSpPr>
          <p:cNvPr id="2" name="Title 1"/>
          <p:cNvSpPr>
            <a:spLocks noGrp="1"/>
          </p:cNvSpPr>
          <p:nvPr>
            <p:ph type="title"/>
          </p:nvPr>
        </p:nvSpPr>
        <p:spPr/>
        <p:txBody>
          <a:bodyPr/>
          <a:lstStyle/>
          <a:p>
            <a:r>
              <a:rPr lang="en-US" dirty="0" smtClean="0"/>
              <a:t>Functional Programming</a:t>
            </a:r>
            <a:endParaRPr lang="en-US" dirty="0"/>
          </a:p>
        </p:txBody>
      </p:sp>
      <p:sp>
        <p:nvSpPr>
          <p:cNvPr id="4" name="Rectangle 3"/>
          <p:cNvSpPr/>
          <p:nvPr/>
        </p:nvSpPr>
        <p:spPr>
          <a:xfrm>
            <a:off x="838200" y="5943600"/>
            <a:ext cx="6096000" cy="369332"/>
          </a:xfrm>
          <a:prstGeom prst="rect">
            <a:avLst/>
          </a:prstGeom>
        </p:spPr>
        <p:txBody>
          <a:bodyPr wrap="square">
            <a:spAutoFit/>
          </a:bodyPr>
          <a:lstStyle/>
          <a:p>
            <a:r>
              <a:rPr lang="en-US" dirty="0" smtClean="0"/>
              <a:t>Reference: Functional Programming by </a:t>
            </a:r>
            <a:r>
              <a:rPr lang="en-US" dirty="0" err="1" smtClean="0"/>
              <a:t>Jeroen</a:t>
            </a:r>
            <a:r>
              <a:rPr lang="en-US" dirty="0" smtClean="0"/>
              <a:t> Fokker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a:bodyPr>
          <a:lstStyle/>
          <a:p>
            <a:r>
              <a:rPr lang="en-US" dirty="0" smtClean="0"/>
              <a:t>The theoretical basis of imperative programming was already founded in the 30s by Alan Turing (in England) and John von </a:t>
            </a:r>
            <a:r>
              <a:rPr lang="en-US" dirty="0" err="1" smtClean="0"/>
              <a:t>Neuman</a:t>
            </a:r>
            <a:r>
              <a:rPr lang="en-US" dirty="0" smtClean="0"/>
              <a:t> (in the USA)</a:t>
            </a:r>
          </a:p>
          <a:p>
            <a:r>
              <a:rPr lang="en-US" dirty="0" smtClean="0"/>
              <a:t>The theory of functions as a model for calculation comes also from the 20s and 30s. Some of the founders are M. </a:t>
            </a:r>
            <a:r>
              <a:rPr lang="en-US" dirty="0" err="1" smtClean="0"/>
              <a:t>Sch¨onfinkel</a:t>
            </a:r>
            <a:r>
              <a:rPr lang="en-US" dirty="0" smtClean="0"/>
              <a:t> (in Germany and Russia), Haskell Curry (in England) and Alonzo Church (in the USA</a:t>
            </a:r>
          </a:p>
          <a:p>
            <a:r>
              <a:rPr lang="en-US" dirty="0" smtClean="0"/>
              <a:t>The language Lisp of John McCarthy was the first functional programming language, and for years it remained the only one</a:t>
            </a:r>
            <a:endParaRPr lang="en-US" dirty="0"/>
          </a:p>
        </p:txBody>
      </p:sp>
      <p:sp>
        <p:nvSpPr>
          <p:cNvPr id="2" name="Title 1"/>
          <p:cNvSpPr>
            <a:spLocks noGrp="1"/>
          </p:cNvSpPr>
          <p:nvPr>
            <p:ph type="title"/>
          </p:nvPr>
        </p:nvSpPr>
        <p:spPr/>
        <p:txBody>
          <a:bodyPr/>
          <a:lstStyle/>
          <a:p>
            <a:r>
              <a:rPr lang="en-US" dirty="0" smtClean="0"/>
              <a:t>Functional Programming</a:t>
            </a:r>
            <a:endParaRPr lang="en-US" dirty="0"/>
          </a:p>
        </p:txBody>
      </p:sp>
      <p:sp>
        <p:nvSpPr>
          <p:cNvPr id="4" name="Rectangle 3"/>
          <p:cNvSpPr/>
          <p:nvPr/>
        </p:nvSpPr>
        <p:spPr>
          <a:xfrm>
            <a:off x="838200" y="5943600"/>
            <a:ext cx="6096000" cy="369332"/>
          </a:xfrm>
          <a:prstGeom prst="rect">
            <a:avLst/>
          </a:prstGeom>
        </p:spPr>
        <p:txBody>
          <a:bodyPr wrap="square">
            <a:spAutoFit/>
          </a:bodyPr>
          <a:lstStyle/>
          <a:p>
            <a:r>
              <a:rPr lang="en-US" dirty="0" smtClean="0"/>
              <a:t>Reference: Functional Programming by </a:t>
            </a:r>
            <a:r>
              <a:rPr lang="en-US" dirty="0" err="1" smtClean="0"/>
              <a:t>Jeroen</a:t>
            </a:r>
            <a:r>
              <a:rPr lang="en-US" dirty="0" smtClean="0"/>
              <a:t> Fokker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a:bodyPr>
          <a:lstStyle/>
          <a:p>
            <a:r>
              <a:rPr lang="en-US" dirty="0" smtClean="0"/>
              <a:t>ML, Scheme (an adjustment to Lisp), Miranda and Clean are other examples of functional programming languages</a:t>
            </a:r>
          </a:p>
          <a:p>
            <a:r>
              <a:rPr lang="en-US" dirty="0" smtClean="0"/>
              <a:t>Haskell (first unified PL) &amp; Gofer (a simplified version of Haskell)</a:t>
            </a:r>
          </a:p>
          <a:p>
            <a:r>
              <a:rPr lang="en-US" dirty="0" smtClean="0"/>
              <a:t>ML &amp; Schemes have overtones of imperative programming languages and therefore are not purely FPLs</a:t>
            </a:r>
          </a:p>
          <a:p>
            <a:r>
              <a:rPr lang="en-US" dirty="0" smtClean="0"/>
              <a:t>Miranda is a purely FPL!</a:t>
            </a:r>
            <a:endParaRPr lang="en-US" dirty="0"/>
          </a:p>
        </p:txBody>
      </p:sp>
      <p:sp>
        <p:nvSpPr>
          <p:cNvPr id="2" name="Title 1"/>
          <p:cNvSpPr>
            <a:spLocks noGrp="1"/>
          </p:cNvSpPr>
          <p:nvPr>
            <p:ph type="title"/>
          </p:nvPr>
        </p:nvSpPr>
        <p:spPr/>
        <p:txBody>
          <a:bodyPr/>
          <a:lstStyle/>
          <a:p>
            <a:r>
              <a:rPr lang="en-US" dirty="0" smtClean="0"/>
              <a:t>Functional Programming</a:t>
            </a:r>
            <a:endParaRPr lang="en-US" dirty="0"/>
          </a:p>
        </p:txBody>
      </p:sp>
      <p:sp>
        <p:nvSpPr>
          <p:cNvPr id="4" name="Rectangle 3"/>
          <p:cNvSpPr/>
          <p:nvPr/>
        </p:nvSpPr>
        <p:spPr>
          <a:xfrm>
            <a:off x="838200" y="5943600"/>
            <a:ext cx="6096000" cy="369332"/>
          </a:xfrm>
          <a:prstGeom prst="rect">
            <a:avLst/>
          </a:prstGeom>
        </p:spPr>
        <p:txBody>
          <a:bodyPr wrap="square">
            <a:spAutoFit/>
          </a:bodyPr>
          <a:lstStyle/>
          <a:p>
            <a:r>
              <a:rPr lang="en-US" dirty="0" smtClean="0"/>
              <a:t>Reference: Functional Programming by </a:t>
            </a:r>
            <a:r>
              <a:rPr lang="en-US" dirty="0" err="1" smtClean="0"/>
              <a:t>Jeroen</a:t>
            </a:r>
            <a:r>
              <a:rPr lang="en-US" dirty="0" smtClean="0"/>
              <a:t> Fokker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fontScale="92500" lnSpcReduction="10000"/>
          </a:bodyPr>
          <a:lstStyle/>
          <a:p>
            <a:pPr>
              <a:buNone/>
            </a:pPr>
            <a:r>
              <a:rPr lang="en-US" dirty="0" smtClean="0"/>
              <a:t>? 5+2*3</a:t>
            </a:r>
          </a:p>
          <a:p>
            <a:pPr>
              <a:buNone/>
            </a:pPr>
            <a:r>
              <a:rPr lang="en-US" dirty="0" smtClean="0"/>
              <a:t>11</a:t>
            </a:r>
          </a:p>
          <a:p>
            <a:pPr>
              <a:buNone/>
            </a:pPr>
            <a:r>
              <a:rPr lang="en-US" dirty="0" smtClean="0"/>
              <a:t>(5 reductions, 9 cells)</a:t>
            </a:r>
          </a:p>
          <a:p>
            <a:pPr>
              <a:buNone/>
            </a:pPr>
            <a:r>
              <a:rPr lang="en-US" dirty="0" smtClean="0"/>
              <a:t>?</a:t>
            </a:r>
          </a:p>
          <a:p>
            <a:r>
              <a:rPr lang="en-US" dirty="0" smtClean="0"/>
              <a:t>The interpreter calculates the value of the expression entered, where * denotes multiplication.</a:t>
            </a:r>
          </a:p>
          <a:p>
            <a:r>
              <a:rPr lang="en-US" dirty="0" smtClean="0"/>
              <a:t>After reporting the result (11) the interpreter reports the calculation took ‘5 reductions’ (a measure for the amount of time needed) and ‘9 cells’ (a measure for the amount of memory used)</a:t>
            </a:r>
          </a:p>
          <a:p>
            <a:r>
              <a:rPr lang="en-US" dirty="0" smtClean="0"/>
              <a:t>The question mark shows the interpreter is ready for the next expression</a:t>
            </a:r>
            <a:endParaRPr lang="en-US" dirty="0"/>
          </a:p>
        </p:txBody>
      </p:sp>
      <p:sp>
        <p:nvSpPr>
          <p:cNvPr id="2" name="Title 1"/>
          <p:cNvSpPr>
            <a:spLocks noGrp="1"/>
          </p:cNvSpPr>
          <p:nvPr>
            <p:ph type="title"/>
          </p:nvPr>
        </p:nvSpPr>
        <p:spPr/>
        <p:txBody>
          <a:bodyPr/>
          <a:lstStyle/>
          <a:p>
            <a:r>
              <a:rPr lang="en-US" dirty="0" smtClean="0"/>
              <a:t>Gofer</a:t>
            </a:r>
            <a:endParaRPr lang="en-US" dirty="0"/>
          </a:p>
        </p:txBody>
      </p:sp>
      <p:sp>
        <p:nvSpPr>
          <p:cNvPr id="4" name="Rectangle 3"/>
          <p:cNvSpPr/>
          <p:nvPr/>
        </p:nvSpPr>
        <p:spPr>
          <a:xfrm>
            <a:off x="838200" y="5943600"/>
            <a:ext cx="6096000" cy="369332"/>
          </a:xfrm>
          <a:prstGeom prst="rect">
            <a:avLst/>
          </a:prstGeom>
        </p:spPr>
        <p:txBody>
          <a:bodyPr wrap="square">
            <a:spAutoFit/>
          </a:bodyPr>
          <a:lstStyle/>
          <a:p>
            <a:r>
              <a:rPr lang="en-US" dirty="0" smtClean="0"/>
              <a:t>Reference: Functional Programming by </a:t>
            </a:r>
            <a:r>
              <a:rPr lang="en-US" dirty="0" err="1" smtClean="0"/>
              <a:t>Jeroen</a:t>
            </a:r>
            <a:r>
              <a:rPr lang="en-US" dirty="0" smtClean="0"/>
              <a:t> Fokker</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fontScale="85000" lnSpcReduction="20000"/>
          </a:bodyPr>
          <a:lstStyle/>
          <a:p>
            <a:pPr>
              <a:buNone/>
            </a:pPr>
            <a:r>
              <a:rPr lang="en-US" dirty="0" smtClean="0"/>
              <a:t>? sum [1..10]</a:t>
            </a:r>
          </a:p>
          <a:p>
            <a:pPr>
              <a:buNone/>
            </a:pPr>
            <a:r>
              <a:rPr lang="en-US" dirty="0" smtClean="0"/>
              <a:t>55</a:t>
            </a:r>
          </a:p>
          <a:p>
            <a:pPr>
              <a:buNone/>
            </a:pPr>
            <a:r>
              <a:rPr lang="en-US" dirty="0" smtClean="0"/>
              <a:t>(91 reductions, 130 cells)</a:t>
            </a:r>
          </a:p>
          <a:p>
            <a:r>
              <a:rPr lang="en-US" dirty="0" smtClean="0"/>
              <a:t>In this example [1..10] is the Gofer notation for the list of numbers from 1 to 10. </a:t>
            </a:r>
          </a:p>
          <a:p>
            <a:r>
              <a:rPr lang="en-US" dirty="0" smtClean="0"/>
              <a:t>The standard function sum can be applied to such a list to calculate the sum (55) of those numbers. </a:t>
            </a:r>
          </a:p>
          <a:p>
            <a:r>
              <a:rPr lang="en-US" dirty="0" smtClean="0"/>
              <a:t>A list is one of the ways to compose data, making it possible to apply functions to large amounts of data. </a:t>
            </a:r>
          </a:p>
          <a:p>
            <a:r>
              <a:rPr lang="en-US" dirty="0" smtClean="0"/>
              <a:t>Lists can also be the result of a function:</a:t>
            </a:r>
          </a:p>
          <a:p>
            <a:pPr>
              <a:buNone/>
            </a:pPr>
            <a:r>
              <a:rPr lang="en-US" dirty="0" smtClean="0"/>
              <a:t>? sums [1..10]</a:t>
            </a:r>
          </a:p>
          <a:p>
            <a:pPr>
              <a:buNone/>
            </a:pPr>
            <a:r>
              <a:rPr lang="en-US" dirty="0" smtClean="0"/>
              <a:t>[0, 1, 3, 6, 10, 15, 21, 28, 36, 45, 55]</a:t>
            </a:r>
          </a:p>
          <a:p>
            <a:pPr>
              <a:buNone/>
            </a:pPr>
            <a:r>
              <a:rPr lang="en-US" dirty="0" smtClean="0"/>
              <a:t>(111 reductions, 253 cells)</a:t>
            </a:r>
          </a:p>
          <a:p>
            <a:r>
              <a:rPr lang="en-US" dirty="0" smtClean="0"/>
              <a:t>The standard function sums returns next to the sum of the numbers in the list also all the intermediate results.</a:t>
            </a:r>
            <a:endParaRPr lang="en-US" dirty="0"/>
          </a:p>
        </p:txBody>
      </p:sp>
      <p:sp>
        <p:nvSpPr>
          <p:cNvPr id="2" name="Title 1"/>
          <p:cNvSpPr>
            <a:spLocks noGrp="1"/>
          </p:cNvSpPr>
          <p:nvPr>
            <p:ph type="title"/>
          </p:nvPr>
        </p:nvSpPr>
        <p:spPr/>
        <p:txBody>
          <a:bodyPr/>
          <a:lstStyle/>
          <a:p>
            <a:r>
              <a:rPr lang="en-US" dirty="0" smtClean="0"/>
              <a:t>Gofer</a:t>
            </a:r>
            <a:endParaRPr lang="en-US" dirty="0"/>
          </a:p>
        </p:txBody>
      </p:sp>
      <p:sp>
        <p:nvSpPr>
          <p:cNvPr id="4" name="Rectangle 3"/>
          <p:cNvSpPr/>
          <p:nvPr/>
        </p:nvSpPr>
        <p:spPr>
          <a:xfrm>
            <a:off x="838200" y="6096000"/>
            <a:ext cx="6096000" cy="369332"/>
          </a:xfrm>
          <a:prstGeom prst="rect">
            <a:avLst/>
          </a:prstGeom>
        </p:spPr>
        <p:txBody>
          <a:bodyPr wrap="square">
            <a:spAutoFit/>
          </a:bodyPr>
          <a:lstStyle/>
          <a:p>
            <a:r>
              <a:rPr lang="en-US" dirty="0" smtClean="0"/>
              <a:t>Reference: Functional Programming by </a:t>
            </a:r>
            <a:r>
              <a:rPr lang="en-US" dirty="0" err="1" smtClean="0"/>
              <a:t>Jeroen</a:t>
            </a:r>
            <a:r>
              <a:rPr lang="en-US" dirty="0" smtClean="0"/>
              <a:t> Fokker</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a:bodyPr>
          <a:lstStyle/>
          <a:p>
            <a:pPr>
              <a:buNone/>
            </a:pPr>
            <a:r>
              <a:rPr lang="en-US" dirty="0" smtClean="0"/>
              <a:t>? reverse (sort [1,6,2,9,2,7])</a:t>
            </a:r>
          </a:p>
          <a:p>
            <a:pPr>
              <a:buNone/>
            </a:pPr>
            <a:r>
              <a:rPr lang="en-US" dirty="0" smtClean="0"/>
              <a:t>[9, 7, 6, 2, 2, 1]</a:t>
            </a:r>
          </a:p>
          <a:p>
            <a:pPr>
              <a:buNone/>
            </a:pPr>
            <a:r>
              <a:rPr lang="en-US" dirty="0" smtClean="0"/>
              <a:t>(52 reductions, 135 cells)</a:t>
            </a:r>
          </a:p>
          <a:p>
            <a:pPr>
              <a:buNone/>
            </a:pPr>
            <a:endParaRPr lang="en-US" dirty="0" smtClean="0"/>
          </a:p>
          <a:p>
            <a:r>
              <a:rPr lang="en-US" dirty="0" smtClean="0"/>
              <a:t>g (f x) means that f should be applied to x and g should be applied to the result of that</a:t>
            </a:r>
          </a:p>
          <a:p>
            <a:r>
              <a:rPr lang="en-US" dirty="0" smtClean="0"/>
              <a:t>Gofer is a largely parenthesis free language</a:t>
            </a:r>
          </a:p>
        </p:txBody>
      </p:sp>
      <p:sp>
        <p:nvSpPr>
          <p:cNvPr id="2" name="Title 1"/>
          <p:cNvSpPr>
            <a:spLocks noGrp="1"/>
          </p:cNvSpPr>
          <p:nvPr>
            <p:ph type="title"/>
          </p:nvPr>
        </p:nvSpPr>
        <p:spPr/>
        <p:txBody>
          <a:bodyPr/>
          <a:lstStyle/>
          <a:p>
            <a:r>
              <a:rPr lang="en-US" dirty="0" smtClean="0"/>
              <a:t>Gofer</a:t>
            </a:r>
            <a:endParaRPr lang="en-US" dirty="0"/>
          </a:p>
        </p:txBody>
      </p:sp>
      <p:sp>
        <p:nvSpPr>
          <p:cNvPr id="4" name="Rectangle 3"/>
          <p:cNvSpPr/>
          <p:nvPr/>
        </p:nvSpPr>
        <p:spPr>
          <a:xfrm>
            <a:off x="838200" y="6096000"/>
            <a:ext cx="6096000" cy="369332"/>
          </a:xfrm>
          <a:prstGeom prst="rect">
            <a:avLst/>
          </a:prstGeom>
        </p:spPr>
        <p:txBody>
          <a:bodyPr wrap="square">
            <a:spAutoFit/>
          </a:bodyPr>
          <a:lstStyle/>
          <a:p>
            <a:r>
              <a:rPr lang="en-US" dirty="0" smtClean="0"/>
              <a:t>Reference: Functional Programming by </a:t>
            </a:r>
            <a:r>
              <a:rPr lang="en-US" dirty="0" err="1" smtClean="0"/>
              <a:t>Jeroen</a:t>
            </a:r>
            <a:r>
              <a:rPr lang="en-US" dirty="0" smtClean="0"/>
              <a:t> Fokker</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a:bodyPr>
          <a:lstStyle/>
          <a:p>
            <a:r>
              <a:rPr lang="en-US" dirty="0" smtClean="0"/>
              <a:t>The editor is called by typing ‘:edit’, followed by the name of a file, for example:</a:t>
            </a:r>
          </a:p>
          <a:p>
            <a:pPr>
              <a:buNone/>
            </a:pPr>
            <a:r>
              <a:rPr lang="en-US" dirty="0" smtClean="0"/>
              <a:t>? :edit new</a:t>
            </a:r>
          </a:p>
          <a:p>
            <a:r>
              <a:rPr lang="en-US" dirty="0" smtClean="0"/>
              <a:t>Definition of the factorial function can be put in the file ‘new’. </a:t>
            </a:r>
          </a:p>
          <a:p>
            <a:r>
              <a:rPr lang="en-US" dirty="0" smtClean="0"/>
              <a:t>In Gofer the definition of the function </a:t>
            </a:r>
            <a:r>
              <a:rPr lang="en-US" dirty="0" err="1" smtClean="0"/>
              <a:t>fac</a:t>
            </a:r>
            <a:r>
              <a:rPr lang="en-US" dirty="0" smtClean="0"/>
              <a:t> could look like:</a:t>
            </a:r>
          </a:p>
          <a:p>
            <a:pPr>
              <a:buNone/>
            </a:pPr>
            <a:r>
              <a:rPr lang="pt-BR" dirty="0" smtClean="0"/>
              <a:t>fac n = product [1..n]</a:t>
            </a:r>
            <a:endParaRPr lang="en-US" dirty="0" smtClean="0"/>
          </a:p>
        </p:txBody>
      </p:sp>
      <p:sp>
        <p:nvSpPr>
          <p:cNvPr id="2" name="Title 1"/>
          <p:cNvSpPr>
            <a:spLocks noGrp="1"/>
          </p:cNvSpPr>
          <p:nvPr>
            <p:ph type="title"/>
          </p:nvPr>
        </p:nvSpPr>
        <p:spPr/>
        <p:txBody>
          <a:bodyPr/>
          <a:lstStyle/>
          <a:p>
            <a:r>
              <a:rPr lang="en-US" dirty="0" smtClean="0"/>
              <a:t>Gofer: Defining New Functions</a:t>
            </a:r>
            <a:endParaRPr lang="en-US" dirty="0"/>
          </a:p>
        </p:txBody>
      </p:sp>
      <p:sp>
        <p:nvSpPr>
          <p:cNvPr id="4" name="Rectangle 3"/>
          <p:cNvSpPr/>
          <p:nvPr/>
        </p:nvSpPr>
        <p:spPr>
          <a:xfrm>
            <a:off x="838200" y="6096000"/>
            <a:ext cx="6096000" cy="369332"/>
          </a:xfrm>
          <a:prstGeom prst="rect">
            <a:avLst/>
          </a:prstGeom>
        </p:spPr>
        <p:txBody>
          <a:bodyPr wrap="square">
            <a:spAutoFit/>
          </a:bodyPr>
          <a:lstStyle/>
          <a:p>
            <a:r>
              <a:rPr lang="en-US" dirty="0" smtClean="0"/>
              <a:t>Reference: Functional Programming by </a:t>
            </a:r>
            <a:r>
              <a:rPr lang="en-US" dirty="0" err="1" smtClean="0"/>
              <a:t>Jeroen</a:t>
            </a:r>
            <a:r>
              <a:rPr lang="en-US" dirty="0" smtClean="0"/>
              <a:t> Fokker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fontScale="85000" lnSpcReduction="20000"/>
          </a:bodyPr>
          <a:lstStyle/>
          <a:p>
            <a:pPr>
              <a:buNone/>
            </a:pPr>
            <a:r>
              <a:rPr lang="en-US" dirty="0" smtClean="0"/>
              <a:t>? :load new</a:t>
            </a:r>
          </a:p>
          <a:p>
            <a:pPr>
              <a:buNone/>
            </a:pPr>
            <a:r>
              <a:rPr lang="en-US" dirty="0" smtClean="0"/>
              <a:t>Reading script file "new":</a:t>
            </a:r>
          </a:p>
          <a:p>
            <a:pPr>
              <a:buNone/>
            </a:pPr>
            <a:r>
              <a:rPr lang="en-US" dirty="0" smtClean="0"/>
              <a:t>Parsing..........................................................</a:t>
            </a:r>
          </a:p>
          <a:p>
            <a:pPr>
              <a:buNone/>
            </a:pPr>
            <a:r>
              <a:rPr lang="en-US" dirty="0" smtClean="0"/>
              <a:t>Dependency analysis..............................................</a:t>
            </a:r>
          </a:p>
          <a:p>
            <a:pPr>
              <a:buNone/>
            </a:pPr>
            <a:r>
              <a:rPr lang="en-US" dirty="0" smtClean="0"/>
              <a:t>Type checking....................................................</a:t>
            </a:r>
          </a:p>
          <a:p>
            <a:pPr>
              <a:buNone/>
            </a:pPr>
            <a:r>
              <a:rPr lang="en-US" dirty="0" smtClean="0"/>
              <a:t>Compiling........................................................</a:t>
            </a:r>
          </a:p>
          <a:p>
            <a:pPr>
              <a:buNone/>
            </a:pPr>
            <a:r>
              <a:rPr lang="en-US" dirty="0" smtClean="0"/>
              <a:t>Gofer session for:</a:t>
            </a:r>
          </a:p>
          <a:p>
            <a:pPr>
              <a:buNone/>
            </a:pPr>
            <a:r>
              <a:rPr lang="en-US" dirty="0" smtClean="0"/>
              <a:t>/</a:t>
            </a:r>
            <a:r>
              <a:rPr lang="en-US" dirty="0" err="1" smtClean="0"/>
              <a:t>usr</a:t>
            </a:r>
            <a:r>
              <a:rPr lang="en-US" dirty="0" smtClean="0"/>
              <a:t>/staff/lib/gofer/prelude</a:t>
            </a:r>
          </a:p>
          <a:p>
            <a:pPr>
              <a:buNone/>
            </a:pPr>
            <a:r>
              <a:rPr lang="en-US" dirty="0" smtClean="0"/>
              <a:t>new</a:t>
            </a:r>
          </a:p>
          <a:p>
            <a:pPr>
              <a:buNone/>
            </a:pPr>
            <a:r>
              <a:rPr lang="en-US" dirty="0" smtClean="0"/>
              <a:t>?</a:t>
            </a:r>
          </a:p>
          <a:p>
            <a:pPr>
              <a:buNone/>
            </a:pPr>
            <a:endParaRPr lang="en-US" dirty="0" smtClean="0"/>
          </a:p>
          <a:p>
            <a:r>
              <a:rPr lang="en-US" dirty="0" smtClean="0"/>
              <a:t>Now </a:t>
            </a:r>
            <a:r>
              <a:rPr lang="en-US" dirty="0" err="1" smtClean="0"/>
              <a:t>fac</a:t>
            </a:r>
            <a:r>
              <a:rPr lang="en-US" dirty="0" smtClean="0"/>
              <a:t> can be used</a:t>
            </a:r>
          </a:p>
          <a:p>
            <a:pPr>
              <a:buNone/>
            </a:pPr>
            <a:r>
              <a:rPr lang="en-US" dirty="0" smtClean="0"/>
              <a:t>? </a:t>
            </a:r>
            <a:r>
              <a:rPr lang="en-US" dirty="0" err="1" smtClean="0"/>
              <a:t>fac</a:t>
            </a:r>
            <a:r>
              <a:rPr lang="en-US" dirty="0" smtClean="0"/>
              <a:t> 6</a:t>
            </a:r>
          </a:p>
          <a:p>
            <a:pPr>
              <a:buNone/>
            </a:pPr>
            <a:r>
              <a:rPr lang="en-US" dirty="0" smtClean="0"/>
              <a:t>720</a:t>
            </a:r>
          </a:p>
          <a:p>
            <a:pPr>
              <a:buNone/>
            </a:pPr>
            <a:r>
              <a:rPr lang="en-US" dirty="0" smtClean="0"/>
              <a:t>(59 reductions, 87 cells)</a:t>
            </a:r>
          </a:p>
        </p:txBody>
      </p:sp>
      <p:sp>
        <p:nvSpPr>
          <p:cNvPr id="2" name="Title 1"/>
          <p:cNvSpPr>
            <a:spLocks noGrp="1"/>
          </p:cNvSpPr>
          <p:nvPr>
            <p:ph type="title"/>
          </p:nvPr>
        </p:nvSpPr>
        <p:spPr/>
        <p:txBody>
          <a:bodyPr/>
          <a:lstStyle/>
          <a:p>
            <a:r>
              <a:rPr lang="en-US" dirty="0" smtClean="0"/>
              <a:t>Gofer: Defining New Functions</a:t>
            </a:r>
            <a:endParaRPr lang="en-US" dirty="0"/>
          </a:p>
        </p:txBody>
      </p:sp>
      <p:sp>
        <p:nvSpPr>
          <p:cNvPr id="4" name="Rectangle 3"/>
          <p:cNvSpPr/>
          <p:nvPr/>
        </p:nvSpPr>
        <p:spPr>
          <a:xfrm>
            <a:off x="838200" y="6096000"/>
            <a:ext cx="6096000" cy="369332"/>
          </a:xfrm>
          <a:prstGeom prst="rect">
            <a:avLst/>
          </a:prstGeom>
        </p:spPr>
        <p:txBody>
          <a:bodyPr wrap="square">
            <a:spAutoFit/>
          </a:bodyPr>
          <a:lstStyle/>
          <a:p>
            <a:r>
              <a:rPr lang="en-US" dirty="0" smtClean="0"/>
              <a:t>Reference: Functional Programming by </a:t>
            </a:r>
            <a:r>
              <a:rPr lang="en-US" dirty="0" err="1" smtClean="0"/>
              <a:t>Jeroen</a:t>
            </a:r>
            <a:r>
              <a:rPr lang="en-US" dirty="0" smtClean="0"/>
              <a:t> Fokker</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fontScale="92500" lnSpcReduction="20000"/>
          </a:bodyPr>
          <a:lstStyle/>
          <a:p>
            <a:r>
              <a:rPr lang="en-US" dirty="0" smtClean="0"/>
              <a:t>It is possible to add definitions to a file when it is already loaded. Then it is sufficient to just type :edit; the name of the file needs not to be specified.</a:t>
            </a:r>
          </a:p>
          <a:p>
            <a:r>
              <a:rPr lang="en-US" dirty="0" smtClean="0"/>
              <a:t>For example a function which can be added to a file is the function ‘n choose k’: the number of ways in which k objects can be chosen from a collection of n objects</a:t>
            </a:r>
          </a:p>
          <a:p>
            <a:r>
              <a:rPr lang="en-US" dirty="0" smtClean="0"/>
              <a:t>This definition can, just as with </a:t>
            </a:r>
            <a:r>
              <a:rPr lang="en-US" dirty="0" err="1" smtClean="0"/>
              <a:t>fac</a:t>
            </a:r>
            <a:r>
              <a:rPr lang="en-US" dirty="0" smtClean="0"/>
              <a:t>, be almost literally been written down in Gofer:</a:t>
            </a:r>
          </a:p>
          <a:p>
            <a:pPr>
              <a:buNone/>
            </a:pPr>
            <a:r>
              <a:rPr lang="pt-BR" dirty="0" smtClean="0"/>
              <a:t>choose n k = fac n / (fac k * fac (n-k))</a:t>
            </a:r>
          </a:p>
          <a:p>
            <a:pPr>
              <a:buNone/>
            </a:pPr>
            <a:r>
              <a:rPr lang="pt-BR" dirty="0" smtClean="0"/>
              <a:t>Example:</a:t>
            </a:r>
          </a:p>
          <a:p>
            <a:pPr>
              <a:buNone/>
            </a:pPr>
            <a:r>
              <a:rPr lang="en-US" dirty="0" smtClean="0"/>
              <a:t>? choose 10 3</a:t>
            </a:r>
          </a:p>
          <a:p>
            <a:pPr>
              <a:buNone/>
            </a:pPr>
            <a:r>
              <a:rPr lang="en-US" dirty="0" smtClean="0"/>
              <a:t>120</a:t>
            </a:r>
          </a:p>
          <a:p>
            <a:pPr>
              <a:buNone/>
            </a:pPr>
            <a:r>
              <a:rPr lang="en-US" dirty="0" smtClean="0"/>
              <a:t>(189 reductions, 272 cells)</a:t>
            </a:r>
          </a:p>
        </p:txBody>
      </p:sp>
      <p:sp>
        <p:nvSpPr>
          <p:cNvPr id="2" name="Title 1"/>
          <p:cNvSpPr>
            <a:spLocks noGrp="1"/>
          </p:cNvSpPr>
          <p:nvPr>
            <p:ph type="title"/>
          </p:nvPr>
        </p:nvSpPr>
        <p:spPr/>
        <p:txBody>
          <a:bodyPr/>
          <a:lstStyle/>
          <a:p>
            <a:r>
              <a:rPr lang="en-US" dirty="0" smtClean="0"/>
              <a:t>Gofer: Adding fn to a file</a:t>
            </a:r>
            <a:endParaRPr lang="en-US" dirty="0"/>
          </a:p>
        </p:txBody>
      </p:sp>
      <p:sp>
        <p:nvSpPr>
          <p:cNvPr id="4" name="Rectangle 3"/>
          <p:cNvSpPr/>
          <p:nvPr/>
        </p:nvSpPr>
        <p:spPr>
          <a:xfrm>
            <a:off x="838200" y="6096000"/>
            <a:ext cx="6096000" cy="369332"/>
          </a:xfrm>
          <a:prstGeom prst="rect">
            <a:avLst/>
          </a:prstGeom>
        </p:spPr>
        <p:txBody>
          <a:bodyPr wrap="square">
            <a:spAutoFit/>
          </a:bodyPr>
          <a:lstStyle/>
          <a:p>
            <a:r>
              <a:rPr lang="en-US" dirty="0" smtClean="0"/>
              <a:t>Reference: Functional Programming by </a:t>
            </a:r>
            <a:r>
              <a:rPr lang="en-US" dirty="0" err="1" smtClean="0"/>
              <a:t>Jeroen</a:t>
            </a:r>
            <a:r>
              <a:rPr lang="en-US" dirty="0" smtClean="0"/>
              <a:t> Fokker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a:bodyPr>
          <a:lstStyle/>
          <a:p>
            <a:r>
              <a:rPr lang="en-US" dirty="0" smtClean="0"/>
              <a:t>A operator is a function with two parameters which is written between the parameters instead o fin front of them</a:t>
            </a:r>
          </a:p>
          <a:p>
            <a:r>
              <a:rPr lang="en-US" dirty="0" smtClean="0"/>
              <a:t>In Gofer it is possible to define your own operators</a:t>
            </a:r>
          </a:p>
          <a:p>
            <a:r>
              <a:rPr lang="en-US" dirty="0" smtClean="0"/>
              <a:t>The function choose from could have been defined as an operator, for example as !ˆ! :</a:t>
            </a:r>
          </a:p>
          <a:p>
            <a:pPr>
              <a:buNone/>
            </a:pPr>
            <a:r>
              <a:rPr lang="pt-BR" dirty="0" smtClean="0"/>
              <a:t>n !^! k = fac n / (fac k * fac (n-k))</a:t>
            </a:r>
            <a:endParaRPr lang="en-US" dirty="0" smtClean="0"/>
          </a:p>
        </p:txBody>
      </p:sp>
      <p:sp>
        <p:nvSpPr>
          <p:cNvPr id="2" name="Title 1"/>
          <p:cNvSpPr>
            <a:spLocks noGrp="1"/>
          </p:cNvSpPr>
          <p:nvPr>
            <p:ph type="title"/>
          </p:nvPr>
        </p:nvSpPr>
        <p:spPr/>
        <p:txBody>
          <a:bodyPr/>
          <a:lstStyle/>
          <a:p>
            <a:r>
              <a:rPr lang="en-US" dirty="0" smtClean="0"/>
              <a:t>Gofer: Defining a New Operator</a:t>
            </a:r>
            <a:endParaRPr lang="en-US" dirty="0"/>
          </a:p>
        </p:txBody>
      </p:sp>
      <p:sp>
        <p:nvSpPr>
          <p:cNvPr id="4" name="Rectangle 3"/>
          <p:cNvSpPr/>
          <p:nvPr/>
        </p:nvSpPr>
        <p:spPr>
          <a:xfrm>
            <a:off x="838200" y="6096000"/>
            <a:ext cx="6096000" cy="369332"/>
          </a:xfrm>
          <a:prstGeom prst="rect">
            <a:avLst/>
          </a:prstGeom>
        </p:spPr>
        <p:txBody>
          <a:bodyPr wrap="square">
            <a:spAutoFit/>
          </a:bodyPr>
          <a:lstStyle/>
          <a:p>
            <a:r>
              <a:rPr lang="en-US" dirty="0" smtClean="0"/>
              <a:t>Reference: Functional Programming by </a:t>
            </a:r>
            <a:r>
              <a:rPr lang="en-US" dirty="0" err="1" smtClean="0"/>
              <a:t>Jeroen</a:t>
            </a:r>
            <a:r>
              <a:rPr lang="en-US" dirty="0" smtClean="0"/>
              <a:t> Fokker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i="1" dirty="0" smtClean="0"/>
              <a:t>    It is like a mountain of data that you have to climb. </a:t>
            </a:r>
          </a:p>
          <a:p>
            <a:pPr>
              <a:buNone/>
            </a:pPr>
            <a:r>
              <a:rPr lang="en-US" i="1" dirty="0" smtClean="0"/>
              <a:t>    The height of the mountain keeps increasing everyday and you have to climb it in less time than yesterday!!</a:t>
            </a:r>
          </a:p>
          <a:p>
            <a:pPr>
              <a:buNone/>
            </a:pPr>
            <a:endParaRPr lang="en-US" i="1" dirty="0" smtClean="0"/>
          </a:p>
          <a:p>
            <a:r>
              <a:rPr lang="en-US" i="1" dirty="0" smtClean="0"/>
              <a:t>This is the kind of challenge big data throws at us</a:t>
            </a:r>
          </a:p>
          <a:p>
            <a:r>
              <a:rPr lang="en-US" i="1" dirty="0" smtClean="0"/>
              <a:t>Has forced us to go back to the drawing board and design every aspect of a compute system afresh</a:t>
            </a:r>
          </a:p>
          <a:p>
            <a:r>
              <a:rPr lang="en-US" i="1" dirty="0" smtClean="0"/>
              <a:t>Has spawned research in every sub area of Computer Science</a:t>
            </a:r>
          </a:p>
          <a:p>
            <a:endParaRPr lang="en-US" i="1" dirty="0" smtClean="0"/>
          </a:p>
          <a:p>
            <a:endParaRPr lang="en-US" dirty="0"/>
          </a:p>
        </p:txBody>
      </p:sp>
      <p:sp>
        <p:nvSpPr>
          <p:cNvPr id="2" name="Title 1"/>
          <p:cNvSpPr>
            <a:spLocks noGrp="1"/>
          </p:cNvSpPr>
          <p:nvPr>
            <p:ph type="title"/>
          </p:nvPr>
        </p:nvSpPr>
        <p:spPr/>
        <p:txBody>
          <a:bodyPr/>
          <a:lstStyle/>
          <a:p>
            <a:r>
              <a:rPr lang="en-US" dirty="0" smtClean="0"/>
              <a:t>BIG Data Analytics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fontScale="85000" lnSpcReduction="20000"/>
          </a:bodyPr>
          <a:lstStyle/>
          <a:p>
            <a:r>
              <a:rPr lang="en-US" dirty="0" smtClean="0"/>
              <a:t>Parameter of a function can be a function itself too!</a:t>
            </a:r>
          </a:p>
          <a:p>
            <a:r>
              <a:rPr lang="en-US" dirty="0" smtClean="0"/>
              <a:t>An example of that is the function map, which takes two parameters: a function and a list. </a:t>
            </a:r>
          </a:p>
          <a:p>
            <a:r>
              <a:rPr lang="en-US" dirty="0" smtClean="0"/>
              <a:t>The function map applies the parameter function to all the elements of the list.</a:t>
            </a:r>
          </a:p>
          <a:p>
            <a:r>
              <a:rPr lang="en-US" dirty="0" smtClean="0"/>
              <a:t>For example:</a:t>
            </a:r>
          </a:p>
          <a:p>
            <a:pPr>
              <a:buNone/>
            </a:pPr>
            <a:r>
              <a:rPr lang="en-US" dirty="0" smtClean="0"/>
              <a:t>? map </a:t>
            </a:r>
            <a:r>
              <a:rPr lang="en-US" dirty="0" err="1" smtClean="0"/>
              <a:t>fac</a:t>
            </a:r>
            <a:r>
              <a:rPr lang="en-US" dirty="0" smtClean="0"/>
              <a:t> [1,2,3,4,5]</a:t>
            </a:r>
          </a:p>
          <a:p>
            <a:pPr>
              <a:buNone/>
            </a:pPr>
            <a:r>
              <a:rPr lang="en-US" dirty="0" smtClean="0"/>
              <a:t>[1, 2, 6, 24, 120]</a:t>
            </a:r>
          </a:p>
          <a:p>
            <a:pPr>
              <a:buNone/>
            </a:pPr>
            <a:r>
              <a:rPr lang="en-US" dirty="0" smtClean="0"/>
              <a:t>? map </a:t>
            </a:r>
            <a:r>
              <a:rPr lang="en-US" dirty="0" err="1" smtClean="0"/>
              <a:t>sqrt</a:t>
            </a:r>
            <a:r>
              <a:rPr lang="en-US" dirty="0" smtClean="0"/>
              <a:t> [1.0,2.0,3.0,4.0]</a:t>
            </a:r>
          </a:p>
          <a:p>
            <a:pPr>
              <a:buNone/>
            </a:pPr>
            <a:r>
              <a:rPr lang="en-US" dirty="0" smtClean="0"/>
              <a:t>[1.0, 1.41421, 1.73205, 2.0]</a:t>
            </a:r>
          </a:p>
          <a:p>
            <a:pPr>
              <a:buNone/>
            </a:pPr>
            <a:r>
              <a:rPr lang="en-US" dirty="0" smtClean="0"/>
              <a:t>? map even [1..8]</a:t>
            </a:r>
          </a:p>
          <a:p>
            <a:pPr>
              <a:buNone/>
            </a:pPr>
            <a:r>
              <a:rPr lang="da-DK" dirty="0" smtClean="0"/>
              <a:t>[False, True, False, True, False, True, False, True]</a:t>
            </a:r>
          </a:p>
          <a:p>
            <a:r>
              <a:rPr lang="en-US" dirty="0" smtClean="0"/>
              <a:t>Functions with functions as a parameter are frequently used in Gofer (why did you think it was called a functional language?).</a:t>
            </a:r>
          </a:p>
        </p:txBody>
      </p:sp>
      <p:sp>
        <p:nvSpPr>
          <p:cNvPr id="2" name="Title 1"/>
          <p:cNvSpPr>
            <a:spLocks noGrp="1"/>
          </p:cNvSpPr>
          <p:nvPr>
            <p:ph type="title"/>
          </p:nvPr>
        </p:nvSpPr>
        <p:spPr/>
        <p:txBody>
          <a:bodyPr/>
          <a:lstStyle/>
          <a:p>
            <a:r>
              <a:rPr lang="en-US" dirty="0" smtClean="0"/>
              <a:t>Gofer: Nesting Functions</a:t>
            </a:r>
            <a:endParaRPr lang="en-US" dirty="0"/>
          </a:p>
        </p:txBody>
      </p:sp>
      <p:sp>
        <p:nvSpPr>
          <p:cNvPr id="4" name="Rectangle 3"/>
          <p:cNvSpPr/>
          <p:nvPr/>
        </p:nvSpPr>
        <p:spPr>
          <a:xfrm>
            <a:off x="838200" y="6096000"/>
            <a:ext cx="6096000" cy="369332"/>
          </a:xfrm>
          <a:prstGeom prst="rect">
            <a:avLst/>
          </a:prstGeom>
        </p:spPr>
        <p:txBody>
          <a:bodyPr wrap="square">
            <a:spAutoFit/>
          </a:bodyPr>
          <a:lstStyle/>
          <a:p>
            <a:r>
              <a:rPr lang="en-US" dirty="0" smtClean="0"/>
              <a:t>Reference: Functional Programming by </a:t>
            </a:r>
            <a:r>
              <a:rPr lang="en-US" dirty="0" err="1" smtClean="0"/>
              <a:t>Jeroen</a:t>
            </a:r>
            <a:r>
              <a:rPr lang="en-US" dirty="0" smtClean="0"/>
              <a:t> Fokker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381000" y="1447800"/>
            <a:ext cx="8229600" cy="4525963"/>
          </a:xfrm>
        </p:spPr>
        <p:txBody>
          <a:bodyPr>
            <a:normAutofit lnSpcReduction="10000"/>
          </a:bodyPr>
          <a:lstStyle/>
          <a:p>
            <a:pPr fontAlgn="base">
              <a:spcAft>
                <a:spcPct val="0"/>
              </a:spcAft>
              <a:buFont typeface="Courier New" pitchFamily="49" charset="0"/>
              <a:buChar char="o"/>
            </a:pPr>
            <a:r>
              <a:rPr lang="en-US" smtClean="0">
                <a:latin typeface="Arial" charset="0"/>
                <a:cs typeface="Arial" charset="0"/>
              </a:rPr>
              <a:t>MapReduce* - A</a:t>
            </a:r>
            <a:r>
              <a:rPr lang="en-US" b="1" smtClean="0">
                <a:latin typeface="Arial" charset="0"/>
                <a:cs typeface="Arial" charset="0"/>
              </a:rPr>
              <a:t> </a:t>
            </a:r>
            <a:r>
              <a:rPr lang="en-US" smtClean="0">
                <a:latin typeface="Arial" charset="0"/>
                <a:cs typeface="Arial" charset="0"/>
              </a:rPr>
              <a:t>programming model &amp; its associated implementation</a:t>
            </a:r>
          </a:p>
          <a:p>
            <a:pPr lvl="1" fontAlgn="base">
              <a:spcAft>
                <a:spcPct val="0"/>
              </a:spcAft>
              <a:buFont typeface="Courier New" pitchFamily="49" charset="0"/>
              <a:buChar char="o"/>
            </a:pPr>
            <a:r>
              <a:rPr lang="en-US" sz="1800" smtClean="0">
                <a:latin typeface="Arial" charset="0"/>
                <a:cs typeface="Arial" charset="0"/>
              </a:rPr>
              <a:t>provides a high level of abstraction </a:t>
            </a:r>
          </a:p>
          <a:p>
            <a:pPr lvl="1" fontAlgn="base">
              <a:spcAft>
                <a:spcPct val="0"/>
              </a:spcAft>
              <a:buFont typeface="Courier New" pitchFamily="49" charset="0"/>
              <a:buChar char="o"/>
            </a:pPr>
            <a:r>
              <a:rPr lang="en-US" sz="1800" smtClean="0">
                <a:latin typeface="Arial" charset="0"/>
                <a:cs typeface="Arial" charset="0"/>
              </a:rPr>
              <a:t>but has limitations</a:t>
            </a:r>
          </a:p>
          <a:p>
            <a:pPr lvl="1" fontAlgn="base">
              <a:spcAft>
                <a:spcPct val="0"/>
              </a:spcAft>
              <a:buFont typeface="Courier New" pitchFamily="49" charset="0"/>
              <a:buChar char="o"/>
            </a:pPr>
            <a:r>
              <a:rPr lang="en-US" sz="1800" smtClean="0">
                <a:latin typeface="Arial" charset="0"/>
                <a:cs typeface="Arial" charset="0"/>
              </a:rPr>
              <a:t>Only data parallel tasks stand to benefit!</a:t>
            </a:r>
          </a:p>
          <a:p>
            <a:pPr fontAlgn="base">
              <a:spcAft>
                <a:spcPct val="0"/>
              </a:spcAft>
              <a:buFont typeface="Courier New" pitchFamily="49" charset="0"/>
              <a:buChar char="o"/>
            </a:pPr>
            <a:r>
              <a:rPr lang="en-US" smtClean="0">
                <a:latin typeface="Arial" charset="0"/>
                <a:cs typeface="Arial" charset="0"/>
              </a:rPr>
              <a:t>MapReduce hides parallel/distributed computing concepts from users/programmers </a:t>
            </a:r>
          </a:p>
          <a:p>
            <a:pPr fontAlgn="base">
              <a:spcAft>
                <a:spcPct val="0"/>
              </a:spcAft>
              <a:buFont typeface="Courier New" pitchFamily="49" charset="0"/>
              <a:buChar char="o"/>
            </a:pPr>
            <a:r>
              <a:rPr lang="en-US" smtClean="0">
                <a:latin typeface="Arial" charset="0"/>
                <a:cs typeface="Arial" charset="0"/>
              </a:rPr>
              <a:t>Even novice users/programmers can leverage cluster computing for data-intensive problems</a:t>
            </a:r>
          </a:p>
          <a:p>
            <a:pPr fontAlgn="base">
              <a:spcAft>
                <a:spcPct val="0"/>
              </a:spcAft>
              <a:buFont typeface="Courier New" pitchFamily="49" charset="0"/>
              <a:buChar char="o"/>
            </a:pPr>
            <a:r>
              <a:rPr lang="en-US" smtClean="0">
                <a:latin typeface="Arial" charset="0"/>
                <a:cs typeface="Arial" charset="0"/>
              </a:rPr>
              <a:t>Cluster, Grid, &amp; MapReduce are intended platforms for general purpose computing</a:t>
            </a:r>
          </a:p>
          <a:p>
            <a:pPr fontAlgn="base">
              <a:spcAft>
                <a:spcPct val="0"/>
              </a:spcAft>
              <a:buFont typeface="Courier New" pitchFamily="49" charset="0"/>
              <a:buChar char="o"/>
            </a:pPr>
            <a:r>
              <a:rPr lang="en-US" smtClean="0">
                <a:latin typeface="Arial" charset="0"/>
                <a:cs typeface="Arial" charset="0"/>
              </a:rPr>
              <a:t>Hadoop/PIG combo is very effective!</a:t>
            </a:r>
          </a:p>
        </p:txBody>
      </p:sp>
      <p:sp>
        <p:nvSpPr>
          <p:cNvPr id="3" name="Content Placeholder 2"/>
          <p:cNvSpPr>
            <a:spLocks noGrp="1"/>
          </p:cNvSpPr>
          <p:nvPr>
            <p:ph sz="quarter" idx="10"/>
          </p:nvPr>
        </p:nvSpPr>
        <p:spPr>
          <a:xfrm>
            <a:off x="304800" y="228600"/>
            <a:ext cx="6324600" cy="1143000"/>
          </a:xfrm>
        </p:spPr>
        <p:txBody>
          <a:bodyPr/>
          <a:lstStyle/>
          <a:p>
            <a:pPr>
              <a:defRPr/>
            </a:pPr>
            <a:r>
              <a:rPr lang="en-US" dirty="0" err="1" smtClean="0"/>
              <a:t>MapReduce</a:t>
            </a:r>
            <a:r>
              <a:rPr lang="en-US" dirty="0" smtClean="0"/>
              <a:t>/</a:t>
            </a:r>
            <a:r>
              <a:rPr lang="en-US" dirty="0" err="1" smtClean="0"/>
              <a:t>Hadoop</a:t>
            </a:r>
            <a:endParaRPr lang="en-US" dirty="0"/>
          </a:p>
        </p:txBody>
      </p:sp>
      <p:sp>
        <p:nvSpPr>
          <p:cNvPr id="34820" name="Rectangle 3"/>
          <p:cNvSpPr>
            <a:spLocks noChangeArrowheads="1"/>
          </p:cNvSpPr>
          <p:nvPr/>
        </p:nvSpPr>
        <p:spPr bwMode="auto">
          <a:xfrm>
            <a:off x="609600" y="6257925"/>
            <a:ext cx="7239000" cy="646113"/>
          </a:xfrm>
          <a:prstGeom prst="rect">
            <a:avLst/>
          </a:prstGeom>
          <a:noFill/>
          <a:ln w="9525">
            <a:noFill/>
            <a:miter lim="800000"/>
            <a:headEnd/>
            <a:tailEnd/>
          </a:ln>
        </p:spPr>
        <p:txBody>
          <a:bodyPr>
            <a:spAutoFit/>
          </a:bodyPr>
          <a:lstStyle/>
          <a:p>
            <a:r>
              <a:rPr lang="en-US" b="1"/>
              <a:t>*MapReduce: Simplified Data Processing on Large Clusters</a:t>
            </a:r>
          </a:p>
          <a:p>
            <a:r>
              <a:rPr lang="en-US"/>
              <a:t>Jeffrey Dean and Sanjay Ghemawat, OSDI, 2004</a:t>
            </a:r>
            <a:endParaRPr lang="en-US" sz="9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a:bodyPr>
          <a:lstStyle/>
          <a:p>
            <a:r>
              <a:rPr lang="en-US" dirty="0" err="1" smtClean="0">
                <a:sym typeface="Wingdings" pitchFamily="2" charset="2"/>
              </a:rPr>
              <a:t>MapReduce</a:t>
            </a:r>
            <a:r>
              <a:rPr lang="en-US" dirty="0" smtClean="0">
                <a:sym typeface="Wingdings" pitchFamily="2" charset="2"/>
              </a:rPr>
              <a:t> works by breaking processing into the following 2 phases:</a:t>
            </a:r>
          </a:p>
          <a:p>
            <a:pPr lvl="1"/>
            <a:r>
              <a:rPr lang="en-US" dirty="0" smtClean="0">
                <a:sym typeface="Wingdings" pitchFamily="2" charset="2"/>
              </a:rPr>
              <a:t>Map (inherently parallel – each list el. processed </a:t>
            </a:r>
            <a:r>
              <a:rPr lang="en-US" dirty="0" err="1" smtClean="0">
                <a:sym typeface="Wingdings" pitchFamily="2" charset="2"/>
              </a:rPr>
              <a:t>ind</a:t>
            </a:r>
            <a:r>
              <a:rPr lang="en-US" dirty="0" smtClean="0">
                <a:sym typeface="Wingdings" pitchFamily="2" charset="2"/>
              </a:rPr>
              <a:t>.)</a:t>
            </a:r>
          </a:p>
          <a:p>
            <a:pPr lvl="1"/>
            <a:r>
              <a:rPr lang="en-US" dirty="0" smtClean="0">
                <a:sym typeface="Wingdings" pitchFamily="2" charset="2"/>
              </a:rPr>
              <a:t>Reduce (inherently sequential)</a:t>
            </a:r>
          </a:p>
          <a:p>
            <a:pPr>
              <a:buNone/>
            </a:pPr>
            <a:endParaRPr lang="en-US" dirty="0" smtClean="0">
              <a:sym typeface="Wingdings" pitchFamily="2" charset="2"/>
            </a:endParaRPr>
          </a:p>
          <a:p>
            <a:pPr>
              <a:buNone/>
            </a:pPr>
            <a:endParaRPr lang="en-US" dirty="0"/>
          </a:p>
        </p:txBody>
      </p:sp>
      <p:sp>
        <p:nvSpPr>
          <p:cNvPr id="2" name="Title 1"/>
          <p:cNvSpPr>
            <a:spLocks noGrp="1"/>
          </p:cNvSpPr>
          <p:nvPr>
            <p:ph type="title"/>
          </p:nvPr>
        </p:nvSpPr>
        <p:spPr/>
        <p:txBody>
          <a:bodyPr/>
          <a:lstStyle/>
          <a:p>
            <a:r>
              <a:rPr lang="en-US" dirty="0" err="1" smtClean="0"/>
              <a:t>MapReduce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a:bodyPr>
          <a:lstStyle/>
          <a:p>
            <a:r>
              <a:rPr lang="en-US" dirty="0" smtClean="0">
                <a:sym typeface="Wingdings" pitchFamily="2" charset="2"/>
              </a:rPr>
              <a:t>Applies to a list</a:t>
            </a:r>
          </a:p>
          <a:p>
            <a:r>
              <a:rPr lang="en-US" dirty="0" smtClean="0"/>
              <a:t>map(function, list) calls function(item) for each of the list’s items and returns a list of the return values. For example, to compute some cubes:</a:t>
            </a:r>
            <a:endParaRPr lang="en-US" dirty="0" smtClean="0">
              <a:sym typeface="Wingdings" pitchFamily="2" charset="2"/>
            </a:endParaRPr>
          </a:p>
          <a:p>
            <a:pPr>
              <a:buNone/>
            </a:pPr>
            <a:r>
              <a:rPr lang="en-US" dirty="0" smtClean="0"/>
              <a:t>&gt;&gt;&gt; def cube(x): return x*x*x</a:t>
            </a:r>
          </a:p>
          <a:p>
            <a:pPr>
              <a:buNone/>
            </a:pPr>
            <a:r>
              <a:rPr lang="en-US" dirty="0" smtClean="0"/>
              <a:t> ... </a:t>
            </a:r>
          </a:p>
          <a:p>
            <a:pPr>
              <a:buNone/>
            </a:pPr>
            <a:r>
              <a:rPr lang="en-US" dirty="0" smtClean="0"/>
              <a:t>&gt;&gt;&gt; map(cube, range(1, 11)) </a:t>
            </a:r>
          </a:p>
          <a:p>
            <a:pPr>
              <a:buNone/>
            </a:pPr>
            <a:r>
              <a:rPr lang="en-US" dirty="0" smtClean="0"/>
              <a:t>[1, 8, 27, 64, 125, 216, 343, 512, 729, 1000, 1331] </a:t>
            </a:r>
            <a:endParaRPr lang="en-US" dirty="0"/>
          </a:p>
        </p:txBody>
      </p:sp>
      <p:sp>
        <p:nvSpPr>
          <p:cNvPr id="2" name="Title 1"/>
          <p:cNvSpPr>
            <a:spLocks noGrp="1"/>
          </p:cNvSpPr>
          <p:nvPr>
            <p:ph type="title"/>
          </p:nvPr>
        </p:nvSpPr>
        <p:spPr/>
        <p:txBody>
          <a:bodyPr/>
          <a:lstStyle/>
          <a:p>
            <a:r>
              <a:rPr lang="en-US" dirty="0" smtClean="0"/>
              <a:t>Map Function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86800" cy="4525963"/>
          </a:xfrm>
        </p:spPr>
        <p:txBody>
          <a:bodyPr>
            <a:noAutofit/>
          </a:bodyPr>
          <a:lstStyle/>
          <a:p>
            <a:r>
              <a:rPr lang="en-US" sz="2800" dirty="0" smtClean="0">
                <a:sym typeface="Wingdings" pitchFamily="2" charset="2"/>
              </a:rPr>
              <a:t>Applies to a list</a:t>
            </a:r>
          </a:p>
          <a:p>
            <a:r>
              <a:rPr lang="en-US" sz="2800" dirty="0" smtClean="0"/>
              <a:t>reduce(function, list) returns a single value constructed by calling the binary function on the first two items of the list, then on the result and the next item, and so on…</a:t>
            </a:r>
          </a:p>
          <a:p>
            <a:r>
              <a:rPr lang="en-US" sz="2800" dirty="0" smtClean="0"/>
              <a:t>For example, to compute the sum of the numbers 1 through 11:</a:t>
            </a:r>
          </a:p>
          <a:p>
            <a:r>
              <a:rPr lang="en-US" sz="2800" dirty="0" smtClean="0"/>
              <a:t>&gt;&gt;&gt; def add(</a:t>
            </a:r>
            <a:r>
              <a:rPr lang="en-US" sz="2800" dirty="0" err="1" smtClean="0"/>
              <a:t>x,y</a:t>
            </a:r>
            <a:r>
              <a:rPr lang="en-US" sz="2800" dirty="0" smtClean="0"/>
              <a:t>): return </a:t>
            </a:r>
            <a:r>
              <a:rPr lang="en-US" sz="2800" dirty="0" err="1" smtClean="0"/>
              <a:t>x+y</a:t>
            </a:r>
            <a:r>
              <a:rPr lang="en-US" sz="2800" dirty="0" smtClean="0"/>
              <a:t> </a:t>
            </a:r>
          </a:p>
          <a:p>
            <a:pPr>
              <a:buNone/>
            </a:pPr>
            <a:r>
              <a:rPr lang="en-US" sz="2800" dirty="0" smtClean="0"/>
              <a:t>	... </a:t>
            </a:r>
          </a:p>
          <a:p>
            <a:r>
              <a:rPr lang="en-US" sz="2800" dirty="0" smtClean="0"/>
              <a:t>&gt;&gt;&gt; reduce(add, range(1, 11)) </a:t>
            </a:r>
          </a:p>
          <a:p>
            <a:pPr>
              <a:buNone/>
            </a:pPr>
            <a:r>
              <a:rPr lang="en-US" sz="2800" dirty="0" smtClean="0"/>
              <a:t>	66  </a:t>
            </a:r>
          </a:p>
        </p:txBody>
      </p:sp>
      <p:sp>
        <p:nvSpPr>
          <p:cNvPr id="2" name="Title 1"/>
          <p:cNvSpPr>
            <a:spLocks noGrp="1"/>
          </p:cNvSpPr>
          <p:nvPr>
            <p:ph type="title"/>
          </p:nvPr>
        </p:nvSpPr>
        <p:spPr/>
        <p:txBody>
          <a:bodyPr/>
          <a:lstStyle/>
          <a:p>
            <a:r>
              <a:rPr lang="en-US" dirty="0" smtClean="0"/>
              <a:t>Reduce Function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view of </a:t>
            </a:r>
            <a:r>
              <a:rPr lang="en-US" dirty="0" err="1" smtClean="0"/>
              <a:t>MapReduce</a:t>
            </a:r>
            <a:endParaRPr lang="en-US" dirty="0"/>
          </a:p>
        </p:txBody>
      </p:sp>
      <p:graphicFrame>
        <p:nvGraphicFramePr>
          <p:cNvPr id="6" name="Diagram 5"/>
          <p:cNvGraphicFramePr/>
          <p:nvPr/>
        </p:nvGraphicFramePr>
        <p:xfrm>
          <a:off x="14478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a:bodyPr>
          <a:lstStyle/>
          <a:p>
            <a:r>
              <a:rPr lang="en-US" dirty="0" smtClean="0"/>
              <a:t>A</a:t>
            </a:r>
            <a:r>
              <a:rPr lang="en-US" b="1" dirty="0" smtClean="0"/>
              <a:t> </a:t>
            </a:r>
            <a:r>
              <a:rPr lang="en-US" dirty="0" smtClean="0"/>
              <a:t>programming model &amp; its associated implementation</a:t>
            </a:r>
          </a:p>
          <a:p>
            <a:r>
              <a:rPr lang="en-US" b="1" dirty="0" smtClean="0">
                <a:latin typeface="+mj-lt"/>
              </a:rPr>
              <a:t>MapReduce</a:t>
            </a:r>
            <a:r>
              <a:rPr lang="en-US" dirty="0" smtClean="0">
                <a:latin typeface="+mj-lt"/>
              </a:rPr>
              <a:t> is a patented software framework introduced by Google to support distributed computing on large data sets on clusters of computers (</a:t>
            </a:r>
            <a:r>
              <a:rPr lang="en-US" i="1" dirty="0" smtClean="0">
                <a:latin typeface="+mj-lt"/>
              </a:rPr>
              <a:t>wiki </a:t>
            </a:r>
            <a:r>
              <a:rPr lang="en-US" i="1" dirty="0" err="1" smtClean="0">
                <a:latin typeface="+mj-lt"/>
              </a:rPr>
              <a:t>defn</a:t>
            </a:r>
            <a:r>
              <a:rPr lang="en-US" dirty="0" smtClean="0">
                <a:latin typeface="+mj-lt"/>
              </a:rPr>
              <a:t>.)</a:t>
            </a:r>
          </a:p>
          <a:p>
            <a:r>
              <a:rPr lang="en-US" dirty="0" smtClean="0">
                <a:latin typeface="+mj-lt"/>
              </a:rPr>
              <a:t>Inspired by the map &amp; reduce functions of functional programming (in a tweaked form)</a:t>
            </a:r>
            <a:endParaRPr lang="en-US" dirty="0" smtClean="0"/>
          </a:p>
          <a:p>
            <a:endParaRPr lang="en-US" dirty="0" smtClean="0">
              <a:sym typeface="Wingdings" pitchFamily="2" charset="2"/>
            </a:endParaRPr>
          </a:p>
          <a:p>
            <a:pPr>
              <a:buNone/>
            </a:pPr>
            <a:endParaRPr lang="en-US" dirty="0"/>
          </a:p>
        </p:txBody>
      </p:sp>
      <p:sp>
        <p:nvSpPr>
          <p:cNvPr id="2" name="Title 1"/>
          <p:cNvSpPr>
            <a:spLocks noGrp="1"/>
          </p:cNvSpPr>
          <p:nvPr>
            <p:ph type="title"/>
          </p:nvPr>
        </p:nvSpPr>
        <p:spPr/>
        <p:txBody>
          <a:bodyPr/>
          <a:lstStyle/>
          <a:p>
            <a:r>
              <a:rPr lang="en-US" dirty="0" smtClean="0"/>
              <a:t>MapReduce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rmAutofit/>
          </a:bodyPr>
          <a:lstStyle/>
          <a:p>
            <a:r>
              <a:rPr lang="en-US" dirty="0" smtClean="0"/>
              <a:t>MapReduce is a framework for processing huge datasets on certain kinds of </a:t>
            </a:r>
            <a:r>
              <a:rPr lang="en-US" u="sng" dirty="0" smtClean="0"/>
              <a:t>distributable</a:t>
            </a:r>
            <a:r>
              <a:rPr lang="en-US" dirty="0" smtClean="0"/>
              <a:t> problems using a large number of computers</a:t>
            </a:r>
          </a:p>
          <a:p>
            <a:pPr lvl="1"/>
            <a:r>
              <a:rPr lang="en-US" dirty="0" smtClean="0"/>
              <a:t>cluster (if all nodes use the same hardware) or as </a:t>
            </a:r>
          </a:p>
          <a:p>
            <a:pPr lvl="1"/>
            <a:r>
              <a:rPr lang="en-US" dirty="0" smtClean="0"/>
              <a:t> grid (if the nodes use different hardware)</a:t>
            </a:r>
          </a:p>
          <a:p>
            <a:pPr lvl="1">
              <a:buNone/>
            </a:pPr>
            <a:r>
              <a:rPr lang="en-US" dirty="0" smtClean="0"/>
              <a:t>(wiki </a:t>
            </a:r>
            <a:r>
              <a:rPr lang="en-US" dirty="0" err="1" smtClean="0"/>
              <a:t>defn</a:t>
            </a:r>
            <a:r>
              <a:rPr lang="en-US" dirty="0" smtClean="0"/>
              <a:t>.)</a:t>
            </a:r>
          </a:p>
          <a:p>
            <a:r>
              <a:rPr lang="en-US" dirty="0" smtClean="0"/>
              <a:t>Computational processing can occur on data stored either in a filesystem (unstructured) or within a database (structured).</a:t>
            </a:r>
            <a:endParaRPr lang="en-US" dirty="0" smtClean="0">
              <a:sym typeface="Wingdings" pitchFamily="2" charset="2"/>
            </a:endParaRPr>
          </a:p>
          <a:p>
            <a:pPr>
              <a:buNone/>
            </a:pPr>
            <a:endParaRPr lang="en-US" dirty="0"/>
          </a:p>
        </p:txBody>
      </p:sp>
      <p:sp>
        <p:nvSpPr>
          <p:cNvPr id="2" name="Title 1"/>
          <p:cNvSpPr>
            <a:spLocks noGrp="1"/>
          </p:cNvSpPr>
          <p:nvPr>
            <p:ph type="title"/>
          </p:nvPr>
        </p:nvSpPr>
        <p:spPr/>
        <p:txBody>
          <a:bodyPr/>
          <a:lstStyle/>
          <a:p>
            <a:r>
              <a:rPr lang="en-US" dirty="0" smtClean="0"/>
              <a:t>MapReduce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5029200"/>
          </a:xfrm>
        </p:spPr>
        <p:txBody>
          <a:bodyPr>
            <a:noAutofit/>
          </a:bodyPr>
          <a:lstStyle/>
          <a:p>
            <a:r>
              <a:rPr lang="en-US" sz="3200" dirty="0" smtClean="0"/>
              <a:t>Programmer need not worry about:</a:t>
            </a:r>
          </a:p>
          <a:p>
            <a:pPr lvl="1"/>
            <a:r>
              <a:rPr lang="en-US" sz="2800" dirty="0" smtClean="0"/>
              <a:t>Communication between nodes</a:t>
            </a:r>
          </a:p>
          <a:p>
            <a:pPr lvl="1"/>
            <a:r>
              <a:rPr lang="en-US" sz="2800" dirty="0" smtClean="0"/>
              <a:t>Division &amp; scheduling of work</a:t>
            </a:r>
          </a:p>
          <a:p>
            <a:pPr lvl="1"/>
            <a:r>
              <a:rPr lang="en-US" sz="2800" dirty="0" smtClean="0"/>
              <a:t>Fault tolerance</a:t>
            </a:r>
          </a:p>
          <a:p>
            <a:pPr lvl="1"/>
            <a:r>
              <a:rPr lang="en-US" sz="2800" dirty="0" smtClean="0"/>
              <a:t>Monitoring &amp; reporting</a:t>
            </a:r>
          </a:p>
          <a:p>
            <a:pPr>
              <a:lnSpc>
                <a:spcPct val="90000"/>
              </a:lnSpc>
            </a:pPr>
            <a:r>
              <a:rPr lang="en-US" sz="3200" dirty="0" smtClean="0"/>
              <a:t>Map Reduce handles and hides all these dirty details</a:t>
            </a:r>
          </a:p>
          <a:p>
            <a:pPr>
              <a:lnSpc>
                <a:spcPct val="90000"/>
              </a:lnSpc>
            </a:pPr>
            <a:r>
              <a:rPr lang="en-US" sz="3200" dirty="0" smtClean="0"/>
              <a:t>Provides a clean abstraction for programmer</a:t>
            </a:r>
          </a:p>
          <a:p>
            <a:pPr>
              <a:buNone/>
            </a:pPr>
            <a:endParaRPr lang="en-US" sz="1800" dirty="0" smtClean="0"/>
          </a:p>
        </p:txBody>
      </p:sp>
      <p:sp>
        <p:nvSpPr>
          <p:cNvPr id="2" name="Title 1"/>
          <p:cNvSpPr>
            <a:spLocks noGrp="1"/>
          </p:cNvSpPr>
          <p:nvPr>
            <p:ph type="title"/>
          </p:nvPr>
        </p:nvSpPr>
        <p:spPr/>
        <p:txBody>
          <a:bodyPr/>
          <a:lstStyle/>
          <a:p>
            <a:r>
              <a:rPr lang="en-US" dirty="0" err="1" smtClean="0"/>
              <a:t>MapReduce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183880" cy="4187952"/>
          </a:xfrm>
        </p:spPr>
        <p:txBody>
          <a:bodyPr>
            <a:normAutofit fontScale="92500" lnSpcReduction="10000"/>
          </a:bodyPr>
          <a:lstStyle/>
          <a:p>
            <a:r>
              <a:rPr lang="en-US" dirty="0" smtClean="0"/>
              <a:t>Processing can be split into smaller computations and the partial results merged after some post-processing to give the final result</a:t>
            </a:r>
          </a:p>
          <a:p>
            <a:r>
              <a:rPr lang="en-US" dirty="0" err="1" smtClean="0"/>
              <a:t>MapReduce</a:t>
            </a:r>
            <a:r>
              <a:rPr lang="en-US" dirty="0" smtClean="0"/>
              <a:t> can be applied to this class of scientific applications that exhibit </a:t>
            </a:r>
            <a:r>
              <a:rPr lang="en-US" dirty="0" err="1" smtClean="0"/>
              <a:t>composable</a:t>
            </a:r>
            <a:r>
              <a:rPr lang="en-US" dirty="0" smtClean="0"/>
              <a:t> property. </a:t>
            </a:r>
          </a:p>
          <a:p>
            <a:r>
              <a:rPr lang="en-US" dirty="0" smtClean="0"/>
              <a:t>We only need to worry about mapping a particular algorithm to Map &amp; Reduce</a:t>
            </a:r>
          </a:p>
          <a:p>
            <a:r>
              <a:rPr lang="en-US" dirty="0" smtClean="0"/>
              <a:t>If you can do that, with a little bit of high level programming, you are through!</a:t>
            </a:r>
          </a:p>
          <a:p>
            <a:r>
              <a:rPr lang="en-US" dirty="0" smtClean="0"/>
              <a:t>SPMD algorithms</a:t>
            </a:r>
          </a:p>
          <a:p>
            <a:r>
              <a:rPr lang="en-US" dirty="0" smtClean="0"/>
              <a:t>Data Parallel Problems</a:t>
            </a:r>
            <a:endParaRPr lang="en-US" dirty="0"/>
          </a:p>
        </p:txBody>
      </p:sp>
      <p:sp>
        <p:nvSpPr>
          <p:cNvPr id="2" name="Title 1"/>
          <p:cNvSpPr>
            <a:spLocks noGrp="1"/>
          </p:cNvSpPr>
          <p:nvPr>
            <p:ph type="title"/>
          </p:nvPr>
        </p:nvSpPr>
        <p:spPr>
          <a:xfrm>
            <a:off x="457200" y="457200"/>
            <a:ext cx="8183880" cy="1051560"/>
          </a:xfrm>
        </p:spPr>
        <p:txBody>
          <a:bodyPr/>
          <a:lstStyle/>
          <a:p>
            <a:r>
              <a:rPr lang="en-US" dirty="0" err="1" smtClean="0"/>
              <a:t>Composable</a:t>
            </a:r>
            <a:r>
              <a:rPr lang="en-US" dirty="0" smtClean="0"/>
              <a:t> Systems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제목 1"/>
          <p:cNvSpPr>
            <a:spLocks noGrp="1"/>
          </p:cNvSpPr>
          <p:nvPr>
            <p:ph type="title"/>
          </p:nvPr>
        </p:nvSpPr>
        <p:spPr/>
        <p:txBody>
          <a:bodyPr/>
          <a:lstStyle/>
          <a:p>
            <a:r>
              <a:rPr lang="en-US" altLang="ko-KR" smtClean="0"/>
              <a:t>What Is Big Data?</a:t>
            </a:r>
            <a:endParaRPr lang="ko-KR" altLang="en-US" smtClean="0"/>
          </a:p>
        </p:txBody>
      </p:sp>
      <p:sp>
        <p:nvSpPr>
          <p:cNvPr id="15363" name="내용 개체 틀 2"/>
          <p:cNvSpPr>
            <a:spLocks noGrp="1"/>
          </p:cNvSpPr>
          <p:nvPr>
            <p:ph idx="1"/>
          </p:nvPr>
        </p:nvSpPr>
        <p:spPr>
          <a:xfrm>
            <a:off x="381000" y="1676400"/>
            <a:ext cx="8229600" cy="4525963"/>
          </a:xfrm>
        </p:spPr>
        <p:txBody>
          <a:bodyPr/>
          <a:lstStyle/>
          <a:p>
            <a:r>
              <a:rPr lang="en-US" altLang="ko-KR" dirty="0" smtClean="0"/>
              <a:t>There is no consensus as to how to define big data</a:t>
            </a:r>
          </a:p>
          <a:p>
            <a:endParaRPr lang="en-US" altLang="ko-KR" dirty="0" smtClean="0"/>
          </a:p>
          <a:p>
            <a:endParaRPr lang="en-US" altLang="ko-KR" dirty="0" smtClean="0"/>
          </a:p>
        </p:txBody>
      </p:sp>
      <p:sp>
        <p:nvSpPr>
          <p:cNvPr id="5" name="TextBox 4"/>
          <p:cNvSpPr txBox="1">
            <a:spLocks noChangeArrowheads="1"/>
          </p:cNvSpPr>
          <p:nvPr/>
        </p:nvSpPr>
        <p:spPr bwMode="auto">
          <a:xfrm>
            <a:off x="539750" y="2239963"/>
            <a:ext cx="8064500" cy="1446212"/>
          </a:xfrm>
          <a:prstGeom prst="rect">
            <a:avLst/>
          </a:prstGeom>
          <a:noFill/>
          <a:ln w="9525">
            <a:noFill/>
            <a:miter lim="800000"/>
            <a:headEnd/>
            <a:tailEnd/>
          </a:ln>
        </p:spPr>
        <p:txBody>
          <a:bodyPr>
            <a:spAutoFit/>
          </a:bodyPr>
          <a:lstStyle/>
          <a:p>
            <a:r>
              <a:rPr lang="en-US" altLang="ko-KR" sz="2200"/>
              <a:t>“Big data exceeds the reach of commonly used hardware environments and software tools to capture, manage, and process it with in a tolerable elapsed time for its user population.”   </a:t>
            </a:r>
            <a:r>
              <a:rPr lang="en-US" altLang="ko-KR"/>
              <a:t>- </a:t>
            </a:r>
            <a:r>
              <a:rPr lang="en-US" altLang="ko-KR" i="1"/>
              <a:t>Teradata Magazine article, 2011</a:t>
            </a:r>
          </a:p>
        </p:txBody>
      </p:sp>
      <p:sp>
        <p:nvSpPr>
          <p:cNvPr id="6" name="TextBox 5"/>
          <p:cNvSpPr txBox="1">
            <a:spLocks noChangeArrowheads="1"/>
          </p:cNvSpPr>
          <p:nvPr/>
        </p:nvSpPr>
        <p:spPr bwMode="auto">
          <a:xfrm>
            <a:off x="539750" y="4552950"/>
            <a:ext cx="8064500" cy="1108075"/>
          </a:xfrm>
          <a:prstGeom prst="rect">
            <a:avLst/>
          </a:prstGeom>
          <a:noFill/>
          <a:ln w="9525">
            <a:noFill/>
            <a:miter lim="800000"/>
            <a:headEnd/>
            <a:tailEnd/>
          </a:ln>
        </p:spPr>
        <p:txBody>
          <a:bodyPr>
            <a:spAutoFit/>
          </a:bodyPr>
          <a:lstStyle/>
          <a:p>
            <a:r>
              <a:rPr lang="en-US" altLang="ko-KR" sz="2200"/>
              <a:t>“Big data refers to data sets whose size is beyond the ability of typical database software tools to capture, store, manage and analyze.”  </a:t>
            </a:r>
            <a:r>
              <a:rPr lang="en-US" altLang="ko-KR" i="1"/>
              <a:t>- The McKinsey Global Institute,  2011</a:t>
            </a:r>
          </a:p>
        </p:txBody>
      </p:sp>
      <p:cxnSp>
        <p:nvCxnSpPr>
          <p:cNvPr id="8" name="직선 연결선 7"/>
          <p:cNvCxnSpPr/>
          <p:nvPr/>
        </p:nvCxnSpPr>
        <p:spPr>
          <a:xfrm>
            <a:off x="1835150" y="2636838"/>
            <a:ext cx="237648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5194300" y="4941888"/>
            <a:ext cx="319405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4881563" y="2962275"/>
            <a:ext cx="321945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5003800" y="5300663"/>
            <a:ext cx="338455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모서리가 둥근 직사각형 6"/>
          <p:cNvSpPr/>
          <p:nvPr/>
        </p:nvSpPr>
        <p:spPr>
          <a:xfrm>
            <a:off x="381000" y="2209800"/>
            <a:ext cx="8208963" cy="170815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모서리가 둥근 직사각형 11"/>
          <p:cNvSpPr/>
          <p:nvPr/>
        </p:nvSpPr>
        <p:spPr>
          <a:xfrm>
            <a:off x="395288" y="4441825"/>
            <a:ext cx="8208962" cy="152400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cxnSp>
        <p:nvCxnSpPr>
          <p:cNvPr id="15" name="직선 연결선 14"/>
          <p:cNvCxnSpPr/>
          <p:nvPr/>
        </p:nvCxnSpPr>
        <p:spPr>
          <a:xfrm>
            <a:off x="611188" y="3284538"/>
            <a:ext cx="100806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611188" y="5641975"/>
            <a:ext cx="169227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83880" cy="4187952"/>
          </a:xfrm>
        </p:spPr>
        <p:txBody>
          <a:bodyPr/>
          <a:lstStyle/>
          <a:p>
            <a:r>
              <a:rPr lang="en-US" dirty="0" smtClean="0"/>
              <a:t>It’s a technique to achieve parallelism.</a:t>
            </a:r>
          </a:p>
          <a:p>
            <a:r>
              <a:rPr lang="en-US" dirty="0" smtClean="0"/>
              <a:t>Tasks are split up and run on multiple processors simultaneously with different input data</a:t>
            </a:r>
          </a:p>
          <a:p>
            <a:r>
              <a:rPr lang="en-US" dirty="0" smtClean="0"/>
              <a:t>The robustness provided by </a:t>
            </a:r>
            <a:r>
              <a:rPr lang="en-US" dirty="0" err="1" smtClean="0"/>
              <a:t>MapReduce</a:t>
            </a:r>
            <a:r>
              <a:rPr lang="en-US" dirty="0" smtClean="0"/>
              <a:t> implementations is an important feature for selecting this technology for such SPMD algorithms.</a:t>
            </a:r>
          </a:p>
          <a:p>
            <a:pPr>
              <a:buNone/>
            </a:pPr>
            <a:endParaRPr lang="en-US" dirty="0" smtClean="0"/>
          </a:p>
        </p:txBody>
      </p:sp>
      <p:sp>
        <p:nvSpPr>
          <p:cNvPr id="2" name="Title 1"/>
          <p:cNvSpPr>
            <a:spLocks noGrp="1"/>
          </p:cNvSpPr>
          <p:nvPr>
            <p:ph type="title"/>
          </p:nvPr>
        </p:nvSpPr>
        <p:spPr>
          <a:xfrm>
            <a:off x="457200" y="304800"/>
            <a:ext cx="8183880" cy="1051560"/>
          </a:xfrm>
        </p:spPr>
        <p:txBody>
          <a:bodyPr/>
          <a:lstStyle/>
          <a:p>
            <a:r>
              <a:rPr lang="en-US" dirty="0" smtClean="0"/>
              <a:t>SPMD Algorithms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Autofit/>
          </a:bodyPr>
          <a:lstStyle/>
          <a:p>
            <a:r>
              <a:rPr lang="en-US" sz="2800" dirty="0" err="1" smtClean="0"/>
              <a:t>MapReduce</a:t>
            </a:r>
            <a:r>
              <a:rPr lang="en-US" sz="2800" dirty="0" smtClean="0"/>
              <a:t> isn’t available outside Google! </a:t>
            </a:r>
          </a:p>
          <a:p>
            <a:r>
              <a:rPr lang="en-US" sz="2800" dirty="0" err="1" smtClean="0"/>
              <a:t>Hadoop</a:t>
            </a:r>
            <a:r>
              <a:rPr lang="en-US" sz="2800" dirty="0" smtClean="0"/>
              <a:t>/HDFS is an open source implementation of </a:t>
            </a:r>
            <a:r>
              <a:rPr lang="en-US" sz="2800" dirty="0" err="1" smtClean="0"/>
              <a:t>MapReduce</a:t>
            </a:r>
            <a:r>
              <a:rPr lang="en-US" dirty="0" smtClean="0"/>
              <a:t>/</a:t>
            </a:r>
            <a:r>
              <a:rPr lang="en-US" sz="2800" dirty="0" smtClean="0"/>
              <a:t>GFS</a:t>
            </a:r>
          </a:p>
          <a:p>
            <a:r>
              <a:rPr lang="en-US" sz="2800" dirty="0" err="1" smtClean="0"/>
              <a:t>Hadoop</a:t>
            </a:r>
            <a:r>
              <a:rPr lang="en-US" sz="2800" dirty="0" smtClean="0"/>
              <a:t> is a top-level Apache project being built and used by a global community of contributors, using Java</a:t>
            </a:r>
          </a:p>
          <a:p>
            <a:r>
              <a:rPr lang="en-US" sz="2800" dirty="0" smtClean="0"/>
              <a:t>Yahoo! has been the largest contributor to the project, and uses </a:t>
            </a:r>
            <a:r>
              <a:rPr lang="en-US" sz="2800" dirty="0" err="1" smtClean="0"/>
              <a:t>Hadoop</a:t>
            </a:r>
            <a:r>
              <a:rPr lang="en-US" sz="2800" dirty="0" smtClean="0"/>
              <a:t> extensively across its businesses</a:t>
            </a:r>
          </a:p>
          <a:p>
            <a:pPr>
              <a:buNone/>
            </a:pPr>
            <a:endParaRPr lang="en-US" sz="2800" dirty="0" smtClean="0"/>
          </a:p>
        </p:txBody>
      </p:sp>
      <p:sp>
        <p:nvSpPr>
          <p:cNvPr id="2" name="Title 1"/>
          <p:cNvSpPr>
            <a:spLocks noGrp="1"/>
          </p:cNvSpPr>
          <p:nvPr>
            <p:ph type="title"/>
          </p:nvPr>
        </p:nvSpPr>
        <p:spPr/>
        <p:txBody>
          <a:bodyPr>
            <a:normAutofit/>
          </a:bodyPr>
          <a:lstStyle/>
          <a:p>
            <a:r>
              <a:rPr lang="en-US" dirty="0" err="1" smtClean="0"/>
              <a:t>Hadoop</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1"/>
            <a:r>
              <a:rPr lang="en-US" dirty="0" smtClean="0"/>
              <a:t>FB uses </a:t>
            </a:r>
            <a:r>
              <a:rPr lang="en-US" dirty="0" err="1" smtClean="0"/>
              <a:t>Hadoop</a:t>
            </a:r>
            <a:r>
              <a:rPr lang="en-US" dirty="0" smtClean="0"/>
              <a:t> to store copies of internal log and dimension data sources and use it as a source for reporting/analytics and machine learning. </a:t>
            </a:r>
          </a:p>
          <a:p>
            <a:pPr lvl="1"/>
            <a:r>
              <a:rPr lang="en-US" dirty="0" smtClean="0"/>
              <a:t>Currently FB has 2 major clusters: </a:t>
            </a:r>
          </a:p>
          <a:p>
            <a:pPr lvl="2"/>
            <a:r>
              <a:rPr lang="en-US" dirty="0" smtClean="0"/>
              <a:t>A 1100-machine cluster with 8800 cores and about 12 PB raw storage. </a:t>
            </a:r>
          </a:p>
          <a:p>
            <a:pPr lvl="2"/>
            <a:r>
              <a:rPr lang="en-US" dirty="0" smtClean="0"/>
              <a:t>A 300-machine cluster with 2400 cores and about 3 PB raw storage. </a:t>
            </a:r>
          </a:p>
          <a:p>
            <a:pPr lvl="2"/>
            <a:r>
              <a:rPr lang="en-US" dirty="0" smtClean="0"/>
              <a:t>Each (commodity) node has 8 cores and 12 TB of storage. </a:t>
            </a:r>
          </a:p>
          <a:p>
            <a:pPr lvl="2"/>
            <a:r>
              <a:rPr lang="en-US" dirty="0" smtClean="0"/>
              <a:t>FB has built a higher level data warehousing framework using these features called Hive </a:t>
            </a:r>
            <a:r>
              <a:rPr lang="en-US" dirty="0" smtClean="0">
                <a:hlinkClick r:id="rId2"/>
              </a:rPr>
              <a:t>http://hadoop.apache.org/hive/</a:t>
            </a:r>
            <a:endParaRPr lang="en-US" dirty="0" smtClean="0"/>
          </a:p>
          <a:p>
            <a:pPr lvl="2"/>
            <a:r>
              <a:rPr lang="en-US" dirty="0" smtClean="0"/>
              <a:t>Have also developed a FUSE implementation over </a:t>
            </a:r>
            <a:r>
              <a:rPr lang="en-US" dirty="0" err="1" smtClean="0"/>
              <a:t>hdfs</a:t>
            </a:r>
            <a:r>
              <a:rPr lang="en-US" dirty="0" smtClean="0"/>
              <a:t>.</a:t>
            </a:r>
          </a:p>
          <a:p>
            <a:pPr lvl="1"/>
            <a:r>
              <a:rPr lang="en-US" dirty="0" smtClean="0"/>
              <a:t>First company to abandon RDBMS and adopt </a:t>
            </a:r>
            <a:r>
              <a:rPr lang="en-US" dirty="0" err="1" smtClean="0"/>
              <a:t>Hadoop</a:t>
            </a:r>
            <a:r>
              <a:rPr lang="en-US" dirty="0" smtClean="0"/>
              <a:t> for implementation of a DW</a:t>
            </a:r>
          </a:p>
          <a:p>
            <a:endParaRPr lang="en-US" dirty="0"/>
          </a:p>
        </p:txBody>
      </p:sp>
      <p:sp>
        <p:nvSpPr>
          <p:cNvPr id="2" name="Title 1"/>
          <p:cNvSpPr>
            <a:spLocks noGrp="1"/>
          </p:cNvSpPr>
          <p:nvPr>
            <p:ph type="title"/>
          </p:nvPr>
        </p:nvSpPr>
        <p:spPr/>
        <p:txBody>
          <a:bodyPr/>
          <a:lstStyle/>
          <a:p>
            <a:r>
              <a:rPr lang="en-US" dirty="0" err="1" smtClean="0"/>
              <a:t>Hadoop</a:t>
            </a:r>
            <a:r>
              <a:rPr lang="en-US" dirty="0" smtClean="0"/>
              <a:t> &amp; </a:t>
            </a:r>
            <a:r>
              <a:rPr lang="en-US" dirty="0" err="1" smtClean="0"/>
              <a:t>Facebook</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A data warehouse infrastructure built on top of </a:t>
            </a:r>
            <a:r>
              <a:rPr lang="en-US" dirty="0" err="1" smtClean="0"/>
              <a:t>Hadoop</a:t>
            </a:r>
            <a:r>
              <a:rPr lang="en-US" dirty="0" smtClean="0"/>
              <a:t> </a:t>
            </a:r>
          </a:p>
          <a:p>
            <a:r>
              <a:rPr lang="en-US" dirty="0" smtClean="0"/>
              <a:t>Enables easy data summarization, </a:t>
            </a:r>
            <a:r>
              <a:rPr lang="en-US" dirty="0" err="1" smtClean="0"/>
              <a:t>adhoc</a:t>
            </a:r>
            <a:r>
              <a:rPr lang="en-US" dirty="0" smtClean="0"/>
              <a:t> querying and analysis of large datasets data stored in </a:t>
            </a:r>
            <a:r>
              <a:rPr lang="en-US" dirty="0" err="1" smtClean="0"/>
              <a:t>Hadoop</a:t>
            </a:r>
            <a:r>
              <a:rPr lang="en-US" dirty="0" smtClean="0"/>
              <a:t> files. </a:t>
            </a:r>
          </a:p>
          <a:p>
            <a:r>
              <a:rPr lang="en-US" dirty="0" smtClean="0"/>
              <a:t>provides a mechanism to put structure on this data</a:t>
            </a:r>
          </a:p>
          <a:p>
            <a:r>
              <a:rPr lang="en-US" dirty="0" smtClean="0"/>
              <a:t>A simple query language called Hive QL (based on SQL) which enables users familiar with SQL to query this data. </a:t>
            </a:r>
          </a:p>
          <a:p>
            <a:r>
              <a:rPr lang="en-US" dirty="0" smtClean="0"/>
              <a:t>HIVE QL allows traditional map/reduce programmers to be able to plug in their custom </a:t>
            </a:r>
            <a:r>
              <a:rPr lang="en-US" dirty="0" err="1" smtClean="0"/>
              <a:t>mappers</a:t>
            </a:r>
            <a:r>
              <a:rPr lang="en-US" dirty="0" smtClean="0"/>
              <a:t> and reducers to do more sophisticated analysis which may not be supported by the built-in capabilities of the language. </a:t>
            </a:r>
          </a:p>
          <a:p>
            <a:endParaRPr lang="en-US" dirty="0"/>
          </a:p>
        </p:txBody>
      </p:sp>
      <p:sp>
        <p:nvSpPr>
          <p:cNvPr id="2" name="Title 1"/>
          <p:cNvSpPr>
            <a:spLocks noGrp="1"/>
          </p:cNvSpPr>
          <p:nvPr>
            <p:ph type="title"/>
          </p:nvPr>
        </p:nvSpPr>
        <p:spPr/>
        <p:txBody>
          <a:bodyPr/>
          <a:lstStyle/>
          <a:p>
            <a:r>
              <a:rPr lang="en-US" dirty="0" smtClean="0"/>
              <a:t>A word about HIVE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86800" cy="4525963"/>
          </a:xfrm>
        </p:spPr>
        <p:txBody>
          <a:bodyPr>
            <a:noAutofit/>
          </a:bodyPr>
          <a:lstStyle/>
          <a:p>
            <a:r>
              <a:rPr lang="en-US" sz="2800" dirty="0" smtClean="0"/>
              <a:t>YAHOO</a:t>
            </a:r>
          </a:p>
          <a:p>
            <a:pPr lvl="1"/>
            <a:r>
              <a:rPr lang="en-US" dirty="0" smtClean="0"/>
              <a:t>More than 100,000 CPUs in &gt;36,000 computers running </a:t>
            </a:r>
            <a:r>
              <a:rPr lang="en-US" dirty="0" err="1" smtClean="0"/>
              <a:t>Hadoop</a:t>
            </a:r>
            <a:r>
              <a:rPr lang="en-US" dirty="0" smtClean="0"/>
              <a:t> </a:t>
            </a:r>
          </a:p>
          <a:p>
            <a:pPr lvl="1"/>
            <a:r>
              <a:rPr lang="en-US" dirty="0" smtClean="0"/>
              <a:t>Biggest cluster: 4000 nodes (2*4cpu boxes w 4*1TB disk &amp; 16GB RAM) </a:t>
            </a:r>
          </a:p>
          <a:p>
            <a:pPr lvl="2"/>
            <a:r>
              <a:rPr lang="en-US" dirty="0" smtClean="0"/>
              <a:t>Used to support research for Ad Systems and Web Search </a:t>
            </a:r>
          </a:p>
          <a:p>
            <a:pPr lvl="2"/>
            <a:r>
              <a:rPr lang="en-US" dirty="0" smtClean="0"/>
              <a:t>Also used to do scaling tests to support development of </a:t>
            </a:r>
            <a:r>
              <a:rPr lang="en-US" dirty="0" err="1" smtClean="0"/>
              <a:t>Hadoop</a:t>
            </a:r>
            <a:r>
              <a:rPr lang="en-US" dirty="0" smtClean="0"/>
              <a:t> on larger clusters </a:t>
            </a:r>
          </a:p>
          <a:p>
            <a:pPr>
              <a:buNone/>
            </a:pPr>
            <a:endParaRPr lang="en-US" sz="2000" dirty="0" smtClean="0"/>
          </a:p>
          <a:p>
            <a:endParaRPr lang="en-US" sz="2000" dirty="0" smtClean="0"/>
          </a:p>
        </p:txBody>
      </p:sp>
      <p:sp>
        <p:nvSpPr>
          <p:cNvPr id="2" name="Title 1"/>
          <p:cNvSpPr>
            <a:spLocks noGrp="1"/>
          </p:cNvSpPr>
          <p:nvPr>
            <p:ph type="title"/>
          </p:nvPr>
        </p:nvSpPr>
        <p:spPr/>
        <p:txBody>
          <a:bodyPr>
            <a:normAutofit/>
          </a:bodyPr>
          <a:lstStyle/>
          <a:p>
            <a:r>
              <a:rPr lang="en-US" dirty="0" err="1" smtClean="0"/>
              <a:t>Hadoop</a:t>
            </a:r>
            <a:r>
              <a:rPr lang="en-US" dirty="0" smtClean="0"/>
              <a:t> &amp; Yahoo</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is organized into files &amp; directories</a:t>
            </a:r>
          </a:p>
          <a:p>
            <a:r>
              <a:rPr lang="en-US" dirty="0" smtClean="0"/>
              <a:t>Files are divided into uniform sized blocks (64 MB default) &amp; distributed across cluster nodes</a:t>
            </a:r>
          </a:p>
          <a:p>
            <a:r>
              <a:rPr lang="en-US" dirty="0" smtClean="0"/>
              <a:t>Blocks are replicated ( 3 default)to handle HW failure</a:t>
            </a:r>
          </a:p>
          <a:p>
            <a:r>
              <a:rPr lang="en-US" dirty="0" smtClean="0"/>
              <a:t>Replication for performance  &amp; fault tolerance</a:t>
            </a:r>
          </a:p>
          <a:p>
            <a:r>
              <a:rPr lang="en-US" dirty="0" smtClean="0"/>
              <a:t>Checksum for data corruption detection &amp; recovery</a:t>
            </a:r>
          </a:p>
          <a:p>
            <a:endParaRPr lang="en-US" dirty="0"/>
          </a:p>
        </p:txBody>
      </p:sp>
      <p:sp>
        <p:nvSpPr>
          <p:cNvPr id="2" name="Title 1"/>
          <p:cNvSpPr>
            <a:spLocks noGrp="1"/>
          </p:cNvSpPr>
          <p:nvPr>
            <p:ph type="title"/>
          </p:nvPr>
        </p:nvSpPr>
        <p:spPr/>
        <p:txBody>
          <a:bodyPr/>
          <a:lstStyle/>
          <a:p>
            <a:r>
              <a:rPr lang="en-US" dirty="0" smtClean="0"/>
              <a:t>HDFS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183880" cy="4187952"/>
          </a:xfrm>
        </p:spPr>
        <p:txBody>
          <a:bodyPr>
            <a:noAutofit/>
          </a:bodyPr>
          <a:lstStyle/>
          <a:p>
            <a:pPr>
              <a:lnSpc>
                <a:spcPct val="80000"/>
              </a:lnSpc>
            </a:pPr>
            <a:r>
              <a:rPr lang="en-US" sz="2400" b="1" dirty="0" err="1" smtClean="0"/>
              <a:t>Mapper</a:t>
            </a:r>
            <a:endParaRPr lang="en-US" sz="2400" b="1" dirty="0" smtClean="0"/>
          </a:p>
          <a:p>
            <a:pPr lvl="1">
              <a:lnSpc>
                <a:spcPct val="80000"/>
              </a:lnSpc>
            </a:pPr>
            <a:r>
              <a:rPr lang="en-US" sz="2400" b="1" dirty="0" smtClean="0"/>
              <a:t>Input:</a:t>
            </a:r>
            <a:r>
              <a:rPr lang="en-US" sz="2400" dirty="0" smtClean="0"/>
              <a:t> &lt;key: offset, </a:t>
            </a:r>
            <a:r>
              <a:rPr lang="en-US" sz="2400" dirty="0" err="1" smtClean="0"/>
              <a:t>value:line</a:t>
            </a:r>
            <a:r>
              <a:rPr lang="en-US" sz="2400" dirty="0" smtClean="0"/>
              <a:t> of a document&gt;</a:t>
            </a:r>
            <a:endParaRPr lang="en-US" sz="2400" b="1" dirty="0" smtClean="0"/>
          </a:p>
          <a:p>
            <a:pPr lvl="1">
              <a:lnSpc>
                <a:spcPct val="80000"/>
              </a:lnSpc>
            </a:pPr>
            <a:r>
              <a:rPr lang="en-US" sz="2400" b="1" dirty="0" smtClean="0"/>
              <a:t>Output:</a:t>
            </a:r>
            <a:r>
              <a:rPr lang="en-US" sz="2400" dirty="0" smtClean="0"/>
              <a:t> for each word w in input line  output&lt;key: w, value:1&gt;</a:t>
            </a:r>
            <a:endParaRPr lang="en-US" sz="2400" b="1" dirty="0" smtClean="0"/>
          </a:p>
          <a:p>
            <a:pPr lvl="1">
              <a:lnSpc>
                <a:spcPct val="80000"/>
              </a:lnSpc>
              <a:buFont typeface="Wingdings" pitchFamily="2" charset="2"/>
              <a:buNone/>
            </a:pPr>
            <a:r>
              <a:rPr lang="en-US" sz="2400" dirty="0" smtClean="0"/>
              <a:t>	 </a:t>
            </a:r>
            <a:r>
              <a:rPr lang="en-US" sz="2400" b="1" dirty="0" smtClean="0"/>
              <a:t>Input:</a:t>
            </a:r>
            <a:r>
              <a:rPr lang="en-US" sz="2400" dirty="0" smtClean="0"/>
              <a:t> </a:t>
            </a:r>
            <a:r>
              <a:rPr lang="en-US" sz="2400" dirty="0" smtClean="0">
                <a:solidFill>
                  <a:schemeClr val="folHlink"/>
                </a:solidFill>
              </a:rPr>
              <a:t>(</a:t>
            </a:r>
            <a:r>
              <a:rPr lang="en-US" sz="2400" i="1" dirty="0" smtClean="0">
                <a:solidFill>
                  <a:schemeClr val="folHlink"/>
                </a:solidFill>
              </a:rPr>
              <a:t>The quick brown fox jumps over the lazy dog.)</a:t>
            </a:r>
          </a:p>
          <a:p>
            <a:pPr lvl="1">
              <a:lnSpc>
                <a:spcPct val="80000"/>
              </a:lnSpc>
              <a:buFont typeface="Wingdings" pitchFamily="2" charset="2"/>
              <a:buNone/>
            </a:pPr>
            <a:r>
              <a:rPr lang="en-US" sz="2400" dirty="0" smtClean="0"/>
              <a:t>	 </a:t>
            </a:r>
            <a:r>
              <a:rPr lang="en-US" sz="2400" b="1" dirty="0" smtClean="0"/>
              <a:t>Output:</a:t>
            </a:r>
            <a:r>
              <a:rPr lang="en-US" sz="2400" dirty="0" smtClean="0"/>
              <a:t> </a:t>
            </a:r>
            <a:r>
              <a:rPr lang="en-US" sz="2400" dirty="0" smtClean="0">
                <a:solidFill>
                  <a:schemeClr val="folHlink"/>
                </a:solidFill>
              </a:rPr>
              <a:t>(the, 1) , (quick, 1), (brown, 1) … (fox,1), (the, 1)</a:t>
            </a:r>
          </a:p>
          <a:p>
            <a:pPr>
              <a:lnSpc>
                <a:spcPct val="80000"/>
              </a:lnSpc>
            </a:pPr>
            <a:endParaRPr lang="en-US" sz="2400" b="1" dirty="0" smtClean="0"/>
          </a:p>
          <a:p>
            <a:pPr>
              <a:lnSpc>
                <a:spcPct val="80000"/>
              </a:lnSpc>
            </a:pPr>
            <a:r>
              <a:rPr lang="en-US" sz="2400" b="1" dirty="0" smtClean="0"/>
              <a:t>Reducer</a:t>
            </a:r>
          </a:p>
          <a:p>
            <a:pPr lvl="1">
              <a:lnSpc>
                <a:spcPct val="80000"/>
              </a:lnSpc>
            </a:pPr>
            <a:r>
              <a:rPr lang="en-US" sz="2400" b="1" dirty="0" smtClean="0"/>
              <a:t>Input:</a:t>
            </a:r>
            <a:r>
              <a:rPr lang="en-US" sz="2400" dirty="0" smtClean="0"/>
              <a:t> &lt;key: word, value: list&lt;integer&gt;&gt;</a:t>
            </a:r>
          </a:p>
          <a:p>
            <a:pPr lvl="1">
              <a:lnSpc>
                <a:spcPct val="80000"/>
              </a:lnSpc>
            </a:pPr>
            <a:r>
              <a:rPr lang="en-US" sz="2400" b="1" dirty="0" smtClean="0"/>
              <a:t>Output:</a:t>
            </a:r>
            <a:r>
              <a:rPr lang="en-US" sz="2400" dirty="0" smtClean="0"/>
              <a:t> sum all values from input for the given key input list of values and output &lt;</a:t>
            </a:r>
            <a:r>
              <a:rPr lang="en-US" sz="2400" dirty="0" err="1" smtClean="0"/>
              <a:t>Key:word</a:t>
            </a:r>
            <a:r>
              <a:rPr lang="en-US" sz="2400" dirty="0" smtClean="0"/>
              <a:t> </a:t>
            </a:r>
            <a:r>
              <a:rPr lang="en-US" sz="2400" dirty="0" err="1" smtClean="0"/>
              <a:t>value:count</a:t>
            </a:r>
            <a:r>
              <a:rPr lang="en-US" sz="2400" dirty="0" smtClean="0"/>
              <a:t>&gt;</a:t>
            </a:r>
            <a:endParaRPr lang="en-US" sz="2400" b="1" dirty="0" smtClean="0"/>
          </a:p>
          <a:p>
            <a:pPr lvl="1">
              <a:lnSpc>
                <a:spcPct val="80000"/>
              </a:lnSpc>
              <a:buFont typeface="Wingdings" pitchFamily="2" charset="2"/>
              <a:buNone/>
            </a:pPr>
            <a:r>
              <a:rPr lang="en-US" sz="2400" dirty="0" smtClean="0"/>
              <a:t>	</a:t>
            </a:r>
            <a:r>
              <a:rPr lang="en-US" sz="2400" b="1" dirty="0" smtClean="0"/>
              <a:t>Input:</a:t>
            </a:r>
            <a:r>
              <a:rPr lang="en-US" sz="2400" b="1" dirty="0" smtClean="0">
                <a:solidFill>
                  <a:schemeClr val="folHlink"/>
                </a:solidFill>
              </a:rPr>
              <a:t> </a:t>
            </a:r>
            <a:r>
              <a:rPr lang="en-US" sz="2400" dirty="0" smtClean="0">
                <a:solidFill>
                  <a:schemeClr val="folHlink"/>
                </a:solidFill>
              </a:rPr>
              <a:t>(the, [1, 1, 1, 1,1]), (fox, [1, 1, 1]) …</a:t>
            </a:r>
          </a:p>
          <a:p>
            <a:pPr lvl="1">
              <a:lnSpc>
                <a:spcPct val="80000"/>
              </a:lnSpc>
              <a:buFont typeface="Wingdings" pitchFamily="2" charset="2"/>
              <a:buNone/>
            </a:pPr>
            <a:r>
              <a:rPr lang="en-US" sz="2400" dirty="0" smtClean="0"/>
              <a:t>	</a:t>
            </a:r>
            <a:r>
              <a:rPr lang="en-US" sz="2400" b="1" dirty="0" smtClean="0"/>
              <a:t>Output:</a:t>
            </a:r>
            <a:r>
              <a:rPr lang="en-US" sz="2400" dirty="0" smtClean="0"/>
              <a:t>  	</a:t>
            </a:r>
            <a:r>
              <a:rPr lang="en-US" sz="2400" dirty="0" smtClean="0">
                <a:solidFill>
                  <a:schemeClr val="folHlink"/>
                </a:solidFill>
              </a:rPr>
              <a:t>(the, 5)</a:t>
            </a:r>
          </a:p>
          <a:p>
            <a:pPr lvl="1">
              <a:lnSpc>
                <a:spcPct val="80000"/>
              </a:lnSpc>
              <a:buFont typeface="Wingdings" pitchFamily="2" charset="2"/>
              <a:buNone/>
            </a:pPr>
            <a:r>
              <a:rPr lang="en-US" sz="2400" dirty="0" smtClean="0">
                <a:solidFill>
                  <a:schemeClr val="folHlink"/>
                </a:solidFill>
              </a:rPr>
              <a:t>				(fox, 3)</a:t>
            </a:r>
            <a:endParaRPr lang="en-US" sz="3200" dirty="0"/>
          </a:p>
        </p:txBody>
      </p:sp>
      <p:sp>
        <p:nvSpPr>
          <p:cNvPr id="2" name="Title 1"/>
          <p:cNvSpPr>
            <a:spLocks noGrp="1"/>
          </p:cNvSpPr>
          <p:nvPr>
            <p:ph type="title"/>
          </p:nvPr>
        </p:nvSpPr>
        <p:spPr>
          <a:xfrm>
            <a:off x="533400" y="304800"/>
            <a:ext cx="8183880" cy="1051560"/>
          </a:xfrm>
        </p:spPr>
        <p:txBody>
          <a:bodyPr>
            <a:normAutofit/>
          </a:bodyPr>
          <a:lstStyle/>
          <a:p>
            <a:r>
              <a:rPr lang="en-US" dirty="0" smtClean="0"/>
              <a:t>Word Count using Map Reduce</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229600" cy="4525963"/>
          </a:xfrm>
        </p:spPr>
        <p:txBody>
          <a:bodyPr/>
          <a:lstStyle/>
          <a:p>
            <a:r>
              <a:rPr lang="en-US" dirty="0" smtClean="0"/>
              <a:t>Input</a:t>
            </a:r>
          </a:p>
          <a:p>
            <a:r>
              <a:rPr lang="en-US" dirty="0" smtClean="0"/>
              <a:t>Map</a:t>
            </a:r>
          </a:p>
          <a:p>
            <a:r>
              <a:rPr lang="en-US" dirty="0" smtClean="0"/>
              <a:t>Shuffle</a:t>
            </a:r>
          </a:p>
          <a:p>
            <a:r>
              <a:rPr lang="en-US" dirty="0" smtClean="0"/>
              <a:t>Reduce</a:t>
            </a:r>
          </a:p>
          <a:p>
            <a:r>
              <a:rPr lang="en-US" dirty="0" smtClean="0"/>
              <a:t>Output</a:t>
            </a:r>
            <a:endParaRPr lang="en-US" dirty="0"/>
          </a:p>
        </p:txBody>
      </p:sp>
      <p:sp>
        <p:nvSpPr>
          <p:cNvPr id="2" name="Title 1"/>
          <p:cNvSpPr>
            <a:spLocks noGrp="1"/>
          </p:cNvSpPr>
          <p:nvPr>
            <p:ph type="title"/>
          </p:nvPr>
        </p:nvSpPr>
        <p:spPr>
          <a:xfrm>
            <a:off x="457200" y="0"/>
            <a:ext cx="8229600" cy="838200"/>
          </a:xfrm>
        </p:spPr>
        <p:txBody>
          <a:bodyPr/>
          <a:lstStyle/>
          <a:p>
            <a:r>
              <a:rPr lang="en-US" dirty="0" smtClean="0"/>
              <a:t>Word count</a:t>
            </a:r>
            <a:endParaRPr lang="en-US" dirty="0"/>
          </a:p>
        </p:txBody>
      </p:sp>
      <p:sp>
        <p:nvSpPr>
          <p:cNvPr id="4" name="Rectangle 3"/>
          <p:cNvSpPr/>
          <p:nvPr/>
        </p:nvSpPr>
        <p:spPr>
          <a:xfrm>
            <a:off x="533400" y="6248400"/>
            <a:ext cx="8382000" cy="646331"/>
          </a:xfrm>
          <a:prstGeom prst="rect">
            <a:avLst/>
          </a:prstGeom>
        </p:spPr>
        <p:txBody>
          <a:bodyPr wrap="square">
            <a:spAutoFit/>
          </a:bodyPr>
          <a:lstStyle/>
          <a:p>
            <a:r>
              <a:rPr lang="en-US" dirty="0" smtClean="0">
                <a:hlinkClick r:id="rId2"/>
              </a:rPr>
              <a:t>http://www.slideshare.net/hadoop/practical-problem-solving-with-apache-hadoop-pig</a:t>
            </a:r>
            <a:endParaRPr lang="en-US" dirty="0" smtClean="0"/>
          </a:p>
          <a:p>
            <a:r>
              <a:rPr lang="en-US" dirty="0" smtClean="0"/>
              <a:t>By </a:t>
            </a:r>
            <a:r>
              <a:rPr lang="en-US" dirty="0" err="1" smtClean="0"/>
              <a:t>Milind</a:t>
            </a:r>
            <a:r>
              <a:rPr lang="en-US" dirty="0" smtClean="0"/>
              <a:t> </a:t>
            </a:r>
            <a:r>
              <a:rPr lang="en-US" dirty="0" err="1" smtClean="0"/>
              <a:t>Bhandarkar</a:t>
            </a:r>
            <a:endParaRPr lang="en-US" dirty="0"/>
          </a:p>
        </p:txBody>
      </p:sp>
      <p:pic>
        <p:nvPicPr>
          <p:cNvPr id="5" name="Picture 1028" descr="WordCountDataFlow"/>
          <p:cNvPicPr>
            <a:picLocks noChangeAspect="1" noChangeArrowheads="1"/>
          </p:cNvPicPr>
          <p:nvPr/>
        </p:nvPicPr>
        <p:blipFill>
          <a:blip r:embed="rId3" cstate="print"/>
          <a:srcRect/>
          <a:stretch>
            <a:fillRect/>
          </a:stretch>
        </p:blipFill>
        <p:spPr>
          <a:xfrm>
            <a:off x="1752600" y="954928"/>
            <a:ext cx="7162800" cy="4968311"/>
          </a:xfrm>
          <a:prstGeom prst="rect">
            <a:avLst/>
          </a:prstGeom>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normAutofit fontScale="92500"/>
          </a:bodyPr>
          <a:lstStyle/>
          <a:p>
            <a:pPr>
              <a:lnSpc>
                <a:spcPct val="80000"/>
              </a:lnSpc>
            </a:pPr>
            <a:r>
              <a:rPr lang="en-US" sz="2600" b="1" dirty="0"/>
              <a:t>Map Phase</a:t>
            </a:r>
          </a:p>
          <a:p>
            <a:pPr lvl="1">
              <a:lnSpc>
                <a:spcPct val="80000"/>
              </a:lnSpc>
            </a:pPr>
            <a:r>
              <a:rPr lang="en-US" sz="2600" dirty="0"/>
              <a:t>Map tasks run in parallel – output intermediate key value pairs</a:t>
            </a:r>
          </a:p>
          <a:p>
            <a:pPr>
              <a:lnSpc>
                <a:spcPct val="80000"/>
              </a:lnSpc>
            </a:pPr>
            <a:r>
              <a:rPr lang="en-US" sz="2600" b="1" dirty="0"/>
              <a:t>Shuffle and sort phase</a:t>
            </a:r>
          </a:p>
          <a:p>
            <a:pPr lvl="1">
              <a:lnSpc>
                <a:spcPct val="80000"/>
              </a:lnSpc>
            </a:pPr>
            <a:r>
              <a:rPr lang="en-US" sz="2600" dirty="0"/>
              <a:t>Map task output is partitioned by hashing the output key </a:t>
            </a:r>
          </a:p>
          <a:p>
            <a:pPr lvl="1">
              <a:lnSpc>
                <a:spcPct val="80000"/>
              </a:lnSpc>
            </a:pPr>
            <a:r>
              <a:rPr lang="en-US" sz="2600" dirty="0"/>
              <a:t>Number of partitions is equal to number of reducers  </a:t>
            </a:r>
          </a:p>
          <a:p>
            <a:pPr lvl="1">
              <a:lnSpc>
                <a:spcPct val="80000"/>
              </a:lnSpc>
            </a:pPr>
            <a:r>
              <a:rPr lang="en-US" sz="2600" dirty="0"/>
              <a:t>Partitioning ensures all key/value pairs sharing same key belong to same partition</a:t>
            </a:r>
          </a:p>
          <a:p>
            <a:pPr lvl="1">
              <a:lnSpc>
                <a:spcPct val="80000"/>
              </a:lnSpc>
            </a:pPr>
            <a:r>
              <a:rPr lang="en-US" sz="2600" dirty="0"/>
              <a:t>The map output partition is sorted by key to group all values for the same key</a:t>
            </a:r>
          </a:p>
          <a:p>
            <a:pPr>
              <a:lnSpc>
                <a:spcPct val="80000"/>
              </a:lnSpc>
            </a:pPr>
            <a:r>
              <a:rPr lang="en-US" sz="2600" b="1" dirty="0"/>
              <a:t>Reduce Phase</a:t>
            </a:r>
          </a:p>
          <a:p>
            <a:pPr lvl="1">
              <a:lnSpc>
                <a:spcPct val="80000"/>
              </a:lnSpc>
            </a:pPr>
            <a:r>
              <a:rPr lang="en-US" sz="2600" dirty="0"/>
              <a:t>Each partition is assigned to one reducer. </a:t>
            </a:r>
          </a:p>
          <a:p>
            <a:pPr lvl="1">
              <a:lnSpc>
                <a:spcPct val="80000"/>
              </a:lnSpc>
            </a:pPr>
            <a:r>
              <a:rPr lang="en-US" sz="2600" dirty="0"/>
              <a:t>Reducers also run in parallel.</a:t>
            </a:r>
          </a:p>
          <a:p>
            <a:pPr lvl="1">
              <a:lnSpc>
                <a:spcPct val="80000"/>
              </a:lnSpc>
            </a:pPr>
            <a:r>
              <a:rPr lang="en-US" sz="2600" dirty="0"/>
              <a:t>No two reducers process the same intermediate key</a:t>
            </a:r>
          </a:p>
          <a:p>
            <a:pPr lvl="1">
              <a:lnSpc>
                <a:spcPct val="80000"/>
              </a:lnSpc>
            </a:pPr>
            <a:r>
              <a:rPr lang="en-US" sz="2600" dirty="0"/>
              <a:t>Reducer gets all values for a given key at the same time</a:t>
            </a:r>
          </a:p>
          <a:p>
            <a:pPr lvl="1">
              <a:lnSpc>
                <a:spcPct val="80000"/>
              </a:lnSpc>
              <a:buFont typeface="Wingdings" pitchFamily="2" charset="2"/>
              <a:buNone/>
            </a:pPr>
            <a:endParaRPr lang="en-US" sz="2000" dirty="0"/>
          </a:p>
        </p:txBody>
      </p:sp>
      <p:sp>
        <p:nvSpPr>
          <p:cNvPr id="160770" name="Rectangle 2"/>
          <p:cNvSpPr>
            <a:spLocks noGrp="1" noChangeArrowheads="1"/>
          </p:cNvSpPr>
          <p:nvPr>
            <p:ph type="title"/>
          </p:nvPr>
        </p:nvSpPr>
        <p:spPr/>
        <p:txBody>
          <a:bodyPr/>
          <a:lstStyle/>
          <a:p>
            <a:r>
              <a:rPr lang="en-US" dirty="0"/>
              <a:t>Map Reduce Architecture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Aggregate queries</a:t>
            </a:r>
          </a:p>
          <a:p>
            <a:pPr lvl="1"/>
            <a:r>
              <a:rPr lang="en-US" dirty="0" smtClean="0"/>
              <a:t>Product-wise sales for the year 2010</a:t>
            </a:r>
          </a:p>
        </p:txBody>
      </p:sp>
      <p:sp>
        <p:nvSpPr>
          <p:cNvPr id="2" name="Title 1"/>
          <p:cNvSpPr>
            <a:spLocks noGrp="1"/>
          </p:cNvSpPr>
          <p:nvPr>
            <p:ph type="title"/>
          </p:nvPr>
        </p:nvSpPr>
        <p:spPr/>
        <p:txBody>
          <a:bodyPr>
            <a:normAutofit/>
          </a:bodyPr>
          <a:lstStyle/>
          <a:p>
            <a:r>
              <a:rPr lang="en-US" dirty="0" smtClean="0"/>
              <a:t>Applications in Data Warehousing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228600" y="1295400"/>
            <a:ext cx="8686800" cy="4525963"/>
          </a:xfrm>
        </p:spPr>
        <p:txBody>
          <a:bodyPr>
            <a:normAutofit lnSpcReduction="10000"/>
          </a:bodyPr>
          <a:lstStyle/>
          <a:p>
            <a:pPr fontAlgn="base">
              <a:spcAft>
                <a:spcPct val="0"/>
              </a:spcAft>
              <a:buFont typeface="Courier New" pitchFamily="49" charset="0"/>
              <a:buChar char="o"/>
            </a:pPr>
            <a:r>
              <a:rPr lang="en-US" smtClean="0">
                <a:latin typeface="Arial" charset="0"/>
                <a:cs typeface="Arial" charset="0"/>
              </a:rPr>
              <a:t>BIG DATA poses a big challenge to our capabilities</a:t>
            </a:r>
            <a:endParaRPr lang="en-US" sz="2800" smtClean="0">
              <a:latin typeface="Arial" charset="0"/>
              <a:cs typeface="Arial" charset="0"/>
            </a:endParaRPr>
          </a:p>
          <a:p>
            <a:pPr lvl="1" fontAlgn="base">
              <a:spcAft>
                <a:spcPct val="0"/>
              </a:spcAft>
              <a:buFont typeface="Courier New" pitchFamily="49" charset="0"/>
              <a:buChar char="o"/>
            </a:pPr>
            <a:r>
              <a:rPr lang="en-US" sz="2000" smtClean="0">
                <a:latin typeface="Arial" charset="0"/>
                <a:cs typeface="Arial" charset="0"/>
              </a:rPr>
              <a:t>Data scaling outdoing scaling of compute resources</a:t>
            </a:r>
          </a:p>
          <a:p>
            <a:pPr lvl="1" fontAlgn="base">
              <a:spcAft>
                <a:spcPct val="0"/>
              </a:spcAft>
              <a:buFont typeface="Courier New" pitchFamily="49" charset="0"/>
              <a:buChar char="o"/>
            </a:pPr>
            <a:r>
              <a:rPr lang="en-US" sz="2000" smtClean="0">
                <a:latin typeface="Arial" charset="0"/>
                <a:cs typeface="Arial" charset="0"/>
              </a:rPr>
              <a:t>CPU speed not increasing either</a:t>
            </a:r>
          </a:p>
          <a:p>
            <a:pPr fontAlgn="base">
              <a:spcAft>
                <a:spcPct val="0"/>
              </a:spcAft>
              <a:buFont typeface="Courier New" pitchFamily="49" charset="0"/>
              <a:buChar char="o"/>
            </a:pPr>
            <a:r>
              <a:rPr lang="en-US" smtClean="0">
                <a:latin typeface="Arial" charset="0"/>
                <a:cs typeface="Arial" charset="0"/>
              </a:rPr>
              <a:t>At the same time, BIG DATA offers a BIGGER opportunity</a:t>
            </a:r>
            <a:endParaRPr lang="en-US" sz="1800" smtClean="0">
              <a:latin typeface="Arial" charset="0"/>
              <a:cs typeface="Arial" charset="0"/>
            </a:endParaRPr>
          </a:p>
          <a:p>
            <a:pPr fontAlgn="base">
              <a:spcAft>
                <a:spcPct val="0"/>
              </a:spcAft>
              <a:buFont typeface="Courier New" pitchFamily="49" charset="0"/>
              <a:buChar char="o"/>
            </a:pPr>
            <a:r>
              <a:rPr lang="en-US" smtClean="0">
                <a:latin typeface="Arial" charset="0"/>
                <a:cs typeface="Arial" charset="0"/>
              </a:rPr>
              <a:t>Opportunity to </a:t>
            </a:r>
          </a:p>
          <a:p>
            <a:pPr lvl="1" fontAlgn="base">
              <a:spcAft>
                <a:spcPct val="0"/>
              </a:spcAft>
              <a:buFont typeface="Courier New" pitchFamily="49" charset="0"/>
              <a:buChar char="o"/>
            </a:pPr>
            <a:r>
              <a:rPr lang="en-US" sz="2000" smtClean="0">
                <a:latin typeface="Arial" charset="0"/>
                <a:cs typeface="Arial" charset="0"/>
              </a:rPr>
              <a:t>Understand nature</a:t>
            </a:r>
          </a:p>
          <a:p>
            <a:pPr lvl="1" fontAlgn="base">
              <a:spcAft>
                <a:spcPct val="0"/>
              </a:spcAft>
              <a:buFont typeface="Courier New" pitchFamily="49" charset="0"/>
              <a:buChar char="o"/>
            </a:pPr>
            <a:r>
              <a:rPr lang="en-US" sz="2000" smtClean="0">
                <a:latin typeface="Arial" charset="0"/>
                <a:cs typeface="Arial" charset="0"/>
              </a:rPr>
              <a:t>Understand evolution</a:t>
            </a:r>
          </a:p>
          <a:p>
            <a:pPr lvl="1" fontAlgn="base">
              <a:spcAft>
                <a:spcPct val="0"/>
              </a:spcAft>
              <a:buFont typeface="Courier New" pitchFamily="49" charset="0"/>
              <a:buChar char="o"/>
            </a:pPr>
            <a:r>
              <a:rPr lang="en-US" sz="2000" smtClean="0">
                <a:latin typeface="Arial" charset="0"/>
                <a:cs typeface="Arial" charset="0"/>
              </a:rPr>
              <a:t>Understand human behavior/psychology/physiology</a:t>
            </a:r>
          </a:p>
          <a:p>
            <a:pPr lvl="1" fontAlgn="base">
              <a:spcAft>
                <a:spcPct val="0"/>
              </a:spcAft>
              <a:buFont typeface="Courier New" pitchFamily="49" charset="0"/>
              <a:buChar char="o"/>
            </a:pPr>
            <a:r>
              <a:rPr lang="en-US" sz="2000" smtClean="0">
                <a:latin typeface="Arial" charset="0"/>
                <a:cs typeface="Arial" charset="0"/>
              </a:rPr>
              <a:t>Understand stock markets</a:t>
            </a:r>
          </a:p>
          <a:p>
            <a:pPr lvl="1" fontAlgn="base">
              <a:spcAft>
                <a:spcPct val="0"/>
              </a:spcAft>
              <a:buFont typeface="Courier New" pitchFamily="49" charset="0"/>
              <a:buChar char="o"/>
            </a:pPr>
            <a:r>
              <a:rPr lang="en-US" sz="2000" smtClean="0">
                <a:latin typeface="Arial" charset="0"/>
                <a:cs typeface="Arial" charset="0"/>
              </a:rPr>
              <a:t>Understand road and network traffic</a:t>
            </a:r>
          </a:p>
          <a:p>
            <a:pPr lvl="1" fontAlgn="base">
              <a:spcAft>
                <a:spcPct val="0"/>
              </a:spcAft>
              <a:buFont typeface="Courier New" pitchFamily="49" charset="0"/>
              <a:buChar char="o"/>
            </a:pPr>
            <a:r>
              <a:rPr lang="en-US" sz="2000" smtClean="0">
                <a:latin typeface="Arial" charset="0"/>
                <a:cs typeface="Arial" charset="0"/>
              </a:rPr>
              <a:t>…</a:t>
            </a:r>
          </a:p>
          <a:p>
            <a:pPr fontAlgn="base">
              <a:spcAft>
                <a:spcPct val="0"/>
              </a:spcAft>
              <a:buFont typeface="Courier New" pitchFamily="49" charset="0"/>
              <a:buChar char="o"/>
            </a:pPr>
            <a:r>
              <a:rPr lang="en-US" smtClean="0">
                <a:latin typeface="Arial" charset="0"/>
                <a:cs typeface="Arial" charset="0"/>
              </a:rPr>
              <a:t>Opportunity for us to be more and more innovative!!</a:t>
            </a:r>
            <a:endParaRPr lang="en-US" sz="1800" smtClean="0">
              <a:latin typeface="Arial" charset="0"/>
              <a:cs typeface="Arial" charset="0"/>
            </a:endParaRPr>
          </a:p>
        </p:txBody>
      </p:sp>
      <p:sp>
        <p:nvSpPr>
          <p:cNvPr id="3" name="Content Placeholder 2"/>
          <p:cNvSpPr>
            <a:spLocks noGrp="1"/>
          </p:cNvSpPr>
          <p:nvPr>
            <p:ph sz="quarter" idx="10"/>
          </p:nvPr>
        </p:nvSpPr>
        <p:spPr>
          <a:xfrm>
            <a:off x="304800" y="228600"/>
            <a:ext cx="6324600" cy="1143000"/>
          </a:xfrm>
        </p:spPr>
        <p:txBody>
          <a:bodyPr/>
          <a:lstStyle/>
          <a:p>
            <a:pPr>
              <a:defRPr/>
            </a:pPr>
            <a:r>
              <a:rPr lang="en-US" dirty="0" smtClean="0"/>
              <a:t>BIG DATA</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Provides highest level of abstraction! </a:t>
            </a:r>
          </a:p>
          <a:p>
            <a:pPr>
              <a:buNone/>
            </a:pPr>
            <a:r>
              <a:rPr lang="en-US" dirty="0" smtClean="0"/>
              <a:t>	(as on date)</a:t>
            </a:r>
          </a:p>
          <a:p>
            <a:r>
              <a:rPr lang="en-US" dirty="0" smtClean="0"/>
              <a:t>Learning curve – manageable</a:t>
            </a:r>
          </a:p>
          <a:p>
            <a:r>
              <a:rPr lang="en-US" dirty="0" smtClean="0"/>
              <a:t>Highly scalable</a:t>
            </a:r>
          </a:p>
          <a:p>
            <a:r>
              <a:rPr lang="en-US" dirty="0" smtClean="0"/>
              <a:t>Highly fault tolerant</a:t>
            </a:r>
          </a:p>
          <a:p>
            <a:r>
              <a:rPr lang="en-US" dirty="0" smtClean="0"/>
              <a:t>Economical!!</a:t>
            </a:r>
          </a:p>
        </p:txBody>
      </p:sp>
      <p:sp>
        <p:nvSpPr>
          <p:cNvPr id="2" name="Title 1"/>
          <p:cNvSpPr>
            <a:spLocks noGrp="1"/>
          </p:cNvSpPr>
          <p:nvPr>
            <p:ph type="title"/>
          </p:nvPr>
        </p:nvSpPr>
        <p:spPr/>
        <p:txBody>
          <a:bodyPr>
            <a:normAutofit/>
          </a:bodyPr>
          <a:lstStyle/>
          <a:p>
            <a:r>
              <a:rPr lang="en-US" dirty="0" smtClean="0"/>
              <a:t>Strengths of </a:t>
            </a:r>
            <a:r>
              <a:rPr lang="en-US" dirty="0" err="1" smtClean="0"/>
              <a:t>MapReduce</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19900" dirty="0" smtClean="0"/>
              <a:t>Q &amp; A</a:t>
            </a:r>
            <a:endParaRPr lang="en-US" sz="199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304800" y="1371600"/>
            <a:ext cx="8305800" cy="4495800"/>
          </a:xfrm>
        </p:spPr>
        <p:txBody>
          <a:bodyPr>
            <a:noAutofit/>
          </a:bodyPr>
          <a:lstStyle/>
          <a:p>
            <a:r>
              <a:rPr lang="en-US" sz="2800" dirty="0" smtClean="0"/>
              <a:t>Telecom data (</a:t>
            </a:r>
            <a:r>
              <a:rPr lang="en-US" sz="2800" dirty="0" smtClean="0">
                <a:sym typeface="Symbol" pitchFamily="18" charset="2"/>
              </a:rPr>
              <a:t> 4.75 </a:t>
            </a:r>
            <a:r>
              <a:rPr lang="en-US" sz="2800" dirty="0" err="1" smtClean="0">
                <a:sym typeface="Symbol" pitchFamily="18" charset="2"/>
              </a:rPr>
              <a:t>bn</a:t>
            </a:r>
            <a:r>
              <a:rPr lang="en-US" sz="2800" dirty="0" smtClean="0">
                <a:sym typeface="Symbol" pitchFamily="18" charset="2"/>
              </a:rPr>
              <a:t> mobile subscribers)</a:t>
            </a:r>
          </a:p>
          <a:p>
            <a:r>
              <a:rPr lang="en-US" sz="2800" dirty="0" smtClean="0"/>
              <a:t>There are 3 Billion Telephone Calls in US each day, </a:t>
            </a:r>
            <a:br>
              <a:rPr lang="en-US" sz="2800" dirty="0" smtClean="0"/>
            </a:br>
            <a:r>
              <a:rPr lang="en-US" sz="2800" dirty="0" smtClean="0"/>
              <a:t>30 Billion emails daily, 1 Billion SMS, IMs. </a:t>
            </a:r>
          </a:p>
          <a:p>
            <a:r>
              <a:rPr lang="en-US" sz="2800" dirty="0" smtClean="0"/>
              <a:t>IP Network Traffic: up to 1 Billion packets per hour per router.  Each ISP has many (hundreds) routers!</a:t>
            </a:r>
          </a:p>
          <a:p>
            <a:r>
              <a:rPr lang="en-US" sz="2800" dirty="0" smtClean="0"/>
              <a:t>WWW</a:t>
            </a:r>
          </a:p>
          <a:p>
            <a:r>
              <a:rPr lang="en-US" sz="2800" dirty="0" smtClean="0"/>
              <a:t>Weblog data (160 </a:t>
            </a:r>
            <a:r>
              <a:rPr lang="en-US" sz="2800" dirty="0" err="1" smtClean="0"/>
              <a:t>mn</a:t>
            </a:r>
            <a:r>
              <a:rPr lang="en-US" sz="2800" dirty="0" smtClean="0"/>
              <a:t> websites)</a:t>
            </a:r>
          </a:p>
          <a:p>
            <a:r>
              <a:rPr lang="en-US" sz="2800" dirty="0" smtClean="0"/>
              <a:t>Email data </a:t>
            </a:r>
          </a:p>
          <a:p>
            <a:r>
              <a:rPr lang="en-US" sz="2800" dirty="0" smtClean="0"/>
              <a:t>Satellite imaging data</a:t>
            </a:r>
          </a:p>
          <a:p>
            <a:r>
              <a:rPr lang="en-US" sz="2800" dirty="0" smtClean="0"/>
              <a:t>Social networking sites data</a:t>
            </a:r>
          </a:p>
          <a:p>
            <a:r>
              <a:rPr lang="en-US" sz="2800" dirty="0" smtClean="0"/>
              <a:t>Genome data</a:t>
            </a:r>
          </a:p>
          <a:p>
            <a:r>
              <a:rPr lang="en-US" sz="2800" dirty="0" smtClean="0"/>
              <a:t>CERN’s LHC (15 </a:t>
            </a:r>
            <a:r>
              <a:rPr lang="en-US" sz="2800" dirty="0" err="1" smtClean="0"/>
              <a:t>petabytes</a:t>
            </a:r>
            <a:r>
              <a:rPr lang="en-US" sz="2800" dirty="0" smtClean="0"/>
              <a:t>/year)</a:t>
            </a:r>
            <a:endParaRPr lang="en-US" sz="1800" dirty="0" smtClean="0"/>
          </a:p>
        </p:txBody>
      </p:sp>
      <p:sp>
        <p:nvSpPr>
          <p:cNvPr id="9218" name="Title 1"/>
          <p:cNvSpPr>
            <a:spLocks noGrp="1"/>
          </p:cNvSpPr>
          <p:nvPr>
            <p:ph type="title"/>
          </p:nvPr>
        </p:nvSpPr>
        <p:spPr>
          <a:xfrm>
            <a:off x="762000" y="533400"/>
            <a:ext cx="6934200" cy="769938"/>
          </a:xfrm>
        </p:spPr>
        <p:txBody>
          <a:bodyPr/>
          <a:lstStyle/>
          <a:p>
            <a:r>
              <a:rPr lang="en-US" b="1" dirty="0" smtClean="0"/>
              <a:t>Big Data - Sources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304800" y="1524000"/>
            <a:ext cx="8229600" cy="4525963"/>
          </a:xfrm>
        </p:spPr>
        <p:txBody>
          <a:bodyPr/>
          <a:lstStyle/>
          <a:p>
            <a:pPr fontAlgn="base">
              <a:spcAft>
                <a:spcPct val="0"/>
              </a:spcAft>
              <a:buFont typeface="Arial" charset="0"/>
              <a:buChar char="•"/>
            </a:pPr>
            <a:r>
              <a:rPr lang="en-US" smtClean="0">
                <a:latin typeface="Arial" charset="0"/>
                <a:cs typeface="Arial" charset="0"/>
              </a:rPr>
              <a:t>Just a Hype?</a:t>
            </a:r>
          </a:p>
          <a:p>
            <a:pPr fontAlgn="base">
              <a:spcAft>
                <a:spcPct val="0"/>
              </a:spcAft>
              <a:buFont typeface="Arial" charset="0"/>
              <a:buChar char="•"/>
            </a:pPr>
            <a:r>
              <a:rPr lang="en-US" smtClean="0">
                <a:latin typeface="Arial" charset="0"/>
                <a:cs typeface="Arial" charset="0"/>
              </a:rPr>
              <a:t>Or a real Challenge?</a:t>
            </a:r>
          </a:p>
          <a:p>
            <a:pPr fontAlgn="base">
              <a:spcAft>
                <a:spcPct val="0"/>
              </a:spcAft>
              <a:buFont typeface="Arial" charset="0"/>
              <a:buChar char="•"/>
            </a:pPr>
            <a:r>
              <a:rPr lang="en-US" smtClean="0">
                <a:latin typeface="Arial" charset="0"/>
                <a:cs typeface="Arial" charset="0"/>
              </a:rPr>
              <a:t>Or a great Opportunity?</a:t>
            </a:r>
          </a:p>
          <a:p>
            <a:pPr fontAlgn="base">
              <a:spcAft>
                <a:spcPct val="0"/>
              </a:spcAft>
              <a:buFont typeface="Arial" charset="0"/>
              <a:buChar char="•"/>
            </a:pPr>
            <a:r>
              <a:rPr lang="en-US" smtClean="0">
                <a:latin typeface="Arial" charset="0"/>
                <a:cs typeface="Arial" charset="0"/>
              </a:rPr>
              <a:t>Challenge in terms of how to manage &amp; use this data</a:t>
            </a:r>
          </a:p>
          <a:p>
            <a:pPr fontAlgn="base">
              <a:spcAft>
                <a:spcPct val="0"/>
              </a:spcAft>
              <a:buFont typeface="Arial" charset="0"/>
              <a:buChar char="•"/>
            </a:pPr>
            <a:r>
              <a:rPr lang="en-US" smtClean="0">
                <a:latin typeface="Arial" charset="0"/>
                <a:cs typeface="Arial" charset="0"/>
              </a:rPr>
              <a:t>Opportunity in terms of what we can do with this data to enrich the lives of everybody around us and to make our mother Earth a better place to live</a:t>
            </a:r>
          </a:p>
          <a:p>
            <a:pPr fontAlgn="base">
              <a:spcAft>
                <a:spcPct val="0"/>
              </a:spcAft>
              <a:buFont typeface="Arial" charset="0"/>
              <a:buChar char="•"/>
            </a:pPr>
            <a:r>
              <a:rPr lang="en-US" smtClean="0">
                <a:latin typeface="Arial" charset="0"/>
                <a:cs typeface="Arial" charset="0"/>
              </a:rPr>
              <a:t>We are living in a world of DATA!!</a:t>
            </a:r>
          </a:p>
          <a:p>
            <a:pPr fontAlgn="base">
              <a:spcAft>
                <a:spcPct val="0"/>
              </a:spcAft>
              <a:buFont typeface="Arial" charset="0"/>
              <a:buChar char="•"/>
            </a:pPr>
            <a:r>
              <a:rPr lang="en-US" smtClean="0">
                <a:latin typeface="Arial" charset="0"/>
                <a:cs typeface="Arial" charset="0"/>
              </a:rPr>
              <a:t>We are (partly) and will be (fully) driven by DATA</a:t>
            </a:r>
          </a:p>
        </p:txBody>
      </p:sp>
      <p:sp>
        <p:nvSpPr>
          <p:cNvPr id="3" name="Content Placeholder 2"/>
          <p:cNvSpPr>
            <a:spLocks noGrp="1"/>
          </p:cNvSpPr>
          <p:nvPr>
            <p:ph sz="quarter" idx="10"/>
          </p:nvPr>
        </p:nvSpPr>
        <p:spPr>
          <a:xfrm>
            <a:off x="304800" y="228600"/>
            <a:ext cx="6324600" cy="1143000"/>
          </a:xfrm>
        </p:spPr>
        <p:txBody>
          <a:bodyPr/>
          <a:lstStyle/>
          <a:p>
            <a:pPr>
              <a:defRPr/>
            </a:pPr>
            <a:r>
              <a:rPr lang="en-US" dirty="0" smtClean="0"/>
              <a:t>BIG DATA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304800" y="1524000"/>
            <a:ext cx="8229600" cy="4525963"/>
          </a:xfrm>
        </p:spPr>
        <p:txBody>
          <a:bodyPr/>
          <a:lstStyle/>
          <a:p>
            <a:pPr fontAlgn="base">
              <a:spcAft>
                <a:spcPct val="0"/>
              </a:spcAft>
              <a:buFont typeface="Courier New" pitchFamily="49" charset="0"/>
              <a:buChar char="o"/>
            </a:pPr>
            <a:r>
              <a:rPr lang="en-US" sz="2800" smtClean="0">
                <a:latin typeface="Arial" charset="0"/>
                <a:cs typeface="Arial" charset="0"/>
              </a:rPr>
              <a:t>We are generating more Data that we can handle!!!</a:t>
            </a:r>
          </a:p>
          <a:p>
            <a:pPr fontAlgn="base">
              <a:spcAft>
                <a:spcPct val="0"/>
              </a:spcAft>
              <a:buFont typeface="Courier New" pitchFamily="49" charset="0"/>
              <a:buChar char="o"/>
            </a:pPr>
            <a:r>
              <a:rPr lang="en-US" sz="2800" smtClean="0">
                <a:latin typeface="Arial" charset="0"/>
                <a:cs typeface="Arial" charset="0"/>
              </a:rPr>
              <a:t>Using Data to our benefit is a far cry!!!</a:t>
            </a:r>
          </a:p>
          <a:p>
            <a:pPr fontAlgn="base">
              <a:spcAft>
                <a:spcPct val="0"/>
              </a:spcAft>
              <a:buFont typeface="Courier New" pitchFamily="49" charset="0"/>
              <a:buChar char="o"/>
            </a:pPr>
            <a:r>
              <a:rPr lang="en-US" sz="2800" smtClean="0">
                <a:latin typeface="Arial" charset="0"/>
                <a:cs typeface="Arial" charset="0"/>
              </a:rPr>
              <a:t>In future, everything will be Data driven</a:t>
            </a:r>
          </a:p>
          <a:p>
            <a:pPr fontAlgn="base">
              <a:spcAft>
                <a:spcPct val="0"/>
              </a:spcAft>
              <a:buFont typeface="Courier New" pitchFamily="49" charset="0"/>
              <a:buChar char="o"/>
            </a:pPr>
            <a:r>
              <a:rPr lang="en-US" sz="2800" smtClean="0">
                <a:latin typeface="Arial" charset="0"/>
                <a:cs typeface="Arial" charset="0"/>
              </a:rPr>
              <a:t>High time we figured out how to tame this “monster” and use it for the benefit of the society</a:t>
            </a:r>
            <a:endParaRPr lang="en-US" sz="2000" smtClean="0">
              <a:latin typeface="Arial" charset="0"/>
              <a:cs typeface="Arial" charset="0"/>
            </a:endParaRPr>
          </a:p>
          <a:p>
            <a:pPr fontAlgn="base">
              <a:spcAft>
                <a:spcPct val="0"/>
              </a:spcAft>
              <a:buFont typeface="Courier New" pitchFamily="49" charset="0"/>
              <a:buChar char="o"/>
            </a:pPr>
            <a:endParaRPr lang="en-US" sz="2800" smtClean="0">
              <a:latin typeface="Arial" charset="0"/>
              <a:cs typeface="Arial" charset="0"/>
            </a:endParaRPr>
          </a:p>
        </p:txBody>
      </p:sp>
      <p:sp>
        <p:nvSpPr>
          <p:cNvPr id="3" name="Content Placeholder 2"/>
          <p:cNvSpPr>
            <a:spLocks noGrp="1"/>
          </p:cNvSpPr>
          <p:nvPr>
            <p:ph sz="quarter" idx="10"/>
          </p:nvPr>
        </p:nvSpPr>
        <p:spPr>
          <a:xfrm>
            <a:off x="304800" y="228600"/>
            <a:ext cx="6324600" cy="1143000"/>
          </a:xfrm>
        </p:spPr>
        <p:txBody>
          <a:bodyPr/>
          <a:lstStyle/>
          <a:p>
            <a:pPr>
              <a:defRPr/>
            </a:pPr>
            <a:r>
              <a:rPr lang="en-US" dirty="0" smtClean="0"/>
              <a:t>BIG DATA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6324600" cy="1143000"/>
          </a:xfrm>
        </p:spPr>
        <p:txBody>
          <a:bodyPr/>
          <a:lstStyle/>
          <a:p>
            <a:pPr>
              <a:defRPr/>
            </a:pPr>
            <a:r>
              <a:rPr lang="en-US" dirty="0" smtClean="0"/>
              <a:t>BIG DATA</a:t>
            </a:r>
            <a:endParaRPr lang="en-US" dirty="0"/>
          </a:p>
        </p:txBody>
      </p:sp>
      <p:sp>
        <p:nvSpPr>
          <p:cNvPr id="23555" name="Content Placeholder 2"/>
          <p:cNvSpPr txBox="1">
            <a:spLocks/>
          </p:cNvSpPr>
          <p:nvPr/>
        </p:nvSpPr>
        <p:spPr bwMode="auto">
          <a:xfrm>
            <a:off x="228600" y="1447800"/>
            <a:ext cx="8763000" cy="4525963"/>
          </a:xfrm>
          <a:prstGeom prst="rect">
            <a:avLst/>
          </a:prstGeom>
          <a:noFill/>
          <a:ln w="9525">
            <a:noFill/>
            <a:miter lim="800000"/>
            <a:headEnd/>
            <a:tailEnd/>
          </a:ln>
        </p:spPr>
        <p:txBody>
          <a:bodyPr/>
          <a:lstStyle/>
          <a:p>
            <a:pPr marL="342900" indent="-342900">
              <a:spcBef>
                <a:spcPct val="20000"/>
              </a:spcBef>
              <a:buClr>
                <a:srgbClr val="101141"/>
              </a:buClr>
            </a:pPr>
            <a:r>
              <a:rPr lang="en-US" sz="2400"/>
              <a:t>Best Quote so far…</a:t>
            </a:r>
          </a:p>
          <a:p>
            <a:pPr marL="342900" indent="-342900">
              <a:spcBef>
                <a:spcPct val="20000"/>
              </a:spcBef>
              <a:buClr>
                <a:srgbClr val="101141"/>
              </a:buClr>
              <a:buFont typeface="Arial" charset="0"/>
              <a:buNone/>
            </a:pPr>
            <a:r>
              <a:rPr lang="en-US" sz="2400">
                <a:cs typeface="Arial" charset="0"/>
              </a:rPr>
              <a:t>	</a:t>
            </a:r>
          </a:p>
          <a:p>
            <a:pPr marL="342900" indent="-342900">
              <a:spcBef>
                <a:spcPct val="20000"/>
              </a:spcBef>
              <a:buClr>
                <a:srgbClr val="101141"/>
              </a:buClr>
              <a:buFont typeface="Arial" charset="0"/>
              <a:buNone/>
            </a:pPr>
            <a:endParaRPr lang="en-US" sz="2400">
              <a:cs typeface="Arial" charset="0"/>
            </a:endParaRPr>
          </a:p>
          <a:p>
            <a:pPr marL="342900" indent="-342900">
              <a:spcBef>
                <a:spcPct val="20000"/>
              </a:spcBef>
              <a:buClr>
                <a:srgbClr val="101141"/>
              </a:buClr>
              <a:buFont typeface="Arial" charset="0"/>
              <a:buNone/>
            </a:pPr>
            <a:r>
              <a:rPr lang="en-US" sz="2400">
                <a:cs typeface="Arial" charset="0"/>
              </a:rPr>
              <a:t>Dhiraj Rajaram,  Founder &amp; CEO of Mu  Sigma, leading Data Analytics co. </a:t>
            </a:r>
          </a:p>
          <a:p>
            <a:pPr marL="342900" indent="-342900">
              <a:spcBef>
                <a:spcPct val="20000"/>
              </a:spcBef>
              <a:buClr>
                <a:srgbClr val="101141"/>
              </a:buClr>
              <a:buFont typeface="Arial" charset="0"/>
              <a:buNone/>
            </a:pPr>
            <a:endParaRPr lang="en-US" sz="2400">
              <a:cs typeface="Arial" charset="0"/>
            </a:endParaRPr>
          </a:p>
          <a:p>
            <a:pPr marL="342900" indent="-342900">
              <a:spcBef>
                <a:spcPct val="20000"/>
              </a:spcBef>
              <a:buClr>
                <a:srgbClr val="101141"/>
              </a:buClr>
              <a:buFont typeface="Arial" charset="0"/>
              <a:buNone/>
            </a:pPr>
            <a:r>
              <a:rPr lang="en-US" sz="4400" i="1">
                <a:latin typeface="AngsanaUPC" pitchFamily="18" charset="-34"/>
                <a:cs typeface="AngsanaUPC" pitchFamily="18" charset="-34"/>
              </a:rPr>
              <a:t> </a:t>
            </a:r>
            <a:r>
              <a:rPr lang="en-US" sz="5400" i="1">
                <a:latin typeface="AngsanaUPC" pitchFamily="18" charset="-34"/>
                <a:cs typeface="AngsanaUPC" pitchFamily="18" charset="-34"/>
              </a:rPr>
              <a:t>"Data is the new 'oil' and there is a growing need for the ability to refine it," </a:t>
            </a:r>
          </a:p>
          <a:p>
            <a:pPr marL="342900" indent="-342900">
              <a:spcBef>
                <a:spcPct val="20000"/>
              </a:spcBef>
              <a:buClr>
                <a:srgbClr val="101141"/>
              </a:buClr>
              <a:buFont typeface="Arial" charset="0"/>
              <a:buNone/>
            </a:pPr>
            <a:endParaRPr lang="en-US" sz="2400">
              <a:cs typeface="Arial" charset="0"/>
            </a:endParaRPr>
          </a:p>
        </p:txBody>
      </p:sp>
      <p:sp>
        <p:nvSpPr>
          <p:cNvPr id="5" name="Title 1"/>
          <p:cNvSpPr txBox="1">
            <a:spLocks/>
          </p:cNvSpPr>
          <p:nvPr/>
        </p:nvSpPr>
        <p:spPr>
          <a:xfrm>
            <a:off x="457200" y="655638"/>
            <a:ext cx="8229600" cy="1143000"/>
          </a:xfrm>
          <a:prstGeom prst="rect">
            <a:avLst/>
          </a:prstGeom>
        </p:spPr>
        <p:txBody>
          <a:bodyPr/>
          <a:lstStyle/>
          <a:p>
            <a:pPr algn="ctr" eaLnBrk="0" hangingPunct="0">
              <a:defRPr/>
            </a:pPr>
            <a:endParaRPr lang="en-US" sz="4400" dirty="0">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 circ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circles</Template>
  <TotalTime>7685</TotalTime>
  <Words>2979</Words>
  <Application>Microsoft Office PowerPoint</Application>
  <PresentationFormat>On-screen Show (4:3)</PresentationFormat>
  <Paragraphs>386</Paragraphs>
  <Slides>51</Slides>
  <Notes>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blue circles</vt:lpstr>
      <vt:lpstr>BIG Data Analytics:  An Overview</vt:lpstr>
      <vt:lpstr>Topics</vt:lpstr>
      <vt:lpstr>BIG Data Analytics</vt:lpstr>
      <vt:lpstr>What Is Big Data?</vt:lpstr>
      <vt:lpstr>Slide 5</vt:lpstr>
      <vt:lpstr>Big Data - Sources</vt:lpstr>
      <vt:lpstr>Slide 7</vt:lpstr>
      <vt:lpstr>Slide 8</vt:lpstr>
      <vt:lpstr>Slide 9</vt:lpstr>
      <vt:lpstr>Slide 10</vt:lpstr>
      <vt:lpstr>Slide 11</vt:lpstr>
      <vt:lpstr>Slide 12</vt:lpstr>
      <vt:lpstr>Slide 13</vt:lpstr>
      <vt:lpstr>BIG Data Analytics</vt:lpstr>
      <vt:lpstr>Why Cluster Computing?</vt:lpstr>
      <vt:lpstr>Extended RDBMS Architecture*</vt:lpstr>
      <vt:lpstr>MapReduce*</vt:lpstr>
      <vt:lpstr>Functional Programming</vt:lpstr>
      <vt:lpstr>Functional Programming</vt:lpstr>
      <vt:lpstr>Functional Programming</vt:lpstr>
      <vt:lpstr>Functional Programming</vt:lpstr>
      <vt:lpstr>Functional Programming</vt:lpstr>
      <vt:lpstr>Gofer</vt:lpstr>
      <vt:lpstr>Gofer</vt:lpstr>
      <vt:lpstr>Gofer</vt:lpstr>
      <vt:lpstr>Gofer: Defining New Functions</vt:lpstr>
      <vt:lpstr>Gofer: Defining New Functions</vt:lpstr>
      <vt:lpstr>Gofer: Adding fn to a file</vt:lpstr>
      <vt:lpstr>Gofer: Defining a New Operator</vt:lpstr>
      <vt:lpstr>Gofer: Nesting Functions</vt:lpstr>
      <vt:lpstr>Slide 31</vt:lpstr>
      <vt:lpstr>MapReduce</vt:lpstr>
      <vt:lpstr>Map Function</vt:lpstr>
      <vt:lpstr>Reduce Function</vt:lpstr>
      <vt:lpstr>My view of MapReduce</vt:lpstr>
      <vt:lpstr>MapReduce</vt:lpstr>
      <vt:lpstr>MapReduce</vt:lpstr>
      <vt:lpstr>MapReduce</vt:lpstr>
      <vt:lpstr>Composable Systems</vt:lpstr>
      <vt:lpstr>SPMD Algorithms</vt:lpstr>
      <vt:lpstr>Hadoop</vt:lpstr>
      <vt:lpstr>Hadoop &amp; Facebook</vt:lpstr>
      <vt:lpstr>A word about HIVE</vt:lpstr>
      <vt:lpstr>Hadoop &amp; Yahoo</vt:lpstr>
      <vt:lpstr>HDFS</vt:lpstr>
      <vt:lpstr>Word Count using Map Reduce</vt:lpstr>
      <vt:lpstr>Word count</vt:lpstr>
      <vt:lpstr>Map Reduce Architecture </vt:lpstr>
      <vt:lpstr>Applications in Data Warehousing</vt:lpstr>
      <vt:lpstr>Strengths of MapReduce</vt:lpstr>
      <vt:lpstr>Slide 51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Reduce/Hadoop</dc:title>
  <dc:creator>Prof. N Goyal</dc:creator>
  <cp:lastModifiedBy>Dell</cp:lastModifiedBy>
  <cp:revision>152</cp:revision>
  <dcterms:created xsi:type="dcterms:W3CDTF">2006-08-16T00:00:00Z</dcterms:created>
  <dcterms:modified xsi:type="dcterms:W3CDTF">2015-07-02T11:47:03Z</dcterms:modified>
</cp:coreProperties>
</file>