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1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58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0E25D-49EC-4B11-A03D-FBA10AA1E9A8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657ED-323C-45F0-80A1-817787085C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657653-02E5-4A5C-AE1D-FCD71E3F2B86}" type="slidenum">
              <a:rPr lang="en-US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FE993D-808B-4460-87EA-DCB5CE634557}" type="slidenum">
              <a:rPr lang="en-US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E79DDA-B42B-486A-A9CA-7701E8BEF76A}" type="slidenum">
              <a:rPr lang="en-US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3A79CE-8633-4383-8F31-974FEC50E712}" type="slidenum">
              <a:rPr lang="en-US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3A79CE-8633-4383-8F31-974FEC50E712}" type="slidenum">
              <a:rPr lang="en-US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Prof. </a:t>
            </a:r>
            <a:r>
              <a:rPr lang="en-US" dirty="0" err="1" smtClean="0"/>
              <a:t>Navneet</a:t>
            </a:r>
            <a:r>
              <a:rPr lang="en-US" dirty="0" smtClean="0"/>
              <a:t> </a:t>
            </a:r>
            <a:r>
              <a:rPr lang="en-US" dirty="0" err="1" smtClean="0"/>
              <a:t>Goyal</a:t>
            </a:r>
            <a:endParaRPr lang="en-US" dirty="0" smtClean="0"/>
          </a:p>
          <a:p>
            <a:r>
              <a:rPr lang="en-US" dirty="0" smtClean="0"/>
              <a:t>BITS, </a:t>
            </a:r>
            <a:r>
              <a:rPr lang="en-US" dirty="0" err="1" smtClean="0"/>
              <a:t>Pilani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882614" cy="1470025"/>
          </a:xfrm>
        </p:spPr>
        <p:txBody>
          <a:bodyPr/>
          <a:lstStyle/>
          <a:p>
            <a:pPr algn="l"/>
            <a:r>
              <a:rPr lang="en-US" b="1" dirty="0" smtClean="0"/>
              <a:t>E</a:t>
            </a:r>
            <a:r>
              <a:rPr lang="en-US" dirty="0" smtClean="0"/>
              <a:t>XTRACT,  </a:t>
            </a:r>
            <a:r>
              <a:rPr lang="en-US" b="1" dirty="0" smtClean="0"/>
              <a:t>T</a:t>
            </a:r>
            <a:r>
              <a:rPr lang="en-US" dirty="0" smtClean="0"/>
              <a:t>RANSFORM ,  &amp; </a:t>
            </a:r>
            <a:r>
              <a:rPr lang="en-US" b="1" dirty="0" smtClean="0"/>
              <a:t>L</a:t>
            </a:r>
            <a:r>
              <a:rPr lang="en-US" dirty="0" smtClean="0"/>
              <a:t>OAD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696200" cy="1431925"/>
          </a:xfrm>
        </p:spPr>
        <p:txBody>
          <a:bodyPr/>
          <a:lstStyle/>
          <a:p>
            <a:pPr eaLnBrk="1" hangingPunct="1"/>
            <a:r>
              <a:rPr lang="en-US" sz="3500" dirty="0" smtClean="0">
                <a:solidFill>
                  <a:schemeClr val="tx1"/>
                </a:solidFill>
                <a:latin typeface="Bookman Old Style" pitchFamily="18" charset="0"/>
              </a:rPr>
              <a:t>Choice of Architecture </a:t>
            </a:r>
            <a:r>
              <a:rPr lang="en-US" sz="23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</a:t>
            </a:r>
            <a:r>
              <a:rPr lang="en-US" sz="370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  <a:br>
              <a:rPr lang="en-US" sz="3700" dirty="0" smtClean="0">
                <a:solidFill>
                  <a:schemeClr val="tx1"/>
                </a:solidFill>
                <a:latin typeface="Bookman Old Style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Bookman Old Style" pitchFamily="18" charset="0"/>
              </a:rPr>
              <a:t>Tool Based ETL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Simpler, Cheaper &amp; Faster development</a:t>
            </a:r>
          </a:p>
          <a:p>
            <a:pPr eaLnBrk="1" hangingPunct="1">
              <a:buSzPct val="120000"/>
              <a:buFont typeface="Arial" pitchFamily="34" charset="0"/>
              <a:buChar char="•"/>
            </a:pPr>
            <a:r>
              <a:rPr lang="en-US" dirty="0" smtClean="0"/>
              <a:t>People with business skills &amp; not much technical skills can use it.</a:t>
            </a:r>
          </a:p>
          <a:p>
            <a:pPr eaLnBrk="1" hangingPunct="1">
              <a:buSzPct val="120000"/>
              <a:buFont typeface="Arial" pitchFamily="34" charset="0"/>
              <a:buChar char="•"/>
            </a:pPr>
            <a:r>
              <a:rPr lang="en-US" dirty="0" smtClean="0"/>
              <a:t>Automatically generate Metadata</a:t>
            </a:r>
          </a:p>
          <a:p>
            <a:pPr eaLnBrk="1" hangingPunct="1">
              <a:buSzPct val="120000"/>
              <a:buFont typeface="Arial" pitchFamily="34" charset="0"/>
              <a:buChar char="•"/>
            </a:pPr>
            <a:r>
              <a:rPr lang="en-US" dirty="0" smtClean="0"/>
              <a:t>Automatically generates data Lineage  &amp; data dependency analysis</a:t>
            </a:r>
          </a:p>
          <a:p>
            <a:pPr eaLnBrk="1" hangingPunct="1">
              <a:buSzPct val="120000"/>
              <a:buFont typeface="Arial" pitchFamily="34" charset="0"/>
              <a:buChar char="•"/>
            </a:pPr>
            <a:r>
              <a:rPr lang="en-US" dirty="0" smtClean="0"/>
              <a:t>Offers in-line encryption &amp; compression capabilities</a:t>
            </a:r>
          </a:p>
          <a:p>
            <a:pPr eaLnBrk="1" hangingPunct="1">
              <a:buSzPct val="120000"/>
              <a:buFont typeface="Arial" pitchFamily="34" charset="0"/>
              <a:buChar char="•"/>
            </a:pPr>
            <a:r>
              <a:rPr lang="en-US" dirty="0" smtClean="0"/>
              <a:t>Manage complex load balancing across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500" dirty="0" smtClean="0">
                <a:solidFill>
                  <a:schemeClr val="tx1"/>
                </a:solidFill>
                <a:latin typeface="Bookman Old Style" pitchFamily="18" charset="0"/>
              </a:rPr>
              <a:t>Choice of Architecture </a:t>
            </a:r>
            <a:r>
              <a:rPr lang="en-US" sz="23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</a:t>
            </a:r>
            <a:r>
              <a:rPr lang="en-US" sz="370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  <a:br>
              <a:rPr lang="en-US" sz="3700" dirty="0" smtClean="0">
                <a:solidFill>
                  <a:schemeClr val="tx1"/>
                </a:solidFill>
                <a:latin typeface="Bookman Old Style" pitchFamily="18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Bookman Old Style" pitchFamily="18" charset="0"/>
              </a:rPr>
              <a:t>Hand-Coded ETL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SzPct val="120000"/>
              <a:buFont typeface="Arial" pitchFamily="34" charset="0"/>
              <a:buChar char="•"/>
            </a:pPr>
            <a:r>
              <a:rPr lang="en-US" dirty="0" smtClean="0"/>
              <a:t>Quality of tool by exhaustive unit testing</a:t>
            </a:r>
          </a:p>
          <a:p>
            <a:pPr eaLnBrk="1" hangingPunct="1">
              <a:lnSpc>
                <a:spcPct val="90000"/>
              </a:lnSpc>
              <a:buSzPct val="120000"/>
              <a:buFont typeface="Arial" pitchFamily="34" charset="0"/>
              <a:buChar char="•"/>
            </a:pPr>
            <a:r>
              <a:rPr lang="en-US" dirty="0" smtClean="0"/>
              <a:t>Better metadata</a:t>
            </a:r>
          </a:p>
          <a:p>
            <a:pPr eaLnBrk="1" hangingPunct="1">
              <a:lnSpc>
                <a:spcPct val="90000"/>
              </a:lnSpc>
              <a:buSzPct val="120000"/>
              <a:buFont typeface="Arial" pitchFamily="34" charset="0"/>
              <a:buChar char="•"/>
            </a:pPr>
            <a:r>
              <a:rPr lang="en-US" dirty="0" smtClean="0"/>
              <a:t>Requirement may be just file based processes not database-stored procedures</a:t>
            </a:r>
          </a:p>
          <a:p>
            <a:pPr eaLnBrk="1" hangingPunct="1">
              <a:lnSpc>
                <a:spcPct val="90000"/>
              </a:lnSpc>
              <a:buSzPct val="120000"/>
              <a:buFont typeface="Arial" pitchFamily="34" charset="0"/>
              <a:buChar char="•"/>
            </a:pPr>
            <a:r>
              <a:rPr lang="en-US" dirty="0" smtClean="0"/>
              <a:t>Use of existing legacy routines</a:t>
            </a:r>
          </a:p>
          <a:p>
            <a:pPr eaLnBrk="1" hangingPunct="1">
              <a:lnSpc>
                <a:spcPct val="90000"/>
              </a:lnSpc>
              <a:buSzPct val="120000"/>
              <a:buFont typeface="Arial" pitchFamily="34" charset="0"/>
              <a:buChar char="•"/>
            </a:pPr>
            <a:r>
              <a:rPr lang="en-US" dirty="0" smtClean="0"/>
              <a:t>Use of in-house programmers</a:t>
            </a:r>
          </a:p>
          <a:p>
            <a:pPr eaLnBrk="1" hangingPunct="1">
              <a:lnSpc>
                <a:spcPct val="90000"/>
              </a:lnSpc>
              <a:buSzPct val="120000"/>
              <a:buFont typeface="Arial" pitchFamily="34" charset="0"/>
              <a:buChar char="•"/>
            </a:pPr>
            <a:r>
              <a:rPr lang="en-US" dirty="0" smtClean="0"/>
              <a:t>Unlimited </a:t>
            </a:r>
            <a:r>
              <a:rPr lang="en-US" dirty="0" smtClean="0"/>
              <a:t>flexibility</a:t>
            </a:r>
          </a:p>
          <a:p>
            <a:pPr eaLnBrk="1" hangingPunct="1">
              <a:lnSpc>
                <a:spcPct val="90000"/>
              </a:lnSpc>
              <a:buSzPct val="120000"/>
              <a:buFont typeface="Arial" pitchFamily="34" charset="0"/>
              <a:buChar char="•"/>
            </a:pPr>
            <a:r>
              <a:rPr lang="en-US" dirty="0" smtClean="0"/>
              <a:t>Cheaper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875"/>
            <a:ext cx="7772400" cy="1431925"/>
          </a:xfrm>
        </p:spPr>
        <p:txBody>
          <a:bodyPr/>
          <a:lstStyle/>
          <a:p>
            <a:pPr eaLnBrk="1" hangingPunct="1"/>
            <a:r>
              <a:rPr lang="en-US" dirty="0" smtClean="0"/>
              <a:t>Middleware &amp; Connectivity Tools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191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Provide transparent access to source systems in heterogeneous computing environments</a:t>
            </a:r>
          </a:p>
          <a:p>
            <a:pPr eaLnBrk="1" hangingPunct="1"/>
            <a:r>
              <a:rPr lang="en-US" dirty="0" smtClean="0"/>
              <a:t>Expensive but often prove invaluable because they provide transparent access to DBs of different types, residing on different platforms</a:t>
            </a:r>
          </a:p>
          <a:p>
            <a:pPr eaLnBrk="1" hangingPunct="1"/>
            <a:r>
              <a:rPr lang="en-US" dirty="0" smtClean="0"/>
              <a:t>Examples:</a:t>
            </a:r>
          </a:p>
          <a:p>
            <a:pPr lvl="1" eaLnBrk="1" hangingPunct="1"/>
            <a:r>
              <a:rPr lang="en-US" dirty="0" smtClean="0"/>
              <a:t>IBM: Data Joiner</a:t>
            </a:r>
          </a:p>
          <a:p>
            <a:pPr lvl="1" eaLnBrk="1" hangingPunct="1"/>
            <a:r>
              <a:rPr lang="en-US" dirty="0" smtClean="0"/>
              <a:t>Oracle: Transparent Gateway</a:t>
            </a:r>
          </a:p>
          <a:p>
            <a:pPr lvl="1" eaLnBrk="1" hangingPunct="1"/>
            <a:r>
              <a:rPr lang="en-US" dirty="0" smtClean="0"/>
              <a:t>SAS: SAS/Connect</a:t>
            </a:r>
          </a:p>
          <a:p>
            <a:pPr lvl="1" eaLnBrk="1" hangingPunct="1"/>
            <a:r>
              <a:rPr lang="en-US" dirty="0" smtClean="0"/>
              <a:t>Sybase: Enterprise Connect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Extract</a:t>
            </a:r>
          </a:p>
          <a:p>
            <a:pPr lvl="1" algn="l"/>
            <a:r>
              <a:rPr lang="en-US" dirty="0" smtClean="0"/>
              <a:t>What data you want in the DW?</a:t>
            </a:r>
          </a:p>
          <a:p>
            <a:pPr algn="l"/>
            <a:r>
              <a:rPr lang="en-US" dirty="0" smtClean="0"/>
              <a:t>Remember that not all data generated by operational systems is required in the </a:t>
            </a:r>
            <a:r>
              <a:rPr lang="en-US" dirty="0" smtClean="0"/>
              <a:t>DW</a:t>
            </a:r>
          </a:p>
          <a:p>
            <a:pPr lvl="1" algn="l"/>
            <a:r>
              <a:rPr lang="en-US" dirty="0" smtClean="0"/>
              <a:t>For example: credit card no.  is mandatory in operational systems but is not required in a DW</a:t>
            </a:r>
            <a:endParaRPr lang="en-US" dirty="0" smtClean="0"/>
          </a:p>
          <a:p>
            <a:pPr algn="l"/>
            <a:r>
              <a:rPr lang="en-US" dirty="0" smtClean="0"/>
              <a:t>Typically implemented as a GUI </a:t>
            </a:r>
          </a:p>
          <a:p>
            <a:pPr algn="l"/>
            <a:r>
              <a:rPr lang="en-US" dirty="0" smtClean="0"/>
              <a:t>Table names and their schema is displayed for extraction</a:t>
            </a:r>
          </a:p>
          <a:p>
            <a:pPr algn="l"/>
            <a:r>
              <a:rPr lang="en-US" dirty="0" smtClean="0"/>
              <a:t>Tables are selected and then their attributes are selected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Extract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Extraction Tools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191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Lot of tools available in the market</a:t>
            </a:r>
          </a:p>
          <a:p>
            <a:pPr eaLnBrk="1" hangingPunct="1"/>
            <a:r>
              <a:rPr lang="en-US" sz="2800" dirty="0" smtClean="0"/>
              <a:t>Tool selection tedious</a:t>
            </a:r>
          </a:p>
          <a:p>
            <a:pPr eaLnBrk="1" hangingPunct="1"/>
            <a:r>
              <a:rPr lang="en-US" sz="2800" dirty="0" smtClean="0"/>
              <a:t>Choice of tool depends on following factors:</a:t>
            </a:r>
          </a:p>
          <a:p>
            <a:pPr lvl="1" eaLnBrk="1" hangingPunct="1"/>
            <a:r>
              <a:rPr lang="en-US" sz="2400" dirty="0" smtClean="0"/>
              <a:t>Source system platform and DB</a:t>
            </a:r>
          </a:p>
          <a:p>
            <a:pPr lvl="1" eaLnBrk="1" hangingPunct="1"/>
            <a:r>
              <a:rPr lang="en-US" sz="2400" dirty="0" smtClean="0"/>
              <a:t>Built-in extraction or duplication functionality</a:t>
            </a:r>
          </a:p>
          <a:p>
            <a:pPr lvl="1" eaLnBrk="1" hangingPunct="1"/>
            <a:r>
              <a:rPr lang="en-US" sz="2400" dirty="0" smtClean="0"/>
              <a:t>Batch windows of the operational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Extraction Methods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191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Bulk Extractions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Entire DW is refreshed periodically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Heavily taxes the network connections between the source &amp; target DBs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Easier to set up &amp; maintain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Change-based Extractions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Only data that have been newly inserted or updated in the source systems are extracted &amp; loaded into the DW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Places less stress on the network but requires more complex programming to determine when a new DW record must be inserted or when an existing DW record must be updated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Transformation Tools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191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Transform extracted data into the appropriate format, data structure, and values that are required by the DW</a:t>
            </a:r>
          </a:p>
          <a:p>
            <a:pPr eaLnBrk="1" hangingPunct="1"/>
            <a:r>
              <a:rPr lang="en-US" sz="2800" dirty="0" smtClean="0"/>
              <a:t>Features provided:</a:t>
            </a:r>
          </a:p>
          <a:p>
            <a:pPr lvl="1" eaLnBrk="1" hangingPunct="1"/>
            <a:r>
              <a:rPr lang="en-US" sz="2400" dirty="0" smtClean="0"/>
              <a:t>Field splitting &amp; consolidation</a:t>
            </a:r>
          </a:p>
          <a:p>
            <a:pPr lvl="1" eaLnBrk="1" hangingPunct="1"/>
            <a:r>
              <a:rPr lang="en-US" sz="2400" dirty="0" smtClean="0"/>
              <a:t>Standardization</a:t>
            </a:r>
          </a:p>
          <a:p>
            <a:pPr lvl="2" eaLnBrk="1" hangingPunct="1"/>
            <a:r>
              <a:rPr lang="en-US" sz="2000" dirty="0" smtClean="0"/>
              <a:t>Abbreviations, date formats, data types, character formats, </a:t>
            </a:r>
            <a:r>
              <a:rPr lang="en-US" sz="2000" dirty="0" smtClean="0"/>
              <a:t>time zones, currencies, metric systems, product keys, coding, etc</a:t>
            </a:r>
            <a:r>
              <a:rPr lang="en-US" sz="2000" dirty="0" smtClean="0"/>
              <a:t>.</a:t>
            </a:r>
          </a:p>
          <a:p>
            <a:pPr lvl="1" eaLnBrk="1" hangingPunct="1"/>
            <a:r>
              <a:rPr lang="en-US" sz="2400" dirty="0" err="1" smtClean="0"/>
              <a:t>Deduplication</a:t>
            </a:r>
            <a:endParaRPr lang="en-US" sz="2400" dirty="0" smtClean="0"/>
          </a:p>
          <a:p>
            <a:pPr lvl="2"/>
            <a:r>
              <a:rPr lang="en-US" dirty="0" smtClean="0"/>
              <a:t>A major non trivial task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842" name="Group 58"/>
          <p:cNvGraphicFramePr>
            <a:graphicFrameLocks noGrp="1"/>
          </p:cNvGraphicFramePr>
          <p:nvPr/>
        </p:nvGraphicFramePr>
        <p:xfrm>
          <a:off x="0" y="0"/>
          <a:ext cx="9144000" cy="6974015"/>
        </p:xfrm>
        <a:graphic>
          <a:graphicData uri="http://schemas.openxmlformats.org/drawingml/2006/table">
            <a:tbl>
              <a:tblPr/>
              <a:tblGrid>
                <a:gridCol w="4267200"/>
                <a:gridCol w="2544763"/>
                <a:gridCol w="2332037"/>
              </a:tblGrid>
              <a:tr h="804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Source 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Type of transformation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1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Address Field: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#123 ABC Street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XYZ City 1000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Republic of MN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Field Splitting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No: 123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Street: ABC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City: XYZ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Country: Republic of MN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Postal Code: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System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Customer title: President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System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Customer title: CEO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Field Consolidation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Customer title: President &amp; CEO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Order Date:05 August 1998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Order Date: 08/08/98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Standardization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Order Date: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05 August 1998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Order Date: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08 August 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System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Customer Name: John W. Smith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System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Customer Name: John William Smith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Deduplication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Customer Name: John William 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Mission of ETL team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19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To build the back room of the DW</a:t>
            </a:r>
          </a:p>
          <a:p>
            <a:pPr lvl="1" eaLnBrk="1" hangingPunct="1"/>
            <a:r>
              <a:rPr lang="en-US" dirty="0" smtClean="0"/>
              <a:t>Deliver data most effectively to end user tools</a:t>
            </a:r>
          </a:p>
          <a:p>
            <a:pPr lvl="1" eaLnBrk="1" hangingPunct="1"/>
            <a:r>
              <a:rPr lang="en-US" dirty="0" smtClean="0"/>
              <a:t>Add value to the data in the cleaning &amp; conforming steps</a:t>
            </a:r>
          </a:p>
          <a:p>
            <a:pPr lvl="1" eaLnBrk="1" hangingPunct="1"/>
            <a:r>
              <a:rPr lang="en-US" dirty="0" smtClean="0"/>
              <a:t>Protect &amp; document the lineage of </a:t>
            </a:r>
            <a:r>
              <a:rPr lang="en-US" dirty="0" smtClean="0"/>
              <a:t>data (data provenance)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Mission of ETL team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19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The back room must support 4 key steps</a:t>
            </a:r>
          </a:p>
          <a:p>
            <a:pPr lvl="1" eaLnBrk="1" hangingPunct="1"/>
            <a:r>
              <a:rPr lang="en-US" sz="2400" smtClean="0"/>
              <a:t>Extracting data from original sources</a:t>
            </a:r>
          </a:p>
          <a:p>
            <a:pPr lvl="1" eaLnBrk="1" hangingPunct="1"/>
            <a:r>
              <a:rPr lang="en-US" sz="2400" smtClean="0"/>
              <a:t>Quality assuring &amp; cleaning data</a:t>
            </a:r>
          </a:p>
          <a:p>
            <a:pPr lvl="1" eaLnBrk="1" hangingPunct="1"/>
            <a:r>
              <a:rPr lang="en-US" sz="2400" smtClean="0"/>
              <a:t>Conforming the labels &amp; measures in the data to achieve consistency across the original sources</a:t>
            </a:r>
          </a:p>
          <a:p>
            <a:pPr lvl="1" eaLnBrk="1" hangingPunct="1"/>
            <a:r>
              <a:rPr lang="en-US" sz="2400" smtClean="0"/>
              <a:t>Delivering the data in a physical format that can be used by query tools and report writers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Sources used for this lecture</a:t>
            </a:r>
          </a:p>
          <a:p>
            <a:pPr lvl="1"/>
            <a:r>
              <a:rPr lang="en-US" dirty="0" smtClean="0"/>
              <a:t>Ralph Kimball, Joe Caserta, The Data Warehouse ETL Toolkit: Practical Techniques for  Extracting, Cleaning, Conforming and Delivering Data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ETL Data Structures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19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Data Flow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Extract </a:t>
            </a:r>
            <a:r>
              <a:rPr lang="en-US" sz="2800" smtClean="0">
                <a:sym typeface="Wingdings" pitchFamily="2" charset="2"/>
              </a:rPr>
              <a:t> Clean  Conform  Deliver</a:t>
            </a:r>
          </a:p>
          <a:p>
            <a:pPr eaLnBrk="1" hangingPunct="1"/>
            <a:r>
              <a:rPr lang="en-US" sz="2800" smtClean="0">
                <a:sym typeface="Wingdings" pitchFamily="2" charset="2"/>
              </a:rPr>
              <a:t>Back room of a DW is often called the data staging area</a:t>
            </a:r>
          </a:p>
          <a:p>
            <a:pPr eaLnBrk="1" hangingPunct="1"/>
            <a:r>
              <a:rPr lang="en-US" sz="2800" smtClean="0">
                <a:sym typeface="Wingdings" pitchFamily="2" charset="2"/>
              </a:rPr>
              <a:t>Staging means ‘writing to disk’</a:t>
            </a:r>
          </a:p>
          <a:p>
            <a:pPr eaLnBrk="1" hangingPunct="1"/>
            <a:r>
              <a:rPr lang="en-US" sz="2800" smtClean="0">
                <a:sym typeface="Wingdings" pitchFamily="2" charset="2"/>
              </a:rPr>
              <a:t>ETL team needs a number of different data structures for all kinds of staging needs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8153400" cy="762000"/>
          </a:xfrm>
        </p:spPr>
        <p:txBody>
          <a:bodyPr/>
          <a:lstStyle/>
          <a:p>
            <a:pPr eaLnBrk="1" hangingPunct="1"/>
            <a:r>
              <a:rPr lang="en-US" smtClean="0"/>
              <a:t>To stage or not to stage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191000"/>
          </a:xfrm>
        </p:spPr>
        <p:txBody>
          <a:bodyPr/>
          <a:lstStyle/>
          <a:p>
            <a:pPr eaLnBrk="1" hangingPunct="1"/>
            <a:r>
              <a:rPr lang="en-US" sz="2800" smtClean="0">
                <a:sym typeface="Wingdings" pitchFamily="2" charset="2"/>
              </a:rPr>
              <a:t>Decision to store data in physical staging area versus processing it in memory is ultimately the choice of the ETL architect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1629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To stage or not to stage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conflict between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getting the data from the operational systems as fast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having the ability to restart without repeating the process from the beginning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Reasons for staging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Recoverability</a:t>
            </a:r>
            <a:r>
              <a:rPr lang="en-US" dirty="0" smtClean="0"/>
              <a:t>: stage the data as soon as it has been extracted from the source systems and immediately after major processing (cleaning, transformation, etc).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Backup</a:t>
            </a:r>
            <a:r>
              <a:rPr lang="en-US" dirty="0" smtClean="0"/>
              <a:t>: can reload the data warehouse from the staging tables without going to the 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Auditing</a:t>
            </a:r>
            <a:r>
              <a:rPr lang="en-US" dirty="0" smtClean="0"/>
              <a:t>: lineage between the source data and the underlying transformations before the load to the data warehouse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8162925" cy="701675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Designing the </a:t>
            </a:r>
            <a:r>
              <a:rPr lang="en-US" sz="4000" dirty="0" smtClean="0"/>
              <a:t>Back Room</a:t>
            </a:r>
            <a:endParaRPr lang="en-US" sz="40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038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 smtClean="0"/>
              <a:t>back room is </a:t>
            </a:r>
            <a:r>
              <a:rPr lang="en-US" dirty="0" smtClean="0"/>
              <a:t>owned by the ETL team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no indexes, no aggregations, no presentation access, no querying, no service level agreements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Users are not allowed in the </a:t>
            </a:r>
            <a:r>
              <a:rPr lang="en-US" dirty="0" smtClean="0"/>
              <a:t>back room for </a:t>
            </a:r>
            <a:r>
              <a:rPr lang="en-US" dirty="0" smtClean="0"/>
              <a:t>any reason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Back room is </a:t>
            </a:r>
            <a:r>
              <a:rPr lang="en-US" dirty="0" smtClean="0"/>
              <a:t>a “construction” site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Reports cannot access data in the </a:t>
            </a:r>
            <a:r>
              <a:rPr lang="en-US" dirty="0" smtClean="0"/>
              <a:t>back room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tables can be added, or dropped without notifying the user community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Controlled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7" y="603250"/>
            <a:ext cx="8162925" cy="579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Designing the </a:t>
            </a:r>
            <a:r>
              <a:rPr lang="en-US" sz="4000" dirty="0" smtClean="0"/>
              <a:t>Back Room </a:t>
            </a:r>
            <a:r>
              <a:rPr lang="en-US" sz="1400" dirty="0" smtClean="0"/>
              <a:t>(</a:t>
            </a:r>
            <a:r>
              <a:rPr lang="en-US" sz="1400" dirty="0" err="1" smtClean="0"/>
              <a:t>contd</a:t>
            </a:r>
            <a:r>
              <a:rPr lang="en-US" sz="1400" dirty="0" smtClean="0"/>
              <a:t>…)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110537" cy="211296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Only ETL processes can read/write </a:t>
            </a:r>
            <a:r>
              <a:rPr lang="en-US" dirty="0" smtClean="0"/>
              <a:t>in the back room </a:t>
            </a:r>
            <a:r>
              <a:rPr lang="en-US" dirty="0" smtClean="0"/>
              <a:t>(ETL developers must capture table names, update strategies, load frequency, ETL jobs, expected growth and other details about the staging area)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 smtClean="0"/>
              <a:t>back room consists </a:t>
            </a:r>
            <a:r>
              <a:rPr lang="en-US" dirty="0" smtClean="0"/>
              <a:t>of both RDBMS tables and data files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62925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Data </a:t>
            </a:r>
            <a:r>
              <a:rPr lang="en-US" dirty="0" smtClean="0"/>
              <a:t>Structures in the ETL System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110538" cy="3946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dirty="0" smtClean="0">
              <a:latin typeface="Bookman Old Style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Flat files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fast to write, append to, sort and filter (</a:t>
            </a:r>
            <a:r>
              <a:rPr lang="en-US" dirty="0" err="1" smtClean="0"/>
              <a:t>grep</a:t>
            </a:r>
            <a:r>
              <a:rPr lang="en-US" dirty="0" smtClean="0"/>
              <a:t>) but slow to update, access or join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XML </a:t>
            </a:r>
            <a:r>
              <a:rPr lang="en-US" dirty="0" smtClean="0"/>
              <a:t>Data Sets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Used as a medium of data transfer between incompatible data sources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Relational Tables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62925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Coming up next …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110538" cy="3946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dirty="0" smtClean="0">
              <a:latin typeface="Bookman Old Style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34 subsystems of ETL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Extract</a:t>
            </a:r>
          </a:p>
          <a:p>
            <a:pPr lvl="1" algn="l"/>
            <a:r>
              <a:rPr lang="en-US" dirty="0" smtClean="0"/>
              <a:t>What data you want in the DW?</a:t>
            </a:r>
          </a:p>
          <a:p>
            <a:pPr algn="l"/>
            <a:r>
              <a:rPr lang="en-US" dirty="0" smtClean="0"/>
              <a:t>Transform</a:t>
            </a:r>
          </a:p>
          <a:p>
            <a:pPr lvl="1" algn="l"/>
            <a:r>
              <a:rPr lang="en-US" dirty="0" smtClean="0"/>
              <a:t>In what form you want the extracted data in the DW?</a:t>
            </a:r>
          </a:p>
          <a:p>
            <a:pPr algn="l"/>
            <a:r>
              <a:rPr lang="en-US" dirty="0" smtClean="0"/>
              <a:t>Load</a:t>
            </a:r>
          </a:p>
          <a:p>
            <a:pPr lvl="1" algn="l"/>
            <a:r>
              <a:rPr lang="en-US" dirty="0" smtClean="0"/>
              <a:t>Load the transformed extracted data onto the DW</a:t>
            </a:r>
          </a:p>
          <a:p>
            <a:pPr algn="l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191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Extract</a:t>
            </a:r>
          </a:p>
          <a:p>
            <a:pPr lvl="1" eaLnBrk="1" hangingPunct="1"/>
            <a:r>
              <a:rPr lang="en-US" sz="2400" dirty="0" smtClean="0"/>
              <a:t>Extract relevant data</a:t>
            </a:r>
          </a:p>
          <a:p>
            <a:pPr eaLnBrk="1" hangingPunct="1"/>
            <a:r>
              <a:rPr lang="en-US" sz="2800" dirty="0" smtClean="0"/>
              <a:t> Transform</a:t>
            </a:r>
          </a:p>
          <a:p>
            <a:pPr lvl="1" eaLnBrk="1" hangingPunct="1"/>
            <a:r>
              <a:rPr lang="en-US" sz="2400" dirty="0" smtClean="0"/>
              <a:t>Transform data to DW format</a:t>
            </a:r>
          </a:p>
          <a:p>
            <a:pPr lvl="1" eaLnBrk="1" hangingPunct="1"/>
            <a:r>
              <a:rPr lang="en-US" sz="2400" dirty="0" smtClean="0"/>
              <a:t>Build keys, etc.</a:t>
            </a:r>
          </a:p>
          <a:p>
            <a:pPr lvl="1" eaLnBrk="1" hangingPunct="1"/>
            <a:r>
              <a:rPr lang="en-US" sz="2400" dirty="0" smtClean="0"/>
              <a:t>Cleansing of data</a:t>
            </a:r>
          </a:p>
          <a:p>
            <a:pPr eaLnBrk="1" hangingPunct="1"/>
            <a:r>
              <a:rPr lang="en-US" sz="2800" dirty="0" smtClean="0"/>
              <a:t> Load</a:t>
            </a:r>
          </a:p>
          <a:p>
            <a:pPr lvl="1" eaLnBrk="1" hangingPunct="1"/>
            <a:r>
              <a:rPr lang="en-US" sz="2400" dirty="0" smtClean="0"/>
              <a:t>Load data into DW</a:t>
            </a:r>
          </a:p>
          <a:p>
            <a:pPr lvl="1" eaLnBrk="1" hangingPunct="1"/>
            <a:r>
              <a:rPr lang="en-US" sz="2400" dirty="0" smtClean="0"/>
              <a:t>Build aggregates,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Back room or “Green room” of the DW</a:t>
            </a:r>
          </a:p>
          <a:p>
            <a:pPr algn="l"/>
            <a:r>
              <a:rPr lang="en-US" dirty="0" smtClean="0"/>
              <a:t>Analogy - Kitchen of a restaurant</a:t>
            </a:r>
          </a:p>
          <a:p>
            <a:pPr lvl="1" algn="l"/>
            <a:r>
              <a:rPr lang="en-US" dirty="0" smtClean="0"/>
              <a:t>A restaurant’s kitchen is designed for efficiency, quality &amp; integrity</a:t>
            </a:r>
          </a:p>
          <a:p>
            <a:pPr lvl="1" algn="l"/>
            <a:r>
              <a:rPr lang="en-US" dirty="0" smtClean="0"/>
              <a:t>Throughput is critical when the restaurant is packed</a:t>
            </a:r>
          </a:p>
          <a:p>
            <a:pPr lvl="1" algn="l"/>
            <a:r>
              <a:rPr lang="en-US" dirty="0" smtClean="0"/>
              <a:t>Meals coming out should be consistent and hygienic</a:t>
            </a:r>
          </a:p>
          <a:p>
            <a:pPr lvl="1" algn="l"/>
            <a:r>
              <a:rPr lang="en-US" dirty="0" smtClean="0"/>
              <a:t>Skilled chefs</a:t>
            </a:r>
          </a:p>
          <a:p>
            <a:pPr lvl="1" algn="l"/>
            <a:r>
              <a:rPr lang="en-US" dirty="0" smtClean="0"/>
              <a:t>Patrons not allowed inside</a:t>
            </a:r>
          </a:p>
          <a:p>
            <a:pPr lvl="2" algn="l"/>
            <a:r>
              <a:rPr lang="en-US" dirty="0" smtClean="0"/>
              <a:t>Dangerous place to be in – sharp knives and hot plates</a:t>
            </a:r>
          </a:p>
          <a:p>
            <a:pPr lvl="2" algn="l"/>
            <a:r>
              <a:rPr lang="en-US" dirty="0" smtClean="0"/>
              <a:t>Trade secrets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System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Most challenging problem faced by the DW project team</a:t>
            </a:r>
          </a:p>
          <a:p>
            <a:pPr algn="l"/>
            <a:r>
              <a:rPr lang="en-US" dirty="0" smtClean="0"/>
              <a:t>70% of the risk &amp; effort in a DW project comes from ETL</a:t>
            </a:r>
          </a:p>
          <a:p>
            <a:pPr algn="l"/>
            <a:r>
              <a:rPr lang="en-US" dirty="0" smtClean="0"/>
              <a:t>Has 34 subsystems!!</a:t>
            </a:r>
          </a:p>
          <a:p>
            <a:pPr algn="l"/>
            <a:r>
              <a:rPr lang="en-US" dirty="0" smtClean="0"/>
              <a:t>Not a one time effort!</a:t>
            </a:r>
          </a:p>
          <a:p>
            <a:pPr lvl="1" algn="l"/>
            <a:r>
              <a:rPr lang="en-US" dirty="0" smtClean="0"/>
              <a:t>Initial load</a:t>
            </a:r>
          </a:p>
          <a:p>
            <a:pPr lvl="1" algn="l"/>
            <a:r>
              <a:rPr lang="en-US" dirty="0" smtClean="0"/>
              <a:t>Subsequent loads (periodic refresh of the DW)</a:t>
            </a:r>
          </a:p>
          <a:p>
            <a:pPr algn="l"/>
            <a:r>
              <a:rPr lang="en-US" dirty="0" smtClean="0"/>
              <a:t>Automation is critical!</a:t>
            </a:r>
          </a:p>
          <a:p>
            <a:pPr algn="l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Design &amp; Development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ETL processing happens here</a:t>
            </a:r>
          </a:p>
          <a:p>
            <a:pPr algn="l"/>
            <a:r>
              <a:rPr lang="en-US" dirty="0" smtClean="0"/>
              <a:t>Availability of right data from point A to point B with appropriate transformations applied at the appropriate time</a:t>
            </a:r>
          </a:p>
          <a:p>
            <a:pPr algn="l"/>
            <a:r>
              <a:rPr lang="en-US" dirty="0" smtClean="0"/>
              <a:t>ETL tools are largely automated, but are still very complex systems</a:t>
            </a:r>
          </a:p>
          <a:p>
            <a:pPr algn="l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Room Architecture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dirty="0" smtClean="0"/>
              <a:t>Productivity support</a:t>
            </a:r>
          </a:p>
          <a:p>
            <a:pPr lvl="1" algn="l"/>
            <a:r>
              <a:rPr lang="en-US" dirty="0" smtClean="0"/>
              <a:t>Basic development environment capabilities</a:t>
            </a:r>
            <a:r>
              <a:rPr lang="en-US" dirty="0" smtClean="0"/>
              <a:t> </a:t>
            </a:r>
            <a:r>
              <a:rPr lang="en-US" dirty="0" smtClean="0"/>
              <a:t>like code library management, check in/check out, version control etc.</a:t>
            </a:r>
          </a:p>
          <a:p>
            <a:pPr algn="l"/>
            <a:r>
              <a:rPr lang="en-US" dirty="0" smtClean="0"/>
              <a:t>Usability</a:t>
            </a:r>
          </a:p>
          <a:p>
            <a:pPr lvl="1" algn="l"/>
            <a:r>
              <a:rPr lang="en-US" dirty="0" smtClean="0"/>
              <a:t>Must be as usable as possible </a:t>
            </a:r>
          </a:p>
          <a:p>
            <a:pPr lvl="1" algn="l"/>
            <a:r>
              <a:rPr lang="en-US" dirty="0" smtClean="0"/>
              <a:t>GUI based </a:t>
            </a:r>
          </a:p>
          <a:p>
            <a:pPr lvl="1" algn="l"/>
            <a:r>
              <a:rPr lang="en-US" dirty="0" smtClean="0"/>
              <a:t>System documentation: developers should easily capture information about processes they are creating</a:t>
            </a:r>
          </a:p>
          <a:p>
            <a:pPr lvl="1" algn="l"/>
            <a:r>
              <a:rPr lang="en-US" dirty="0" smtClean="0"/>
              <a:t>This metadata should be available to all</a:t>
            </a:r>
          </a:p>
          <a:p>
            <a:pPr lvl="1" algn="l"/>
            <a:r>
              <a:rPr lang="en-US" dirty="0" smtClean="0"/>
              <a:t>Data compliance</a:t>
            </a:r>
          </a:p>
          <a:p>
            <a:pPr algn="l"/>
            <a:r>
              <a:rPr lang="en-US" dirty="0" smtClean="0"/>
              <a:t>Metadata Driven</a:t>
            </a:r>
          </a:p>
          <a:p>
            <a:pPr lvl="1" algn="l"/>
            <a:r>
              <a:rPr lang="en-US" dirty="0" smtClean="0"/>
              <a:t>Services that support ETL process must be metadata driven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ETL Requirements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Business needs – Users’ </a:t>
            </a:r>
            <a:r>
              <a:rPr lang="en-US" dirty="0" err="1" smtClean="0"/>
              <a:t>informntation</a:t>
            </a:r>
            <a:r>
              <a:rPr lang="en-US" dirty="0" smtClean="0"/>
              <a:t> requirement</a:t>
            </a:r>
          </a:p>
          <a:p>
            <a:pPr algn="l"/>
            <a:r>
              <a:rPr lang="en-US" dirty="0" smtClean="0"/>
              <a:t>Compliance – must provide proof that the data reported is not manipulated in any way</a:t>
            </a:r>
          </a:p>
          <a:p>
            <a:pPr algn="l"/>
            <a:r>
              <a:rPr lang="en-US" dirty="0" smtClean="0"/>
              <a:t>Data Quality – garbage in garbage out!!</a:t>
            </a:r>
          </a:p>
          <a:p>
            <a:pPr algn="l"/>
            <a:r>
              <a:rPr lang="en-US" dirty="0" smtClean="0"/>
              <a:t>Security – do not publish data widely to all decision makers</a:t>
            </a:r>
          </a:p>
          <a:p>
            <a:pPr algn="l"/>
            <a:r>
              <a:rPr lang="en-US" dirty="0" smtClean="0"/>
              <a:t>Data Integration – Master Data Management System (MDM). Conforming dimensions and facts</a:t>
            </a:r>
          </a:p>
          <a:p>
            <a:pPr algn="l"/>
            <a:r>
              <a:rPr lang="en-US" dirty="0" smtClean="0"/>
              <a:t>Data Latency – huge effect on ETL architecture</a:t>
            </a:r>
          </a:p>
          <a:p>
            <a:pPr lvl="1" algn="l"/>
            <a:r>
              <a:rPr lang="en-US" dirty="0" smtClean="0"/>
              <a:t>Use efficient data processing algorithms, parallelization, and powerful hardware to speed up batch-oriented data flows</a:t>
            </a:r>
          </a:p>
          <a:p>
            <a:pPr lvl="1" algn="l"/>
            <a:r>
              <a:rPr lang="en-US" dirty="0" smtClean="0"/>
              <a:t>If the requirement is for Real-time, then architecture must make a switch from batch to </a:t>
            </a:r>
            <a:r>
              <a:rPr lang="en-US" dirty="0" err="1" smtClean="0"/>
              <a:t>microbatch</a:t>
            </a:r>
            <a:r>
              <a:rPr lang="en-US" dirty="0" smtClean="0"/>
              <a:t> or stream-oriented</a:t>
            </a:r>
            <a:endParaRPr lang="en-US" dirty="0" smtClean="0"/>
          </a:p>
          <a:p>
            <a:pPr algn="l"/>
            <a:r>
              <a:rPr lang="en-US" dirty="0" smtClean="0"/>
              <a:t>Archiving &amp; Lineage – must for compliance &amp; security reasons </a:t>
            </a:r>
          </a:p>
          <a:p>
            <a:pPr lvl="1" algn="l"/>
            <a:r>
              <a:rPr lang="en-US" dirty="0" smtClean="0"/>
              <a:t>After ever major activity of the ETL pipeline, writing the data to disk (staging) is recommended</a:t>
            </a:r>
          </a:p>
          <a:p>
            <a:pPr lvl="1" algn="l"/>
            <a:r>
              <a:rPr lang="en-US" dirty="0" smtClean="0"/>
              <a:t>All staged data should be archived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ETL Requirements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circ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circles</Template>
  <TotalTime>1853</TotalTime>
  <Words>1384</Words>
  <Application>Microsoft Office PowerPoint</Application>
  <PresentationFormat>On-screen Show (4:3)</PresentationFormat>
  <Paragraphs>209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blue circles</vt:lpstr>
      <vt:lpstr>EXTRACT,  TRANSFORM ,  &amp; LOAD  </vt:lpstr>
      <vt:lpstr>Slide 2</vt:lpstr>
      <vt:lpstr>Introduction</vt:lpstr>
      <vt:lpstr>Introduction</vt:lpstr>
      <vt:lpstr>ETL System</vt:lpstr>
      <vt:lpstr>ETL Design &amp; Development</vt:lpstr>
      <vt:lpstr>Back Room Architecture</vt:lpstr>
      <vt:lpstr>General ETL Requirements</vt:lpstr>
      <vt:lpstr>General ETL Requirements</vt:lpstr>
      <vt:lpstr>Choice of Architecture   Tool Based ETL</vt:lpstr>
      <vt:lpstr>Choice of Architecture   Hand-Coded ETL</vt:lpstr>
      <vt:lpstr>Middleware &amp; Connectivity Tools</vt:lpstr>
      <vt:lpstr>Extract</vt:lpstr>
      <vt:lpstr>Extraction Tools</vt:lpstr>
      <vt:lpstr>Extraction Methods</vt:lpstr>
      <vt:lpstr>Transformation Tools</vt:lpstr>
      <vt:lpstr>Slide 17</vt:lpstr>
      <vt:lpstr>Mission of ETL team</vt:lpstr>
      <vt:lpstr>Mission of ETL team</vt:lpstr>
      <vt:lpstr>ETL Data Structures</vt:lpstr>
      <vt:lpstr>To stage or not to stage</vt:lpstr>
      <vt:lpstr>To stage or not to stage</vt:lpstr>
      <vt:lpstr>Designing the Back Room</vt:lpstr>
      <vt:lpstr>Designing the Back Room (contd…)</vt:lpstr>
      <vt:lpstr>Data Structures in the ETL System</vt:lpstr>
      <vt:lpstr>Coming up next 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EXTRACT,  TRANSFORM ,  &amp; LOAD  </dc:title>
  <dc:creator>Navneet Goyal</dc:creator>
  <cp:lastModifiedBy>Dell</cp:lastModifiedBy>
  <cp:revision>31</cp:revision>
  <dcterms:created xsi:type="dcterms:W3CDTF">2006-08-16T00:00:00Z</dcterms:created>
  <dcterms:modified xsi:type="dcterms:W3CDTF">2015-05-23T00:22:29Z</dcterms:modified>
</cp:coreProperties>
</file>