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57" r:id="rId4"/>
    <p:sldId id="28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91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E25D-49EC-4B11-A03D-FBA10AA1E9A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57ED-323C-45F0-80A1-81778708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endParaRPr lang="en-US" dirty="0" smtClean="0"/>
          </a:p>
          <a:p>
            <a:r>
              <a:rPr lang="en-US" dirty="0" smtClean="0"/>
              <a:t>BITS, </a:t>
            </a:r>
            <a:r>
              <a:rPr lang="en-US" dirty="0" err="1" smtClean="0"/>
              <a:t>Pilani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882614" cy="1470025"/>
          </a:xfrm>
        </p:spPr>
        <p:txBody>
          <a:bodyPr/>
          <a:lstStyle/>
          <a:p>
            <a:pPr algn="l"/>
            <a:r>
              <a:rPr lang="en-US" dirty="0" smtClean="0"/>
              <a:t>ETL Subsystems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19"/>
            </a:pPr>
            <a:r>
              <a:rPr lang="en-US" dirty="0" smtClean="0"/>
              <a:t>Aggregate Builder</a:t>
            </a:r>
          </a:p>
          <a:p>
            <a:pPr lvl="1" algn="l"/>
            <a:r>
              <a:rPr lang="en-US" dirty="0" smtClean="0"/>
              <a:t>Aggregates* are the single most way to improve the performance in a large DW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Aggregates (</a:t>
            </a:r>
            <a:r>
              <a:rPr lang="en-US" dirty="0" err="1" smtClean="0">
                <a:solidFill>
                  <a:schemeClr val="tx1"/>
                </a:solidFill>
              </a:rPr>
              <a:t>precomputed</a:t>
            </a:r>
            <a:r>
              <a:rPr lang="en-US" dirty="0" smtClean="0">
                <a:solidFill>
                  <a:schemeClr val="tx1"/>
                </a:solidFill>
              </a:rPr>
              <a:t>) are like indexes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Aggregate builder is responsible for populating building and maintaining aggregates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Incremental maintenance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Dropping &amp; rebuilding</a:t>
            </a:r>
          </a:p>
          <a:p>
            <a:pPr lvl="1" algn="l">
              <a:buNone/>
            </a:pPr>
            <a:r>
              <a:rPr lang="en-US" dirty="0" smtClean="0"/>
              <a:t>* To be covered in module 7 on Query performance enhancing techniques</a:t>
            </a:r>
          </a:p>
          <a:p>
            <a:pPr marL="514350" indent="-514350" algn="l">
              <a:buFont typeface="+mj-lt"/>
              <a:buAutoNum type="arabicPeriod" startAt="20"/>
            </a:pPr>
            <a:r>
              <a:rPr lang="en-US" dirty="0" smtClean="0"/>
              <a:t>OLAP Cube Builder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OLAP cubes** present dimensional data in an intuitive way, enabling analytical users to slice and dice the data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Relational dimensional schema is a foundation for OLAP cubes</a:t>
            </a:r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None/>
            </a:pPr>
            <a:r>
              <a:rPr lang="en-US" dirty="0" smtClean="0"/>
              <a:t>** To be covered in module 6 on OLAP &amp; Multidimensional Databases</a:t>
            </a:r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1"/>
            </a:pPr>
            <a:r>
              <a:rPr lang="en-US" dirty="0" smtClean="0"/>
              <a:t>Data Propagation Manager</a:t>
            </a:r>
          </a:p>
          <a:p>
            <a:pPr lvl="1" algn="l"/>
            <a:r>
              <a:rPr lang="en-US" dirty="0" smtClean="0"/>
              <a:t>Responsible for the ETL processes required to transfer conformed, integrated enterprise data from the DW presentation server to other environments for special purposes like Data Mining</a:t>
            </a:r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A DW system can have great dimensional model &amp; well deployed applications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Will not be successful until it is relied upon as a dependable source for decision making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DW must build a reputation for providing timely, consistent and reliable data to empower the business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To achieve this goal, ETL system must fulfill three criteria:</a:t>
            </a:r>
          </a:p>
          <a:p>
            <a:pPr lvl="1" algn="l"/>
            <a:r>
              <a:rPr lang="en-US" dirty="0" smtClean="0"/>
              <a:t>Reliability</a:t>
            </a:r>
          </a:p>
          <a:p>
            <a:pPr lvl="1" algn="l"/>
            <a:r>
              <a:rPr lang="en-US" dirty="0" smtClean="0"/>
              <a:t>Availability</a:t>
            </a:r>
          </a:p>
          <a:p>
            <a:pPr lvl="1" algn="l"/>
            <a:r>
              <a:rPr lang="en-US" dirty="0" smtClean="0"/>
              <a:t>Manageability</a:t>
            </a:r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the ETL Environment (22-34)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For a first course on Data Warehousing, managing the ETL environment is not required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Will discuss the subsystems 22-34 as and when need arises as we move forward 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Subsystems are being enumerated for the sake of completeness</a:t>
            </a:r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the ETL Environment (22-34)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Job Scheduler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Backup Systems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Recovery &amp; Restart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Version Control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Version Migration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Workflow Monitor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Sorting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Lineage &amp; Dependency Analyzer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Problem Escalating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Parallelizing/Pipelining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Security System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Compliance Manage</a:t>
            </a:r>
          </a:p>
          <a:p>
            <a:pPr marL="514350" indent="-514350" algn="l">
              <a:buFont typeface="+mj-lt"/>
              <a:buAutoNum type="arabicPeriod" startAt="22"/>
            </a:pPr>
            <a:r>
              <a:rPr lang="en-US" dirty="0" smtClean="0"/>
              <a:t>Metadata Repository Manager</a:t>
            </a:r>
          </a:p>
          <a:p>
            <a:pPr lvl="1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the ETL Environment (22-34)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dirty="0" smtClean="0"/>
              <a:t>Key building blocks of ETL system introduced</a:t>
            </a:r>
          </a:p>
          <a:p>
            <a:pPr marL="514350" indent="-514350" algn="l"/>
            <a:r>
              <a:rPr lang="en-US" dirty="0" smtClean="0"/>
              <a:t>Next is to use these building blocks to assemble the ETL system</a:t>
            </a:r>
          </a:p>
          <a:p>
            <a:pPr marL="514350" indent="-514350" algn="l"/>
            <a:r>
              <a:rPr lang="en-US" dirty="0" smtClean="0"/>
              <a:t>Building an ETL system is unusually challenging</a:t>
            </a:r>
          </a:p>
          <a:p>
            <a:pPr marL="514350" indent="-514350" algn="l"/>
            <a:r>
              <a:rPr lang="en-US" dirty="0" smtClean="0"/>
              <a:t>34 subsystems working in tandem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dirty="0" smtClean="0"/>
              <a:t>Designing &amp; Developing the ETL Systems – Key Steps</a:t>
            </a:r>
            <a:r>
              <a:rPr lang="en-US" dirty="0" smtClean="0"/>
              <a:t>!!</a:t>
            </a:r>
          </a:p>
          <a:p>
            <a:pPr marL="514350" indent="-514350" algn="l"/>
            <a:r>
              <a:rPr lang="en-US" dirty="0" smtClean="0"/>
              <a:t>Will be appropriate after we have covered modules 5, 6, 7 &amp; 8</a:t>
            </a:r>
          </a:p>
          <a:p>
            <a:pPr marL="514350" indent="-514350"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left in ETL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Sources used for this lecture</a:t>
            </a:r>
          </a:p>
          <a:p>
            <a:pPr lvl="1"/>
            <a:r>
              <a:rPr lang="en-US" dirty="0" smtClean="0"/>
              <a:t>Ralph Kimball, Joe Caserta, The Data Warehouse ETL Toolkit: Practical Techniques for  Extracting, Cleaning, Conforming and Delivering Data </a:t>
            </a:r>
          </a:p>
          <a:p>
            <a:pPr lvl="1"/>
            <a:r>
              <a:rPr lang="en-US" dirty="0" err="1" smtClean="0"/>
              <a:t>fdfw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Extracting (1-3)</a:t>
            </a:r>
          </a:p>
          <a:p>
            <a:pPr algn="l"/>
            <a:r>
              <a:rPr lang="en-US" dirty="0" smtClean="0"/>
              <a:t>Cleaning &amp; Conforming Data (4-8)</a:t>
            </a:r>
          </a:p>
          <a:p>
            <a:pPr algn="l"/>
            <a:r>
              <a:rPr lang="en-US" u="sng" dirty="0" smtClean="0"/>
              <a:t>Prepare for Presentation (9-21)</a:t>
            </a:r>
          </a:p>
          <a:p>
            <a:pPr algn="l"/>
            <a:r>
              <a:rPr lang="en-US" u="sng" dirty="0" smtClean="0"/>
              <a:t>Managing the ETL Environment (22-34)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34 Subsystems of ETL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l"/>
            <a:r>
              <a:rPr lang="en-US" dirty="0" smtClean="0"/>
              <a:t>Primary mission of the ETL system</a:t>
            </a:r>
          </a:p>
          <a:p>
            <a:pPr marL="514350" indent="-514350" algn="l"/>
            <a:r>
              <a:rPr lang="en-US" dirty="0" smtClean="0"/>
              <a:t>Delivery subsystems are the most critical subsystems in the ETL architecture</a:t>
            </a:r>
          </a:p>
          <a:p>
            <a:pPr marL="514350" indent="-514350" algn="l"/>
            <a:r>
              <a:rPr lang="en-US" dirty="0" smtClean="0"/>
              <a:t>Despite variations in source data structures, &amp; cleaning &amp; conforming logic, the delivery processing techniques are quite more defined &amp; disciplined</a:t>
            </a:r>
          </a:p>
          <a:p>
            <a:pPr marL="514350" indent="-514350" algn="l"/>
            <a:r>
              <a:rPr lang="en-US" dirty="0" smtClean="0"/>
              <a:t>Many subsystems focus on dimension table processing</a:t>
            </a:r>
          </a:p>
          <a:p>
            <a:pPr marL="914400" lvl="1" indent="-514350" algn="l"/>
            <a:r>
              <a:rPr lang="en-US" dirty="0" smtClean="0"/>
              <a:t>Dimension tables are at the core of any DW</a:t>
            </a:r>
          </a:p>
          <a:p>
            <a:pPr marL="914400" lvl="1" indent="-514350" algn="l"/>
            <a:r>
              <a:rPr lang="en-US" dirty="0" smtClean="0"/>
              <a:t>Provide context for fact tables</a:t>
            </a:r>
          </a:p>
          <a:p>
            <a:pPr marL="514350" indent="-514350" algn="l"/>
            <a:r>
              <a:rPr lang="en-US" dirty="0" smtClean="0"/>
              <a:t>Fact tables are huge and contain critical measurements of the business, but preparing them for presentation is </a:t>
            </a:r>
            <a:r>
              <a:rPr lang="en-US" dirty="0" err="1" smtClean="0"/>
              <a:t>striaghtforward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 startAt="9"/>
            </a:pPr>
            <a:r>
              <a:rPr lang="en-US" dirty="0" smtClean="0"/>
              <a:t>Slowly Changing Dimension (SCD) Manager</a:t>
            </a:r>
          </a:p>
          <a:p>
            <a:pPr lvl="1" algn="l"/>
            <a:r>
              <a:rPr lang="en-US" dirty="0" smtClean="0"/>
              <a:t>Implements SCD logic</a:t>
            </a:r>
          </a:p>
          <a:p>
            <a:pPr lvl="1"/>
            <a:r>
              <a:rPr lang="en-US" dirty="0" smtClean="0"/>
              <a:t>Handling of update of a dimension attribute value</a:t>
            </a:r>
          </a:p>
          <a:p>
            <a:pPr lvl="1"/>
            <a:r>
              <a:rPr lang="en-US" dirty="0" smtClean="0"/>
              <a:t>Type I, Type II, &amp; Type III  responses to updates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IV – Add a mini-dimension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V – Add a mini-dimension &amp; a Type I outrigger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VI – Add Type I attributes to Type II dimensions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VII – Dual Type I &amp; Type II dimensions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(to be covered in Module 5 on Advanced Dimensional Modeling)</a:t>
            </a:r>
            <a:endParaRPr lang="en-US" dirty="0" smtClean="0"/>
          </a:p>
          <a:p>
            <a:pPr lvl="1"/>
            <a:endParaRPr lang="en-US" dirty="0" smtClean="0"/>
          </a:p>
          <a:p>
            <a:pPr marL="514350" indent="-514350" algn="l">
              <a:buFont typeface="+mj-lt"/>
              <a:buAutoNum type="arabicPeriod" startAt="9"/>
            </a:pPr>
            <a:r>
              <a:rPr lang="en-US" dirty="0" smtClean="0"/>
              <a:t>Surrogate Key Generator*</a:t>
            </a:r>
          </a:p>
          <a:p>
            <a:pPr lvl="1" algn="l"/>
            <a:r>
              <a:rPr lang="en-US" dirty="0" smtClean="0"/>
              <a:t>Responsible for generating surrogate keys for dimension tables</a:t>
            </a:r>
          </a:p>
          <a:p>
            <a:pPr lvl="1" algn="l"/>
            <a:r>
              <a:rPr lang="en-US" dirty="0" smtClean="0"/>
              <a:t>Primary keys for dimension tables</a:t>
            </a:r>
          </a:p>
          <a:p>
            <a:pPr lvl="1" algn="l"/>
            <a:r>
              <a:rPr lang="en-US" dirty="0" smtClean="0"/>
              <a:t>4 byte Integer keys that coexist with natural keys in dimension tables</a:t>
            </a:r>
          </a:p>
          <a:p>
            <a:pPr lvl="1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(*Surrogate Keys to be covered in Module 5 on Advanced Dimensional Modeling)</a:t>
            </a:r>
          </a:p>
          <a:p>
            <a:pPr lvl="1"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11"/>
            </a:pPr>
            <a:r>
              <a:rPr lang="en-US" dirty="0" smtClean="0"/>
              <a:t>Hierarchy Manager</a:t>
            </a:r>
          </a:p>
          <a:p>
            <a:pPr lvl="1" algn="l"/>
            <a:r>
              <a:rPr lang="en-US" dirty="0" smtClean="0"/>
              <a:t>Hierarchical information is embedded in dimension tables</a:t>
            </a:r>
          </a:p>
          <a:p>
            <a:pPr lvl="1"/>
            <a:r>
              <a:rPr lang="en-US" dirty="0" smtClean="0"/>
              <a:t>Fixed or ragged hierarchies</a:t>
            </a:r>
          </a:p>
          <a:p>
            <a:pPr lvl="1"/>
            <a:r>
              <a:rPr lang="en-US" dirty="0" smtClean="0"/>
              <a:t>Slightly ragged hierarchies like postal address is often modeled as a fixed hierarchy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Profoundly ragged hierarchies ( one found in organization structure) are modeled  using bridge tables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Snowflakes or normalized structures used by ETL for populating &amp; maintaining hierarchical attributes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(to be covered in Module 5 on Advanced Dimensional Modeling)</a:t>
            </a:r>
            <a:endParaRPr lang="en-US" dirty="0" smtClean="0"/>
          </a:p>
          <a:p>
            <a:pPr lvl="1"/>
            <a:endParaRPr lang="en-US" dirty="0" smtClean="0"/>
          </a:p>
          <a:p>
            <a:pPr marL="514350" indent="-514350" algn="l">
              <a:buFont typeface="+mj-lt"/>
              <a:buAutoNum type="arabicPeriod" startAt="12"/>
            </a:pPr>
            <a:r>
              <a:rPr lang="en-US" dirty="0" smtClean="0"/>
              <a:t>Special Dimensions Manager</a:t>
            </a:r>
          </a:p>
          <a:p>
            <a:pPr lvl="1" algn="l"/>
            <a:r>
              <a:rPr lang="en-US" dirty="0" smtClean="0"/>
              <a:t>Date/time dimensions: No source!!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</a:rPr>
              <a:t>Junk dimensions</a:t>
            </a:r>
            <a:r>
              <a:rPr lang="en-US" dirty="0" smtClean="0"/>
              <a:t> 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</a:rPr>
              <a:t>Mini Dimensions</a:t>
            </a:r>
          </a:p>
          <a:p>
            <a:pPr lvl="1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(to be covered in Module 5 on Advanced Dimensional Modeling)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13"/>
            </a:pPr>
            <a:r>
              <a:rPr lang="en-US" dirty="0" smtClean="0"/>
              <a:t>Fact Table Builders</a:t>
            </a:r>
          </a:p>
          <a:p>
            <a:pPr lvl="1" algn="l"/>
            <a:r>
              <a:rPr lang="en-US" dirty="0" smtClean="0"/>
              <a:t>Three types of fact tables: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Transaction, Periodic, Accumulating snapshot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Maintaining referential integrity with associated dimension tables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Surrogate key pipeline subsystem is designed to support this need</a:t>
            </a:r>
          </a:p>
          <a:p>
            <a:pPr lvl="1"/>
            <a:endParaRPr lang="en-US" dirty="0" smtClean="0"/>
          </a:p>
          <a:p>
            <a:pPr marL="514350" indent="-514350" algn="l">
              <a:buFont typeface="+mj-lt"/>
              <a:buAutoNum type="arabicPeriod" startAt="14"/>
            </a:pPr>
            <a:r>
              <a:rPr lang="en-US" dirty="0" smtClean="0"/>
              <a:t>Surrogate Key Pipeline* 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</a:rPr>
              <a:t>Natural keys in incoming FT records must  be replaced with surrogate keys 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</a:rPr>
              <a:t>Support needed in ETL for this need</a:t>
            </a:r>
          </a:p>
          <a:p>
            <a:pPr lvl="1" algn="l"/>
            <a:endParaRPr lang="en-US" dirty="0" smtClean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(*Surrogate Key Pipeline to be covered in Module 5 on Advanced Dimensional Modeling)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15"/>
            </a:pPr>
            <a:r>
              <a:rPr lang="en-US" dirty="0" smtClean="0"/>
              <a:t>Multivalued Dimension* Bridge Table Builder</a:t>
            </a:r>
          </a:p>
          <a:p>
            <a:pPr lvl="1" algn="l"/>
            <a:r>
              <a:rPr lang="en-US" dirty="0" smtClean="0"/>
              <a:t>Sometimes a FT must support a dimension that takes on multiple values at lowest granularity of the FT 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Multiple diagnosis of a patient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Multiple sales persons for daily sales fact table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Bridge tables act as a link between </a:t>
            </a:r>
            <a:r>
              <a:rPr lang="en-US" dirty="0" err="1" smtClean="0">
                <a:solidFill>
                  <a:schemeClr val="tx1"/>
                </a:solidFill>
              </a:rPr>
              <a:t>multivalued</a:t>
            </a:r>
            <a:r>
              <a:rPr lang="en-US" dirty="0" smtClean="0">
                <a:solidFill>
                  <a:schemeClr val="tx1"/>
                </a:solidFill>
              </a:rPr>
              <a:t> dimension and FT</a:t>
            </a:r>
            <a:endParaRPr lang="en-US" dirty="0" smtClean="0"/>
          </a:p>
          <a:p>
            <a:pPr marL="514350" indent="-514350" algn="l">
              <a:buFont typeface="+mj-lt"/>
              <a:buAutoNum type="arabicPeriod" startAt="16"/>
            </a:pPr>
            <a:r>
              <a:rPr lang="en-US" dirty="0" smtClean="0"/>
              <a:t>Late Arriving Data Handler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Late arriving facts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Late arriving dimensions</a:t>
            </a:r>
          </a:p>
          <a:p>
            <a:pPr lvl="1" algn="l"/>
            <a:endParaRPr lang="en-US" dirty="0" smtClean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(*Multivalued dimension to be covered in Module 5 on Advanced Dimensional Modeling)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17"/>
            </a:pPr>
            <a:r>
              <a:rPr lang="en-US" dirty="0" smtClean="0"/>
              <a:t>Dimension Manager System</a:t>
            </a:r>
          </a:p>
          <a:p>
            <a:pPr lvl="1" algn="l"/>
            <a:r>
              <a:rPr lang="en-US" dirty="0" smtClean="0"/>
              <a:t>Centralized authority who prepares &amp; publishes conformed dimensions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Easier to manage conformed dimensions in a single </a:t>
            </a:r>
            <a:r>
              <a:rPr lang="en-US" dirty="0" err="1" smtClean="0">
                <a:solidFill>
                  <a:schemeClr val="tx1"/>
                </a:solidFill>
              </a:rPr>
              <a:t>tablespace</a:t>
            </a:r>
            <a:r>
              <a:rPr lang="en-US" dirty="0" smtClean="0">
                <a:solidFill>
                  <a:schemeClr val="tx1"/>
                </a:solidFill>
              </a:rPr>
              <a:t> DBMS on a single machine as there is only one copy of the dimension table</a:t>
            </a:r>
          </a:p>
          <a:p>
            <a:pPr lvl="1" algn="l">
              <a:buNone/>
            </a:pPr>
            <a:endParaRPr lang="en-US" dirty="0" smtClean="0"/>
          </a:p>
          <a:p>
            <a:pPr marL="514350" indent="-514350" algn="l">
              <a:buFont typeface="+mj-lt"/>
              <a:buAutoNum type="arabicPeriod" startAt="18"/>
            </a:pPr>
            <a:r>
              <a:rPr lang="en-US" dirty="0" smtClean="0"/>
              <a:t>Fact Provider System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Creation, maintenance, and use of FTs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If FTs are used in any drill-across applications, then by definition the fact provider must be using conformed dimensions provided by the dimension manager</a:t>
            </a:r>
          </a:p>
          <a:p>
            <a:pPr lvl="1" algn="l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for Presentation (Subsystems 9-21)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circ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circles</Template>
  <TotalTime>2443</TotalTime>
  <Words>971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blue circles</vt:lpstr>
      <vt:lpstr>ETL Subsystems (contd…)</vt:lpstr>
      <vt:lpstr>Slide 2</vt:lpstr>
      <vt:lpstr>34 Subsystems of ETL</vt:lpstr>
      <vt:lpstr>Prepare for Presentation (Subsystems 9-21)</vt:lpstr>
      <vt:lpstr>Prepare for Presentation (Subsystems 9-21)</vt:lpstr>
      <vt:lpstr>Prepare for Presentation (Subsystems 9-21)</vt:lpstr>
      <vt:lpstr>Prepare for Presentation (Subsystems 9-21)</vt:lpstr>
      <vt:lpstr>Prepare for Presentation (Subsystems 9-21)</vt:lpstr>
      <vt:lpstr>Prepare for Presentation (Subsystems 9-21)</vt:lpstr>
      <vt:lpstr>Prepare for Presentation (Subsystems 9-21)</vt:lpstr>
      <vt:lpstr>Prepare for Presentation (Subsystems 9-21)</vt:lpstr>
      <vt:lpstr>Managing the ETL Environment (22-34)</vt:lpstr>
      <vt:lpstr>Managing the ETL Environment (22-34)</vt:lpstr>
      <vt:lpstr>Managing the ETL Environment (22-34)</vt:lpstr>
      <vt:lpstr>Conclusion</vt:lpstr>
      <vt:lpstr>What’s left in ETL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 TRANSFORM ,  &amp; LOAD  </dc:title>
  <dc:creator>Navneet Goyal</dc:creator>
  <cp:lastModifiedBy>Dell</cp:lastModifiedBy>
  <cp:revision>90</cp:revision>
  <dcterms:created xsi:type="dcterms:W3CDTF">2006-08-16T00:00:00Z</dcterms:created>
  <dcterms:modified xsi:type="dcterms:W3CDTF">2015-05-23T12:52:29Z</dcterms:modified>
</cp:coreProperties>
</file>