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5" r:id="rId2"/>
    <p:sldId id="256" r:id="rId3"/>
    <p:sldId id="258" r:id="rId4"/>
    <p:sldId id="267" r:id="rId5"/>
    <p:sldId id="259" r:id="rId6"/>
    <p:sldId id="260" r:id="rId7"/>
    <p:sldId id="257" r:id="rId8"/>
    <p:sldId id="261" r:id="rId9"/>
    <p:sldId id="262" r:id="rId10"/>
    <p:sldId id="264"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varScale="1">
        <p:scale>
          <a:sx n="63" d="100"/>
          <a:sy n="63" d="100"/>
        </p:scale>
        <p:origin x="84"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61DDF-C75E-4B16-8E59-692220234FF2}" type="datetimeFigureOut">
              <a:rPr lang="en-US" smtClean="0"/>
              <a:t>6/18/2015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AED3B-16BA-423E-89C1-51829A33447D}" type="slidenum">
              <a:rPr lang="en-US" smtClean="0"/>
              <a:t>‹#›</a:t>
            </a:fld>
            <a:endParaRPr lang="en-US"/>
          </a:p>
        </p:txBody>
      </p:sp>
    </p:spTree>
    <p:extLst>
      <p:ext uri="{BB962C8B-B14F-4D97-AF65-F5344CB8AC3E}">
        <p14:creationId xmlns:p14="http://schemas.microsoft.com/office/powerpoint/2010/main" val="131102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5145E8-EEC2-427A-9959-1880D6923ACC}" type="slidenum">
              <a:rPr lang="zh-CN" altLang="en-US"/>
              <a:pPr>
                <a:spcBef>
                  <a:spcPct val="0"/>
                </a:spcBef>
              </a:pPr>
              <a:t>3</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4672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180CB59-3F85-4929-AD23-0F3AF30308A7}" type="slidenum">
              <a:rPr lang="en-US" altLang="en-US"/>
              <a:pPr algn="r">
                <a:spcBef>
                  <a:spcPct val="0"/>
                </a:spcBef>
              </a:pPr>
              <a:t>5</a:t>
            </a:fld>
            <a:endParaRPr lang="en-US" altLang="en-US"/>
          </a:p>
        </p:txBody>
      </p:sp>
      <p:sp>
        <p:nvSpPr>
          <p:cNvPr id="97283" name="Rectangle 2"/>
          <p:cNvSpPr>
            <a:spLocks noGrp="1" noRot="1" noChangeAspect="1" noChangeArrowheads="1" noTextEdit="1"/>
          </p:cNvSpPr>
          <p:nvPr>
            <p:ph type="sldImg"/>
          </p:nvPr>
        </p:nvSpPr>
        <p:spPr>
          <a:xfrm>
            <a:off x="406400" y="696913"/>
            <a:ext cx="6197600" cy="348615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2*(2^{100}-1)-1,  1</a:t>
            </a:r>
          </a:p>
          <a:p>
            <a:endParaRPr lang="en-US" altLang="en-US" smtClean="0"/>
          </a:p>
          <a:p>
            <a:r>
              <a:rPr lang="en-US" altLang="en-US" smtClean="0"/>
              <a:t>Explanation:  one cell, such as </a:t>
            </a:r>
            <a:r>
              <a:rPr lang="en-US" altLang="en-US" smtClean="0">
                <a:latin typeface="Calibri" panose="020F0502020204030204" pitchFamily="34" charset="0"/>
              </a:rPr>
              <a:t>(a1, a2, …., a100) generates </a:t>
            </a:r>
            <a:r>
              <a:rPr lang="en-US" altLang="en-US" smtClean="0"/>
              <a:t>2^100 -1 aggregate cells, because  choose(100 1) + choose (100 2) + ... choose (100, 100) = 2^100 - 1 aggregate cells.</a:t>
            </a:r>
          </a:p>
          <a:p>
            <a:r>
              <a:rPr lang="en-US" altLang="en-US" smtClean="0"/>
              <a:t>For two cell question, it generates 2 * (2^100-1) -1 distinct aggregate cells because (*, *, …, *) generated by </a:t>
            </a:r>
            <a:r>
              <a:rPr lang="en-US" altLang="en-US" smtClean="0">
                <a:latin typeface="Calibri" panose="020F0502020204030204" pitchFamily="34" charset="0"/>
              </a:rPr>
              <a:t>(a1, a2, …., a100) and (b1, b2, …, b100) will be merged into one cell: </a:t>
            </a:r>
          </a:p>
          <a:p>
            <a:r>
              <a:rPr lang="en-US" altLang="en-US" smtClean="0"/>
              <a:t>(*, *, …, *): 2.</a:t>
            </a:r>
            <a:r>
              <a:rPr lang="en-US" altLang="en-US" smtClean="0">
                <a:latin typeface="Calibri" panose="020F0502020204030204" pitchFamily="34" charset="0"/>
              </a:rPr>
              <a:t>  Hence we have </a:t>
            </a:r>
            <a:r>
              <a:rPr lang="en-US" altLang="en-US" smtClean="0"/>
              <a:t>2*(2^{100}-1)-1</a:t>
            </a:r>
          </a:p>
        </p:txBody>
      </p:sp>
    </p:spTree>
    <p:extLst>
      <p:ext uri="{BB962C8B-B14F-4D97-AF65-F5344CB8AC3E}">
        <p14:creationId xmlns:p14="http://schemas.microsoft.com/office/powerpoint/2010/main" val="84393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F8C6E0-BF14-4BCD-90B8-6E5590E28CC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285981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8C6E0-BF14-4BCD-90B8-6E5590E28CCF}"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66271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8C6E0-BF14-4BCD-90B8-6E5590E28CCF}"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282158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8C6E0-BF14-4BCD-90B8-6E5590E28CCF}"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1424995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8C6E0-BF14-4BCD-90B8-6E5590E28CC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462356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8C6E0-BF14-4BCD-90B8-6E5590E28CC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413948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8C6E0-BF14-4BCD-90B8-6E5590E28CC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32296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F8C6E0-BF14-4BCD-90B8-6E5590E28CC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188675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330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nvGrpSpPr>
          <p:cNvPr id="9" name="Group 11"/>
          <p:cNvGrpSpPr>
            <a:grpSpLocks/>
          </p:cNvGrpSpPr>
          <p:nvPr userDrawn="1"/>
        </p:nvGrpSpPr>
        <p:grpSpPr bwMode="auto">
          <a:xfrm>
            <a:off x="9144000" y="762000"/>
            <a:ext cx="29464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5169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5"/>
          <p:cNvSpPr>
            <a:spLocks noGrp="1"/>
          </p:cNvSpPr>
          <p:nvPr userDrawn="1">
            <p:ph type="sldNum" sz="quarter" idx="12"/>
          </p:nvPr>
        </p:nvSpPr>
        <p:spPr>
          <a:xfrm>
            <a:off x="9347200" y="6492876"/>
            <a:ext cx="2844800" cy="365125"/>
          </a:xfrm>
        </p:spPr>
        <p:txBody>
          <a:bodyPr/>
          <a:lstStyle/>
          <a:p>
            <a:pPr>
              <a:defRPr/>
            </a:pPr>
            <a:fld id="{649AB6AE-DC6C-4C19-AD98-A8BE141DCE93}" type="slidenum">
              <a:rPr lang="en-US">
                <a:solidFill>
                  <a:prstClr val="black">
                    <a:tint val="75000"/>
                  </a:prstClr>
                </a:solidFill>
              </a:rPr>
              <a:pPr>
                <a:defRPr/>
              </a:pPr>
              <a:t>‹#›</a:t>
            </a:fld>
            <a:endParaRPr lang="en-US" sz="1400">
              <a:solidFill>
                <a:prstClr val="black">
                  <a:tint val="75000"/>
                </a:prstClr>
              </a:solidFill>
            </a:endParaRPr>
          </a:p>
        </p:txBody>
      </p:sp>
      <p:sp>
        <p:nvSpPr>
          <p:cNvPr id="9" name="Slide Number Placeholder 5"/>
          <p:cNvSpPr txBox="1">
            <a:spLocks/>
          </p:cNvSpPr>
          <p:nvPr userDrawn="1"/>
        </p:nvSpPr>
        <p:spPr>
          <a:xfrm>
            <a:off x="3695733" y="6307676"/>
            <a:ext cx="4896544" cy="332656"/>
          </a:xfrm>
          <a:prstGeom prst="rect">
            <a:avLst/>
          </a:prstGeom>
        </p:spPr>
        <p:txBody>
          <a:bodyPr vert="horz" lIns="91440" tIns="45720" rIns="91440" bIns="45720" rtlCol="0" anchor="ctr"/>
          <a:lstStyle/>
          <a:p>
            <a:pPr algn="ctr" eaLnBrk="1" fontAlgn="auto" hangingPunct="1">
              <a:spcBef>
                <a:spcPts val="0"/>
              </a:spcBef>
              <a:spcAft>
                <a:spcPts val="0"/>
              </a:spcAft>
              <a:defRPr/>
            </a:pPr>
            <a:r>
              <a:rPr lang="en-US" sz="1200" dirty="0" smtClean="0">
                <a:solidFill>
                  <a:prstClr val="black">
                    <a:tint val="75000"/>
                  </a:prstClr>
                </a:solidFill>
                <a:latin typeface="Calibri"/>
                <a:ea typeface="+mn-ea"/>
              </a:rPr>
              <a:t>Data Warehousing</a:t>
            </a:r>
            <a:endParaRPr lang="en-US" sz="1400" dirty="0">
              <a:solidFill>
                <a:prstClr val="black">
                  <a:tint val="75000"/>
                </a:prstClr>
              </a:solidFill>
              <a:latin typeface="Calibri"/>
              <a:ea typeface="+mn-ea"/>
            </a:endParaRPr>
          </a:p>
        </p:txBody>
      </p:sp>
      <p:pic>
        <p:nvPicPr>
          <p:cNvPr id="10"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93472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5" name="TextBox 14"/>
          <p:cNvSpPr txBox="1">
            <a:spLocks noChangeArrowheads="1"/>
          </p:cNvSpPr>
          <p:nvPr userDrawn="1"/>
        </p:nvSpPr>
        <p:spPr bwMode="auto">
          <a:xfrm>
            <a:off x="4368800" y="6623448"/>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ea typeface="+mn-ea"/>
              </a:rPr>
              <a:t>BITS </a:t>
            </a:r>
            <a:r>
              <a:rPr lang="en-US" sz="1100" dirty="0" err="1" smtClean="0">
                <a:solidFill>
                  <a:srgbClr val="101141"/>
                </a:solidFill>
                <a:ea typeface="+mn-ea"/>
              </a:rPr>
              <a:t>Pilani</a:t>
            </a:r>
            <a:r>
              <a:rPr lang="en-US" sz="1100" dirty="0" smtClean="0">
                <a:solidFill>
                  <a:srgbClr val="101141"/>
                </a:solidFill>
                <a:ea typeface="+mn-ea"/>
              </a:rPr>
              <a:t>, Deemed to be University under Section 3 of UGC Act, 1956</a:t>
            </a:r>
          </a:p>
        </p:txBody>
      </p:sp>
      <p:grpSp>
        <p:nvGrpSpPr>
          <p:cNvPr id="16" name="Group 18"/>
          <p:cNvGrpSpPr>
            <a:grpSpLocks/>
          </p:cNvGrpSpPr>
          <p:nvPr userDrawn="1"/>
        </p:nvGrpSpPr>
        <p:grpSpPr bwMode="auto">
          <a:xfrm>
            <a:off x="2844800" y="6553200"/>
            <a:ext cx="93472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Tree>
    <p:extLst>
      <p:ext uri="{BB962C8B-B14F-4D97-AF65-F5344CB8AC3E}">
        <p14:creationId xmlns:p14="http://schemas.microsoft.com/office/powerpoint/2010/main" val="138754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F8C6E0-BF14-4BCD-90B8-6E5590E28CCF}"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240861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F8C6E0-BF14-4BCD-90B8-6E5590E28CCF}"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14316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F8C6E0-BF14-4BCD-90B8-6E5590E28CCF}"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F99EE-628B-425A-B3FB-7F3B079055EE}" type="slidenum">
              <a:rPr lang="en-US" smtClean="0"/>
              <a:t>‹#›</a:t>
            </a:fld>
            <a:endParaRPr lang="en-US"/>
          </a:p>
        </p:txBody>
      </p:sp>
    </p:spTree>
    <p:extLst>
      <p:ext uri="{BB962C8B-B14F-4D97-AF65-F5344CB8AC3E}">
        <p14:creationId xmlns:p14="http://schemas.microsoft.com/office/powerpoint/2010/main" val="49198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8C6E0-BF14-4BCD-90B8-6E5590E28CCF}" type="datetimeFigureOut">
              <a:rPr lang="en-US" smtClean="0"/>
              <a:t>6/18/2015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F99EE-628B-425A-B3FB-7F3B079055EE}" type="slidenum">
              <a:rPr lang="en-US" smtClean="0"/>
              <a:t>‹#›</a:t>
            </a:fld>
            <a:endParaRPr lang="en-US"/>
          </a:p>
        </p:txBody>
      </p:sp>
    </p:spTree>
    <p:extLst>
      <p:ext uri="{BB962C8B-B14F-4D97-AF65-F5344CB8AC3E}">
        <p14:creationId xmlns:p14="http://schemas.microsoft.com/office/powerpoint/2010/main" val="115518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2"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ftn.ch05fnt20"/><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en-US" dirty="0" smtClean="0"/>
              <a:t>T V Rao,  BITS, </a:t>
            </a:r>
            <a:r>
              <a:rPr lang="en-US" dirty="0" err="1" smtClean="0"/>
              <a:t>Pilani</a:t>
            </a:r>
            <a:r>
              <a:rPr lang="en-US" dirty="0"/>
              <a:t> </a:t>
            </a:r>
            <a:r>
              <a:rPr lang="en-US" dirty="0" smtClean="0"/>
              <a:t>(off-campus)</a:t>
            </a:r>
            <a:endParaRPr lang="en-US" dirty="0"/>
          </a:p>
        </p:txBody>
      </p:sp>
      <p:sp>
        <p:nvSpPr>
          <p:cNvPr id="4" name="Title 3"/>
          <p:cNvSpPr>
            <a:spLocks noGrp="1"/>
          </p:cNvSpPr>
          <p:nvPr>
            <p:ph type="title"/>
          </p:nvPr>
        </p:nvSpPr>
        <p:spPr/>
        <p:txBody>
          <a:bodyPr/>
          <a:lstStyle/>
          <a:p>
            <a:r>
              <a:rPr lang="en-US" dirty="0" smtClean="0"/>
              <a:t>Data Warehousing</a:t>
            </a:r>
            <a:endParaRPr lang="en-US" dirty="0"/>
          </a:p>
        </p:txBody>
      </p:sp>
      <p:sp>
        <p:nvSpPr>
          <p:cNvPr id="6" name="Content Placeholder 4"/>
          <p:cNvSpPr txBox="1">
            <a:spLocks/>
          </p:cNvSpPr>
          <p:nvPr/>
        </p:nvSpPr>
        <p:spPr>
          <a:xfrm>
            <a:off x="3210560" y="5074920"/>
            <a:ext cx="8026400" cy="533400"/>
          </a:xfrm>
          <a:prstGeom prst="rect">
            <a:avLst/>
          </a:prstGeom>
        </p:spPr>
        <p:txBody>
          <a:bodyPr vert="horz" lIns="91440" tIns="45720" rIns="91440" bIns="45720" rtlCol="0" anchor="b">
            <a:noAutofit/>
          </a:bodyPr>
          <a:lstStyle>
            <a:lvl1pPr marL="0" indent="0" algn="r" defTabSz="914400" rtl="0" eaLnBrk="1" latinLnBrk="0" hangingPunct="1">
              <a:lnSpc>
                <a:spcPts val="1800"/>
              </a:lnSpc>
              <a:spcBef>
                <a:spcPts val="0"/>
              </a:spcBef>
              <a:buFont typeface="Arial" panose="020B0604020202020204" pitchFamily="34" charset="0"/>
              <a:buNone/>
              <a:defRPr sz="180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dirty="0" smtClean="0"/>
              <a:t>M6: OLAP &amp; Multidimensional Databases </a:t>
            </a:r>
            <a:r>
              <a:rPr lang="en-IN" smtClean="0"/>
              <a:t>(</a:t>
            </a:r>
            <a:r>
              <a:rPr lang="en-IN" smtClean="0"/>
              <a:t>MDB</a:t>
            </a:r>
            <a:r>
              <a:rPr lang="en-IN" dirty="0" smtClean="0"/>
              <a:t>)</a:t>
            </a:r>
            <a:endParaRPr lang="en-US" dirty="0"/>
          </a:p>
        </p:txBody>
      </p:sp>
    </p:spTree>
    <p:extLst>
      <p:ext uri="{BB962C8B-B14F-4D97-AF65-F5344CB8AC3E}">
        <p14:creationId xmlns:p14="http://schemas.microsoft.com/office/powerpoint/2010/main" val="167656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362098" y="2617342"/>
          <a:ext cx="6944133" cy="1154430"/>
        </p:xfrm>
        <a:graphic>
          <a:graphicData uri="http://schemas.openxmlformats.org/drawingml/2006/table">
            <a:tbl>
              <a:tblPr>
                <a:tableStyleId>{5C22544A-7EE6-4342-B048-85BDC9FD1C3A}</a:tableStyleId>
              </a:tblPr>
              <a:tblGrid>
                <a:gridCol w="427994"/>
                <a:gridCol w="6516139"/>
              </a:tblGrid>
              <a:tr h="0">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tr>
              <a:tr h="0">
                <a:tc>
                  <a:txBody>
                    <a:bodyPr/>
                    <a:lstStyle/>
                    <a:p>
                      <a:pPr marL="0" marR="0">
                        <a:spcBef>
                          <a:spcPts val="0"/>
                        </a:spcBef>
                        <a:spcAft>
                          <a:spcPts val="0"/>
                        </a:spcAft>
                      </a:pPr>
                      <a:r>
                        <a:rPr lang="en-IN" sz="1800" kern="50">
                          <a:effectLst/>
                        </a:rPr>
                        <a:t>T1</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err="1">
                          <a:effectLst/>
                        </a:rPr>
                        <a:t>Ponniah</a:t>
                      </a:r>
                      <a:r>
                        <a:rPr lang="en-IN" sz="1400" kern="50" dirty="0">
                          <a:effectLst/>
                        </a:rPr>
                        <a:t> P, “Data Warehousing Fundamentals”, Wiley Student Edition, 2012</a:t>
                      </a:r>
                      <a:endParaRPr lang="en-US" sz="2000" kern="50" dirty="0">
                        <a:effectLst/>
                      </a:endParaRPr>
                    </a:p>
                    <a:p>
                      <a:pPr marL="0" marR="0" algn="just">
                        <a:spcBef>
                          <a:spcPts val="0"/>
                        </a:spcBef>
                        <a:spcAft>
                          <a:spcPts val="0"/>
                        </a:spcAft>
                      </a:pPr>
                      <a:r>
                        <a:rPr lang="en-IN" sz="1200" kern="50" dirty="0">
                          <a:effectLst/>
                        </a:rPr>
                        <a:t> </a:t>
                      </a:r>
                      <a:endParaRPr lang="en-US" sz="1800" kern="50" dirty="0">
                        <a:effectLst/>
                        <a:latin typeface="Times New Roman" panose="02020603050405020304" pitchFamily="18" charset="0"/>
                        <a:ea typeface="WenQuanYi Micro Hei"/>
                        <a:cs typeface="Lohit Hindi"/>
                      </a:endParaRPr>
                    </a:p>
                  </a:txBody>
                  <a:tcPr marL="34925" marR="34925" marT="34925" marB="34925"/>
                </a:tc>
              </a:tr>
              <a:tr h="0">
                <a:tc>
                  <a:txBody>
                    <a:bodyPr/>
                    <a:lstStyle/>
                    <a:p>
                      <a:pPr marL="0" marR="0">
                        <a:spcBef>
                          <a:spcPts val="0"/>
                        </a:spcBef>
                        <a:spcAft>
                          <a:spcPts val="0"/>
                        </a:spcAft>
                      </a:pPr>
                      <a:r>
                        <a:rPr lang="en-IN" sz="1800" kern="50">
                          <a:effectLst/>
                        </a:rPr>
                        <a:t>T2</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a:effectLst/>
                        </a:rPr>
                        <a:t>Kimball R, “The Data Warehouse Toolkit”, 3e, John Wiley, 2013</a:t>
                      </a:r>
                      <a:endParaRPr lang="en-US" sz="2000" kern="50" dirty="0">
                        <a:effectLst/>
                        <a:latin typeface="Times New Roman" panose="02020603050405020304" pitchFamily="18" charset="0"/>
                        <a:ea typeface="WenQuanYi Micro Hei"/>
                        <a:cs typeface="Lohit Hindi"/>
                      </a:endParaRPr>
                    </a:p>
                  </a:txBody>
                  <a:tcPr marL="34925" marR="34925" marT="34925" marB="34925"/>
                </a:tc>
              </a:tr>
            </a:tbl>
          </a:graphicData>
        </a:graphic>
      </p:graphicFrame>
      <p:sp>
        <p:nvSpPr>
          <p:cNvPr id="5" name="Rectangle 1"/>
          <p:cNvSpPr txBox="1">
            <a:spLocks noChangeArrowheads="1"/>
          </p:cNvSpPr>
          <p:nvPr/>
        </p:nvSpPr>
        <p:spPr bwMode="auto">
          <a:xfrm>
            <a:off x="1981201" y="1866277"/>
            <a:ext cx="21428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smtClean="0">
                <a:latin typeface="Times New Roman" panose="02020603050405020304" pitchFamily="18" charset="0"/>
                <a:ea typeface="WenQuanYi Micro Hei"/>
                <a:cs typeface="Times New Roman" panose="02020603050405020304" pitchFamily="18" charset="0"/>
              </a:rPr>
              <a:t>Prescribed Text Books</a:t>
            </a:r>
            <a:endParaRPr lang="en-US" altLang="zh-CN" sz="2400" dirty="0" smtClean="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sp>
        <p:nvSpPr>
          <p:cNvPr id="6" name="Rectangle 1"/>
          <p:cNvSpPr txBox="1">
            <a:spLocks noChangeArrowheads="1"/>
          </p:cNvSpPr>
          <p:nvPr/>
        </p:nvSpPr>
        <p:spPr bwMode="auto">
          <a:xfrm>
            <a:off x="2026921" y="4258957"/>
            <a:ext cx="11395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smtClean="0">
                <a:latin typeface="Times New Roman" panose="02020603050405020304" pitchFamily="18" charset="0"/>
                <a:cs typeface="Times New Roman" panose="02020603050405020304" pitchFamily="18" charset="0"/>
              </a:rPr>
              <a:t>References</a:t>
            </a:r>
            <a:endParaRPr lang="en-US" altLang="zh-CN" sz="2400" dirty="0" smtClean="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99559233"/>
              </p:ext>
            </p:extLst>
          </p:nvPr>
        </p:nvGraphicFramePr>
        <p:xfrm>
          <a:off x="2118360" y="4933822"/>
          <a:ext cx="7325031" cy="1398270"/>
        </p:xfrm>
        <a:graphic>
          <a:graphicData uri="http://schemas.openxmlformats.org/drawingml/2006/table">
            <a:tbl>
              <a:tblPr>
                <a:tableStyleId>{5C22544A-7EE6-4342-B048-85BDC9FD1C3A}</a:tableStyleId>
              </a:tblPr>
              <a:tblGrid>
                <a:gridCol w="451470"/>
                <a:gridCol w="6873561"/>
              </a:tblGrid>
              <a:tr h="286058">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tr>
              <a:tr h="564728">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indent="0">
                        <a:buNone/>
                      </a:pPr>
                      <a:r>
                        <a:rPr lang="en-US" sz="1400" dirty="0" smtClean="0"/>
                        <a:t>Data Mining: Concepts and Techniques, Third Edition  by  </a:t>
                      </a:r>
                      <a:r>
                        <a:rPr lang="en-US" sz="1400" dirty="0" err="1" smtClean="0"/>
                        <a:t>Jiawei</a:t>
                      </a:r>
                      <a:r>
                        <a:rPr lang="en-US" sz="1400" dirty="0" smtClean="0"/>
                        <a:t> Han, </a:t>
                      </a:r>
                      <a:r>
                        <a:rPr lang="en-US" sz="1400" dirty="0" err="1" smtClean="0"/>
                        <a:t>Micheline</a:t>
                      </a:r>
                      <a:r>
                        <a:rPr lang="en-US" sz="1400" dirty="0" smtClean="0"/>
                        <a:t> </a:t>
                      </a:r>
                      <a:r>
                        <a:rPr lang="en-US" sz="1400" dirty="0" err="1" smtClean="0"/>
                        <a:t>Kamber</a:t>
                      </a:r>
                      <a:r>
                        <a:rPr lang="en-US" sz="1400" dirty="0" smtClean="0"/>
                        <a:t> and Jian Pei Morgan Kaufmann Publishers </a:t>
                      </a:r>
                    </a:p>
                    <a:p>
                      <a:pPr marL="0" marR="0" algn="just">
                        <a:spcBef>
                          <a:spcPts val="0"/>
                        </a:spcBef>
                        <a:spcAft>
                          <a:spcPts val="0"/>
                        </a:spcAft>
                      </a:pPr>
                      <a:r>
                        <a:rPr lang="en-IN" sz="1200" kern="50" dirty="0">
                          <a:effectLst/>
                        </a:rPr>
                        <a:t> </a:t>
                      </a:r>
                      <a:endParaRPr lang="en-US" sz="1800" kern="50" dirty="0">
                        <a:effectLst/>
                        <a:latin typeface="Times New Roman" panose="02020603050405020304" pitchFamily="18" charset="0"/>
                        <a:ea typeface="WenQuanYi Micro Hei"/>
                        <a:cs typeface="Lohit Hindi"/>
                      </a:endParaRPr>
                    </a:p>
                  </a:txBody>
                  <a:tcPr marL="34925" marR="34925" marT="34925" marB="34925"/>
                </a:tc>
              </a:tr>
              <a:tr h="311392">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endParaRPr lang="en-US" sz="2000" kern="50" dirty="0">
                        <a:effectLst/>
                        <a:latin typeface="Times New Roman" panose="02020603050405020304" pitchFamily="18" charset="0"/>
                        <a:ea typeface="WenQuanYi Micro Hei"/>
                        <a:cs typeface="Lohit Hindi"/>
                      </a:endParaRPr>
                    </a:p>
                  </a:txBody>
                  <a:tcPr marL="34925" marR="34925" marT="34925" marB="34925"/>
                </a:tc>
              </a:tr>
            </a:tbl>
          </a:graphicData>
        </a:graphic>
      </p:graphicFrame>
    </p:spTree>
    <p:extLst>
      <p:ext uri="{BB962C8B-B14F-4D97-AF65-F5344CB8AC3E}">
        <p14:creationId xmlns:p14="http://schemas.microsoft.com/office/powerpoint/2010/main" val="684010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12720" y="3276599"/>
            <a:ext cx="8641080" cy="2900363"/>
          </a:xfrm>
        </p:spPr>
        <p:txBody>
          <a:bodyPr>
            <a:normAutofit/>
          </a:bodyPr>
          <a:lstStyle/>
          <a:p>
            <a:pPr marL="0" indent="0">
              <a:buNone/>
            </a:pPr>
            <a:r>
              <a:rPr lang="en-US" sz="4000" b="1" dirty="0" smtClean="0"/>
              <a:t>Thank You</a:t>
            </a:r>
            <a:endParaRPr lang="en-US" sz="4000" b="1" dirty="0"/>
          </a:p>
        </p:txBody>
      </p:sp>
    </p:spTree>
    <p:extLst>
      <p:ext uri="{BB962C8B-B14F-4D97-AF65-F5344CB8AC3E}">
        <p14:creationId xmlns:p14="http://schemas.microsoft.com/office/powerpoint/2010/main" val="201370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3458" y="3718079"/>
            <a:ext cx="9144000" cy="2387600"/>
          </a:xfrm>
        </p:spPr>
        <p:txBody>
          <a:bodyPr>
            <a:normAutofit/>
          </a:bodyPr>
          <a:lstStyle/>
          <a:p>
            <a:r>
              <a:rPr lang="en-US" sz="4800" b="1" dirty="0" smtClean="0">
                <a:latin typeface="+mn-lt"/>
              </a:rPr>
              <a:t>Cube Complexity &amp;Optimization</a:t>
            </a:r>
            <a:endParaRPr lang="en-US" sz="4800" b="1" dirty="0">
              <a:latin typeface="+mn-lt"/>
            </a:endParaRPr>
          </a:p>
        </p:txBody>
      </p:sp>
    </p:spTree>
    <p:extLst>
      <p:ext uri="{BB962C8B-B14F-4D97-AF65-F5344CB8AC3E}">
        <p14:creationId xmlns:p14="http://schemas.microsoft.com/office/powerpoint/2010/main" val="374227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txBox="1">
            <a:spLocks noGrp="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C57B6E9F-EFF8-472C-8C99-EAA553B9479B}" type="slidenum">
              <a:rPr lang="zh-CN" altLang="en-US" sz="1200">
                <a:ea typeface="SimSun" panose="02010600030101010101" pitchFamily="2" charset="-122"/>
              </a:rPr>
              <a:pPr algn="r" eaLnBrk="1" hangingPunct="1">
                <a:spcBef>
                  <a:spcPct val="0"/>
                </a:spcBef>
                <a:buClrTx/>
                <a:buSzTx/>
                <a:buFontTx/>
                <a:buNone/>
              </a:pPr>
              <a:t>3</a:t>
            </a:fld>
            <a:endParaRPr lang="en-US" altLang="zh-CN" sz="1200">
              <a:ea typeface="SimSun" panose="02010600030101010101" pitchFamily="2" charset="-122"/>
            </a:endParaRPr>
          </a:p>
        </p:txBody>
      </p:sp>
      <p:sp>
        <p:nvSpPr>
          <p:cNvPr id="6148" name="Rectangle 2"/>
          <p:cNvSpPr>
            <a:spLocks noGrp="1" noChangeArrowheads="1"/>
          </p:cNvSpPr>
          <p:nvPr>
            <p:ph type="title"/>
          </p:nvPr>
        </p:nvSpPr>
        <p:spPr>
          <a:xfrm>
            <a:off x="137160" y="365125"/>
            <a:ext cx="10515600" cy="1325563"/>
          </a:xfrm>
        </p:spPr>
        <p:txBody>
          <a:bodyPr>
            <a:normAutofit/>
          </a:bodyPr>
          <a:lstStyle/>
          <a:p>
            <a:pPr eaLnBrk="1" hangingPunct="1"/>
            <a:r>
              <a:rPr lang="en-US" altLang="zh-CN" sz="4000" b="1" smtClean="0">
                <a:latin typeface="+mn-lt"/>
                <a:ea typeface="SimSun" panose="02010600030101010101" pitchFamily="2" charset="-122"/>
              </a:rPr>
              <a:t>Data Cube: A Lattice of Cuboids</a:t>
            </a:r>
          </a:p>
        </p:txBody>
      </p:sp>
      <p:grpSp>
        <p:nvGrpSpPr>
          <p:cNvPr id="6149" name="Group 78"/>
          <p:cNvGrpSpPr>
            <a:grpSpLocks/>
          </p:cNvGrpSpPr>
          <p:nvPr/>
        </p:nvGrpSpPr>
        <p:grpSpPr bwMode="auto">
          <a:xfrm>
            <a:off x="1660526" y="1371600"/>
            <a:ext cx="8734425" cy="4908550"/>
            <a:chOff x="86" y="864"/>
            <a:chExt cx="5502" cy="3092"/>
          </a:xfrm>
        </p:grpSpPr>
        <p:sp>
          <p:nvSpPr>
            <p:cNvPr id="6150" name="Text Box 3"/>
            <p:cNvSpPr txBox="1">
              <a:spLocks noChangeArrowheads="1"/>
            </p:cNvSpPr>
            <p:nvPr/>
          </p:nvSpPr>
          <p:spPr bwMode="auto">
            <a:xfrm>
              <a:off x="86" y="2343"/>
              <a:ext cx="6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
          <p:nvSpPr>
            <p:cNvPr id="6151" name="Text Box 4"/>
            <p:cNvSpPr txBox="1">
              <a:spLocks noChangeArrowheads="1"/>
            </p:cNvSpPr>
            <p:nvPr/>
          </p:nvSpPr>
          <p:spPr bwMode="auto">
            <a:xfrm>
              <a:off x="86" y="3111"/>
              <a:ext cx="11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6152" name="Text Box 5"/>
            <p:cNvSpPr txBox="1">
              <a:spLocks noChangeArrowheads="1"/>
            </p:cNvSpPr>
            <p:nvPr/>
          </p:nvSpPr>
          <p:spPr bwMode="auto">
            <a:xfrm>
              <a:off x="1248" y="3744"/>
              <a:ext cx="1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 item, location, supplierc</a:t>
              </a:r>
              <a:endParaRPr lang="en-US" altLang="zh-CN" sz="2400">
                <a:latin typeface="Times New Roman" panose="02020603050405020304" pitchFamily="18" charset="0"/>
                <a:ea typeface="SimSun" panose="02010600030101010101" pitchFamily="2" charset="-122"/>
              </a:endParaRPr>
            </a:p>
          </p:txBody>
        </p:sp>
        <p:grpSp>
          <p:nvGrpSpPr>
            <p:cNvPr id="6153" name="Group 6"/>
            <p:cNvGrpSpPr>
              <a:grpSpLocks/>
            </p:cNvGrpSpPr>
            <p:nvPr/>
          </p:nvGrpSpPr>
          <p:grpSpPr bwMode="auto">
            <a:xfrm>
              <a:off x="384" y="864"/>
              <a:ext cx="5204" cy="2823"/>
              <a:chOff x="384" y="1209"/>
              <a:chExt cx="5204" cy="2823"/>
            </a:xfrm>
          </p:grpSpPr>
          <p:sp>
            <p:nvSpPr>
              <p:cNvPr id="6154" name="AutoShape 7"/>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55" name="AutoShape 8"/>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56" name="AutoShape 9"/>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57" name="AutoShape 10"/>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58" name="AutoShape 11"/>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59" name="AutoShape 12"/>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0" name="AutoShape 13"/>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1" name="AutoShape 14"/>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2" name="AutoShape 15"/>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3" name="AutoShape 16"/>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4" name="AutoShape 17"/>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5" name="AutoShape 18"/>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6" name="AutoShape 19"/>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7" name="AutoShape 20"/>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8" name="AutoShape 21"/>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69" name="AutoShape 22"/>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6170" name="Text Box 23"/>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2000">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6171" name="Text Box 24"/>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6172" name="Text Box 25"/>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6173" name="Text Box 26"/>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6174" name="Text Box 27"/>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6175" name="Line 28"/>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29"/>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7" name="Line 30"/>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Line 31"/>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9" name="Line 32"/>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33"/>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4"/>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5"/>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36"/>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Line 37"/>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5" name="Line 38"/>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6" name="Line 39"/>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7" name="Line 40"/>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8" name="Line 41"/>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9" name="Line 42"/>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0" name="Line 43"/>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1" name="Line 44"/>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45"/>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3" name="Line 46"/>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4" name="Line 47"/>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48"/>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49"/>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50"/>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Line 51"/>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9" name="Line 52"/>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0" name="Line 53"/>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1" name="Line 54"/>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2" name="Line 55"/>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3" name="Line 56"/>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4" name="Line 57"/>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5" name="Line 58"/>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6" name="Line 59"/>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7" name="Text Box 60"/>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6208" name="Text Box 61"/>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6209" name="Text Box 62"/>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a:t>
                </a:r>
                <a:endParaRPr lang="en-US" altLang="zh-CN" sz="2400">
                  <a:latin typeface="Times New Roman" panose="02020603050405020304" pitchFamily="18" charset="0"/>
                  <a:ea typeface="SimSun" panose="02010600030101010101" pitchFamily="2" charset="-122"/>
                </a:endParaRPr>
              </a:p>
            </p:txBody>
          </p:sp>
          <p:sp>
            <p:nvSpPr>
              <p:cNvPr id="6210" name="Text Box 63"/>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6211" name="Text Box 64"/>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6212" name="Text Box 65"/>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6213" name="Text Box 66"/>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6214" name="Text Box 67"/>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6215" name="Text Box 68"/>
              <p:cNvSpPr txBox="1">
                <a:spLocks noChangeArrowheads="1"/>
              </p:cNvSpPr>
              <p:nvPr/>
            </p:nvSpPr>
            <p:spPr bwMode="auto">
              <a:xfrm>
                <a:off x="4320" y="1296"/>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D(apex) cuboid</a:t>
                </a:r>
                <a:endParaRPr lang="en-US" altLang="zh-CN" sz="2400">
                  <a:latin typeface="Times New Roman" panose="02020603050405020304" pitchFamily="18" charset="0"/>
                  <a:ea typeface="SimSun" panose="02010600030101010101" pitchFamily="2" charset="-122"/>
                </a:endParaRPr>
              </a:p>
            </p:txBody>
          </p:sp>
          <p:sp>
            <p:nvSpPr>
              <p:cNvPr id="6216" name="Text Box 69"/>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6217" name="Text Box 70"/>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6218" name="Text Box 71"/>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6219" name="Text Box 72"/>
              <p:cNvSpPr txBox="1">
                <a:spLocks noChangeArrowheads="1"/>
              </p:cNvSpPr>
              <p:nvPr/>
            </p:nvSpPr>
            <p:spPr bwMode="auto">
              <a:xfrm>
                <a:off x="4358" y="3705"/>
                <a:ext cx="12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D(base) cuboid</a:t>
                </a:r>
                <a:endParaRPr lang="en-US" altLang="zh-CN" sz="2400">
                  <a:latin typeface="Times New Roman" panose="02020603050405020304" pitchFamily="18" charset="0"/>
                  <a:ea typeface="SimSun" panose="02010600030101010101" pitchFamily="2" charset="-122"/>
                </a:endParaRPr>
              </a:p>
            </p:txBody>
          </p:sp>
        </p:grpSp>
      </p:grpSp>
    </p:spTree>
    <p:extLst>
      <p:ext uri="{BB962C8B-B14F-4D97-AF65-F5344CB8AC3E}">
        <p14:creationId xmlns:p14="http://schemas.microsoft.com/office/powerpoint/2010/main" val="2429695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91440" y="365125"/>
            <a:ext cx="10515600" cy="1325563"/>
          </a:xfrm>
          <a:noFill/>
        </p:spPr>
        <p:txBody>
          <a:bodyPr vert="horz" lIns="92075" tIns="46038" rIns="92075" bIns="46038" rtlCol="0" anchor="ctr">
            <a:normAutofit/>
          </a:bodyPr>
          <a:lstStyle/>
          <a:p>
            <a:pPr eaLnBrk="1" hangingPunct="1"/>
            <a:r>
              <a:rPr lang="en-US" altLang="zh-CN" sz="4000" b="1" dirty="0">
                <a:latin typeface="+mn-lt"/>
              </a:rPr>
              <a:t>Multidimensional Data</a:t>
            </a:r>
          </a:p>
        </p:txBody>
      </p:sp>
      <p:sp>
        <p:nvSpPr>
          <p:cNvPr id="24581" name="Rectangle 3"/>
          <p:cNvSpPr>
            <a:spLocks noGrp="1" noChangeArrowheads="1"/>
          </p:cNvSpPr>
          <p:nvPr>
            <p:ph idx="1"/>
          </p:nvPr>
        </p:nvSpPr>
        <p:spPr>
          <a:noFill/>
        </p:spPr>
        <p:txBody>
          <a:bodyPr vert="horz" lIns="92075" tIns="46038" rIns="92075" bIns="46038" rtlCol="0">
            <a:normAutofit/>
          </a:bodyPr>
          <a:lstStyle/>
          <a:p>
            <a:pPr eaLnBrk="1" hangingPunct="1"/>
            <a:r>
              <a:rPr lang="en-US" smtClean="0"/>
              <a:t>Sales volume as a function of product, month, and region</a:t>
            </a:r>
          </a:p>
        </p:txBody>
      </p:sp>
      <p:sp>
        <p:nvSpPr>
          <p:cNvPr id="52" name="Slide Number Placeholder 5"/>
          <p:cNvSpPr>
            <a:spLocks noGrp="1"/>
          </p:cNvSpPr>
          <p:nvPr>
            <p:ph type="sldNum" sz="quarter" idx="12"/>
          </p:nvPr>
        </p:nvSpPr>
        <p:spPr/>
        <p:txBody>
          <a:bodyPr/>
          <a:lstStyle/>
          <a:p>
            <a:pPr>
              <a:defRPr/>
            </a:pPr>
            <a:fld id="{483BC4AA-B500-4719-BA7F-909D58086AC3}" type="slidenum">
              <a:rPr lang="en-US" smtClean="0"/>
              <a:pPr>
                <a:defRPr/>
              </a:pPr>
              <a:t>4</a:t>
            </a:fld>
            <a:endParaRPr lang="en-US" smtClean="0"/>
          </a:p>
        </p:txBody>
      </p:sp>
      <p:sp>
        <p:nvSpPr>
          <p:cNvPr id="24582" name="AutoShape 4"/>
          <p:cNvSpPr>
            <a:spLocks noChangeArrowheads="1"/>
          </p:cNvSpPr>
          <p:nvPr/>
        </p:nvSpPr>
        <p:spPr bwMode="auto">
          <a:xfrm>
            <a:off x="2901950" y="3130550"/>
            <a:ext cx="3263900" cy="2882900"/>
          </a:xfrm>
          <a:prstGeom prst="cube">
            <a:avLst>
              <a:gd name="adj" fmla="val 24995"/>
            </a:avLst>
          </a:prstGeom>
          <a:noFill/>
          <a:ln w="12700">
            <a:solidFill>
              <a:schemeClr val="tx1"/>
            </a:solidFill>
            <a:miter lim="800000"/>
            <a:headEnd/>
            <a:tailEnd/>
          </a:ln>
        </p:spPr>
        <p:txBody>
          <a:bodyPr wrap="none" anchor="ctr"/>
          <a:lstStyle/>
          <a:p>
            <a:endParaRPr lang="en-IN"/>
          </a:p>
        </p:txBody>
      </p:sp>
      <p:sp>
        <p:nvSpPr>
          <p:cNvPr id="24583" name="Line 5"/>
          <p:cNvSpPr>
            <a:spLocks noChangeShapeType="1"/>
          </p:cNvSpPr>
          <p:nvPr/>
        </p:nvSpPr>
        <p:spPr bwMode="auto">
          <a:xfrm>
            <a:off x="2895600" y="4191000"/>
            <a:ext cx="2590800"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84" name="Line 6"/>
          <p:cNvSpPr>
            <a:spLocks noChangeShapeType="1"/>
          </p:cNvSpPr>
          <p:nvPr/>
        </p:nvSpPr>
        <p:spPr bwMode="auto">
          <a:xfrm>
            <a:off x="2895600" y="4495800"/>
            <a:ext cx="2590800"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85" name="Line 7"/>
          <p:cNvSpPr>
            <a:spLocks noChangeShapeType="1"/>
          </p:cNvSpPr>
          <p:nvPr/>
        </p:nvSpPr>
        <p:spPr bwMode="auto">
          <a:xfrm>
            <a:off x="2895600" y="4876800"/>
            <a:ext cx="2590800"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86" name="Line 8"/>
          <p:cNvSpPr>
            <a:spLocks noChangeShapeType="1"/>
          </p:cNvSpPr>
          <p:nvPr/>
        </p:nvSpPr>
        <p:spPr bwMode="auto">
          <a:xfrm>
            <a:off x="2895600" y="5181600"/>
            <a:ext cx="2590800"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87" name="Line 9"/>
          <p:cNvSpPr>
            <a:spLocks noChangeShapeType="1"/>
          </p:cNvSpPr>
          <p:nvPr/>
        </p:nvSpPr>
        <p:spPr bwMode="auto">
          <a:xfrm>
            <a:off x="2895600" y="5486400"/>
            <a:ext cx="2590800"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88" name="Line 10"/>
          <p:cNvSpPr>
            <a:spLocks noChangeShapeType="1"/>
          </p:cNvSpPr>
          <p:nvPr/>
        </p:nvSpPr>
        <p:spPr bwMode="auto">
          <a:xfrm>
            <a:off x="2895600" y="5791200"/>
            <a:ext cx="2590800"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89" name="Line 11"/>
          <p:cNvSpPr>
            <a:spLocks noChangeShapeType="1"/>
          </p:cNvSpPr>
          <p:nvPr/>
        </p:nvSpPr>
        <p:spPr bwMode="auto">
          <a:xfrm>
            <a:off x="3200400" y="3886200"/>
            <a:ext cx="0" cy="2133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0" name="Line 12"/>
          <p:cNvSpPr>
            <a:spLocks noChangeShapeType="1"/>
          </p:cNvSpPr>
          <p:nvPr/>
        </p:nvSpPr>
        <p:spPr bwMode="auto">
          <a:xfrm>
            <a:off x="3886200" y="3886200"/>
            <a:ext cx="0" cy="2133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1" name="Line 13"/>
          <p:cNvSpPr>
            <a:spLocks noChangeShapeType="1"/>
          </p:cNvSpPr>
          <p:nvPr/>
        </p:nvSpPr>
        <p:spPr bwMode="auto">
          <a:xfrm>
            <a:off x="4267200" y="3886200"/>
            <a:ext cx="0" cy="2133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2" name="Line 14"/>
          <p:cNvSpPr>
            <a:spLocks noChangeShapeType="1"/>
          </p:cNvSpPr>
          <p:nvPr/>
        </p:nvSpPr>
        <p:spPr bwMode="auto">
          <a:xfrm>
            <a:off x="4572000" y="3886200"/>
            <a:ext cx="0" cy="2133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3" name="Line 15"/>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4" name="Line 16"/>
          <p:cNvSpPr>
            <a:spLocks noChangeShapeType="1"/>
          </p:cNvSpPr>
          <p:nvPr/>
        </p:nvSpPr>
        <p:spPr bwMode="auto">
          <a:xfrm>
            <a:off x="3505200" y="3886200"/>
            <a:ext cx="0" cy="2133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5" name="Line 17"/>
          <p:cNvSpPr>
            <a:spLocks noChangeShapeType="1"/>
          </p:cNvSpPr>
          <p:nvPr/>
        </p:nvSpPr>
        <p:spPr bwMode="auto">
          <a:xfrm flipV="1">
            <a:off x="3200400" y="3124200"/>
            <a:ext cx="762000" cy="762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6" name="Line 18"/>
          <p:cNvSpPr>
            <a:spLocks noChangeShapeType="1"/>
          </p:cNvSpPr>
          <p:nvPr/>
        </p:nvSpPr>
        <p:spPr bwMode="auto">
          <a:xfrm flipV="1">
            <a:off x="3505200" y="3124200"/>
            <a:ext cx="685800" cy="762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7" name="Line 19"/>
          <p:cNvSpPr>
            <a:spLocks noChangeShapeType="1"/>
          </p:cNvSpPr>
          <p:nvPr/>
        </p:nvSpPr>
        <p:spPr bwMode="auto">
          <a:xfrm flipV="1">
            <a:off x="3886200" y="3124200"/>
            <a:ext cx="685800" cy="762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8" name="Line 20"/>
          <p:cNvSpPr>
            <a:spLocks noChangeShapeType="1"/>
          </p:cNvSpPr>
          <p:nvPr/>
        </p:nvSpPr>
        <p:spPr bwMode="auto">
          <a:xfrm flipV="1">
            <a:off x="4572000" y="3124200"/>
            <a:ext cx="685800" cy="762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599" name="Line 21"/>
          <p:cNvSpPr>
            <a:spLocks noChangeShapeType="1"/>
          </p:cNvSpPr>
          <p:nvPr/>
        </p:nvSpPr>
        <p:spPr bwMode="auto">
          <a:xfrm flipV="1">
            <a:off x="4876800" y="3124200"/>
            <a:ext cx="685800" cy="762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0" name="Line 22"/>
          <p:cNvSpPr>
            <a:spLocks noChangeShapeType="1"/>
          </p:cNvSpPr>
          <p:nvPr/>
        </p:nvSpPr>
        <p:spPr bwMode="auto">
          <a:xfrm flipV="1">
            <a:off x="5181600" y="3124200"/>
            <a:ext cx="685800" cy="762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1" name="Line 23"/>
          <p:cNvSpPr>
            <a:spLocks noChangeShapeType="1"/>
          </p:cNvSpPr>
          <p:nvPr/>
        </p:nvSpPr>
        <p:spPr bwMode="auto">
          <a:xfrm>
            <a:off x="3429000" y="3352800"/>
            <a:ext cx="2514600"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2" name="Line 24"/>
          <p:cNvSpPr>
            <a:spLocks noChangeShapeType="1"/>
          </p:cNvSpPr>
          <p:nvPr/>
        </p:nvSpPr>
        <p:spPr bwMode="auto">
          <a:xfrm>
            <a:off x="3200400" y="3581400"/>
            <a:ext cx="2590800"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3" name="Line 25"/>
          <p:cNvSpPr>
            <a:spLocks noChangeShapeType="1"/>
          </p:cNvSpPr>
          <p:nvPr/>
        </p:nvSpPr>
        <p:spPr bwMode="auto">
          <a:xfrm>
            <a:off x="5181600" y="3886200"/>
            <a:ext cx="0" cy="2133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4" name="Line 26"/>
          <p:cNvSpPr>
            <a:spLocks noChangeShapeType="1"/>
          </p:cNvSpPr>
          <p:nvPr/>
        </p:nvSpPr>
        <p:spPr bwMode="auto">
          <a:xfrm>
            <a:off x="5943600" y="3352800"/>
            <a:ext cx="0" cy="22098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5" name="Line 27"/>
          <p:cNvSpPr>
            <a:spLocks noChangeShapeType="1"/>
          </p:cNvSpPr>
          <p:nvPr/>
        </p:nvSpPr>
        <p:spPr bwMode="auto">
          <a:xfrm flipV="1">
            <a:off x="5486400" y="3505200"/>
            <a:ext cx="685800" cy="6858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6" name="Line 28"/>
          <p:cNvSpPr>
            <a:spLocks noChangeShapeType="1"/>
          </p:cNvSpPr>
          <p:nvPr/>
        </p:nvSpPr>
        <p:spPr bwMode="auto">
          <a:xfrm flipV="1">
            <a:off x="5486400" y="3886200"/>
            <a:ext cx="685800" cy="609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7" name="Line 29"/>
          <p:cNvSpPr>
            <a:spLocks noChangeShapeType="1"/>
          </p:cNvSpPr>
          <p:nvPr/>
        </p:nvSpPr>
        <p:spPr bwMode="auto">
          <a:xfrm flipV="1">
            <a:off x="5486400" y="4267200"/>
            <a:ext cx="685800" cy="609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8" name="Line 30"/>
          <p:cNvSpPr>
            <a:spLocks noChangeShapeType="1"/>
          </p:cNvSpPr>
          <p:nvPr/>
        </p:nvSpPr>
        <p:spPr bwMode="auto">
          <a:xfrm flipV="1">
            <a:off x="5486400" y="4572000"/>
            <a:ext cx="685800" cy="609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09" name="Line 31"/>
          <p:cNvSpPr>
            <a:spLocks noChangeShapeType="1"/>
          </p:cNvSpPr>
          <p:nvPr/>
        </p:nvSpPr>
        <p:spPr bwMode="auto">
          <a:xfrm flipV="1">
            <a:off x="5486400" y="4876800"/>
            <a:ext cx="685800" cy="609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10" name="Line 32"/>
          <p:cNvSpPr>
            <a:spLocks noChangeShapeType="1"/>
          </p:cNvSpPr>
          <p:nvPr/>
        </p:nvSpPr>
        <p:spPr bwMode="auto">
          <a:xfrm flipV="1">
            <a:off x="5486400" y="5105400"/>
            <a:ext cx="685800" cy="6858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11" name="Rectangle 33"/>
          <p:cNvSpPr>
            <a:spLocks noChangeArrowheads="1"/>
          </p:cNvSpPr>
          <p:nvPr/>
        </p:nvSpPr>
        <p:spPr bwMode="auto">
          <a:xfrm rot="16200000" flipH="1">
            <a:off x="1866929" y="4525792"/>
            <a:ext cx="1142942" cy="462307"/>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charset="0"/>
              </a:rPr>
              <a:t>Product</a:t>
            </a:r>
          </a:p>
        </p:txBody>
      </p:sp>
      <p:sp>
        <p:nvSpPr>
          <p:cNvPr id="24612" name="Rectangle 34"/>
          <p:cNvSpPr>
            <a:spLocks noChangeArrowheads="1"/>
          </p:cNvSpPr>
          <p:nvPr/>
        </p:nvSpPr>
        <p:spPr bwMode="auto">
          <a:xfrm rot="-2880000">
            <a:off x="2210594" y="2968455"/>
            <a:ext cx="1065213" cy="462307"/>
          </a:xfrm>
          <a:prstGeom prst="rect">
            <a:avLst/>
          </a:prstGeom>
          <a:noFill/>
          <a:ln w="9525">
            <a:noFill/>
            <a:miter lim="800000"/>
            <a:headEnd/>
            <a:tailEnd/>
          </a:ln>
        </p:spPr>
        <p:txBody>
          <a:bodyPr lIns="92075" tIns="46038" rIns="92075" bIns="46038">
            <a:spAutoFit/>
          </a:bodyPr>
          <a:lstStyle/>
          <a:p>
            <a:pPr eaLnBrk="0" hangingPunct="0"/>
            <a:r>
              <a:rPr lang="en-US" sz="2400">
                <a:latin typeface="Times New Roman" charset="0"/>
              </a:rPr>
              <a:t>Region</a:t>
            </a:r>
          </a:p>
        </p:txBody>
      </p:sp>
      <p:sp>
        <p:nvSpPr>
          <p:cNvPr id="24613" name="Rectangle 35"/>
          <p:cNvSpPr>
            <a:spLocks noChangeArrowheads="1"/>
          </p:cNvSpPr>
          <p:nvPr/>
        </p:nvSpPr>
        <p:spPr bwMode="auto">
          <a:xfrm>
            <a:off x="3641725" y="6003926"/>
            <a:ext cx="1006686" cy="462307"/>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charset="0"/>
              </a:rPr>
              <a:t>Month</a:t>
            </a:r>
          </a:p>
        </p:txBody>
      </p:sp>
      <p:sp>
        <p:nvSpPr>
          <p:cNvPr id="24614" name="Line 36"/>
          <p:cNvSpPr>
            <a:spLocks noChangeShapeType="1"/>
          </p:cNvSpPr>
          <p:nvPr/>
        </p:nvSpPr>
        <p:spPr bwMode="auto">
          <a:xfrm>
            <a:off x="5791200" y="3581400"/>
            <a:ext cx="0" cy="21336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15" name="Line 37"/>
          <p:cNvSpPr>
            <a:spLocks noChangeShapeType="1"/>
          </p:cNvSpPr>
          <p:nvPr/>
        </p:nvSpPr>
        <p:spPr bwMode="auto">
          <a:xfrm flipV="1">
            <a:off x="4267200" y="3124200"/>
            <a:ext cx="685800" cy="762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16" name="Rectangle 38"/>
          <p:cNvSpPr>
            <a:spLocks noChangeArrowheads="1"/>
          </p:cNvSpPr>
          <p:nvPr/>
        </p:nvSpPr>
        <p:spPr bwMode="auto">
          <a:xfrm>
            <a:off x="6096001" y="2362200"/>
            <a:ext cx="4264565" cy="708528"/>
          </a:xfrm>
          <a:prstGeom prst="rect">
            <a:avLst/>
          </a:prstGeom>
          <a:noFill/>
          <a:ln w="9525">
            <a:noFill/>
            <a:miter lim="800000"/>
            <a:headEnd/>
            <a:tailEnd/>
          </a:ln>
        </p:spPr>
        <p:txBody>
          <a:bodyPr wrap="none" lIns="92075" tIns="46038" rIns="92075" bIns="46038">
            <a:spAutoFit/>
          </a:bodyPr>
          <a:lstStyle/>
          <a:p>
            <a:pPr eaLnBrk="0" hangingPunct="0"/>
            <a:r>
              <a:rPr lang="en-US" sz="2000" b="1">
                <a:latin typeface="Times New Roman" charset="0"/>
              </a:rPr>
              <a:t>Dimensions: Product, Location, Time</a:t>
            </a:r>
          </a:p>
          <a:p>
            <a:pPr eaLnBrk="0" hangingPunct="0"/>
            <a:r>
              <a:rPr lang="en-US" sz="2000" b="1">
                <a:latin typeface="Times New Roman" charset="0"/>
              </a:rPr>
              <a:t>Hierarchical summarization paths</a:t>
            </a:r>
          </a:p>
        </p:txBody>
      </p:sp>
      <p:sp>
        <p:nvSpPr>
          <p:cNvPr id="24617" name="Rectangle 39"/>
          <p:cNvSpPr>
            <a:spLocks noChangeArrowheads="1"/>
          </p:cNvSpPr>
          <p:nvPr/>
        </p:nvSpPr>
        <p:spPr bwMode="auto">
          <a:xfrm>
            <a:off x="6629400" y="3276601"/>
            <a:ext cx="3844642" cy="2247411"/>
          </a:xfrm>
          <a:prstGeom prst="rect">
            <a:avLst/>
          </a:prstGeom>
          <a:noFill/>
          <a:ln w="9525">
            <a:noFill/>
            <a:miter lim="800000"/>
            <a:headEnd/>
            <a:tailEnd/>
          </a:ln>
        </p:spPr>
        <p:txBody>
          <a:bodyPr wrap="none" lIns="92075" tIns="46038" rIns="92075" bIns="46038">
            <a:spAutoFit/>
          </a:bodyPr>
          <a:lstStyle/>
          <a:p>
            <a:pPr eaLnBrk="0" hangingPunct="0"/>
            <a:r>
              <a:rPr lang="en-US" sz="2000" b="1">
                <a:latin typeface="Times New Roman" charset="0"/>
              </a:rPr>
              <a:t>Industry   Region         Year</a:t>
            </a:r>
          </a:p>
          <a:p>
            <a:pPr eaLnBrk="0" hangingPunct="0"/>
            <a:endParaRPr lang="en-US" sz="2000" b="1">
              <a:latin typeface="Times New Roman" charset="0"/>
            </a:endParaRPr>
          </a:p>
          <a:p>
            <a:pPr eaLnBrk="0" hangingPunct="0"/>
            <a:r>
              <a:rPr lang="en-US" sz="2000" b="1">
                <a:latin typeface="Times New Roman" charset="0"/>
              </a:rPr>
              <a:t>Category   Country  Quarter</a:t>
            </a:r>
          </a:p>
          <a:p>
            <a:pPr eaLnBrk="0" hangingPunct="0"/>
            <a:endParaRPr lang="en-US" sz="2000" b="1">
              <a:latin typeface="Times New Roman" charset="0"/>
            </a:endParaRPr>
          </a:p>
          <a:p>
            <a:pPr eaLnBrk="0" hangingPunct="0"/>
            <a:r>
              <a:rPr lang="en-US" sz="2000" b="1">
                <a:latin typeface="Times New Roman" charset="0"/>
              </a:rPr>
              <a:t>Product      City     Month    Week</a:t>
            </a:r>
          </a:p>
          <a:p>
            <a:pPr eaLnBrk="0" hangingPunct="0"/>
            <a:endParaRPr lang="en-US" sz="2000" b="1">
              <a:latin typeface="Times New Roman" charset="0"/>
            </a:endParaRPr>
          </a:p>
          <a:p>
            <a:pPr eaLnBrk="0" hangingPunct="0"/>
            <a:r>
              <a:rPr lang="en-US" sz="2000" b="1">
                <a:latin typeface="Times New Roman" charset="0"/>
              </a:rPr>
              <a:t>                   Office         Day</a:t>
            </a:r>
          </a:p>
        </p:txBody>
      </p:sp>
      <p:sp>
        <p:nvSpPr>
          <p:cNvPr id="24618" name="Line 40"/>
          <p:cNvSpPr>
            <a:spLocks noChangeShapeType="1"/>
          </p:cNvSpPr>
          <p:nvPr/>
        </p:nvSpPr>
        <p:spPr bwMode="auto">
          <a:xfrm>
            <a:off x="7162800" y="3657600"/>
            <a:ext cx="0" cy="381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19" name="Line 41"/>
          <p:cNvSpPr>
            <a:spLocks noChangeShapeType="1"/>
          </p:cNvSpPr>
          <p:nvPr/>
        </p:nvSpPr>
        <p:spPr bwMode="auto">
          <a:xfrm>
            <a:off x="8229600" y="3657600"/>
            <a:ext cx="0" cy="381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20" name="Line 42"/>
          <p:cNvSpPr>
            <a:spLocks noChangeShapeType="1"/>
          </p:cNvSpPr>
          <p:nvPr/>
        </p:nvSpPr>
        <p:spPr bwMode="auto">
          <a:xfrm>
            <a:off x="9448800" y="3657600"/>
            <a:ext cx="0" cy="381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21" name="Line 43"/>
          <p:cNvSpPr>
            <a:spLocks noChangeShapeType="1"/>
          </p:cNvSpPr>
          <p:nvPr/>
        </p:nvSpPr>
        <p:spPr bwMode="auto">
          <a:xfrm>
            <a:off x="7162800" y="4267200"/>
            <a:ext cx="0" cy="3048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22" name="Line 44"/>
          <p:cNvSpPr>
            <a:spLocks noChangeShapeType="1"/>
          </p:cNvSpPr>
          <p:nvPr/>
        </p:nvSpPr>
        <p:spPr bwMode="auto">
          <a:xfrm>
            <a:off x="8229600" y="4267200"/>
            <a:ext cx="0" cy="381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23" name="Line 45"/>
          <p:cNvSpPr>
            <a:spLocks noChangeShapeType="1"/>
          </p:cNvSpPr>
          <p:nvPr/>
        </p:nvSpPr>
        <p:spPr bwMode="auto">
          <a:xfrm>
            <a:off x="8229600" y="4876800"/>
            <a:ext cx="0" cy="381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24" name="Line 46"/>
          <p:cNvSpPr>
            <a:spLocks noChangeShapeType="1"/>
          </p:cNvSpPr>
          <p:nvPr/>
        </p:nvSpPr>
        <p:spPr bwMode="auto">
          <a:xfrm flipH="1">
            <a:off x="9144000" y="4267200"/>
            <a:ext cx="304800" cy="3048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25" name="Line 47"/>
          <p:cNvSpPr>
            <a:spLocks noChangeShapeType="1"/>
          </p:cNvSpPr>
          <p:nvPr/>
        </p:nvSpPr>
        <p:spPr bwMode="auto">
          <a:xfrm>
            <a:off x="9601200" y="3657600"/>
            <a:ext cx="533400" cy="9144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26" name="Line 48"/>
          <p:cNvSpPr>
            <a:spLocks noChangeShapeType="1"/>
          </p:cNvSpPr>
          <p:nvPr/>
        </p:nvSpPr>
        <p:spPr bwMode="auto">
          <a:xfrm>
            <a:off x="9144000" y="4800600"/>
            <a:ext cx="304800" cy="38100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4627" name="Line 49"/>
          <p:cNvSpPr>
            <a:spLocks noChangeShapeType="1"/>
          </p:cNvSpPr>
          <p:nvPr/>
        </p:nvSpPr>
        <p:spPr bwMode="auto">
          <a:xfrm flipH="1">
            <a:off x="9525000" y="4800600"/>
            <a:ext cx="304800" cy="381000"/>
          </a:xfrm>
          <a:prstGeom prst="line">
            <a:avLst/>
          </a:prstGeom>
          <a:noFill/>
          <a:ln w="12700">
            <a:solidFill>
              <a:schemeClr val="tx1"/>
            </a:solidFill>
            <a:round/>
            <a:headEnd type="none" w="sm" len="sm"/>
            <a:tailEnd type="none" w="sm" len="sm"/>
          </a:ln>
        </p:spPr>
        <p:txBody>
          <a:bodyPr wrap="none" anchor="ctr"/>
          <a:lstStyle/>
          <a:p>
            <a:endParaRPr lang="en-IN"/>
          </a:p>
        </p:txBody>
      </p:sp>
    </p:spTree>
    <p:extLst>
      <p:ext uri="{BB962C8B-B14F-4D97-AF65-F5344CB8AC3E}">
        <p14:creationId xmlns:p14="http://schemas.microsoft.com/office/powerpoint/2010/main" val="148825117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txBox="1">
            <a:spLocks noGrp="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D975BB84-5F57-41FD-9947-43AE566532C6}" type="slidenum">
              <a:rPr lang="en-US" altLang="en-US" sz="1200"/>
              <a:pPr algn="r" eaLnBrk="1" hangingPunct="1">
                <a:spcBef>
                  <a:spcPct val="0"/>
                </a:spcBef>
                <a:buClrTx/>
                <a:buSzTx/>
                <a:buFontTx/>
                <a:buNone/>
              </a:pPr>
              <a:t>5</a:t>
            </a:fld>
            <a:endParaRPr lang="en-US" altLang="en-US" sz="1200"/>
          </a:p>
        </p:txBody>
      </p:sp>
      <p:sp>
        <p:nvSpPr>
          <p:cNvPr id="8196" name="Rectangle 1026"/>
          <p:cNvSpPr>
            <a:spLocks noGrp="1" noChangeArrowheads="1"/>
          </p:cNvSpPr>
          <p:nvPr>
            <p:ph type="title"/>
          </p:nvPr>
        </p:nvSpPr>
        <p:spPr>
          <a:xfrm>
            <a:off x="121920" y="212725"/>
            <a:ext cx="10515600" cy="1325563"/>
          </a:xfrm>
        </p:spPr>
        <p:txBody>
          <a:bodyPr>
            <a:noAutofit/>
          </a:bodyPr>
          <a:lstStyle/>
          <a:p>
            <a:pPr eaLnBrk="1" hangingPunct="1"/>
            <a:r>
              <a:rPr lang="en-US" altLang="en-US" sz="3200" b="1" dirty="0">
                <a:latin typeface="+mn-lt"/>
              </a:rPr>
              <a:t>Cube Materialization: </a:t>
            </a:r>
            <a:br>
              <a:rPr lang="en-US" altLang="en-US" sz="3200" b="1" dirty="0">
                <a:latin typeface="+mn-lt"/>
              </a:rPr>
            </a:br>
            <a:r>
              <a:rPr lang="en-US" altLang="en-US" sz="3200" b="1" dirty="0">
                <a:latin typeface="+mn-lt"/>
              </a:rPr>
              <a:t>Full Cube vs. Iceberg Cube</a:t>
            </a:r>
          </a:p>
        </p:txBody>
      </p:sp>
      <p:sp>
        <p:nvSpPr>
          <p:cNvPr id="8199" name="Rectangle 1029"/>
          <p:cNvSpPr>
            <a:spLocks noChangeArrowheads="1"/>
          </p:cNvSpPr>
          <p:nvPr/>
        </p:nvSpPr>
        <p:spPr bwMode="auto">
          <a:xfrm>
            <a:off x="1112520" y="1493520"/>
            <a:ext cx="8610600" cy="370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spcBef>
                <a:spcPct val="0"/>
              </a:spcBef>
              <a:buSzTx/>
              <a:buFont typeface="Wingdings" panose="05000000000000000000" pitchFamily="2" charset="2"/>
              <a:buChar char="§"/>
            </a:pPr>
            <a:r>
              <a:rPr lang="en-US" altLang="en-US" sz="2400" dirty="0">
                <a:latin typeface="Calibri" panose="020F0502020204030204" pitchFamily="34" charset="0"/>
              </a:rPr>
              <a:t>Computing </a:t>
            </a:r>
            <a:r>
              <a:rPr lang="en-US" altLang="en-US" sz="2400" i="1" dirty="0">
                <a:latin typeface="Calibri" panose="020F0502020204030204" pitchFamily="34" charset="0"/>
              </a:rPr>
              <a:t>only</a:t>
            </a:r>
            <a:r>
              <a:rPr lang="en-US" altLang="en-US" sz="2400" dirty="0">
                <a:latin typeface="Calibri" panose="020F0502020204030204" pitchFamily="34" charset="0"/>
              </a:rPr>
              <a:t> the cuboid cells whose measure satisfies the iceberg condition </a:t>
            </a:r>
            <a:r>
              <a:rPr lang="en-US" altLang="en-US" sz="2400" dirty="0" smtClean="0">
                <a:latin typeface="Calibri" panose="020F0502020204030204" pitchFamily="34" charset="0"/>
              </a:rPr>
              <a:t>i.e. greater than minimum support value</a:t>
            </a:r>
            <a:endParaRPr lang="en-US" altLang="en-US" sz="2400" dirty="0">
              <a:latin typeface="Calibri" panose="020F0502020204030204" pitchFamily="34" charset="0"/>
            </a:endParaRPr>
          </a:p>
          <a:p>
            <a:pPr eaLnBrk="1" hangingPunct="1">
              <a:lnSpc>
                <a:spcPct val="90000"/>
              </a:lnSpc>
              <a:spcBef>
                <a:spcPct val="0"/>
              </a:spcBef>
              <a:buSzTx/>
              <a:buFont typeface="Wingdings" panose="05000000000000000000" pitchFamily="2" charset="2"/>
              <a:buChar char="§"/>
            </a:pPr>
            <a:r>
              <a:rPr lang="en-US" altLang="en-US" sz="2400" dirty="0">
                <a:latin typeface="Calibri" panose="020F0502020204030204" pitchFamily="34" charset="0"/>
              </a:rPr>
              <a:t>Only a small portion of cells may be “above the water’’ in a sparse </a:t>
            </a:r>
            <a:r>
              <a:rPr lang="en-US" altLang="en-US" sz="2400" dirty="0" smtClean="0">
                <a:latin typeface="Calibri" panose="020F0502020204030204" pitchFamily="34" charset="0"/>
              </a:rPr>
              <a:t>cube</a:t>
            </a:r>
          </a:p>
          <a:p>
            <a:pPr eaLnBrk="1" hangingPunct="1">
              <a:lnSpc>
                <a:spcPct val="90000"/>
              </a:lnSpc>
              <a:spcBef>
                <a:spcPct val="0"/>
              </a:spcBef>
              <a:buSzTx/>
              <a:buFont typeface="Wingdings" panose="05000000000000000000" pitchFamily="2" charset="2"/>
              <a:buChar char="§"/>
            </a:pPr>
            <a:endParaRPr lang="en-US" altLang="en-US" sz="2400" dirty="0">
              <a:latin typeface="Calibri" panose="020F0502020204030204" pitchFamily="34" charset="0"/>
            </a:endParaRPr>
          </a:p>
          <a:p>
            <a:pPr eaLnBrk="1" hangingPunct="1">
              <a:lnSpc>
                <a:spcPct val="90000"/>
              </a:lnSpc>
              <a:buClr>
                <a:schemeClr val="tx1"/>
              </a:buClr>
              <a:buSzPct val="55000"/>
            </a:pPr>
            <a:r>
              <a:rPr lang="en-US" altLang="en-US" sz="2400" dirty="0">
                <a:latin typeface="Calibri" panose="020F0502020204030204" pitchFamily="34" charset="0"/>
              </a:rPr>
              <a:t>Avoid explosive growth: A cube with 100 dimensions</a:t>
            </a:r>
          </a:p>
          <a:p>
            <a:pPr lvl="1" eaLnBrk="1" hangingPunct="1">
              <a:lnSpc>
                <a:spcPct val="90000"/>
              </a:lnSpc>
              <a:buClr>
                <a:schemeClr val="tx1"/>
              </a:buClr>
            </a:pPr>
            <a:r>
              <a:rPr lang="en-US" altLang="en-US" sz="2400" dirty="0">
                <a:latin typeface="Calibri" panose="020F0502020204030204" pitchFamily="34" charset="0"/>
              </a:rPr>
              <a:t>2 base cells: (a</a:t>
            </a:r>
            <a:r>
              <a:rPr lang="en-US" altLang="en-US" sz="2400" baseline="-25000" dirty="0">
                <a:latin typeface="Calibri" panose="020F0502020204030204" pitchFamily="34" charset="0"/>
              </a:rPr>
              <a:t>1</a:t>
            </a:r>
            <a:r>
              <a:rPr lang="en-US" altLang="en-US" sz="2400" dirty="0">
                <a:latin typeface="Calibri" panose="020F0502020204030204" pitchFamily="34" charset="0"/>
              </a:rPr>
              <a:t>, a</a:t>
            </a:r>
            <a:r>
              <a:rPr lang="en-US" altLang="en-US" sz="2400" baseline="-25000" dirty="0">
                <a:latin typeface="Calibri" panose="020F0502020204030204" pitchFamily="34" charset="0"/>
              </a:rPr>
              <a:t>2</a:t>
            </a:r>
            <a:r>
              <a:rPr lang="en-US" altLang="en-US" sz="2400" dirty="0">
                <a:latin typeface="Calibri" panose="020F0502020204030204" pitchFamily="34" charset="0"/>
              </a:rPr>
              <a:t>, …., a</a:t>
            </a:r>
            <a:r>
              <a:rPr lang="en-US" altLang="en-US" sz="2400" baseline="-25000" dirty="0">
                <a:latin typeface="Calibri" panose="020F0502020204030204" pitchFamily="34" charset="0"/>
              </a:rPr>
              <a:t>100</a:t>
            </a:r>
            <a:r>
              <a:rPr lang="en-US" altLang="en-US" sz="2400" dirty="0">
                <a:latin typeface="Calibri" panose="020F0502020204030204" pitchFamily="34" charset="0"/>
              </a:rPr>
              <a:t>), (b</a:t>
            </a:r>
            <a:r>
              <a:rPr lang="en-US" altLang="en-US" sz="2400" baseline="-25000" dirty="0">
                <a:latin typeface="Calibri" panose="020F0502020204030204" pitchFamily="34" charset="0"/>
              </a:rPr>
              <a:t>1</a:t>
            </a:r>
            <a:r>
              <a:rPr lang="en-US" altLang="en-US" sz="2400" dirty="0">
                <a:latin typeface="Calibri" panose="020F0502020204030204" pitchFamily="34" charset="0"/>
              </a:rPr>
              <a:t>, b</a:t>
            </a:r>
            <a:r>
              <a:rPr lang="en-US" altLang="en-US" sz="2400" baseline="-25000" dirty="0">
                <a:latin typeface="Calibri" panose="020F0502020204030204" pitchFamily="34" charset="0"/>
              </a:rPr>
              <a:t>2</a:t>
            </a:r>
            <a:r>
              <a:rPr lang="en-US" altLang="en-US" sz="2400" dirty="0">
                <a:latin typeface="Calibri" panose="020F0502020204030204" pitchFamily="34" charset="0"/>
              </a:rPr>
              <a:t>, …, b</a:t>
            </a:r>
            <a:r>
              <a:rPr lang="en-US" altLang="en-US" sz="2400" baseline="-25000" dirty="0">
                <a:latin typeface="Calibri" panose="020F0502020204030204" pitchFamily="34" charset="0"/>
              </a:rPr>
              <a:t>100</a:t>
            </a:r>
            <a:r>
              <a:rPr lang="en-US" altLang="en-US" sz="2400" dirty="0">
                <a:latin typeface="Calibri" panose="020F0502020204030204" pitchFamily="34" charset="0"/>
              </a:rPr>
              <a:t>)  </a:t>
            </a:r>
          </a:p>
          <a:p>
            <a:pPr lvl="1" eaLnBrk="1" hangingPunct="1">
              <a:lnSpc>
                <a:spcPct val="90000"/>
              </a:lnSpc>
              <a:buClr>
                <a:schemeClr val="tx1"/>
              </a:buClr>
              <a:buSzPct val="50000"/>
            </a:pPr>
            <a:r>
              <a:rPr lang="en-US" altLang="en-US" sz="2400" dirty="0">
                <a:latin typeface="Calibri" panose="020F0502020204030204" pitchFamily="34" charset="0"/>
              </a:rPr>
              <a:t>How many aggregate cells if “having count &gt;= 1”? </a:t>
            </a:r>
          </a:p>
          <a:p>
            <a:pPr lvl="1" eaLnBrk="1" hangingPunct="1">
              <a:lnSpc>
                <a:spcPct val="90000"/>
              </a:lnSpc>
              <a:buClr>
                <a:schemeClr val="tx1"/>
              </a:buClr>
              <a:buSzPct val="50000"/>
            </a:pPr>
            <a:r>
              <a:rPr lang="en-US" altLang="en-US" sz="2400" dirty="0">
                <a:latin typeface="Calibri" panose="020F0502020204030204" pitchFamily="34" charset="0"/>
              </a:rPr>
              <a:t>What about “having count &gt;= 2”?</a:t>
            </a:r>
          </a:p>
        </p:txBody>
      </p:sp>
    </p:spTree>
    <p:extLst>
      <p:ext uri="{BB962C8B-B14F-4D97-AF65-F5344CB8AC3E}">
        <p14:creationId xmlns:p14="http://schemas.microsoft.com/office/powerpoint/2010/main" val="28881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26"/>
          <p:cNvSpPr>
            <a:spLocks noGrp="1" noChangeArrowheads="1"/>
          </p:cNvSpPr>
          <p:nvPr>
            <p:ph type="title"/>
          </p:nvPr>
        </p:nvSpPr>
        <p:spPr>
          <a:xfrm>
            <a:off x="121920" y="212725"/>
            <a:ext cx="10515600" cy="1325563"/>
          </a:xfrm>
        </p:spPr>
        <p:txBody>
          <a:bodyPr>
            <a:noAutofit/>
          </a:bodyPr>
          <a:lstStyle/>
          <a:p>
            <a:pPr eaLnBrk="1" hangingPunct="1"/>
            <a:r>
              <a:rPr lang="en-US" altLang="en-US" sz="3200" b="1" dirty="0">
                <a:latin typeface="+mn-lt"/>
              </a:rPr>
              <a:t>Cube Materialization: </a:t>
            </a:r>
            <a:br>
              <a:rPr lang="en-US" altLang="en-US" sz="3200" b="1" dirty="0">
                <a:latin typeface="+mn-lt"/>
              </a:rPr>
            </a:br>
            <a:r>
              <a:rPr lang="en-US" altLang="en-US" sz="3200" b="1" dirty="0">
                <a:latin typeface="+mn-lt"/>
              </a:rPr>
              <a:t>Full Cube vs. Iceberg Cube</a:t>
            </a:r>
          </a:p>
        </p:txBody>
      </p:sp>
      <p:sp>
        <p:nvSpPr>
          <p:cNvPr id="3" name="Content Placeholder 2"/>
          <p:cNvSpPr>
            <a:spLocks noGrp="1"/>
          </p:cNvSpPr>
          <p:nvPr>
            <p:ph idx="1"/>
          </p:nvPr>
        </p:nvSpPr>
        <p:spPr/>
        <p:txBody>
          <a:bodyPr>
            <a:normAutofit fontScale="77500" lnSpcReduction="20000"/>
          </a:bodyPr>
          <a:lstStyle/>
          <a:p>
            <a:pPr>
              <a:lnSpc>
                <a:spcPct val="100000"/>
              </a:lnSpc>
            </a:pPr>
            <a:r>
              <a:rPr lang="en-US" dirty="0" smtClean="0">
                <a:effectLst/>
              </a:rPr>
              <a:t>Introducing iceberg cubes will lessen the burden of computing trivial aggregate cells in a data cube. However, we could still end up with a large number of uninteresting cells to compute. </a:t>
            </a:r>
          </a:p>
          <a:p>
            <a:pPr lvl="1">
              <a:lnSpc>
                <a:spcPct val="100000"/>
              </a:lnSpc>
            </a:pPr>
            <a:r>
              <a:rPr lang="en-US" dirty="0" smtClean="0">
                <a:effectLst/>
              </a:rPr>
              <a:t>For example, suppose that there are 2 base cells for a database of 100 dimensions, denoted as {(</a:t>
            </a:r>
            <a:r>
              <a:rPr lang="en-US" i="1" dirty="0" smtClean="0">
                <a:effectLst/>
              </a:rPr>
              <a:t>a</a:t>
            </a:r>
            <a:r>
              <a:rPr lang="en-US" baseline="-25000" dirty="0" smtClean="0">
                <a:effectLst/>
              </a:rPr>
              <a:t>1</a:t>
            </a:r>
            <a:r>
              <a:rPr lang="en-US" dirty="0" smtClean="0">
                <a:effectLst/>
              </a:rPr>
              <a:t>, </a:t>
            </a:r>
            <a:r>
              <a:rPr lang="en-US" i="1" dirty="0" smtClean="0">
                <a:effectLst/>
              </a:rPr>
              <a:t>a</a:t>
            </a:r>
            <a:r>
              <a:rPr lang="en-US" baseline="-25000" dirty="0" smtClean="0">
                <a:effectLst/>
              </a:rPr>
              <a:t>2</a:t>
            </a:r>
            <a:r>
              <a:rPr lang="en-US" dirty="0" smtClean="0">
                <a:effectLst/>
              </a:rPr>
              <a:t>, </a:t>
            </a:r>
            <a:r>
              <a:rPr lang="en-US" i="1" dirty="0" smtClean="0">
                <a:effectLst/>
              </a:rPr>
              <a:t>a</a:t>
            </a:r>
            <a:r>
              <a:rPr lang="en-US" baseline="-25000" dirty="0" smtClean="0">
                <a:effectLst/>
              </a:rPr>
              <a:t>3</a:t>
            </a:r>
            <a:r>
              <a:rPr lang="en-US" dirty="0" smtClean="0">
                <a:effectLst/>
              </a:rPr>
              <a:t>, …, </a:t>
            </a:r>
            <a:r>
              <a:rPr lang="en-US" i="1" dirty="0" smtClean="0">
                <a:effectLst/>
              </a:rPr>
              <a:t>a</a:t>
            </a:r>
            <a:r>
              <a:rPr lang="en-US" baseline="-25000" dirty="0" smtClean="0">
                <a:effectLst/>
              </a:rPr>
              <a:t>100</a:t>
            </a:r>
            <a:r>
              <a:rPr lang="en-US" dirty="0" smtClean="0">
                <a:effectLst/>
              </a:rPr>
              <a:t>) : 10, (</a:t>
            </a:r>
            <a:r>
              <a:rPr lang="en-US" i="1" dirty="0" smtClean="0">
                <a:effectLst/>
              </a:rPr>
              <a:t>a</a:t>
            </a:r>
            <a:r>
              <a:rPr lang="en-US" baseline="-25000" dirty="0" smtClean="0">
                <a:effectLst/>
              </a:rPr>
              <a:t>1</a:t>
            </a:r>
            <a:r>
              <a:rPr lang="en-US" dirty="0" smtClean="0">
                <a:effectLst/>
              </a:rPr>
              <a:t>, </a:t>
            </a:r>
            <a:r>
              <a:rPr lang="en-US" i="1" dirty="0" smtClean="0">
                <a:effectLst/>
              </a:rPr>
              <a:t>a</a:t>
            </a:r>
            <a:r>
              <a:rPr lang="en-US" baseline="-25000" dirty="0" smtClean="0">
                <a:effectLst/>
              </a:rPr>
              <a:t>2</a:t>
            </a:r>
            <a:r>
              <a:rPr lang="en-US" dirty="0" smtClean="0">
                <a:effectLst/>
              </a:rPr>
              <a:t>, </a:t>
            </a:r>
            <a:r>
              <a:rPr lang="en-US" i="1" dirty="0" smtClean="0">
                <a:effectLst/>
              </a:rPr>
              <a:t>b</a:t>
            </a:r>
            <a:r>
              <a:rPr lang="en-US" baseline="-25000" dirty="0" smtClean="0">
                <a:effectLst/>
              </a:rPr>
              <a:t>3</a:t>
            </a:r>
            <a:r>
              <a:rPr lang="en-US" dirty="0" smtClean="0">
                <a:effectLst/>
              </a:rPr>
              <a:t>, …, </a:t>
            </a:r>
            <a:r>
              <a:rPr lang="en-US" i="1" dirty="0" smtClean="0">
                <a:effectLst/>
              </a:rPr>
              <a:t>b</a:t>
            </a:r>
            <a:r>
              <a:rPr lang="en-US" baseline="-25000" dirty="0" smtClean="0">
                <a:effectLst/>
              </a:rPr>
              <a:t>100</a:t>
            </a:r>
            <a:r>
              <a:rPr lang="en-US" dirty="0" smtClean="0">
                <a:effectLst/>
              </a:rPr>
              <a:t>) : 10}, where each has a cell count of 10. If the minimum support is set to 10, there will still be an impermissible number of cells to compute and store, although most of them are not interesting. </a:t>
            </a:r>
          </a:p>
          <a:p>
            <a:pPr lvl="1">
              <a:lnSpc>
                <a:spcPct val="100000"/>
              </a:lnSpc>
            </a:pPr>
            <a:r>
              <a:rPr lang="en-US" dirty="0" smtClean="0">
                <a:effectLst/>
              </a:rPr>
              <a:t>For example, there are about 2</a:t>
            </a:r>
            <a:r>
              <a:rPr lang="en-US" baseline="30000" dirty="0" smtClean="0">
                <a:effectLst/>
              </a:rPr>
              <a:t>101</a:t>
            </a:r>
            <a:r>
              <a:rPr lang="en-US" dirty="0" smtClean="0">
                <a:effectLst/>
              </a:rPr>
              <a:t> distinct aggregate cells, like {(</a:t>
            </a:r>
            <a:r>
              <a:rPr lang="en-US" i="1" dirty="0" smtClean="0">
                <a:effectLst/>
              </a:rPr>
              <a:t>a</a:t>
            </a:r>
            <a:r>
              <a:rPr lang="en-US" baseline="-25000" dirty="0" smtClean="0">
                <a:effectLst/>
              </a:rPr>
              <a:t>1</a:t>
            </a:r>
            <a:r>
              <a:rPr lang="en-US" dirty="0" smtClean="0">
                <a:effectLst/>
              </a:rPr>
              <a:t>, </a:t>
            </a:r>
            <a:r>
              <a:rPr lang="en-US" i="1" dirty="0" smtClean="0">
                <a:effectLst/>
              </a:rPr>
              <a:t>a</a:t>
            </a:r>
            <a:r>
              <a:rPr lang="en-US" baseline="-25000" dirty="0" smtClean="0">
                <a:effectLst/>
              </a:rPr>
              <a:t>2</a:t>
            </a:r>
            <a:r>
              <a:rPr lang="en-US" dirty="0" smtClean="0">
                <a:effectLst/>
              </a:rPr>
              <a:t>, </a:t>
            </a:r>
            <a:r>
              <a:rPr lang="en-US" i="1" dirty="0" smtClean="0">
                <a:effectLst/>
              </a:rPr>
              <a:t>a</a:t>
            </a:r>
            <a:r>
              <a:rPr lang="en-US" baseline="-25000" dirty="0" smtClean="0">
                <a:effectLst/>
              </a:rPr>
              <a:t>3</a:t>
            </a:r>
            <a:r>
              <a:rPr lang="en-US" dirty="0" smtClean="0">
                <a:effectLst/>
              </a:rPr>
              <a:t>, </a:t>
            </a:r>
            <a:r>
              <a:rPr lang="en-US" i="1" dirty="0" smtClean="0">
                <a:effectLst/>
              </a:rPr>
              <a:t>a</a:t>
            </a:r>
            <a:r>
              <a:rPr lang="en-US" baseline="-25000" dirty="0" smtClean="0">
                <a:effectLst/>
              </a:rPr>
              <a:t>4</a:t>
            </a:r>
            <a:r>
              <a:rPr lang="en-US" dirty="0" smtClean="0">
                <a:effectLst/>
              </a:rPr>
              <a:t>, …, </a:t>
            </a:r>
            <a:r>
              <a:rPr lang="en-US" i="1" dirty="0" smtClean="0">
                <a:effectLst/>
              </a:rPr>
              <a:t>a</a:t>
            </a:r>
            <a:r>
              <a:rPr lang="en-US" baseline="-25000" dirty="0" smtClean="0">
                <a:effectLst/>
              </a:rPr>
              <a:t>99</a:t>
            </a:r>
            <a:r>
              <a:rPr lang="en-US" dirty="0" smtClean="0">
                <a:effectLst/>
              </a:rPr>
              <a:t>, ∗) : 10, …, (</a:t>
            </a:r>
            <a:r>
              <a:rPr lang="en-US" i="1" dirty="0" smtClean="0">
                <a:effectLst/>
              </a:rPr>
              <a:t>a</a:t>
            </a:r>
            <a:r>
              <a:rPr lang="en-US" baseline="-25000" dirty="0" smtClean="0">
                <a:effectLst/>
              </a:rPr>
              <a:t>1</a:t>
            </a:r>
            <a:r>
              <a:rPr lang="en-US" dirty="0" smtClean="0">
                <a:effectLst/>
              </a:rPr>
              <a:t>, </a:t>
            </a:r>
            <a:r>
              <a:rPr lang="en-US" i="1" dirty="0" smtClean="0">
                <a:effectLst/>
              </a:rPr>
              <a:t>a</a:t>
            </a:r>
            <a:r>
              <a:rPr lang="en-US" baseline="-25000" dirty="0" smtClean="0">
                <a:effectLst/>
              </a:rPr>
              <a:t>2</a:t>
            </a:r>
            <a:r>
              <a:rPr lang="en-US" dirty="0" smtClean="0">
                <a:effectLst/>
              </a:rPr>
              <a:t>, ∗, </a:t>
            </a:r>
            <a:r>
              <a:rPr lang="en-US" i="1" dirty="0" smtClean="0">
                <a:effectLst/>
              </a:rPr>
              <a:t>a</a:t>
            </a:r>
            <a:r>
              <a:rPr lang="en-US" baseline="-25000" dirty="0" smtClean="0">
                <a:effectLst/>
              </a:rPr>
              <a:t>4</a:t>
            </a:r>
            <a:r>
              <a:rPr lang="en-US" dirty="0" smtClean="0">
                <a:effectLst/>
              </a:rPr>
              <a:t>, …, </a:t>
            </a:r>
            <a:r>
              <a:rPr lang="en-US" i="1" dirty="0" smtClean="0">
                <a:effectLst/>
              </a:rPr>
              <a:t>a</a:t>
            </a:r>
            <a:r>
              <a:rPr lang="en-US" baseline="-25000" dirty="0" smtClean="0">
                <a:effectLst/>
              </a:rPr>
              <a:t>99</a:t>
            </a:r>
            <a:r>
              <a:rPr lang="en-US" dirty="0" smtClean="0">
                <a:effectLst/>
              </a:rPr>
              <a:t>, </a:t>
            </a:r>
            <a:r>
              <a:rPr lang="en-US" i="1" dirty="0" smtClean="0">
                <a:effectLst/>
              </a:rPr>
              <a:t>a</a:t>
            </a:r>
            <a:r>
              <a:rPr lang="en-US" baseline="-25000" dirty="0" smtClean="0">
                <a:effectLst/>
              </a:rPr>
              <a:t>100</a:t>
            </a:r>
            <a:r>
              <a:rPr lang="en-US" dirty="0" smtClean="0">
                <a:effectLst/>
              </a:rPr>
              <a:t>) : 10, …, (</a:t>
            </a:r>
            <a:r>
              <a:rPr lang="en-US" i="1" dirty="0" smtClean="0">
                <a:effectLst/>
              </a:rPr>
              <a:t>a</a:t>
            </a:r>
            <a:r>
              <a:rPr lang="en-US" baseline="-25000" dirty="0" smtClean="0">
                <a:effectLst/>
              </a:rPr>
              <a:t>1</a:t>
            </a:r>
            <a:r>
              <a:rPr lang="en-US" dirty="0" smtClean="0">
                <a:effectLst/>
              </a:rPr>
              <a:t>, </a:t>
            </a:r>
            <a:r>
              <a:rPr lang="en-US" i="1" dirty="0" smtClean="0">
                <a:effectLst/>
              </a:rPr>
              <a:t>a</a:t>
            </a:r>
            <a:r>
              <a:rPr lang="en-US" baseline="-25000" dirty="0" smtClean="0">
                <a:effectLst/>
              </a:rPr>
              <a:t>2</a:t>
            </a:r>
            <a:r>
              <a:rPr lang="en-US" dirty="0" smtClean="0">
                <a:effectLst/>
              </a:rPr>
              <a:t>, </a:t>
            </a:r>
            <a:r>
              <a:rPr lang="en-US" i="1" dirty="0" smtClean="0">
                <a:effectLst/>
              </a:rPr>
              <a:t>a</a:t>
            </a:r>
            <a:r>
              <a:rPr lang="en-US" baseline="-25000" dirty="0" smtClean="0">
                <a:effectLst/>
              </a:rPr>
              <a:t>3</a:t>
            </a:r>
            <a:r>
              <a:rPr lang="en-US" dirty="0" smtClean="0">
                <a:effectLst/>
              </a:rPr>
              <a:t>, ∗, …, ∗, ∗) : 10}, but most of them do not contain much new information. </a:t>
            </a:r>
          </a:p>
          <a:p>
            <a:pPr>
              <a:lnSpc>
                <a:spcPct val="100000"/>
              </a:lnSpc>
            </a:pPr>
            <a:r>
              <a:rPr lang="en-US" dirty="0" smtClean="0">
                <a:effectLst/>
              </a:rPr>
              <a:t>If we ignore all the aggregate cells that can be obtained by replacing some constants by ∗'s while keeping the same measure value, there are only three distinct cells left: {(</a:t>
            </a:r>
            <a:r>
              <a:rPr lang="en-US" i="1" dirty="0" smtClean="0">
                <a:effectLst/>
              </a:rPr>
              <a:t>a</a:t>
            </a:r>
            <a:r>
              <a:rPr lang="en-US" baseline="-25000" dirty="0" smtClean="0">
                <a:effectLst/>
              </a:rPr>
              <a:t>1</a:t>
            </a:r>
            <a:r>
              <a:rPr lang="en-US" dirty="0" smtClean="0">
                <a:effectLst/>
              </a:rPr>
              <a:t>, </a:t>
            </a:r>
            <a:r>
              <a:rPr lang="en-US" i="1" dirty="0" smtClean="0">
                <a:effectLst/>
              </a:rPr>
              <a:t>a</a:t>
            </a:r>
            <a:r>
              <a:rPr lang="en-US" baseline="-25000" dirty="0" smtClean="0">
                <a:effectLst/>
              </a:rPr>
              <a:t>2</a:t>
            </a:r>
            <a:r>
              <a:rPr lang="en-US" dirty="0" smtClean="0">
                <a:effectLst/>
              </a:rPr>
              <a:t>, </a:t>
            </a:r>
            <a:r>
              <a:rPr lang="en-US" i="1" dirty="0" smtClean="0">
                <a:effectLst/>
              </a:rPr>
              <a:t>a</a:t>
            </a:r>
            <a:r>
              <a:rPr lang="en-US" baseline="-25000" dirty="0" smtClean="0">
                <a:effectLst/>
              </a:rPr>
              <a:t>3</a:t>
            </a:r>
            <a:r>
              <a:rPr lang="en-US" dirty="0" smtClean="0">
                <a:effectLst/>
              </a:rPr>
              <a:t>, …, </a:t>
            </a:r>
            <a:r>
              <a:rPr lang="en-US" i="1" dirty="0" smtClean="0">
                <a:effectLst/>
              </a:rPr>
              <a:t>a</a:t>
            </a:r>
            <a:r>
              <a:rPr lang="en-US" baseline="-25000" dirty="0" smtClean="0">
                <a:effectLst/>
              </a:rPr>
              <a:t>100</a:t>
            </a:r>
            <a:r>
              <a:rPr lang="en-US" dirty="0" smtClean="0">
                <a:effectLst/>
              </a:rPr>
              <a:t>) : 10, (</a:t>
            </a:r>
            <a:r>
              <a:rPr lang="en-US" i="1" dirty="0" smtClean="0">
                <a:effectLst/>
              </a:rPr>
              <a:t>a</a:t>
            </a:r>
            <a:r>
              <a:rPr lang="en-US" baseline="-25000" dirty="0" smtClean="0">
                <a:effectLst/>
              </a:rPr>
              <a:t>1</a:t>
            </a:r>
            <a:r>
              <a:rPr lang="en-US" dirty="0" smtClean="0">
                <a:effectLst/>
              </a:rPr>
              <a:t>, </a:t>
            </a:r>
            <a:r>
              <a:rPr lang="en-US" i="1" dirty="0" smtClean="0">
                <a:effectLst/>
              </a:rPr>
              <a:t>a</a:t>
            </a:r>
            <a:r>
              <a:rPr lang="en-US" baseline="-25000" dirty="0" smtClean="0">
                <a:effectLst/>
              </a:rPr>
              <a:t>2</a:t>
            </a:r>
            <a:r>
              <a:rPr lang="en-US" dirty="0" smtClean="0">
                <a:effectLst/>
              </a:rPr>
              <a:t>, </a:t>
            </a:r>
            <a:r>
              <a:rPr lang="en-US" i="1" dirty="0" smtClean="0">
                <a:effectLst/>
              </a:rPr>
              <a:t>b</a:t>
            </a:r>
            <a:r>
              <a:rPr lang="en-US" baseline="-25000" dirty="0" smtClean="0">
                <a:effectLst/>
              </a:rPr>
              <a:t>3</a:t>
            </a:r>
            <a:r>
              <a:rPr lang="en-US" dirty="0" smtClean="0">
                <a:effectLst/>
              </a:rPr>
              <a:t>, …, </a:t>
            </a:r>
            <a:r>
              <a:rPr lang="en-US" i="1" dirty="0" smtClean="0">
                <a:effectLst/>
              </a:rPr>
              <a:t>b</a:t>
            </a:r>
            <a:r>
              <a:rPr lang="en-US" baseline="-25000" dirty="0" smtClean="0">
                <a:effectLst/>
              </a:rPr>
              <a:t>100</a:t>
            </a:r>
            <a:r>
              <a:rPr lang="en-US" dirty="0" smtClean="0">
                <a:effectLst/>
              </a:rPr>
              <a:t>) : 10, (</a:t>
            </a:r>
            <a:r>
              <a:rPr lang="en-US" i="1" dirty="0" smtClean="0">
                <a:effectLst/>
              </a:rPr>
              <a:t>a</a:t>
            </a:r>
            <a:r>
              <a:rPr lang="en-US" baseline="-25000" dirty="0" smtClean="0">
                <a:effectLst/>
              </a:rPr>
              <a:t>1</a:t>
            </a:r>
            <a:r>
              <a:rPr lang="en-US" dirty="0" smtClean="0">
                <a:effectLst/>
              </a:rPr>
              <a:t>, </a:t>
            </a:r>
            <a:r>
              <a:rPr lang="en-US" i="1" dirty="0" smtClean="0">
                <a:effectLst/>
              </a:rPr>
              <a:t>a</a:t>
            </a:r>
            <a:r>
              <a:rPr lang="en-US" baseline="-25000" dirty="0" smtClean="0">
                <a:effectLst/>
              </a:rPr>
              <a:t>2</a:t>
            </a:r>
            <a:r>
              <a:rPr lang="en-US" dirty="0" smtClean="0">
                <a:effectLst/>
              </a:rPr>
              <a:t>, ∗, …, ∗) : 20}. That is, out of about 2</a:t>
            </a:r>
            <a:r>
              <a:rPr lang="en-US" baseline="30000" dirty="0" smtClean="0">
                <a:effectLst/>
              </a:rPr>
              <a:t>101</a:t>
            </a:r>
            <a:r>
              <a:rPr lang="en-US" dirty="0" smtClean="0">
                <a:effectLst/>
              </a:rPr>
              <a:t> distinct base and aggregate cells, only three really offer valuable information</a:t>
            </a:r>
            <a:endParaRPr lang="en-US" dirty="0"/>
          </a:p>
        </p:txBody>
      </p:sp>
    </p:spTree>
    <p:extLst>
      <p:ext uri="{BB962C8B-B14F-4D97-AF65-F5344CB8AC3E}">
        <p14:creationId xmlns:p14="http://schemas.microsoft.com/office/powerpoint/2010/main" val="322598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365125"/>
            <a:ext cx="10515600" cy="1325563"/>
          </a:xfrm>
        </p:spPr>
        <p:txBody>
          <a:bodyPr>
            <a:normAutofit/>
          </a:bodyPr>
          <a:lstStyle/>
          <a:p>
            <a:r>
              <a:rPr lang="en-US" sz="3600" b="1" dirty="0" smtClean="0">
                <a:effectLst/>
                <a:latin typeface="+mn-lt"/>
              </a:rPr>
              <a:t>General Strategies for Data Cube Computation</a:t>
            </a:r>
            <a:endParaRPr lang="en-US" sz="3600" dirty="0">
              <a:latin typeface="+mn-lt"/>
            </a:endParaRPr>
          </a:p>
        </p:txBody>
      </p:sp>
      <p:sp>
        <p:nvSpPr>
          <p:cNvPr id="3" name="Content Placeholder 2"/>
          <p:cNvSpPr>
            <a:spLocks noGrp="1"/>
          </p:cNvSpPr>
          <p:nvPr>
            <p:ph idx="1"/>
          </p:nvPr>
        </p:nvSpPr>
        <p:spPr/>
        <p:txBody>
          <a:bodyPr>
            <a:normAutofit/>
          </a:bodyPr>
          <a:lstStyle/>
          <a:p>
            <a:pPr>
              <a:lnSpc>
                <a:spcPct val="100000"/>
              </a:lnSpc>
              <a:spcAft>
                <a:spcPts val="600"/>
              </a:spcAft>
            </a:pPr>
            <a:r>
              <a:rPr lang="en-US" b="1" dirty="0" smtClean="0">
                <a:effectLst/>
              </a:rPr>
              <a:t>Sorting, hashing, and grouping.</a:t>
            </a:r>
            <a:r>
              <a:rPr lang="en-US" dirty="0" smtClean="0">
                <a:effectLst/>
              </a:rPr>
              <a:t> Sorting, hashing, and grouping operations should be applied to the dimension attributes to reorder and cluster related tuples.</a:t>
            </a:r>
          </a:p>
          <a:p>
            <a:pPr lvl="1">
              <a:lnSpc>
                <a:spcPct val="100000"/>
              </a:lnSpc>
              <a:spcAft>
                <a:spcPts val="600"/>
              </a:spcAft>
            </a:pPr>
            <a:r>
              <a:rPr lang="en-US" dirty="0" smtClean="0">
                <a:effectLst/>
              </a:rPr>
              <a:t>In cube computation, aggregation is performed on the tuples (or cells) that share the same set of dimension values. Thus, it is important to explore sorting, hashing, and grouping operations to access and group such data together to facilitate computation of such aggregates.</a:t>
            </a:r>
          </a:p>
          <a:p>
            <a:pPr lvl="1">
              <a:lnSpc>
                <a:spcPct val="100000"/>
              </a:lnSpc>
              <a:spcAft>
                <a:spcPts val="600"/>
              </a:spcAft>
            </a:pPr>
            <a:r>
              <a:rPr lang="en-US" dirty="0" smtClean="0">
                <a:effectLst/>
              </a:rPr>
              <a:t>To compute total sales by </a:t>
            </a:r>
            <a:r>
              <a:rPr lang="en-US" i="1" dirty="0" smtClean="0">
                <a:effectLst/>
              </a:rPr>
              <a:t>branch, day</a:t>
            </a:r>
            <a:r>
              <a:rPr lang="en-US" dirty="0" smtClean="0">
                <a:effectLst/>
              </a:rPr>
              <a:t>, and </a:t>
            </a:r>
            <a:r>
              <a:rPr lang="en-US" i="1" dirty="0" smtClean="0">
                <a:effectLst/>
              </a:rPr>
              <a:t>item</a:t>
            </a:r>
            <a:r>
              <a:rPr lang="en-US" dirty="0" smtClean="0">
                <a:effectLst/>
              </a:rPr>
              <a:t>, for example, it can be more efficient to sort tuples or cells by </a:t>
            </a:r>
            <a:r>
              <a:rPr lang="en-US" i="1" dirty="0" smtClean="0">
                <a:effectLst/>
              </a:rPr>
              <a:t>branch</a:t>
            </a:r>
            <a:r>
              <a:rPr lang="en-US" dirty="0" smtClean="0">
                <a:effectLst/>
              </a:rPr>
              <a:t>, and then by </a:t>
            </a:r>
            <a:r>
              <a:rPr lang="en-US" i="1" dirty="0" smtClean="0">
                <a:effectLst/>
              </a:rPr>
              <a:t>day</a:t>
            </a:r>
            <a:r>
              <a:rPr lang="en-US" dirty="0" smtClean="0">
                <a:effectLst/>
              </a:rPr>
              <a:t>, and then group them according to the </a:t>
            </a:r>
            <a:r>
              <a:rPr lang="en-US" i="1" dirty="0" smtClean="0">
                <a:effectLst/>
              </a:rPr>
              <a:t>item</a:t>
            </a:r>
            <a:r>
              <a:rPr lang="en-US" dirty="0" smtClean="0">
                <a:effectLst/>
              </a:rPr>
              <a:t> name.</a:t>
            </a:r>
          </a:p>
        </p:txBody>
      </p:sp>
    </p:spTree>
    <p:extLst>
      <p:ext uri="{BB962C8B-B14F-4D97-AF65-F5344CB8AC3E}">
        <p14:creationId xmlns:p14="http://schemas.microsoft.com/office/powerpoint/2010/main" val="434781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 y="365125"/>
            <a:ext cx="10515600" cy="1325563"/>
          </a:xfrm>
        </p:spPr>
        <p:txBody>
          <a:bodyPr>
            <a:normAutofit/>
          </a:bodyPr>
          <a:lstStyle/>
          <a:p>
            <a:r>
              <a:rPr lang="en-US" sz="3600" b="1" dirty="0" smtClean="0">
                <a:effectLst/>
                <a:latin typeface="+mn-lt"/>
              </a:rPr>
              <a:t>General Strategies for Data Cube Computation</a:t>
            </a:r>
            <a:endParaRPr lang="en-US" sz="3600" dirty="0">
              <a:latin typeface="+mn-lt"/>
            </a:endParaRPr>
          </a:p>
        </p:txBody>
      </p:sp>
      <p:sp>
        <p:nvSpPr>
          <p:cNvPr id="3" name="Content Placeholder 2"/>
          <p:cNvSpPr>
            <a:spLocks noGrp="1"/>
          </p:cNvSpPr>
          <p:nvPr>
            <p:ph idx="1"/>
          </p:nvPr>
        </p:nvSpPr>
        <p:spPr/>
        <p:txBody>
          <a:bodyPr>
            <a:normAutofit lnSpcReduction="10000"/>
          </a:bodyPr>
          <a:lstStyle/>
          <a:p>
            <a:pPr>
              <a:lnSpc>
                <a:spcPct val="100000"/>
              </a:lnSpc>
              <a:spcAft>
                <a:spcPts val="600"/>
              </a:spcAft>
            </a:pPr>
            <a:r>
              <a:rPr lang="en-US" b="1" dirty="0" smtClean="0">
                <a:effectLst/>
              </a:rPr>
              <a:t>Simultaneous aggregation and caching of intermediate results.</a:t>
            </a:r>
            <a:r>
              <a:rPr lang="en-US" dirty="0" smtClean="0">
                <a:effectLst/>
              </a:rPr>
              <a:t> In cube computation, it is efficient to compute higher-level aggregates from previously computed lower-level aggregates, rather than from the base fact table. Moreover, simultaneous aggregation from cached intermediate computation results may lead to the reduction of expensive disk input/output (I/O) operations.</a:t>
            </a:r>
          </a:p>
          <a:p>
            <a:pPr lvl="1">
              <a:lnSpc>
                <a:spcPct val="100000"/>
              </a:lnSpc>
              <a:spcAft>
                <a:spcPts val="600"/>
              </a:spcAft>
            </a:pPr>
            <a:r>
              <a:rPr lang="en-US" dirty="0" smtClean="0">
                <a:effectLst/>
              </a:rPr>
              <a:t>To compute sales by </a:t>
            </a:r>
            <a:r>
              <a:rPr lang="en-US" i="1" dirty="0" smtClean="0">
                <a:effectLst/>
              </a:rPr>
              <a:t>branch</a:t>
            </a:r>
            <a:r>
              <a:rPr lang="en-US" dirty="0" smtClean="0">
                <a:effectLst/>
              </a:rPr>
              <a:t>, for example, we can use the intermediate results derived from the computation of a lower-level cuboid such as sales by </a:t>
            </a:r>
            <a:r>
              <a:rPr lang="en-US" i="1" dirty="0" smtClean="0">
                <a:effectLst/>
              </a:rPr>
              <a:t>branch</a:t>
            </a:r>
            <a:r>
              <a:rPr lang="en-US" dirty="0" smtClean="0">
                <a:effectLst/>
              </a:rPr>
              <a:t> and </a:t>
            </a:r>
            <a:r>
              <a:rPr lang="en-US" i="1" dirty="0" smtClean="0">
                <a:effectLst/>
              </a:rPr>
              <a:t>day</a:t>
            </a:r>
            <a:r>
              <a:rPr lang="en-US" dirty="0" smtClean="0">
                <a:effectLst/>
              </a:rPr>
              <a:t>. This technique can be further extended to perform </a:t>
            </a:r>
            <a:r>
              <a:rPr lang="en-US" b="1" dirty="0" smtClean="0">
                <a:effectLst/>
              </a:rPr>
              <a:t>amortized scans</a:t>
            </a:r>
            <a:r>
              <a:rPr lang="en-US" dirty="0" smtClean="0">
                <a:effectLst/>
              </a:rPr>
              <a:t> (i.e., computing as many cuboids as possible at the same time to amortize disk reads).</a:t>
            </a:r>
            <a:endParaRPr lang="en-US" dirty="0"/>
          </a:p>
        </p:txBody>
      </p:sp>
    </p:spTree>
    <p:extLst>
      <p:ext uri="{BB962C8B-B14F-4D97-AF65-F5344CB8AC3E}">
        <p14:creationId xmlns:p14="http://schemas.microsoft.com/office/powerpoint/2010/main" val="320124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 y="349885"/>
            <a:ext cx="10515600" cy="1325563"/>
          </a:xfrm>
        </p:spPr>
        <p:txBody>
          <a:bodyPr>
            <a:normAutofit/>
          </a:bodyPr>
          <a:lstStyle/>
          <a:p>
            <a:r>
              <a:rPr lang="en-US" sz="3600" b="1" dirty="0" smtClean="0">
                <a:effectLst/>
                <a:latin typeface="+mn-lt"/>
              </a:rPr>
              <a:t>General Strategies for Data Cube Computation</a:t>
            </a:r>
            <a:endParaRPr lang="en-US" sz="3600" dirty="0">
              <a:latin typeface="+mn-lt"/>
            </a:endParaRPr>
          </a:p>
        </p:txBody>
      </p:sp>
      <p:sp>
        <p:nvSpPr>
          <p:cNvPr id="3" name="Content Placeholder 2"/>
          <p:cNvSpPr>
            <a:spLocks noGrp="1"/>
          </p:cNvSpPr>
          <p:nvPr>
            <p:ph idx="1"/>
          </p:nvPr>
        </p:nvSpPr>
        <p:spPr>
          <a:xfrm>
            <a:off x="685800" y="1673224"/>
            <a:ext cx="10515600" cy="4468495"/>
          </a:xfrm>
        </p:spPr>
        <p:txBody>
          <a:bodyPr>
            <a:noAutofit/>
          </a:bodyPr>
          <a:lstStyle/>
          <a:p>
            <a:pPr>
              <a:lnSpc>
                <a:spcPct val="100000"/>
              </a:lnSpc>
            </a:pPr>
            <a:r>
              <a:rPr lang="en-US" sz="2400" b="1" dirty="0" smtClean="0">
                <a:effectLst/>
              </a:rPr>
              <a:t>Aggregation from the smallest child when there exist multiple child cuboids.</a:t>
            </a:r>
            <a:r>
              <a:rPr lang="en-US" sz="2400" dirty="0" smtClean="0">
                <a:effectLst/>
              </a:rPr>
              <a:t> When there exist multiple child cuboids, it is usually more efficient to compute the desired parent (i.e., more generalized) cuboid from the smallest, previously computed child cuboid.</a:t>
            </a:r>
          </a:p>
          <a:p>
            <a:pPr lvl="1">
              <a:lnSpc>
                <a:spcPct val="100000"/>
              </a:lnSpc>
            </a:pPr>
            <a:r>
              <a:rPr lang="en-US" sz="2000" dirty="0" smtClean="0">
                <a:effectLst/>
              </a:rPr>
              <a:t>To compute a sales cuboid, </a:t>
            </a:r>
            <a:r>
              <a:rPr lang="en-US" sz="2000" i="1" dirty="0" err="1" smtClean="0">
                <a:effectLst/>
              </a:rPr>
              <a:t>C</a:t>
            </a:r>
            <a:r>
              <a:rPr lang="en-US" sz="2000" i="1" baseline="-25000" dirty="0" err="1" smtClean="0">
                <a:effectLst/>
              </a:rPr>
              <a:t>branch</a:t>
            </a:r>
            <a:r>
              <a:rPr lang="en-US" sz="2000" dirty="0" smtClean="0">
                <a:effectLst/>
              </a:rPr>
              <a:t>, when there exist two previously computed cuboids, </a:t>
            </a:r>
            <a:r>
              <a:rPr lang="en-US" sz="2000" i="1" dirty="0" smtClean="0">
                <a:effectLst/>
              </a:rPr>
              <a:t>C</a:t>
            </a:r>
            <a:r>
              <a:rPr lang="en-US" sz="2000" baseline="-25000" dirty="0" smtClean="0">
                <a:effectLst/>
              </a:rPr>
              <a:t>{</a:t>
            </a:r>
            <a:r>
              <a:rPr lang="en-US" sz="2000" i="1" baseline="-25000" dirty="0" smtClean="0">
                <a:effectLst/>
              </a:rPr>
              <a:t>branch, year</a:t>
            </a:r>
            <a:r>
              <a:rPr lang="en-US" sz="2000" baseline="-25000" dirty="0" smtClean="0">
                <a:effectLst/>
              </a:rPr>
              <a:t>}</a:t>
            </a:r>
            <a:r>
              <a:rPr lang="en-US" sz="2000" dirty="0" smtClean="0">
                <a:effectLst/>
              </a:rPr>
              <a:t> and </a:t>
            </a:r>
            <a:r>
              <a:rPr lang="en-US" sz="2000" i="1" dirty="0" smtClean="0">
                <a:effectLst/>
              </a:rPr>
              <a:t>C</a:t>
            </a:r>
            <a:r>
              <a:rPr lang="en-US" sz="2000" baseline="-25000" dirty="0" smtClean="0">
                <a:effectLst/>
              </a:rPr>
              <a:t>{</a:t>
            </a:r>
            <a:r>
              <a:rPr lang="en-US" sz="2000" i="1" baseline="-25000" dirty="0" smtClean="0">
                <a:effectLst/>
              </a:rPr>
              <a:t>branch, item</a:t>
            </a:r>
            <a:r>
              <a:rPr lang="en-US" sz="2000" baseline="-25000" dirty="0" smtClean="0">
                <a:effectLst/>
              </a:rPr>
              <a:t>}</a:t>
            </a:r>
            <a:r>
              <a:rPr lang="en-US" sz="2000" dirty="0" smtClean="0">
                <a:effectLst/>
              </a:rPr>
              <a:t>, for example, it is obviously more efficient to compute </a:t>
            </a:r>
            <a:r>
              <a:rPr lang="en-US" sz="2000" i="1" dirty="0" err="1" smtClean="0">
                <a:effectLst/>
              </a:rPr>
              <a:t>C</a:t>
            </a:r>
            <a:r>
              <a:rPr lang="en-US" sz="2000" i="1" baseline="-25000" dirty="0" err="1" smtClean="0">
                <a:effectLst/>
              </a:rPr>
              <a:t>branch</a:t>
            </a:r>
            <a:r>
              <a:rPr lang="en-US" sz="2000" dirty="0" smtClean="0">
                <a:effectLst/>
              </a:rPr>
              <a:t> from the former than from the latter if there are many more distinct items than distinct years.</a:t>
            </a:r>
          </a:p>
          <a:p>
            <a:pPr>
              <a:lnSpc>
                <a:spcPct val="100000"/>
              </a:lnSpc>
            </a:pPr>
            <a:r>
              <a:rPr lang="en-US" sz="2400" b="1" dirty="0" smtClean="0">
                <a:effectLst/>
              </a:rPr>
              <a:t>The </a:t>
            </a:r>
            <a:r>
              <a:rPr lang="en-US" sz="2400" b="1" dirty="0" err="1" smtClean="0">
                <a:effectLst/>
              </a:rPr>
              <a:t>Apriori</a:t>
            </a:r>
            <a:r>
              <a:rPr lang="en-US" sz="2400" b="1" dirty="0" smtClean="0">
                <a:effectLst/>
              </a:rPr>
              <a:t> pruning method can be explored to compute iceberg cubes efficiently.</a:t>
            </a:r>
            <a:r>
              <a:rPr lang="en-US" sz="2400" dirty="0" smtClean="0">
                <a:effectLst/>
              </a:rPr>
              <a:t> The </a:t>
            </a:r>
            <a:r>
              <a:rPr lang="en-US" sz="2400" b="1" dirty="0" err="1" smtClean="0">
                <a:effectLst/>
              </a:rPr>
              <a:t>Apriori</a:t>
            </a:r>
            <a:r>
              <a:rPr lang="en-US" sz="2400" b="1" dirty="0" smtClean="0">
                <a:effectLst/>
              </a:rPr>
              <a:t> property</a:t>
            </a:r>
            <a:r>
              <a:rPr lang="en-US" sz="2400" dirty="0" smtClean="0">
                <a:effectLst/>
              </a:rPr>
              <a:t>,</a:t>
            </a:r>
            <a:r>
              <a:rPr lang="en-US" sz="2400" baseline="30000" dirty="0" smtClean="0">
                <a:effectLst/>
              </a:rPr>
              <a:t>[</a:t>
            </a:r>
            <a:r>
              <a:rPr lang="en-US" sz="2400" baseline="30000" dirty="0" smtClean="0">
                <a:effectLst/>
                <a:hlinkClick r:id="rId2"/>
              </a:rPr>
              <a:t>3</a:t>
            </a:r>
            <a:r>
              <a:rPr lang="en-US" sz="2400" baseline="30000" dirty="0" smtClean="0">
                <a:effectLst/>
              </a:rPr>
              <a:t>]</a:t>
            </a:r>
            <a:r>
              <a:rPr lang="en-US" sz="2400" dirty="0" smtClean="0">
                <a:effectLst/>
              </a:rPr>
              <a:t> in the context of data cubes, states as follows: </a:t>
            </a:r>
            <a:r>
              <a:rPr lang="en-US" sz="2400" i="1" dirty="0" smtClean="0">
                <a:effectLst/>
              </a:rPr>
              <a:t>If a given cell does not satisfy minimum support, then no descendant of the cell (i.e., more specialized cell) will satisfy minimum support either</a:t>
            </a:r>
            <a:r>
              <a:rPr lang="en-US" sz="2400" dirty="0" smtClean="0">
                <a:effectLst/>
              </a:rPr>
              <a:t>. This property can be used to substantially reduce the computation of iceberg cubes.</a:t>
            </a:r>
            <a:endParaRPr lang="en-US" sz="2400" dirty="0"/>
          </a:p>
        </p:txBody>
      </p:sp>
    </p:spTree>
    <p:extLst>
      <p:ext uri="{BB962C8B-B14F-4D97-AF65-F5344CB8AC3E}">
        <p14:creationId xmlns:p14="http://schemas.microsoft.com/office/powerpoint/2010/main" val="1961383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1025</Words>
  <Application>Microsoft Office PowerPoint</Application>
  <PresentationFormat>Widescreen</PresentationFormat>
  <Paragraphs>86</Paragraphs>
  <Slides>11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SimSun</vt:lpstr>
      <vt:lpstr>SimSun</vt:lpstr>
      <vt:lpstr>Arial</vt:lpstr>
      <vt:lpstr>Calibri</vt:lpstr>
      <vt:lpstr>Calibri Light</vt:lpstr>
      <vt:lpstr>Lohit Hindi</vt:lpstr>
      <vt:lpstr>Tahoma</vt:lpstr>
      <vt:lpstr>Times New Roman</vt:lpstr>
      <vt:lpstr>WenQuanYi Micro Hei</vt:lpstr>
      <vt:lpstr>Wingdings</vt:lpstr>
      <vt:lpstr>Office Theme</vt:lpstr>
      <vt:lpstr>Data Warehousing</vt:lpstr>
      <vt:lpstr>Cube Complexity &amp;Optimization</vt:lpstr>
      <vt:lpstr>Data Cube: A Lattice of Cuboids</vt:lpstr>
      <vt:lpstr>Multidimensional Data</vt:lpstr>
      <vt:lpstr>Cube Materialization:  Full Cube vs. Iceberg Cube</vt:lpstr>
      <vt:lpstr>Cube Materialization:  Full Cube vs. Iceberg Cube</vt:lpstr>
      <vt:lpstr>General Strategies for Data Cube Computation</vt:lpstr>
      <vt:lpstr>General Strategies for Data Cube Computation</vt:lpstr>
      <vt:lpstr>General Strategies for Data Cube Computation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Cube Complexity &amp;Optimization</dc:title>
  <dc:creator>T V Rao</dc:creator>
  <cp:lastModifiedBy>T V Rao</cp:lastModifiedBy>
  <cp:revision>10</cp:revision>
  <dcterms:created xsi:type="dcterms:W3CDTF">2015-06-18T05:01:14Z</dcterms:created>
  <dcterms:modified xsi:type="dcterms:W3CDTF">2015-06-18T08:39:38Z</dcterms:modified>
</cp:coreProperties>
</file>