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2" r:id="rId2"/>
    <p:sldId id="256" r:id="rId3"/>
    <p:sldId id="257" r:id="rId4"/>
    <p:sldId id="258" r:id="rId5"/>
    <p:sldId id="259" r:id="rId6"/>
    <p:sldId id="260" r:id="rId7"/>
    <p:sldId id="262" r:id="rId8"/>
    <p:sldId id="267" r:id="rId9"/>
    <p:sldId id="264" r:id="rId10"/>
    <p:sldId id="268" r:id="rId11"/>
    <p:sldId id="269" r:id="rId12"/>
    <p:sldId id="270" r:id="rId13"/>
    <p:sldId id="265" r:id="rId14"/>
    <p:sldId id="271" r:id="rId15"/>
    <p:sldId id="26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270" autoAdjust="0"/>
    <p:restoredTop sz="94660"/>
  </p:normalViewPr>
  <p:slideViewPr>
    <p:cSldViewPr snapToGrid="0">
      <p:cViewPr varScale="1">
        <p:scale>
          <a:sx n="65" d="100"/>
          <a:sy n="65" d="100"/>
        </p:scale>
        <p:origin x="1056" y="66"/>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E360EB9-5FBF-4E1A-9216-A25F9898D720}" type="datetimeFigureOut">
              <a:rPr lang="en-US" smtClean="0"/>
              <a:t>6/15/2015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61AFFF-E2F4-402D-873F-F9B1B7CF2EDD}" type="slidenum">
              <a:rPr lang="en-US" smtClean="0"/>
              <a:t>‹#›</a:t>
            </a:fld>
            <a:endParaRPr lang="en-US"/>
          </a:p>
        </p:txBody>
      </p:sp>
    </p:spTree>
    <p:extLst>
      <p:ext uri="{BB962C8B-B14F-4D97-AF65-F5344CB8AC3E}">
        <p14:creationId xmlns:p14="http://schemas.microsoft.com/office/powerpoint/2010/main" val="6276985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E360EB9-5FBF-4E1A-9216-A25F9898D720}" type="datetimeFigureOut">
              <a:rPr lang="en-US" smtClean="0"/>
              <a:t>6/15/2015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561AFFF-E2F4-402D-873F-F9B1B7CF2EDD}" type="slidenum">
              <a:rPr lang="en-US" smtClean="0"/>
              <a:t>‹#›</a:t>
            </a:fld>
            <a:endParaRPr lang="en-US"/>
          </a:p>
        </p:txBody>
      </p:sp>
    </p:spTree>
    <p:extLst>
      <p:ext uri="{BB962C8B-B14F-4D97-AF65-F5344CB8AC3E}">
        <p14:creationId xmlns:p14="http://schemas.microsoft.com/office/powerpoint/2010/main" val="11353966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E360EB9-5FBF-4E1A-9216-A25F9898D720}" type="datetimeFigureOut">
              <a:rPr lang="en-US" smtClean="0"/>
              <a:t>6/15/2015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61AFFF-E2F4-402D-873F-F9B1B7CF2EDD}" type="slidenum">
              <a:rPr lang="en-US" smtClean="0"/>
              <a:t>‹#›</a:t>
            </a:fld>
            <a:endParaRPr lang="en-US"/>
          </a:p>
        </p:txBody>
      </p:sp>
    </p:spTree>
    <p:extLst>
      <p:ext uri="{BB962C8B-B14F-4D97-AF65-F5344CB8AC3E}">
        <p14:creationId xmlns:p14="http://schemas.microsoft.com/office/powerpoint/2010/main" val="36213084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E360EB9-5FBF-4E1A-9216-A25F9898D720}" type="datetimeFigureOut">
              <a:rPr lang="en-US" smtClean="0"/>
              <a:t>6/15/2015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61AFFF-E2F4-402D-873F-F9B1B7CF2EDD}" type="slidenum">
              <a:rPr lang="en-US" smtClean="0"/>
              <a:t>‹#›</a:t>
            </a:fld>
            <a:endParaRPr lang="en-US"/>
          </a:p>
        </p:txBody>
      </p:sp>
    </p:spTree>
    <p:extLst>
      <p:ext uri="{BB962C8B-B14F-4D97-AF65-F5344CB8AC3E}">
        <p14:creationId xmlns:p14="http://schemas.microsoft.com/office/powerpoint/2010/main" val="36583605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E360EB9-5FBF-4E1A-9216-A25F9898D720}" type="datetimeFigureOut">
              <a:rPr lang="en-US" smtClean="0"/>
              <a:t>6/15/2015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61AFFF-E2F4-402D-873F-F9B1B7CF2EDD}" type="slidenum">
              <a:rPr lang="en-US" smtClean="0"/>
              <a:t>‹#›</a:t>
            </a:fld>
            <a:endParaRPr lang="en-US"/>
          </a:p>
        </p:txBody>
      </p:sp>
    </p:spTree>
    <p:extLst>
      <p:ext uri="{BB962C8B-B14F-4D97-AF65-F5344CB8AC3E}">
        <p14:creationId xmlns:p14="http://schemas.microsoft.com/office/powerpoint/2010/main" val="3499445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E360EB9-5FBF-4E1A-9216-A25F9898D720}" type="datetimeFigureOut">
              <a:rPr lang="en-US" smtClean="0"/>
              <a:t>6/15/2015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61AFFF-E2F4-402D-873F-F9B1B7CF2EDD}" type="slidenum">
              <a:rPr lang="en-US" smtClean="0"/>
              <a:t>‹#›</a:t>
            </a:fld>
            <a:endParaRPr lang="en-US"/>
          </a:p>
        </p:txBody>
      </p:sp>
    </p:spTree>
    <p:extLst>
      <p:ext uri="{BB962C8B-B14F-4D97-AF65-F5344CB8AC3E}">
        <p14:creationId xmlns:p14="http://schemas.microsoft.com/office/powerpoint/2010/main" val="8136299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Custom Layout">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Rectangle 3"/>
          <p:cNvSpPr/>
          <p:nvPr userDrawn="1"/>
        </p:nvSpPr>
        <p:spPr>
          <a:xfrm>
            <a:off x="0" y="3352800"/>
            <a:ext cx="115824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dirty="0">
              <a:solidFill>
                <a:prstClr val="white"/>
              </a:solidFill>
              <a:latin typeface="Arial" pitchFamily="34" charset="0"/>
              <a:cs typeface="Arial" pitchFamily="34" charset="0"/>
            </a:endParaRPr>
          </a:p>
        </p:txBody>
      </p:sp>
      <p:sp>
        <p:nvSpPr>
          <p:cNvPr id="5" name="Rectangle 4"/>
          <p:cNvSpPr/>
          <p:nvPr userDrawn="1"/>
        </p:nvSpPr>
        <p:spPr>
          <a:xfrm>
            <a:off x="3860800" y="6096000"/>
            <a:ext cx="38608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6" name="Rectangle 5"/>
          <p:cNvSpPr/>
          <p:nvPr userDrawn="1"/>
        </p:nvSpPr>
        <p:spPr>
          <a:xfrm>
            <a:off x="0" y="6096000"/>
            <a:ext cx="38608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8" name="Rectangle 7"/>
          <p:cNvSpPr/>
          <p:nvPr userDrawn="1"/>
        </p:nvSpPr>
        <p:spPr>
          <a:xfrm>
            <a:off x="7721600" y="6096000"/>
            <a:ext cx="38608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pic>
        <p:nvPicPr>
          <p:cNvPr id="9" name="Picture 10" descr="BITS_university_logo_whitevert.png"/>
          <p:cNvPicPr>
            <a:picLocks noChangeAspect="1"/>
          </p:cNvPicPr>
          <p:nvPr userDrawn="1"/>
        </p:nvPicPr>
        <p:blipFill>
          <a:blip r:embed="rId3">
            <a:extLst>
              <a:ext uri="{28A0092B-C50C-407E-A947-70E740481C1C}">
                <a14:useLocalDpi xmlns:a14="http://schemas.microsoft.com/office/drawing/2010/main" val="0"/>
              </a:ext>
            </a:extLst>
          </a:blip>
          <a:srcRect t="2" b="28592"/>
          <a:stretch>
            <a:fillRect/>
          </a:stretch>
        </p:blipFill>
        <p:spPr bwMode="auto">
          <a:xfrm>
            <a:off x="101600" y="3352801"/>
            <a:ext cx="2743200" cy="1979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0" name="Group 11"/>
          <p:cNvGrpSpPr>
            <a:grpSpLocks/>
          </p:cNvGrpSpPr>
          <p:nvPr userDrawn="1"/>
        </p:nvGrpSpPr>
        <p:grpSpPr bwMode="auto">
          <a:xfrm>
            <a:off x="-101600" y="5257800"/>
            <a:ext cx="2946400" cy="685800"/>
            <a:chOff x="76200" y="2209800"/>
            <a:chExt cx="2209800" cy="685800"/>
          </a:xfrm>
        </p:grpSpPr>
        <p:sp>
          <p:nvSpPr>
            <p:cNvPr id="11" name="TextBox 10"/>
            <p:cNvSpPr txBox="1"/>
            <p:nvPr userDrawn="1"/>
          </p:nvSpPr>
          <p:spPr>
            <a:xfrm>
              <a:off x="76200" y="2209800"/>
              <a:ext cx="2209800" cy="554038"/>
            </a:xfrm>
            <a:prstGeom prst="rect">
              <a:avLst/>
            </a:prstGeom>
            <a:noFill/>
          </p:spPr>
          <p:txBody>
            <a:bodyPr>
              <a:spAutoFit/>
            </a:bodyPr>
            <a:lstStyle/>
            <a:p>
              <a:pPr algn="ctr" eaLnBrk="1" fontAlgn="auto" hangingPunct="1">
                <a:spcBef>
                  <a:spcPts val="0"/>
                </a:spcBef>
                <a:spcAft>
                  <a:spcPts val="0"/>
                </a:spcAft>
                <a:defRPr/>
              </a:pPr>
              <a:r>
                <a:rPr lang="en-US" sz="2900" b="1" spc="-150" dirty="0">
                  <a:solidFill>
                    <a:prstClr val="white"/>
                  </a:solidFill>
                  <a:latin typeface="Arial"/>
                  <a:ea typeface="+mn-ea"/>
                  <a:cs typeface="Arial"/>
                </a:rPr>
                <a:t>BITS</a:t>
              </a:r>
              <a:r>
                <a:rPr lang="en-US" sz="2900" spc="-150" dirty="0">
                  <a:solidFill>
                    <a:prstClr val="white"/>
                  </a:solidFill>
                  <a:latin typeface="Arial"/>
                  <a:ea typeface="+mn-ea"/>
                  <a:cs typeface="Arial"/>
                </a:rPr>
                <a:t> Pilani</a:t>
              </a:r>
            </a:p>
          </p:txBody>
        </p:sp>
        <p:sp>
          <p:nvSpPr>
            <p:cNvPr id="12" name="TextBox 11"/>
            <p:cNvSpPr txBox="1"/>
            <p:nvPr userDrawn="1"/>
          </p:nvSpPr>
          <p:spPr>
            <a:xfrm>
              <a:off x="228600" y="2665413"/>
              <a:ext cx="1905000" cy="230187"/>
            </a:xfrm>
            <a:prstGeom prst="rect">
              <a:avLst/>
            </a:prstGeom>
            <a:noFill/>
          </p:spPr>
          <p:txBody>
            <a:bodyPr>
              <a:spAutoFit/>
            </a:bodyPr>
            <a:lstStyle/>
            <a:p>
              <a:pPr algn="ctr" eaLnBrk="1" fontAlgn="auto" hangingPunct="1">
                <a:spcBef>
                  <a:spcPts val="0"/>
                </a:spcBef>
                <a:spcAft>
                  <a:spcPts val="0"/>
                </a:spcAft>
                <a:defRPr/>
              </a:pPr>
              <a:r>
                <a:rPr lang="en-US" sz="900" spc="-150" dirty="0">
                  <a:solidFill>
                    <a:srgbClr val="FFFFFF"/>
                  </a:solidFill>
                  <a:latin typeface="Arial"/>
                  <a:ea typeface="+mn-ea"/>
                  <a:cs typeface="Arial"/>
                </a:rPr>
                <a:t>Pilani | Dubai | Goa | Hyderabad</a:t>
              </a:r>
            </a:p>
          </p:txBody>
        </p:sp>
      </p:grpSp>
      <p:sp>
        <p:nvSpPr>
          <p:cNvPr id="7" name="Content Placeholder 6"/>
          <p:cNvSpPr>
            <a:spLocks noGrp="1"/>
          </p:cNvSpPr>
          <p:nvPr>
            <p:ph sz="quarter" idx="13"/>
          </p:nvPr>
        </p:nvSpPr>
        <p:spPr>
          <a:xfrm>
            <a:off x="3352800" y="5410200"/>
            <a:ext cx="8026400" cy="533400"/>
          </a:xfrm>
        </p:spPr>
        <p:txBody>
          <a:bodyPr anchor="b">
            <a:noAutofit/>
          </a:bodyPr>
          <a:lstStyle>
            <a:lvl1pPr marL="0" indent="0" algn="r">
              <a:lnSpc>
                <a:spcPts val="1800"/>
              </a:lnSpc>
              <a:spcBef>
                <a:spcPts val="0"/>
              </a:spcBef>
              <a:buNone/>
              <a:defRPr sz="1800" baseline="0">
                <a:solidFill>
                  <a:schemeClr val="bg1"/>
                </a:solidFill>
              </a:defRPr>
            </a:lvl1pPr>
          </a:lstStyle>
          <a:p>
            <a:pPr lvl="0"/>
            <a:r>
              <a:rPr lang="en-US" smtClean="0"/>
              <a:t>Click to edit Master text styles</a:t>
            </a:r>
          </a:p>
          <a:p>
            <a:pPr lvl="1"/>
            <a:r>
              <a:rPr lang="en-US" smtClean="0"/>
              <a:t>Second level</a:t>
            </a:r>
          </a:p>
        </p:txBody>
      </p:sp>
      <p:sp>
        <p:nvSpPr>
          <p:cNvPr id="2" name="Title 1"/>
          <p:cNvSpPr>
            <a:spLocks noGrp="1"/>
          </p:cNvSpPr>
          <p:nvPr>
            <p:ph type="title"/>
          </p:nvPr>
        </p:nvSpPr>
        <p:spPr>
          <a:xfrm>
            <a:off x="3352800" y="3810000"/>
            <a:ext cx="8026400" cy="1524000"/>
          </a:xfrm>
        </p:spPr>
        <p:txBody>
          <a:bodyPr>
            <a:noAutofit/>
          </a:bodyPr>
          <a:lstStyle>
            <a:lvl1pPr algn="l">
              <a:lnSpc>
                <a:spcPts val="4000"/>
              </a:lnSpc>
              <a:defRPr sz="4400" baseline="0">
                <a:solidFill>
                  <a:schemeClr val="bg1"/>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14877444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pic>
        <p:nvPicPr>
          <p:cNvPr id="3" name="Picture 6" descr="\\Server\D\jyoti\FI023_BITS_v1\styleguide img\IMG_5627_b.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p:cNvSpPr/>
          <p:nvPr userDrawn="1"/>
        </p:nvSpPr>
        <p:spPr>
          <a:xfrm>
            <a:off x="0" y="4281488"/>
            <a:ext cx="12192000" cy="2576512"/>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pic>
        <p:nvPicPr>
          <p:cNvPr id="5" name="Picture 8" descr="Picture 7.png"/>
          <p:cNvPicPr>
            <a:picLocks noChangeAspect="1"/>
          </p:cNvPicPr>
          <p:nvPr userDrawn="1"/>
        </p:nvPicPr>
        <p:blipFill>
          <a:blip r:embed="rId3" cstate="print">
            <a:extLst>
              <a:ext uri="{28A0092B-C50C-407E-A947-70E740481C1C}">
                <a14:useLocalDpi xmlns:a14="http://schemas.microsoft.com/office/drawing/2010/main" val="0"/>
              </a:ext>
            </a:extLst>
          </a:blip>
          <a:srcRect l="1923" b="5336"/>
          <a:stretch>
            <a:fillRect/>
          </a:stretch>
        </p:blipFill>
        <p:spPr bwMode="auto">
          <a:xfrm>
            <a:off x="8839201" y="0"/>
            <a:ext cx="2925233"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p:nvPr userDrawn="1"/>
        </p:nvSpPr>
        <p:spPr>
          <a:xfrm>
            <a:off x="3843867" y="6775450"/>
            <a:ext cx="38608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7" name="Rectangle 6"/>
          <p:cNvSpPr/>
          <p:nvPr userDrawn="1"/>
        </p:nvSpPr>
        <p:spPr>
          <a:xfrm>
            <a:off x="-16933" y="6775450"/>
            <a:ext cx="38608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8" name="Rectangle 7"/>
          <p:cNvSpPr/>
          <p:nvPr userDrawn="1"/>
        </p:nvSpPr>
        <p:spPr>
          <a:xfrm>
            <a:off x="7704667" y="6775450"/>
            <a:ext cx="38608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grpSp>
        <p:nvGrpSpPr>
          <p:cNvPr id="9" name="Group 11"/>
          <p:cNvGrpSpPr>
            <a:grpSpLocks/>
          </p:cNvGrpSpPr>
          <p:nvPr userDrawn="1"/>
        </p:nvGrpSpPr>
        <p:grpSpPr bwMode="auto">
          <a:xfrm>
            <a:off x="9144000" y="762000"/>
            <a:ext cx="2946400" cy="685800"/>
            <a:chOff x="76200" y="2209800"/>
            <a:chExt cx="2209800" cy="685800"/>
          </a:xfrm>
        </p:grpSpPr>
        <p:sp>
          <p:nvSpPr>
            <p:cNvPr id="10" name="TextBox 9"/>
            <p:cNvSpPr txBox="1"/>
            <p:nvPr userDrawn="1"/>
          </p:nvSpPr>
          <p:spPr>
            <a:xfrm>
              <a:off x="76200" y="2209800"/>
              <a:ext cx="2209800" cy="554038"/>
            </a:xfrm>
            <a:prstGeom prst="rect">
              <a:avLst/>
            </a:prstGeom>
            <a:noFill/>
          </p:spPr>
          <p:txBody>
            <a:bodyPr>
              <a:spAutoFit/>
            </a:bodyPr>
            <a:lstStyle/>
            <a:p>
              <a:pPr algn="ctr" eaLnBrk="1" fontAlgn="auto" hangingPunct="1">
                <a:spcBef>
                  <a:spcPts val="0"/>
                </a:spcBef>
                <a:spcAft>
                  <a:spcPts val="0"/>
                </a:spcAft>
                <a:defRPr/>
              </a:pPr>
              <a:r>
                <a:rPr lang="en-US" sz="2900" b="1" spc="-150" dirty="0">
                  <a:solidFill>
                    <a:prstClr val="white"/>
                  </a:solidFill>
                  <a:latin typeface="Arial"/>
                  <a:ea typeface="+mn-ea"/>
                  <a:cs typeface="Arial"/>
                </a:rPr>
                <a:t>BITS</a:t>
              </a:r>
              <a:r>
                <a:rPr lang="en-US" sz="2900" spc="-150" dirty="0">
                  <a:solidFill>
                    <a:prstClr val="white"/>
                  </a:solidFill>
                  <a:latin typeface="Arial"/>
                  <a:ea typeface="+mn-ea"/>
                  <a:cs typeface="Arial"/>
                </a:rPr>
                <a:t> Pilani</a:t>
              </a:r>
            </a:p>
          </p:txBody>
        </p:sp>
        <p:sp>
          <p:nvSpPr>
            <p:cNvPr id="11" name="TextBox 10"/>
            <p:cNvSpPr txBox="1"/>
            <p:nvPr userDrawn="1"/>
          </p:nvSpPr>
          <p:spPr>
            <a:xfrm>
              <a:off x="228600" y="2665413"/>
              <a:ext cx="1905000" cy="230187"/>
            </a:xfrm>
            <a:prstGeom prst="rect">
              <a:avLst/>
            </a:prstGeom>
            <a:noFill/>
          </p:spPr>
          <p:txBody>
            <a:bodyPr>
              <a:spAutoFit/>
            </a:bodyPr>
            <a:lstStyle/>
            <a:p>
              <a:pPr algn="ctr" eaLnBrk="1" fontAlgn="auto" hangingPunct="1">
                <a:spcBef>
                  <a:spcPts val="0"/>
                </a:spcBef>
                <a:spcAft>
                  <a:spcPts val="0"/>
                </a:spcAft>
                <a:defRPr/>
              </a:pPr>
              <a:r>
                <a:rPr lang="en-US" sz="900" spc="-150" dirty="0">
                  <a:solidFill>
                    <a:srgbClr val="FFFFFF"/>
                  </a:solidFill>
                  <a:latin typeface="Arial"/>
                  <a:ea typeface="+mn-ea"/>
                  <a:cs typeface="Arial"/>
                </a:rPr>
                <a:t>Pilani | Dubai | Goa | Hyderabad</a:t>
              </a:r>
            </a:p>
          </p:txBody>
        </p:sp>
      </p:grpSp>
      <p:sp>
        <p:nvSpPr>
          <p:cNvPr id="17" name="Content Placeholder 16"/>
          <p:cNvSpPr>
            <a:spLocks noGrp="1"/>
          </p:cNvSpPr>
          <p:nvPr>
            <p:ph sz="quarter" idx="10"/>
          </p:nvPr>
        </p:nvSpPr>
        <p:spPr>
          <a:xfrm>
            <a:off x="406400" y="4648200"/>
            <a:ext cx="11277600" cy="1600200"/>
          </a:xfrm>
        </p:spPr>
        <p:txBody>
          <a:bodyPr>
            <a:noAutofit/>
          </a:bodyPr>
          <a:lstStyle>
            <a:lvl1pPr marL="0" indent="0">
              <a:lnSpc>
                <a:spcPts val="4200"/>
              </a:lnSpc>
              <a:spcBef>
                <a:spcPts val="0"/>
              </a:spcBef>
              <a:buNone/>
              <a:defRPr sz="4000" b="1" spc="-150" baseline="0">
                <a:latin typeface="Arial" pitchFamily="34" charset="0"/>
                <a:cs typeface="Arial" pitchFamily="34" charset="0"/>
              </a:defRPr>
            </a:lvl1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9966494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Slide Number Placeholder 5"/>
          <p:cNvSpPr>
            <a:spLocks noGrp="1"/>
          </p:cNvSpPr>
          <p:nvPr userDrawn="1">
            <p:ph type="sldNum" sz="quarter" idx="12"/>
          </p:nvPr>
        </p:nvSpPr>
        <p:spPr>
          <a:xfrm>
            <a:off x="9347200" y="6492876"/>
            <a:ext cx="2844800" cy="365125"/>
          </a:xfrm>
        </p:spPr>
        <p:txBody>
          <a:bodyPr/>
          <a:lstStyle/>
          <a:p>
            <a:pPr>
              <a:defRPr/>
            </a:pPr>
            <a:fld id="{649AB6AE-DC6C-4C19-AD98-A8BE141DCE93}" type="slidenum">
              <a:rPr lang="en-US">
                <a:solidFill>
                  <a:prstClr val="black">
                    <a:tint val="75000"/>
                  </a:prstClr>
                </a:solidFill>
              </a:rPr>
              <a:pPr>
                <a:defRPr/>
              </a:pPr>
              <a:t>‹#›</a:t>
            </a:fld>
            <a:endParaRPr lang="en-US" sz="1400">
              <a:solidFill>
                <a:prstClr val="black">
                  <a:tint val="75000"/>
                </a:prstClr>
              </a:solidFill>
            </a:endParaRPr>
          </a:p>
        </p:txBody>
      </p:sp>
      <p:sp>
        <p:nvSpPr>
          <p:cNvPr id="9" name="Slide Number Placeholder 5"/>
          <p:cNvSpPr txBox="1">
            <a:spLocks/>
          </p:cNvSpPr>
          <p:nvPr userDrawn="1"/>
        </p:nvSpPr>
        <p:spPr>
          <a:xfrm>
            <a:off x="3695733" y="6307676"/>
            <a:ext cx="4896544" cy="332656"/>
          </a:xfrm>
          <a:prstGeom prst="rect">
            <a:avLst/>
          </a:prstGeom>
        </p:spPr>
        <p:txBody>
          <a:bodyPr vert="horz" lIns="91440" tIns="45720" rIns="91440" bIns="45720" rtlCol="0" anchor="ctr"/>
          <a:lstStyle/>
          <a:p>
            <a:pPr algn="ctr" eaLnBrk="1" fontAlgn="auto" hangingPunct="1">
              <a:spcBef>
                <a:spcPts val="0"/>
              </a:spcBef>
              <a:spcAft>
                <a:spcPts val="0"/>
              </a:spcAft>
              <a:defRPr/>
            </a:pPr>
            <a:r>
              <a:rPr lang="en-US" sz="1200" dirty="0" smtClean="0">
                <a:solidFill>
                  <a:prstClr val="black">
                    <a:tint val="75000"/>
                  </a:prstClr>
                </a:solidFill>
                <a:latin typeface="Calibri"/>
                <a:ea typeface="+mn-ea"/>
              </a:rPr>
              <a:t>Data Warehousing</a:t>
            </a:r>
            <a:endParaRPr lang="en-US" sz="1400" dirty="0">
              <a:solidFill>
                <a:prstClr val="black">
                  <a:tint val="75000"/>
                </a:prstClr>
              </a:solidFill>
              <a:latin typeface="Calibri"/>
              <a:ea typeface="+mn-ea"/>
            </a:endParaRPr>
          </a:p>
        </p:txBody>
      </p:sp>
      <p:pic>
        <p:nvPicPr>
          <p:cNvPr id="10" name="Picture 9" descr="Picture 7.png"/>
          <p:cNvPicPr>
            <a:picLocks noChangeAspect="1"/>
          </p:cNvPicPr>
          <p:nvPr userDrawn="1"/>
        </p:nvPicPr>
        <p:blipFill>
          <a:blip r:embed="rId2" cstate="print">
            <a:extLst>
              <a:ext uri="{28A0092B-C50C-407E-A947-70E740481C1C}">
                <a14:useLocalDpi xmlns:a14="http://schemas.microsoft.com/office/drawing/2010/main" val="0"/>
              </a:ext>
            </a:extLst>
          </a:blip>
          <a:srcRect l="1923" b="5336"/>
          <a:stretch>
            <a:fillRect/>
          </a:stretch>
        </p:blipFill>
        <p:spPr bwMode="auto">
          <a:xfrm>
            <a:off x="8839201" y="0"/>
            <a:ext cx="2925233"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1" name="Group 22"/>
          <p:cNvGrpSpPr>
            <a:grpSpLocks/>
          </p:cNvGrpSpPr>
          <p:nvPr userDrawn="1"/>
        </p:nvGrpSpPr>
        <p:grpSpPr bwMode="auto">
          <a:xfrm>
            <a:off x="0" y="1295400"/>
            <a:ext cx="9347200" cy="46038"/>
            <a:chOff x="1905000" y="6553200"/>
            <a:chExt cx="7010400" cy="45719"/>
          </a:xfrm>
        </p:grpSpPr>
        <p:sp>
          <p:nvSpPr>
            <p:cNvPr id="12" name="Rectangle 11"/>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13" name="Rectangle 12"/>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14" name="Rectangle 13"/>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grpSp>
      <p:sp>
        <p:nvSpPr>
          <p:cNvPr id="15" name="TextBox 14"/>
          <p:cNvSpPr txBox="1">
            <a:spLocks noChangeArrowheads="1"/>
          </p:cNvSpPr>
          <p:nvPr userDrawn="1"/>
        </p:nvSpPr>
        <p:spPr bwMode="auto">
          <a:xfrm>
            <a:off x="4368800" y="6623448"/>
            <a:ext cx="782320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r" eaLnBrk="1" fontAlgn="auto" hangingPunct="1">
              <a:spcBef>
                <a:spcPts val="0"/>
              </a:spcBef>
              <a:spcAft>
                <a:spcPts val="0"/>
              </a:spcAft>
              <a:defRPr/>
            </a:pPr>
            <a:r>
              <a:rPr lang="en-US" sz="1100" b="1" dirty="0" smtClean="0">
                <a:solidFill>
                  <a:srgbClr val="101141"/>
                </a:solidFill>
                <a:ea typeface="+mn-ea"/>
              </a:rPr>
              <a:t>BITS </a:t>
            </a:r>
            <a:r>
              <a:rPr lang="en-US" sz="1100" dirty="0" err="1" smtClean="0">
                <a:solidFill>
                  <a:srgbClr val="101141"/>
                </a:solidFill>
                <a:ea typeface="+mn-ea"/>
              </a:rPr>
              <a:t>Pilani</a:t>
            </a:r>
            <a:r>
              <a:rPr lang="en-US" sz="1100" dirty="0" smtClean="0">
                <a:solidFill>
                  <a:srgbClr val="101141"/>
                </a:solidFill>
                <a:ea typeface="+mn-ea"/>
              </a:rPr>
              <a:t>, Deemed to be University under Section 3 of UGC Act, 1956</a:t>
            </a:r>
          </a:p>
        </p:txBody>
      </p:sp>
      <p:grpSp>
        <p:nvGrpSpPr>
          <p:cNvPr id="16" name="Group 18"/>
          <p:cNvGrpSpPr>
            <a:grpSpLocks/>
          </p:cNvGrpSpPr>
          <p:nvPr userDrawn="1"/>
        </p:nvGrpSpPr>
        <p:grpSpPr bwMode="auto">
          <a:xfrm>
            <a:off x="2844800" y="6553200"/>
            <a:ext cx="9347200" cy="46038"/>
            <a:chOff x="1905000" y="6553200"/>
            <a:chExt cx="7010400" cy="45719"/>
          </a:xfrm>
        </p:grpSpPr>
        <p:sp>
          <p:nvSpPr>
            <p:cNvPr id="17" name="Rectangle 16"/>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18" name="Rectangle 1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19" name="Rectangle 18"/>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grpSp>
    </p:spTree>
    <p:extLst>
      <p:ext uri="{BB962C8B-B14F-4D97-AF65-F5344CB8AC3E}">
        <p14:creationId xmlns:p14="http://schemas.microsoft.com/office/powerpoint/2010/main" val="4252316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E360EB9-5FBF-4E1A-9216-A25F9898D720}" type="datetimeFigureOut">
              <a:rPr lang="en-US" smtClean="0"/>
              <a:t>6/15/2015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61AFFF-E2F4-402D-873F-F9B1B7CF2EDD}" type="slidenum">
              <a:rPr lang="en-US" smtClean="0"/>
              <a:t>‹#›</a:t>
            </a:fld>
            <a:endParaRPr lang="en-US"/>
          </a:p>
        </p:txBody>
      </p:sp>
    </p:spTree>
    <p:extLst>
      <p:ext uri="{BB962C8B-B14F-4D97-AF65-F5344CB8AC3E}">
        <p14:creationId xmlns:p14="http://schemas.microsoft.com/office/powerpoint/2010/main" val="25972631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E360EB9-5FBF-4E1A-9216-A25F9898D720}" type="datetimeFigureOut">
              <a:rPr lang="en-US" smtClean="0"/>
              <a:t>6/15/2015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61AFFF-E2F4-402D-873F-F9B1B7CF2EDD}" type="slidenum">
              <a:rPr lang="en-US" smtClean="0"/>
              <a:t>‹#›</a:t>
            </a:fld>
            <a:endParaRPr lang="en-US"/>
          </a:p>
        </p:txBody>
      </p:sp>
    </p:spTree>
    <p:extLst>
      <p:ext uri="{BB962C8B-B14F-4D97-AF65-F5344CB8AC3E}">
        <p14:creationId xmlns:p14="http://schemas.microsoft.com/office/powerpoint/2010/main" val="1114625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E360EB9-5FBF-4E1A-9216-A25F9898D720}" type="datetimeFigureOut">
              <a:rPr lang="en-US" smtClean="0"/>
              <a:t>6/15/2015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61AFFF-E2F4-402D-873F-F9B1B7CF2EDD}" type="slidenum">
              <a:rPr lang="en-US" smtClean="0"/>
              <a:t>‹#›</a:t>
            </a:fld>
            <a:endParaRPr lang="en-US"/>
          </a:p>
        </p:txBody>
      </p:sp>
    </p:spTree>
    <p:extLst>
      <p:ext uri="{BB962C8B-B14F-4D97-AF65-F5344CB8AC3E}">
        <p14:creationId xmlns:p14="http://schemas.microsoft.com/office/powerpoint/2010/main" val="12697071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E360EB9-5FBF-4E1A-9216-A25F9898D720}" type="datetimeFigureOut">
              <a:rPr lang="en-US" smtClean="0"/>
              <a:t>6/15/2015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561AFFF-E2F4-402D-873F-F9B1B7CF2EDD}" type="slidenum">
              <a:rPr lang="en-US" smtClean="0"/>
              <a:t>‹#›</a:t>
            </a:fld>
            <a:endParaRPr lang="en-US"/>
          </a:p>
        </p:txBody>
      </p:sp>
    </p:spTree>
    <p:extLst>
      <p:ext uri="{BB962C8B-B14F-4D97-AF65-F5344CB8AC3E}">
        <p14:creationId xmlns:p14="http://schemas.microsoft.com/office/powerpoint/2010/main" val="23844050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E360EB9-5FBF-4E1A-9216-A25F9898D720}" type="datetimeFigureOut">
              <a:rPr lang="en-US" smtClean="0"/>
              <a:t>6/15/2015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561AFFF-E2F4-402D-873F-F9B1B7CF2EDD}" type="slidenum">
              <a:rPr lang="en-US" smtClean="0"/>
              <a:t>‹#›</a:t>
            </a:fld>
            <a:endParaRPr lang="en-US"/>
          </a:p>
        </p:txBody>
      </p:sp>
    </p:spTree>
    <p:extLst>
      <p:ext uri="{BB962C8B-B14F-4D97-AF65-F5344CB8AC3E}">
        <p14:creationId xmlns:p14="http://schemas.microsoft.com/office/powerpoint/2010/main" val="23107577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360EB9-5FBF-4E1A-9216-A25F9898D720}" type="datetimeFigureOut">
              <a:rPr lang="en-US" smtClean="0"/>
              <a:t>6/15/2015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61AFFF-E2F4-402D-873F-F9B1B7CF2EDD}" type="slidenum">
              <a:rPr lang="en-US" smtClean="0"/>
              <a:t>‹#›</a:t>
            </a:fld>
            <a:endParaRPr lang="en-US"/>
          </a:p>
        </p:txBody>
      </p:sp>
    </p:spTree>
    <p:extLst>
      <p:ext uri="{BB962C8B-B14F-4D97-AF65-F5344CB8AC3E}">
        <p14:creationId xmlns:p14="http://schemas.microsoft.com/office/powerpoint/2010/main" val="1542932336"/>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hyperlink" Target="http://creativecommons.org/licenses/by-sa/3.0/deed.en_US" TargetMode="External"/><Relationship Id="rId2" Type="http://schemas.openxmlformats.org/officeDocument/2006/relationships/image" Target="../media/image5.png"/><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3"/>
          </p:nvPr>
        </p:nvSpPr>
        <p:spPr/>
        <p:txBody>
          <a:bodyPr/>
          <a:lstStyle/>
          <a:p>
            <a:pPr algn="l"/>
            <a:r>
              <a:rPr lang="en-IN" dirty="0"/>
              <a:t>M6: OLAP &amp; Multidimensional Databases (MDDB)</a:t>
            </a:r>
            <a:endParaRPr lang="en-US" dirty="0"/>
          </a:p>
        </p:txBody>
      </p:sp>
      <p:sp>
        <p:nvSpPr>
          <p:cNvPr id="4" name="Title 3"/>
          <p:cNvSpPr>
            <a:spLocks noGrp="1"/>
          </p:cNvSpPr>
          <p:nvPr>
            <p:ph type="title"/>
          </p:nvPr>
        </p:nvSpPr>
        <p:spPr/>
        <p:txBody>
          <a:bodyPr/>
          <a:lstStyle/>
          <a:p>
            <a:r>
              <a:rPr lang="en-US" dirty="0" smtClean="0"/>
              <a:t>Data Warehousing</a:t>
            </a:r>
            <a:endParaRPr lang="en-US" dirty="0"/>
          </a:p>
        </p:txBody>
      </p:sp>
    </p:spTree>
    <p:extLst>
      <p:ext uri="{BB962C8B-B14F-4D97-AF65-F5344CB8AC3E}">
        <p14:creationId xmlns:p14="http://schemas.microsoft.com/office/powerpoint/2010/main" val="32381604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132735" y="365125"/>
            <a:ext cx="11221065" cy="1325563"/>
          </a:xfrm>
        </p:spPr>
        <p:txBody>
          <a:bodyPr>
            <a:normAutofit/>
          </a:bodyPr>
          <a:lstStyle/>
          <a:p>
            <a:r>
              <a:rPr lang="en-US" b="1" dirty="0" smtClean="0">
                <a:latin typeface="+mn-lt"/>
              </a:rPr>
              <a:t>Limitations of Other Tools</a:t>
            </a:r>
            <a:endParaRPr lang="en-IN" b="1" dirty="0">
              <a:latin typeface="+mn-lt"/>
            </a:endParaRPr>
          </a:p>
        </p:txBody>
      </p:sp>
      <p:sp>
        <p:nvSpPr>
          <p:cNvPr id="3" name="Content Placeholder 2"/>
          <p:cNvSpPr>
            <a:spLocks noGrp="1"/>
          </p:cNvSpPr>
          <p:nvPr>
            <p:ph idx="1"/>
          </p:nvPr>
        </p:nvSpPr>
        <p:spPr/>
        <p:txBody>
          <a:bodyPr>
            <a:normAutofit/>
          </a:bodyPr>
          <a:lstStyle/>
          <a:p>
            <a:r>
              <a:rPr lang="en-IN" dirty="0" smtClean="0"/>
              <a:t>Users need ability to analyse the data along multiple dimensions and their hierarchies rapidly</a:t>
            </a:r>
          </a:p>
          <a:p>
            <a:r>
              <a:rPr lang="en-IN" dirty="0" smtClean="0"/>
              <a:t>Spreadsheets can be cumbersome to use, particularly for large volumes of data.</a:t>
            </a:r>
          </a:p>
          <a:p>
            <a:r>
              <a:rPr lang="en-US" dirty="0" smtClean="0"/>
              <a:t>Multidimensional data entered in spreadsheet has lot of redundancy</a:t>
            </a:r>
          </a:p>
          <a:p>
            <a:r>
              <a:rPr lang="en-US" dirty="0" smtClean="0"/>
              <a:t>It will require enormous effort to do create multidimensional view</a:t>
            </a:r>
            <a:endParaRPr lang="en-IN" dirty="0"/>
          </a:p>
        </p:txBody>
      </p:sp>
    </p:spTree>
    <p:extLst>
      <p:ext uri="{BB962C8B-B14F-4D97-AF65-F5344CB8AC3E}">
        <p14:creationId xmlns:p14="http://schemas.microsoft.com/office/powerpoint/2010/main" val="238279709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132735" y="365125"/>
            <a:ext cx="11221065" cy="1325563"/>
          </a:xfrm>
        </p:spPr>
        <p:txBody>
          <a:bodyPr>
            <a:normAutofit/>
          </a:bodyPr>
          <a:lstStyle/>
          <a:p>
            <a:r>
              <a:rPr lang="en-US" b="1" dirty="0" smtClean="0">
                <a:latin typeface="+mn-lt"/>
              </a:rPr>
              <a:t>Limitations of Other Tools</a:t>
            </a:r>
            <a:endParaRPr lang="en-IN" b="1" dirty="0">
              <a:latin typeface="+mn-lt"/>
            </a:endParaRPr>
          </a:p>
        </p:txBody>
      </p:sp>
      <p:sp>
        <p:nvSpPr>
          <p:cNvPr id="3" name="Content Placeholder 2"/>
          <p:cNvSpPr>
            <a:spLocks noGrp="1"/>
          </p:cNvSpPr>
          <p:nvPr>
            <p:ph idx="1"/>
          </p:nvPr>
        </p:nvSpPr>
        <p:spPr/>
        <p:txBody>
          <a:bodyPr/>
          <a:lstStyle/>
          <a:p>
            <a:r>
              <a:rPr lang="en-US" dirty="0" smtClean="0"/>
              <a:t>SQL was originally meant to be end-user query language</a:t>
            </a:r>
          </a:p>
          <a:p>
            <a:r>
              <a:rPr lang="en-US" dirty="0" smtClean="0"/>
              <a:t>Except for very simple operations, the syntax is not easy to conceptualize for end-users</a:t>
            </a:r>
          </a:p>
          <a:p>
            <a:r>
              <a:rPr lang="en-US" dirty="0" smtClean="0"/>
              <a:t>The vocabulary is not suitable for analysis, comparisons are a challenge</a:t>
            </a:r>
          </a:p>
          <a:p>
            <a:r>
              <a:rPr lang="en-US" dirty="0" smtClean="0"/>
              <a:t>SQL is not good with complex calculations and time-series data.</a:t>
            </a:r>
            <a:endParaRPr lang="en-IN" dirty="0"/>
          </a:p>
        </p:txBody>
      </p:sp>
    </p:spTree>
    <p:extLst>
      <p:ext uri="{BB962C8B-B14F-4D97-AF65-F5344CB8AC3E}">
        <p14:creationId xmlns:p14="http://schemas.microsoft.com/office/powerpoint/2010/main" val="383032682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03239" y="365125"/>
            <a:ext cx="11250561" cy="1325563"/>
          </a:xfrm>
        </p:spPr>
        <p:txBody>
          <a:bodyPr>
            <a:normAutofit/>
          </a:bodyPr>
          <a:lstStyle/>
          <a:p>
            <a:r>
              <a:rPr lang="en-US" b="1" dirty="0" smtClean="0">
                <a:latin typeface="+mn-lt"/>
              </a:rPr>
              <a:t>Limitations of Other Tools</a:t>
            </a:r>
            <a:endParaRPr lang="en-IN" b="1" dirty="0">
              <a:latin typeface="+mn-lt"/>
            </a:endParaRPr>
          </a:p>
        </p:txBody>
      </p:sp>
      <p:sp>
        <p:nvSpPr>
          <p:cNvPr id="3" name="Content Placeholder 2"/>
          <p:cNvSpPr>
            <a:spLocks noGrp="1"/>
          </p:cNvSpPr>
          <p:nvPr>
            <p:ph idx="1"/>
          </p:nvPr>
        </p:nvSpPr>
        <p:spPr/>
        <p:txBody>
          <a:bodyPr/>
          <a:lstStyle/>
          <a:p>
            <a:r>
              <a:rPr lang="en-IN" dirty="0" smtClean="0"/>
              <a:t>A real-world analysis session requires many queries following one after the other.</a:t>
            </a:r>
          </a:p>
          <a:p>
            <a:r>
              <a:rPr lang="en-IN" dirty="0" smtClean="0"/>
              <a:t>Each query may translate into a number of statements invoking full table scans, multiple joins, aggregations, groupings, and sorting.</a:t>
            </a:r>
          </a:p>
          <a:p>
            <a:r>
              <a:rPr lang="en-IN" dirty="0" smtClean="0"/>
              <a:t>The overhead on the systems would be enormous and seriously impact the response times</a:t>
            </a:r>
            <a:endParaRPr lang="en-IN" dirty="0"/>
          </a:p>
        </p:txBody>
      </p:sp>
    </p:spTree>
    <p:extLst>
      <p:ext uri="{BB962C8B-B14F-4D97-AF65-F5344CB8AC3E}">
        <p14:creationId xmlns:p14="http://schemas.microsoft.com/office/powerpoint/2010/main" val="92621565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latin typeface="+mn-lt"/>
              </a:rPr>
              <a:t>Features of OLAP</a:t>
            </a:r>
            <a:endParaRPr lang="en-US" b="1" dirty="0">
              <a:latin typeface="+mn-lt"/>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173253928"/>
              </p:ext>
            </p:extLst>
          </p:nvPr>
        </p:nvGraphicFramePr>
        <p:xfrm>
          <a:off x="248273" y="1825625"/>
          <a:ext cx="8350037" cy="1847305"/>
        </p:xfrm>
        <a:graphic>
          <a:graphicData uri="http://schemas.openxmlformats.org/drawingml/2006/table">
            <a:tbl>
              <a:tblPr firstRow="1" firstCol="1" bandRow="1">
                <a:tableStyleId>{5C22544A-7EE6-4342-B048-85BDC9FD1C3A}</a:tableStyleId>
              </a:tblPr>
              <a:tblGrid>
                <a:gridCol w="2779761"/>
                <a:gridCol w="2788977"/>
                <a:gridCol w="2781299"/>
              </a:tblGrid>
              <a:tr h="530084">
                <a:tc>
                  <a:txBody>
                    <a:bodyPr/>
                    <a:lstStyle/>
                    <a:p>
                      <a:pPr marL="0" marR="0" indent="0" algn="ctr">
                        <a:lnSpc>
                          <a:spcPct val="107000"/>
                        </a:lnSpc>
                        <a:spcBef>
                          <a:spcPts val="0"/>
                        </a:spcBef>
                        <a:spcAft>
                          <a:spcPts val="0"/>
                        </a:spcAft>
                      </a:pPr>
                      <a:r>
                        <a:rPr lang="en-US" sz="1600" b="1" dirty="0">
                          <a:solidFill>
                            <a:schemeClr val="tx1"/>
                          </a:solidFill>
                          <a:effectLst/>
                        </a:rPr>
                        <a:t>Multidimensional analysis</a:t>
                      </a:r>
                      <a:endParaRPr lang="en-US" sz="1600" b="1" dirty="0">
                        <a:solidFill>
                          <a:schemeClr val="tx1"/>
                        </a:solidFill>
                        <a:effectLst/>
                        <a:latin typeface="Times New Roman" panose="02020603050405020304" pitchFamily="18" charset="0"/>
                        <a:ea typeface="Times New Roman" panose="02020603050405020304" pitchFamily="18" charset="0"/>
                      </a:endParaRPr>
                    </a:p>
                  </a:txBody>
                  <a:tcPr marL="112231" marR="63435" marT="0" marB="46990" anchor="ctr">
                    <a:solidFill>
                      <a:schemeClr val="accent1">
                        <a:lumMod val="40000"/>
                        <a:lumOff val="60000"/>
                      </a:schemeClr>
                    </a:solidFill>
                  </a:tcPr>
                </a:tc>
                <a:tc>
                  <a:txBody>
                    <a:bodyPr/>
                    <a:lstStyle/>
                    <a:p>
                      <a:pPr marL="8890" marR="12700" indent="0" algn="ctr">
                        <a:lnSpc>
                          <a:spcPct val="107000"/>
                        </a:lnSpc>
                        <a:spcBef>
                          <a:spcPts val="0"/>
                        </a:spcBef>
                        <a:spcAft>
                          <a:spcPts val="0"/>
                        </a:spcAft>
                      </a:pPr>
                      <a:r>
                        <a:rPr lang="en-US" sz="1600" b="1" dirty="0">
                          <a:solidFill>
                            <a:schemeClr val="tx1"/>
                          </a:solidFill>
                          <a:effectLst/>
                        </a:rPr>
                        <a:t>Consistent performance</a:t>
                      </a:r>
                      <a:endParaRPr lang="en-US" sz="1600" b="1" dirty="0">
                        <a:solidFill>
                          <a:schemeClr val="tx1"/>
                        </a:solidFill>
                        <a:effectLst/>
                        <a:latin typeface="Times New Roman" panose="02020603050405020304" pitchFamily="18" charset="0"/>
                        <a:ea typeface="Times New Roman" panose="02020603050405020304" pitchFamily="18" charset="0"/>
                      </a:endParaRPr>
                    </a:p>
                  </a:txBody>
                  <a:tcPr marL="112231" marR="63435" marT="0" marB="46990" anchor="ctr">
                    <a:solidFill>
                      <a:schemeClr val="accent1">
                        <a:lumMod val="40000"/>
                        <a:lumOff val="60000"/>
                      </a:schemeClr>
                    </a:solidFill>
                  </a:tcPr>
                </a:tc>
                <a:tc>
                  <a:txBody>
                    <a:bodyPr/>
                    <a:lstStyle/>
                    <a:p>
                      <a:pPr marL="1270" marR="0" indent="52070" algn="ctr">
                        <a:lnSpc>
                          <a:spcPct val="107000"/>
                        </a:lnSpc>
                        <a:spcBef>
                          <a:spcPts val="0"/>
                        </a:spcBef>
                        <a:spcAft>
                          <a:spcPts val="0"/>
                        </a:spcAft>
                      </a:pPr>
                      <a:r>
                        <a:rPr lang="en-US" sz="1600" b="1">
                          <a:solidFill>
                            <a:schemeClr val="tx1"/>
                          </a:solidFill>
                          <a:effectLst/>
                        </a:rPr>
                        <a:t>Fast response times for interactive queries</a:t>
                      </a:r>
                      <a:endParaRPr lang="en-US" sz="1600" b="1">
                        <a:solidFill>
                          <a:schemeClr val="tx1"/>
                        </a:solidFill>
                        <a:effectLst/>
                        <a:latin typeface="Times New Roman" panose="02020603050405020304" pitchFamily="18" charset="0"/>
                        <a:ea typeface="Times New Roman" panose="02020603050405020304" pitchFamily="18" charset="0"/>
                      </a:endParaRPr>
                    </a:p>
                  </a:txBody>
                  <a:tcPr marL="112231" marR="63435" marT="0" marB="46990" anchor="ctr">
                    <a:solidFill>
                      <a:schemeClr val="accent1">
                        <a:lumMod val="40000"/>
                        <a:lumOff val="60000"/>
                      </a:schemeClr>
                    </a:solidFill>
                  </a:tcPr>
                </a:tc>
              </a:tr>
              <a:tr h="530084">
                <a:tc>
                  <a:txBody>
                    <a:bodyPr/>
                    <a:lstStyle/>
                    <a:p>
                      <a:pPr marL="27940" marR="0" indent="0" algn="ctr">
                        <a:lnSpc>
                          <a:spcPct val="107000"/>
                        </a:lnSpc>
                        <a:spcBef>
                          <a:spcPts val="0"/>
                        </a:spcBef>
                        <a:spcAft>
                          <a:spcPts val="0"/>
                        </a:spcAft>
                      </a:pPr>
                      <a:r>
                        <a:rPr lang="en-US" sz="1600" b="1">
                          <a:solidFill>
                            <a:schemeClr val="tx1"/>
                          </a:solidFill>
                          <a:effectLst/>
                        </a:rPr>
                        <a:t>Drill-down and     roll-up</a:t>
                      </a:r>
                      <a:endParaRPr lang="en-US" sz="1600" b="1">
                        <a:solidFill>
                          <a:schemeClr val="tx1"/>
                        </a:solidFill>
                        <a:effectLst/>
                        <a:latin typeface="Times New Roman" panose="02020603050405020304" pitchFamily="18" charset="0"/>
                        <a:ea typeface="Times New Roman" panose="02020603050405020304" pitchFamily="18" charset="0"/>
                      </a:endParaRPr>
                    </a:p>
                  </a:txBody>
                  <a:tcPr marL="112231" marR="63435" marT="0" marB="46990" anchor="ctr">
                    <a:solidFill>
                      <a:schemeClr val="accent1">
                        <a:lumMod val="40000"/>
                        <a:lumOff val="60000"/>
                      </a:schemeClr>
                    </a:solidFill>
                  </a:tcPr>
                </a:tc>
                <a:tc>
                  <a:txBody>
                    <a:bodyPr/>
                    <a:lstStyle/>
                    <a:p>
                      <a:pPr marL="0" marR="0" indent="0" algn="ctr">
                        <a:lnSpc>
                          <a:spcPct val="107000"/>
                        </a:lnSpc>
                        <a:spcBef>
                          <a:spcPts val="0"/>
                        </a:spcBef>
                        <a:spcAft>
                          <a:spcPts val="0"/>
                        </a:spcAft>
                      </a:pPr>
                      <a:r>
                        <a:rPr lang="en-US" sz="1600" b="1">
                          <a:solidFill>
                            <a:schemeClr val="tx1"/>
                          </a:solidFill>
                          <a:effectLst/>
                        </a:rPr>
                        <a:t>Navigation in and out of details</a:t>
                      </a:r>
                      <a:endParaRPr lang="en-US" sz="1600" b="1">
                        <a:solidFill>
                          <a:schemeClr val="tx1"/>
                        </a:solidFill>
                        <a:effectLst/>
                        <a:latin typeface="Times New Roman" panose="02020603050405020304" pitchFamily="18" charset="0"/>
                        <a:ea typeface="Times New Roman" panose="02020603050405020304" pitchFamily="18" charset="0"/>
                      </a:endParaRPr>
                    </a:p>
                  </a:txBody>
                  <a:tcPr marL="112231" marR="63435" marT="0" marB="46990" anchor="ctr">
                    <a:solidFill>
                      <a:schemeClr val="accent1">
                        <a:lumMod val="40000"/>
                        <a:lumOff val="60000"/>
                      </a:schemeClr>
                    </a:solidFill>
                  </a:tcPr>
                </a:tc>
                <a:tc>
                  <a:txBody>
                    <a:bodyPr/>
                    <a:lstStyle/>
                    <a:p>
                      <a:pPr marL="304800" marR="0" indent="-201295" algn="ctr">
                        <a:lnSpc>
                          <a:spcPct val="107000"/>
                        </a:lnSpc>
                        <a:spcBef>
                          <a:spcPts val="0"/>
                        </a:spcBef>
                        <a:spcAft>
                          <a:spcPts val="0"/>
                        </a:spcAft>
                      </a:pPr>
                      <a:r>
                        <a:rPr lang="en-US" sz="1600" b="1">
                          <a:solidFill>
                            <a:schemeClr val="tx1"/>
                          </a:solidFill>
                          <a:effectLst/>
                        </a:rPr>
                        <a:t>Slice-and-dice or rotation</a:t>
                      </a:r>
                      <a:endParaRPr lang="en-US" sz="1600" b="1">
                        <a:solidFill>
                          <a:schemeClr val="tx1"/>
                        </a:solidFill>
                        <a:effectLst/>
                        <a:latin typeface="Times New Roman" panose="02020603050405020304" pitchFamily="18" charset="0"/>
                        <a:ea typeface="Times New Roman" panose="02020603050405020304" pitchFamily="18" charset="0"/>
                      </a:endParaRPr>
                    </a:p>
                  </a:txBody>
                  <a:tcPr marL="112231" marR="63435" marT="0" marB="46990" anchor="ctr">
                    <a:solidFill>
                      <a:schemeClr val="accent1">
                        <a:lumMod val="40000"/>
                        <a:lumOff val="60000"/>
                      </a:schemeClr>
                    </a:solidFill>
                  </a:tcPr>
                </a:tc>
              </a:tr>
              <a:tr h="709639">
                <a:tc>
                  <a:txBody>
                    <a:bodyPr/>
                    <a:lstStyle/>
                    <a:p>
                      <a:pPr marL="60325" marR="0" indent="0" algn="ctr">
                        <a:lnSpc>
                          <a:spcPct val="107000"/>
                        </a:lnSpc>
                        <a:spcBef>
                          <a:spcPts val="0"/>
                        </a:spcBef>
                        <a:spcAft>
                          <a:spcPts val="0"/>
                        </a:spcAft>
                      </a:pPr>
                      <a:r>
                        <a:rPr lang="en-US" sz="1600" b="1">
                          <a:solidFill>
                            <a:schemeClr val="tx1"/>
                          </a:solidFill>
                          <a:effectLst/>
                        </a:rPr>
                        <a:t>Multiple view    modes</a:t>
                      </a:r>
                      <a:endParaRPr lang="en-US" sz="1600" b="1">
                        <a:solidFill>
                          <a:schemeClr val="tx1"/>
                        </a:solidFill>
                        <a:effectLst/>
                        <a:latin typeface="Times New Roman" panose="02020603050405020304" pitchFamily="18" charset="0"/>
                        <a:ea typeface="Times New Roman" panose="02020603050405020304" pitchFamily="18" charset="0"/>
                      </a:endParaRPr>
                    </a:p>
                  </a:txBody>
                  <a:tcPr marL="112231" marR="63435" marT="0" marB="46990" anchor="ctr">
                    <a:solidFill>
                      <a:schemeClr val="accent1">
                        <a:lumMod val="40000"/>
                        <a:lumOff val="60000"/>
                      </a:schemeClr>
                    </a:solidFill>
                  </a:tcPr>
                </a:tc>
                <a:tc>
                  <a:txBody>
                    <a:bodyPr/>
                    <a:lstStyle/>
                    <a:p>
                      <a:pPr marL="179705" marR="0" indent="0" algn="ctr">
                        <a:lnSpc>
                          <a:spcPct val="107000"/>
                        </a:lnSpc>
                        <a:spcBef>
                          <a:spcPts val="0"/>
                        </a:spcBef>
                        <a:spcAft>
                          <a:spcPts val="0"/>
                        </a:spcAft>
                      </a:pPr>
                      <a:r>
                        <a:rPr lang="en-US" sz="1600" b="1" dirty="0">
                          <a:solidFill>
                            <a:schemeClr val="tx1"/>
                          </a:solidFill>
                          <a:effectLst/>
                        </a:rPr>
                        <a:t>Easy               scalability</a:t>
                      </a:r>
                      <a:endParaRPr lang="en-US" sz="1600" b="1" dirty="0">
                        <a:solidFill>
                          <a:schemeClr val="tx1"/>
                        </a:solidFill>
                        <a:effectLst/>
                        <a:latin typeface="Times New Roman" panose="02020603050405020304" pitchFamily="18" charset="0"/>
                        <a:ea typeface="Times New Roman" panose="02020603050405020304" pitchFamily="18" charset="0"/>
                      </a:endParaRPr>
                    </a:p>
                  </a:txBody>
                  <a:tcPr marL="112231" marR="63435" marT="0" marB="46990" anchor="ctr">
                    <a:solidFill>
                      <a:schemeClr val="accent1">
                        <a:lumMod val="40000"/>
                        <a:lumOff val="60000"/>
                      </a:schemeClr>
                    </a:solidFill>
                  </a:tcPr>
                </a:tc>
                <a:tc>
                  <a:txBody>
                    <a:bodyPr/>
                    <a:lstStyle/>
                    <a:p>
                      <a:pPr marL="0" marR="0" indent="0" algn="ctr">
                        <a:lnSpc>
                          <a:spcPct val="107000"/>
                        </a:lnSpc>
                        <a:spcBef>
                          <a:spcPts val="0"/>
                        </a:spcBef>
                        <a:spcAft>
                          <a:spcPts val="0"/>
                        </a:spcAft>
                      </a:pPr>
                      <a:r>
                        <a:rPr lang="en-US" sz="1600" b="1" dirty="0">
                          <a:solidFill>
                            <a:schemeClr val="tx1"/>
                          </a:solidFill>
                          <a:effectLst/>
                        </a:rPr>
                        <a:t>Time intelligence (</a:t>
                      </a:r>
                      <a:r>
                        <a:rPr lang="en-US" sz="1600" b="1" dirty="0" err="1">
                          <a:solidFill>
                            <a:schemeClr val="tx1"/>
                          </a:solidFill>
                          <a:effectLst/>
                        </a:rPr>
                        <a:t>yearto</a:t>
                      </a:r>
                      <a:r>
                        <a:rPr lang="en-US" sz="1600" b="1" dirty="0">
                          <a:solidFill>
                            <a:schemeClr val="tx1"/>
                          </a:solidFill>
                          <a:effectLst/>
                        </a:rPr>
                        <a:t>-date, fiscal period)</a:t>
                      </a:r>
                      <a:endParaRPr lang="en-US" sz="1600" b="1" dirty="0">
                        <a:solidFill>
                          <a:schemeClr val="tx1"/>
                        </a:solidFill>
                        <a:effectLst/>
                        <a:latin typeface="Times New Roman" panose="02020603050405020304" pitchFamily="18" charset="0"/>
                        <a:ea typeface="Times New Roman" panose="02020603050405020304" pitchFamily="18" charset="0"/>
                      </a:endParaRPr>
                    </a:p>
                  </a:txBody>
                  <a:tcPr marL="112231" marR="63435" marT="0" marB="46990" anchor="ctr">
                    <a:solidFill>
                      <a:schemeClr val="accent1">
                        <a:lumMod val="40000"/>
                        <a:lumOff val="60000"/>
                      </a:schemeClr>
                    </a:solidFill>
                  </a:tcPr>
                </a:tc>
              </a:tr>
            </a:tbl>
          </a:graphicData>
        </a:graphic>
      </p:graphicFrame>
      <p:sp>
        <p:nvSpPr>
          <p:cNvPr id="5" name="TextBox 4"/>
          <p:cNvSpPr txBox="1"/>
          <p:nvPr/>
        </p:nvSpPr>
        <p:spPr>
          <a:xfrm>
            <a:off x="3200401" y="3658241"/>
            <a:ext cx="1395703" cy="338554"/>
          </a:xfrm>
          <a:prstGeom prst="rect">
            <a:avLst/>
          </a:prstGeom>
          <a:noFill/>
        </p:spPr>
        <p:txBody>
          <a:bodyPr wrap="none" rtlCol="0" anchor="ctr">
            <a:spAutoFit/>
          </a:bodyPr>
          <a:lstStyle/>
          <a:p>
            <a:r>
              <a:rPr lang="en-US" sz="1600" b="1" dirty="0" smtClean="0"/>
              <a:t>Basic Features</a:t>
            </a:r>
            <a:endParaRPr lang="en-US" sz="1600" b="1" dirty="0"/>
          </a:p>
        </p:txBody>
      </p:sp>
      <p:graphicFrame>
        <p:nvGraphicFramePr>
          <p:cNvPr id="6" name="Table 5"/>
          <p:cNvGraphicFramePr>
            <a:graphicFrameLocks noGrp="1"/>
          </p:cNvGraphicFramePr>
          <p:nvPr>
            <p:extLst>
              <p:ext uri="{D42A27DB-BD31-4B8C-83A1-F6EECF244321}">
                <p14:modId xmlns:p14="http://schemas.microsoft.com/office/powerpoint/2010/main" val="3115557225"/>
              </p:ext>
            </p:extLst>
          </p:nvPr>
        </p:nvGraphicFramePr>
        <p:xfrm>
          <a:off x="4203290" y="4218039"/>
          <a:ext cx="7624915" cy="1917291"/>
        </p:xfrm>
        <a:graphic>
          <a:graphicData uri="http://schemas.openxmlformats.org/drawingml/2006/table">
            <a:tbl>
              <a:tblPr firstRow="1" firstCol="1" bandRow="1">
                <a:tableStyleId>{5C22544A-7EE6-4342-B048-85BDC9FD1C3A}</a:tableStyleId>
              </a:tblPr>
              <a:tblGrid>
                <a:gridCol w="2540236"/>
                <a:gridCol w="2545846"/>
                <a:gridCol w="2538833"/>
              </a:tblGrid>
              <a:tr h="639097">
                <a:tc>
                  <a:txBody>
                    <a:bodyPr/>
                    <a:lstStyle/>
                    <a:p>
                      <a:pPr marL="51435" marR="33655" indent="0" algn="ctr">
                        <a:lnSpc>
                          <a:spcPct val="107000"/>
                        </a:lnSpc>
                        <a:spcBef>
                          <a:spcPts val="0"/>
                        </a:spcBef>
                        <a:spcAft>
                          <a:spcPts val="0"/>
                        </a:spcAft>
                      </a:pPr>
                      <a:r>
                        <a:rPr lang="en-US" sz="1600" b="1">
                          <a:solidFill>
                            <a:schemeClr val="tx1"/>
                          </a:solidFill>
                          <a:effectLst/>
                        </a:rPr>
                        <a:t>Powerful  calculations</a:t>
                      </a:r>
                      <a:endParaRPr lang="en-US" sz="2000" b="1">
                        <a:solidFill>
                          <a:schemeClr val="tx1"/>
                        </a:solidFill>
                        <a:effectLst/>
                        <a:latin typeface="Times New Roman" panose="02020603050405020304" pitchFamily="18" charset="0"/>
                        <a:ea typeface="Times New Roman" panose="02020603050405020304" pitchFamily="18" charset="0"/>
                      </a:endParaRPr>
                    </a:p>
                  </a:txBody>
                  <a:tcPr marL="71120" marR="38100" marT="78105" marB="0" anchor="ctr">
                    <a:solidFill>
                      <a:schemeClr val="accent1">
                        <a:lumMod val="60000"/>
                        <a:lumOff val="40000"/>
                      </a:schemeClr>
                    </a:solidFill>
                  </a:tcPr>
                </a:tc>
                <a:tc>
                  <a:txBody>
                    <a:bodyPr/>
                    <a:lstStyle/>
                    <a:p>
                      <a:pPr marL="0" marR="0" indent="0" algn="ctr">
                        <a:lnSpc>
                          <a:spcPct val="107000"/>
                        </a:lnSpc>
                        <a:spcBef>
                          <a:spcPts val="0"/>
                        </a:spcBef>
                        <a:spcAft>
                          <a:spcPts val="0"/>
                        </a:spcAft>
                      </a:pPr>
                      <a:r>
                        <a:rPr lang="en-US" sz="1600" b="1">
                          <a:solidFill>
                            <a:schemeClr val="tx1"/>
                          </a:solidFill>
                          <a:effectLst/>
                        </a:rPr>
                        <a:t>Cross-dimensional calculations</a:t>
                      </a:r>
                      <a:endParaRPr lang="en-US" sz="2000" b="1">
                        <a:solidFill>
                          <a:schemeClr val="tx1"/>
                        </a:solidFill>
                        <a:effectLst/>
                        <a:latin typeface="Times New Roman" panose="02020603050405020304" pitchFamily="18" charset="0"/>
                        <a:ea typeface="Times New Roman" panose="02020603050405020304" pitchFamily="18" charset="0"/>
                      </a:endParaRPr>
                    </a:p>
                  </a:txBody>
                  <a:tcPr marL="71120" marR="38100" marT="78105" marB="0" anchor="ctr">
                    <a:solidFill>
                      <a:schemeClr val="accent1">
                        <a:lumMod val="60000"/>
                        <a:lumOff val="40000"/>
                      </a:schemeClr>
                    </a:solidFill>
                  </a:tcPr>
                </a:tc>
                <a:tc>
                  <a:txBody>
                    <a:bodyPr/>
                    <a:lstStyle/>
                    <a:p>
                      <a:pPr marL="98425" marR="0" indent="-7620" algn="ctr">
                        <a:lnSpc>
                          <a:spcPct val="107000"/>
                        </a:lnSpc>
                        <a:spcBef>
                          <a:spcPts val="0"/>
                        </a:spcBef>
                        <a:spcAft>
                          <a:spcPts val="0"/>
                        </a:spcAft>
                      </a:pPr>
                      <a:r>
                        <a:rPr lang="en-US" sz="1600" b="1">
                          <a:solidFill>
                            <a:schemeClr val="tx1"/>
                          </a:solidFill>
                          <a:effectLst/>
                        </a:rPr>
                        <a:t>Pre-calculation or pre-consolidation</a:t>
                      </a:r>
                      <a:endParaRPr lang="en-US" sz="2000" b="1">
                        <a:solidFill>
                          <a:schemeClr val="tx1"/>
                        </a:solidFill>
                        <a:effectLst/>
                        <a:latin typeface="Times New Roman" panose="02020603050405020304" pitchFamily="18" charset="0"/>
                        <a:ea typeface="Times New Roman" panose="02020603050405020304" pitchFamily="18" charset="0"/>
                      </a:endParaRPr>
                    </a:p>
                  </a:txBody>
                  <a:tcPr marL="71120" marR="38100" marT="78105" marB="0" anchor="ctr">
                    <a:solidFill>
                      <a:schemeClr val="accent1">
                        <a:lumMod val="60000"/>
                        <a:lumOff val="40000"/>
                      </a:schemeClr>
                    </a:solidFill>
                  </a:tcPr>
                </a:tc>
              </a:tr>
              <a:tr h="639097">
                <a:tc>
                  <a:txBody>
                    <a:bodyPr/>
                    <a:lstStyle/>
                    <a:p>
                      <a:pPr marL="0" marR="0" indent="0" algn="ctr">
                        <a:lnSpc>
                          <a:spcPct val="107000"/>
                        </a:lnSpc>
                        <a:spcBef>
                          <a:spcPts val="0"/>
                        </a:spcBef>
                        <a:spcAft>
                          <a:spcPts val="0"/>
                        </a:spcAft>
                      </a:pPr>
                      <a:r>
                        <a:rPr lang="en-US" sz="1600" b="1">
                          <a:solidFill>
                            <a:schemeClr val="tx1"/>
                          </a:solidFill>
                          <a:effectLst/>
                        </a:rPr>
                        <a:t>Drill-through across dimensions or details</a:t>
                      </a:r>
                      <a:endParaRPr lang="en-US" sz="2000" b="1">
                        <a:solidFill>
                          <a:schemeClr val="tx1"/>
                        </a:solidFill>
                        <a:effectLst/>
                        <a:latin typeface="Times New Roman" panose="02020603050405020304" pitchFamily="18" charset="0"/>
                        <a:ea typeface="Times New Roman" panose="02020603050405020304" pitchFamily="18" charset="0"/>
                      </a:endParaRPr>
                    </a:p>
                  </a:txBody>
                  <a:tcPr marL="71120" marR="38100" marT="78105" marB="0" anchor="ctr">
                    <a:solidFill>
                      <a:schemeClr val="accent1">
                        <a:lumMod val="60000"/>
                        <a:lumOff val="40000"/>
                      </a:schemeClr>
                    </a:solidFill>
                  </a:tcPr>
                </a:tc>
                <a:tc>
                  <a:txBody>
                    <a:bodyPr/>
                    <a:lstStyle/>
                    <a:p>
                      <a:pPr marL="0" marR="0" indent="0" algn="ctr">
                        <a:lnSpc>
                          <a:spcPct val="107000"/>
                        </a:lnSpc>
                        <a:spcBef>
                          <a:spcPts val="0"/>
                        </a:spcBef>
                        <a:spcAft>
                          <a:spcPts val="0"/>
                        </a:spcAft>
                      </a:pPr>
                      <a:r>
                        <a:rPr lang="en-US" sz="1600" b="1">
                          <a:solidFill>
                            <a:schemeClr val="tx1"/>
                          </a:solidFill>
                          <a:effectLst/>
                        </a:rPr>
                        <a:t>Sophisticated presentation &amp; displays</a:t>
                      </a:r>
                      <a:endParaRPr lang="en-US" sz="2000" b="1">
                        <a:solidFill>
                          <a:schemeClr val="tx1"/>
                        </a:solidFill>
                        <a:effectLst/>
                        <a:latin typeface="Times New Roman" panose="02020603050405020304" pitchFamily="18" charset="0"/>
                        <a:ea typeface="Times New Roman" panose="02020603050405020304" pitchFamily="18" charset="0"/>
                      </a:endParaRPr>
                    </a:p>
                  </a:txBody>
                  <a:tcPr marL="71120" marR="38100" marT="78105" marB="0" anchor="ctr">
                    <a:solidFill>
                      <a:schemeClr val="accent1">
                        <a:lumMod val="60000"/>
                        <a:lumOff val="40000"/>
                      </a:schemeClr>
                    </a:solidFill>
                  </a:tcPr>
                </a:tc>
                <a:tc>
                  <a:txBody>
                    <a:bodyPr/>
                    <a:lstStyle/>
                    <a:p>
                      <a:pPr marL="120650" marR="0" indent="60960" algn="ctr">
                        <a:lnSpc>
                          <a:spcPct val="107000"/>
                        </a:lnSpc>
                        <a:spcBef>
                          <a:spcPts val="0"/>
                        </a:spcBef>
                        <a:spcAft>
                          <a:spcPts val="0"/>
                        </a:spcAft>
                      </a:pPr>
                      <a:r>
                        <a:rPr lang="en-US" sz="1600" b="1">
                          <a:solidFill>
                            <a:schemeClr val="tx1"/>
                          </a:solidFill>
                          <a:effectLst/>
                        </a:rPr>
                        <a:t>Collaborative decision making</a:t>
                      </a:r>
                      <a:endParaRPr lang="en-US" sz="2000" b="1">
                        <a:solidFill>
                          <a:schemeClr val="tx1"/>
                        </a:solidFill>
                        <a:effectLst/>
                        <a:latin typeface="Times New Roman" panose="02020603050405020304" pitchFamily="18" charset="0"/>
                        <a:ea typeface="Times New Roman" panose="02020603050405020304" pitchFamily="18" charset="0"/>
                      </a:endParaRPr>
                    </a:p>
                  </a:txBody>
                  <a:tcPr marL="71120" marR="38100" marT="78105" marB="0" anchor="ctr">
                    <a:solidFill>
                      <a:schemeClr val="accent1">
                        <a:lumMod val="60000"/>
                        <a:lumOff val="40000"/>
                      </a:schemeClr>
                    </a:solidFill>
                  </a:tcPr>
                </a:tc>
              </a:tr>
              <a:tr h="639097">
                <a:tc>
                  <a:txBody>
                    <a:bodyPr/>
                    <a:lstStyle/>
                    <a:p>
                      <a:pPr marL="0" marR="0" indent="0" algn="ctr">
                        <a:lnSpc>
                          <a:spcPct val="107000"/>
                        </a:lnSpc>
                        <a:spcBef>
                          <a:spcPts val="0"/>
                        </a:spcBef>
                        <a:spcAft>
                          <a:spcPts val="0"/>
                        </a:spcAft>
                      </a:pPr>
                      <a:r>
                        <a:rPr lang="en-US" sz="1600" b="1">
                          <a:solidFill>
                            <a:schemeClr val="tx1"/>
                          </a:solidFill>
                          <a:effectLst/>
                        </a:rPr>
                        <a:t>Derived data values through formulas</a:t>
                      </a:r>
                      <a:endParaRPr lang="en-US" sz="2000" b="1">
                        <a:solidFill>
                          <a:schemeClr val="tx1"/>
                        </a:solidFill>
                        <a:effectLst/>
                        <a:latin typeface="Times New Roman" panose="02020603050405020304" pitchFamily="18" charset="0"/>
                        <a:ea typeface="Times New Roman" panose="02020603050405020304" pitchFamily="18" charset="0"/>
                      </a:endParaRPr>
                    </a:p>
                  </a:txBody>
                  <a:tcPr marL="71120" marR="38100" marT="78105" marB="0" anchor="ctr">
                    <a:solidFill>
                      <a:schemeClr val="accent1">
                        <a:lumMod val="60000"/>
                        <a:lumOff val="40000"/>
                      </a:schemeClr>
                    </a:solidFill>
                  </a:tcPr>
                </a:tc>
                <a:tc>
                  <a:txBody>
                    <a:bodyPr/>
                    <a:lstStyle/>
                    <a:p>
                      <a:pPr marL="0" marR="0" indent="0" algn="ctr">
                        <a:lnSpc>
                          <a:spcPct val="107000"/>
                        </a:lnSpc>
                        <a:spcBef>
                          <a:spcPts val="0"/>
                        </a:spcBef>
                        <a:spcAft>
                          <a:spcPts val="0"/>
                        </a:spcAft>
                      </a:pPr>
                      <a:r>
                        <a:rPr lang="en-US" sz="1600" b="1">
                          <a:solidFill>
                            <a:schemeClr val="tx1"/>
                          </a:solidFill>
                          <a:effectLst/>
                        </a:rPr>
                        <a:t>Application of alert technology </a:t>
                      </a:r>
                      <a:endParaRPr lang="en-US" sz="2000" b="1">
                        <a:solidFill>
                          <a:schemeClr val="tx1"/>
                        </a:solidFill>
                        <a:effectLst/>
                        <a:latin typeface="Times New Roman" panose="02020603050405020304" pitchFamily="18" charset="0"/>
                        <a:ea typeface="Times New Roman" panose="02020603050405020304" pitchFamily="18" charset="0"/>
                      </a:endParaRPr>
                    </a:p>
                  </a:txBody>
                  <a:tcPr marL="71120" marR="38100" marT="78105" marB="0" anchor="ctr">
                    <a:solidFill>
                      <a:schemeClr val="accent1">
                        <a:lumMod val="60000"/>
                        <a:lumOff val="40000"/>
                      </a:schemeClr>
                    </a:solidFill>
                  </a:tcPr>
                </a:tc>
                <a:tc>
                  <a:txBody>
                    <a:bodyPr/>
                    <a:lstStyle/>
                    <a:p>
                      <a:pPr marL="0" marR="0" indent="0" algn="ctr">
                        <a:lnSpc>
                          <a:spcPct val="107000"/>
                        </a:lnSpc>
                        <a:spcBef>
                          <a:spcPts val="0"/>
                        </a:spcBef>
                        <a:spcAft>
                          <a:spcPts val="0"/>
                        </a:spcAft>
                      </a:pPr>
                      <a:r>
                        <a:rPr lang="en-US" sz="1600" b="1" dirty="0">
                          <a:solidFill>
                            <a:schemeClr val="tx1"/>
                          </a:solidFill>
                          <a:effectLst/>
                        </a:rPr>
                        <a:t>Report generation with agent technology</a:t>
                      </a:r>
                      <a:endParaRPr lang="en-US" sz="2000" b="1" dirty="0">
                        <a:solidFill>
                          <a:schemeClr val="tx1"/>
                        </a:solidFill>
                        <a:effectLst/>
                        <a:latin typeface="Times New Roman" panose="02020603050405020304" pitchFamily="18" charset="0"/>
                        <a:ea typeface="Times New Roman" panose="02020603050405020304" pitchFamily="18" charset="0"/>
                      </a:endParaRPr>
                    </a:p>
                  </a:txBody>
                  <a:tcPr marL="71120" marR="38100" marT="78105" marB="0" anchor="ctr">
                    <a:solidFill>
                      <a:schemeClr val="accent1">
                        <a:lumMod val="60000"/>
                        <a:lumOff val="40000"/>
                      </a:schemeClr>
                    </a:solidFill>
                  </a:tcPr>
                </a:tc>
              </a:tr>
            </a:tbl>
          </a:graphicData>
        </a:graphic>
      </p:graphicFrame>
      <p:sp>
        <p:nvSpPr>
          <p:cNvPr id="7" name="TextBox 6"/>
          <p:cNvSpPr txBox="1"/>
          <p:nvPr/>
        </p:nvSpPr>
        <p:spPr>
          <a:xfrm>
            <a:off x="7187383" y="3810647"/>
            <a:ext cx="1803058" cy="338554"/>
          </a:xfrm>
          <a:prstGeom prst="rect">
            <a:avLst/>
          </a:prstGeom>
          <a:noFill/>
        </p:spPr>
        <p:txBody>
          <a:bodyPr wrap="none" rtlCol="0" anchor="ctr">
            <a:spAutoFit/>
          </a:bodyPr>
          <a:lstStyle/>
          <a:p>
            <a:r>
              <a:rPr lang="en-US" sz="1600" b="1" dirty="0" smtClean="0"/>
              <a:t>Advanced Features</a:t>
            </a:r>
            <a:endParaRPr lang="en-US" sz="1600" b="1" dirty="0"/>
          </a:p>
        </p:txBody>
      </p:sp>
    </p:spTree>
    <p:extLst>
      <p:ext uri="{BB962C8B-B14F-4D97-AF65-F5344CB8AC3E}">
        <p14:creationId xmlns:p14="http://schemas.microsoft.com/office/powerpoint/2010/main" val="379192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2735" y="365125"/>
            <a:ext cx="11221065" cy="1325563"/>
          </a:xfrm>
        </p:spPr>
        <p:txBody>
          <a:bodyPr>
            <a:normAutofit/>
          </a:bodyPr>
          <a:lstStyle/>
          <a:p>
            <a:r>
              <a:rPr lang="en-US" b="1" dirty="0" smtClean="0">
                <a:latin typeface="+mn-lt"/>
              </a:rPr>
              <a:t>CUBE Operator in SQL</a:t>
            </a:r>
            <a:endParaRPr lang="en-US" b="1" dirty="0">
              <a:latin typeface="+mn-lt"/>
            </a:endParaRPr>
          </a:p>
        </p:txBody>
      </p:sp>
      <p:sp>
        <p:nvSpPr>
          <p:cNvPr id="3" name="Content Placeholder 2"/>
          <p:cNvSpPr>
            <a:spLocks noGrp="1"/>
          </p:cNvSpPr>
          <p:nvPr>
            <p:ph idx="1"/>
          </p:nvPr>
        </p:nvSpPr>
        <p:spPr/>
        <p:txBody>
          <a:bodyPr>
            <a:normAutofit/>
          </a:bodyPr>
          <a:lstStyle/>
          <a:p>
            <a:r>
              <a:rPr lang="en-US" dirty="0"/>
              <a:t>A cube aggregates the facts in each level of each dimension in a given OLAP </a:t>
            </a:r>
            <a:r>
              <a:rPr lang="en-US" dirty="0" smtClean="0"/>
              <a:t>schema</a:t>
            </a:r>
          </a:p>
          <a:p>
            <a:pPr lvl="1"/>
            <a:r>
              <a:rPr lang="en-US" sz="2000" dirty="0"/>
              <a:t>Data cubes are not "cubes" in the strictly mathematical sense because they do not have equal sides</a:t>
            </a:r>
            <a:r>
              <a:rPr lang="en-US" sz="2000" dirty="0" smtClean="0"/>
              <a:t>.</a:t>
            </a:r>
          </a:p>
          <a:p>
            <a:pPr lvl="1"/>
            <a:r>
              <a:rPr lang="en-US" sz="2000" dirty="0" smtClean="0"/>
              <a:t>Most likely, there are more than 3 dimensions</a:t>
            </a:r>
          </a:p>
          <a:p>
            <a:r>
              <a:rPr lang="en-US" dirty="0" smtClean="0"/>
              <a:t>Major SQL vendors provide cube operator in their products</a:t>
            </a:r>
          </a:p>
          <a:p>
            <a:r>
              <a:rPr lang="en-US" dirty="0" smtClean="0"/>
              <a:t>Typical sequence for Cube computation: </a:t>
            </a:r>
          </a:p>
          <a:p>
            <a:pPr lvl="1">
              <a:buFont typeface="Wingdings" panose="05000000000000000000" pitchFamily="2" charset="2"/>
              <a:buChar char="§"/>
            </a:pPr>
            <a:r>
              <a:rPr lang="en-US" dirty="0" smtClean="0"/>
              <a:t>Identify </a:t>
            </a:r>
            <a:r>
              <a:rPr lang="en-US" dirty="0"/>
              <a:t>physical sources of </a:t>
            </a:r>
            <a:r>
              <a:rPr lang="en-US" dirty="0" smtClean="0"/>
              <a:t>data</a:t>
            </a:r>
          </a:p>
          <a:p>
            <a:pPr lvl="1">
              <a:buFont typeface="Wingdings" panose="05000000000000000000" pitchFamily="2" charset="2"/>
              <a:buChar char="§"/>
            </a:pPr>
            <a:r>
              <a:rPr lang="en-US" dirty="0" smtClean="0"/>
              <a:t>Specify </a:t>
            </a:r>
            <a:r>
              <a:rPr lang="en-US" dirty="0"/>
              <a:t>logical views built upon physical </a:t>
            </a:r>
            <a:r>
              <a:rPr lang="en-US" dirty="0" smtClean="0"/>
              <a:t>source </a:t>
            </a:r>
          </a:p>
          <a:p>
            <a:pPr lvl="1">
              <a:buFont typeface="Wingdings" panose="05000000000000000000" pitchFamily="2" charset="2"/>
              <a:buChar char="§"/>
            </a:pPr>
            <a:r>
              <a:rPr lang="en-US" dirty="0" smtClean="0"/>
              <a:t>Build </a:t>
            </a:r>
            <a:r>
              <a:rPr lang="en-US" dirty="0"/>
              <a:t>cube for specified measures and dimensions</a:t>
            </a:r>
          </a:p>
        </p:txBody>
      </p:sp>
    </p:spTree>
    <p:extLst>
      <p:ext uri="{BB962C8B-B14F-4D97-AF65-F5344CB8AC3E}">
        <p14:creationId xmlns:p14="http://schemas.microsoft.com/office/powerpoint/2010/main" val="348658555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642495975"/>
              </p:ext>
            </p:extLst>
          </p:nvPr>
        </p:nvGraphicFramePr>
        <p:xfrm>
          <a:off x="2362098" y="2617342"/>
          <a:ext cx="6944133" cy="1154430"/>
        </p:xfrm>
        <a:graphic>
          <a:graphicData uri="http://schemas.openxmlformats.org/drawingml/2006/table">
            <a:tbl>
              <a:tblPr>
                <a:tableStyleId>{5C22544A-7EE6-4342-B048-85BDC9FD1C3A}</a:tableStyleId>
              </a:tblPr>
              <a:tblGrid>
                <a:gridCol w="427994"/>
                <a:gridCol w="6516139"/>
              </a:tblGrid>
              <a:tr h="0">
                <a:tc>
                  <a:txBody>
                    <a:bodyPr/>
                    <a:lstStyle/>
                    <a:p>
                      <a:pPr marL="0" marR="0">
                        <a:spcBef>
                          <a:spcPts val="0"/>
                        </a:spcBef>
                        <a:spcAft>
                          <a:spcPts val="0"/>
                        </a:spcAft>
                      </a:pPr>
                      <a:endParaRPr lang="en-US" sz="1800" kern="50" dirty="0">
                        <a:effectLst/>
                        <a:latin typeface="Times New Roman" panose="02020603050405020304" pitchFamily="18" charset="0"/>
                        <a:ea typeface="WenQuanYi Micro Hei"/>
                        <a:cs typeface="Lohit Hindi"/>
                      </a:endParaRPr>
                    </a:p>
                  </a:txBody>
                  <a:tcPr marL="34925" marR="34925" marT="34925" marB="34925"/>
                </a:tc>
                <a:tc>
                  <a:txBody>
                    <a:bodyPr/>
                    <a:lstStyle/>
                    <a:p>
                      <a:pPr marL="0" marR="0" algn="ctr">
                        <a:spcBef>
                          <a:spcPts val="0"/>
                        </a:spcBef>
                        <a:spcAft>
                          <a:spcPts val="0"/>
                        </a:spcAft>
                      </a:pPr>
                      <a:r>
                        <a:rPr lang="en-IN" sz="1800" kern="50" dirty="0">
                          <a:effectLst/>
                        </a:rPr>
                        <a:t>Author(s), Title, Edition, Publishing House</a:t>
                      </a:r>
                      <a:endParaRPr lang="en-US" sz="1800" kern="50" dirty="0">
                        <a:effectLst/>
                        <a:latin typeface="Times New Roman" panose="02020603050405020304" pitchFamily="18" charset="0"/>
                        <a:ea typeface="WenQuanYi Micro Hei"/>
                        <a:cs typeface="Lohit Hindi"/>
                      </a:endParaRPr>
                    </a:p>
                  </a:txBody>
                  <a:tcPr marL="34925" marR="34925" marT="34925" marB="34925"/>
                </a:tc>
              </a:tr>
              <a:tr h="0">
                <a:tc>
                  <a:txBody>
                    <a:bodyPr/>
                    <a:lstStyle/>
                    <a:p>
                      <a:pPr marL="0" marR="0">
                        <a:spcBef>
                          <a:spcPts val="0"/>
                        </a:spcBef>
                        <a:spcAft>
                          <a:spcPts val="0"/>
                        </a:spcAft>
                      </a:pPr>
                      <a:r>
                        <a:rPr lang="en-IN" sz="1800" kern="50">
                          <a:effectLst/>
                        </a:rPr>
                        <a:t>T1</a:t>
                      </a:r>
                      <a:endParaRPr lang="en-US" sz="1800" kern="50">
                        <a:effectLst/>
                        <a:latin typeface="Times New Roman" panose="02020603050405020304" pitchFamily="18" charset="0"/>
                        <a:ea typeface="WenQuanYi Micro Hei"/>
                        <a:cs typeface="Lohit Hindi"/>
                      </a:endParaRPr>
                    </a:p>
                  </a:txBody>
                  <a:tcPr marL="34925" marR="34925" marT="34925" marB="34925"/>
                </a:tc>
                <a:tc>
                  <a:txBody>
                    <a:bodyPr/>
                    <a:lstStyle/>
                    <a:p>
                      <a:pPr marL="457200" marR="0" algn="just">
                        <a:spcBef>
                          <a:spcPts val="0"/>
                        </a:spcBef>
                        <a:spcAft>
                          <a:spcPts val="0"/>
                        </a:spcAft>
                      </a:pPr>
                      <a:r>
                        <a:rPr lang="en-IN" sz="1400" kern="50" dirty="0" err="1">
                          <a:effectLst/>
                        </a:rPr>
                        <a:t>Ponniah</a:t>
                      </a:r>
                      <a:r>
                        <a:rPr lang="en-IN" sz="1400" kern="50" dirty="0">
                          <a:effectLst/>
                        </a:rPr>
                        <a:t> P, “Data Warehousing Fundamentals”, Wiley Student Edition, 2012</a:t>
                      </a:r>
                      <a:endParaRPr lang="en-US" sz="2000" kern="50" dirty="0">
                        <a:effectLst/>
                      </a:endParaRPr>
                    </a:p>
                    <a:p>
                      <a:pPr marL="0" marR="0" algn="just">
                        <a:spcBef>
                          <a:spcPts val="0"/>
                        </a:spcBef>
                        <a:spcAft>
                          <a:spcPts val="0"/>
                        </a:spcAft>
                      </a:pPr>
                      <a:r>
                        <a:rPr lang="en-IN" sz="1200" kern="50" dirty="0">
                          <a:effectLst/>
                        </a:rPr>
                        <a:t> </a:t>
                      </a:r>
                      <a:endParaRPr lang="en-US" sz="1800" kern="50" dirty="0">
                        <a:effectLst/>
                        <a:latin typeface="Times New Roman" panose="02020603050405020304" pitchFamily="18" charset="0"/>
                        <a:ea typeface="WenQuanYi Micro Hei"/>
                        <a:cs typeface="Lohit Hindi"/>
                      </a:endParaRPr>
                    </a:p>
                  </a:txBody>
                  <a:tcPr marL="34925" marR="34925" marT="34925" marB="34925"/>
                </a:tc>
              </a:tr>
              <a:tr h="0">
                <a:tc>
                  <a:txBody>
                    <a:bodyPr/>
                    <a:lstStyle/>
                    <a:p>
                      <a:pPr marL="0" marR="0">
                        <a:spcBef>
                          <a:spcPts val="0"/>
                        </a:spcBef>
                        <a:spcAft>
                          <a:spcPts val="0"/>
                        </a:spcAft>
                      </a:pPr>
                      <a:r>
                        <a:rPr lang="en-IN" sz="1800" kern="50">
                          <a:effectLst/>
                        </a:rPr>
                        <a:t>T2</a:t>
                      </a:r>
                      <a:endParaRPr lang="en-US" sz="1800" kern="50">
                        <a:effectLst/>
                        <a:latin typeface="Times New Roman" panose="02020603050405020304" pitchFamily="18" charset="0"/>
                        <a:ea typeface="WenQuanYi Micro Hei"/>
                        <a:cs typeface="Lohit Hindi"/>
                      </a:endParaRPr>
                    </a:p>
                  </a:txBody>
                  <a:tcPr marL="34925" marR="34925" marT="34925" marB="34925"/>
                </a:tc>
                <a:tc>
                  <a:txBody>
                    <a:bodyPr/>
                    <a:lstStyle/>
                    <a:p>
                      <a:pPr marL="457200" marR="0" algn="just">
                        <a:spcBef>
                          <a:spcPts val="0"/>
                        </a:spcBef>
                        <a:spcAft>
                          <a:spcPts val="0"/>
                        </a:spcAft>
                      </a:pPr>
                      <a:r>
                        <a:rPr lang="en-IN" sz="1400" kern="50" dirty="0">
                          <a:effectLst/>
                        </a:rPr>
                        <a:t>Kimball R, “The Data Warehouse Toolkit”, 3e, John Wiley, 2013</a:t>
                      </a:r>
                      <a:endParaRPr lang="en-US" sz="2000" kern="50" dirty="0">
                        <a:effectLst/>
                        <a:latin typeface="Times New Roman" panose="02020603050405020304" pitchFamily="18" charset="0"/>
                        <a:ea typeface="WenQuanYi Micro Hei"/>
                        <a:cs typeface="Lohit Hindi"/>
                      </a:endParaRPr>
                    </a:p>
                  </a:txBody>
                  <a:tcPr marL="34925" marR="34925" marT="34925" marB="34925"/>
                </a:tc>
              </a:tr>
            </a:tbl>
          </a:graphicData>
        </a:graphic>
      </p:graphicFrame>
      <p:sp>
        <p:nvSpPr>
          <p:cNvPr id="5" name="Rectangle 1"/>
          <p:cNvSpPr txBox="1">
            <a:spLocks noChangeArrowheads="1"/>
          </p:cNvSpPr>
          <p:nvPr/>
        </p:nvSpPr>
        <p:spPr bwMode="auto">
          <a:xfrm>
            <a:off x="1981201" y="1866277"/>
            <a:ext cx="2142894"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0" fontAlgn="base" hangingPunct="0">
              <a:lnSpc>
                <a:spcPct val="100000"/>
              </a:lnSpc>
              <a:spcBef>
                <a:spcPct val="0"/>
              </a:spcBef>
              <a:spcAft>
                <a:spcPct val="0"/>
              </a:spcAft>
              <a:buNone/>
            </a:pPr>
            <a:r>
              <a:rPr lang="en-US" altLang="zh-CN" sz="1600" b="1" dirty="0" smtClean="0">
                <a:latin typeface="Times New Roman" panose="02020603050405020304" pitchFamily="18" charset="0"/>
                <a:ea typeface="WenQuanYi Micro Hei"/>
                <a:cs typeface="Times New Roman" panose="02020603050405020304" pitchFamily="18" charset="0"/>
              </a:rPr>
              <a:t>Prescribed Text Books</a:t>
            </a:r>
            <a:endParaRPr lang="en-US" altLang="zh-CN" sz="2400" dirty="0" smtClean="0">
              <a:latin typeface="Arial" panose="020B0604020202020204" pitchFamily="34" charset="0"/>
            </a:endParaRPr>
          </a:p>
          <a:p>
            <a:pPr marL="0" indent="0" eaLnBrk="0" fontAlgn="base" hangingPunct="0">
              <a:lnSpc>
                <a:spcPct val="100000"/>
              </a:lnSpc>
              <a:spcBef>
                <a:spcPct val="0"/>
              </a:spcBef>
              <a:spcAft>
                <a:spcPct val="0"/>
              </a:spcAft>
              <a:buNone/>
            </a:pPr>
            <a:endParaRPr lang="en-US" altLang="zh-CN" sz="1600" dirty="0">
              <a:latin typeface="Arial" panose="020B0604020202020204" pitchFamily="34" charset="0"/>
            </a:endParaRPr>
          </a:p>
        </p:txBody>
      </p:sp>
    </p:spTree>
    <p:extLst>
      <p:ext uri="{BB962C8B-B14F-4D97-AF65-F5344CB8AC3E}">
        <p14:creationId xmlns:p14="http://schemas.microsoft.com/office/powerpoint/2010/main" val="340442808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530942" y="4645742"/>
            <a:ext cx="9144000" cy="589782"/>
          </a:xfrm>
        </p:spPr>
        <p:txBody>
          <a:bodyPr>
            <a:normAutofit fontScale="90000"/>
          </a:bodyPr>
          <a:lstStyle/>
          <a:p>
            <a:r>
              <a:rPr lang="en-IN" sz="4800" b="1" dirty="0">
                <a:latin typeface="+mn-lt"/>
              </a:rPr>
              <a:t>6.1 Introduction to OLAP</a:t>
            </a:r>
            <a:endParaRPr lang="en-US" sz="4800" b="1" dirty="0">
              <a:latin typeface="+mn-lt"/>
            </a:endParaRPr>
          </a:p>
        </p:txBody>
      </p:sp>
    </p:spTree>
    <p:extLst>
      <p:ext uri="{BB962C8B-B14F-4D97-AF65-F5344CB8AC3E}">
        <p14:creationId xmlns:p14="http://schemas.microsoft.com/office/powerpoint/2010/main" val="63211715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65125"/>
            <a:ext cx="11353800" cy="1325563"/>
          </a:xfrm>
        </p:spPr>
        <p:txBody>
          <a:bodyPr>
            <a:normAutofit/>
          </a:bodyPr>
          <a:lstStyle/>
          <a:p>
            <a:r>
              <a:rPr lang="en-US" sz="4000" b="1" dirty="0">
                <a:latin typeface="+mn-lt"/>
              </a:rPr>
              <a:t>Characteristics of Strategic Information</a:t>
            </a:r>
            <a:endParaRPr lang="en-IN" sz="4000" b="1" dirty="0">
              <a:latin typeface="+mn-lt"/>
            </a:endParaRPr>
          </a:p>
        </p:txBody>
      </p:sp>
      <p:sp>
        <p:nvSpPr>
          <p:cNvPr id="6" name="Slide Number Placeholder 5"/>
          <p:cNvSpPr>
            <a:spLocks noGrp="1"/>
          </p:cNvSpPr>
          <p:nvPr>
            <p:ph type="sldNum" sz="quarter" idx="12"/>
          </p:nvPr>
        </p:nvSpPr>
        <p:spPr>
          <a:prstGeom prst="rect">
            <a:avLst/>
          </a:prstGeom>
        </p:spPr>
        <p:txBody>
          <a:bodyPr/>
          <a:lstStyle/>
          <a:p>
            <a:pPr algn="ctr">
              <a:defRPr/>
            </a:pPr>
            <a:fld id="{8AD8350C-A88E-4C70-9918-6DB22444B235}" type="slidenum">
              <a:rPr lang="en-US"/>
              <a:pPr algn="ctr">
                <a:defRPr/>
              </a:pPr>
              <a:t>3</a:t>
            </a:fld>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836094121"/>
              </p:ext>
            </p:extLst>
          </p:nvPr>
        </p:nvGraphicFramePr>
        <p:xfrm>
          <a:off x="634181" y="1794495"/>
          <a:ext cx="9464770" cy="3901327"/>
        </p:xfrm>
        <a:graphic>
          <a:graphicData uri="http://schemas.openxmlformats.org/drawingml/2006/table">
            <a:tbl>
              <a:tblPr firstRow="1" bandRow="1">
                <a:tableStyleId>{5C22544A-7EE6-4342-B048-85BDC9FD1C3A}</a:tableStyleId>
              </a:tblPr>
              <a:tblGrid>
                <a:gridCol w="2873234"/>
                <a:gridCol w="6591536"/>
              </a:tblGrid>
              <a:tr h="609487">
                <a:tc>
                  <a:txBody>
                    <a:bodyPr/>
                    <a:lstStyle/>
                    <a:p>
                      <a:r>
                        <a:rPr lang="en-US" sz="2400" b="1" dirty="0" smtClean="0">
                          <a:solidFill>
                            <a:schemeClr val="tx1"/>
                          </a:solidFill>
                        </a:rPr>
                        <a:t>Integrated</a:t>
                      </a:r>
                      <a:endParaRPr lang="en-IN" sz="2400" b="1" dirty="0">
                        <a:solidFill>
                          <a:schemeClr val="tx1"/>
                        </a:solidFill>
                      </a:endParaRPr>
                    </a:p>
                  </a:txBody>
                  <a:tcPr>
                    <a:solidFill>
                      <a:schemeClr val="bg1"/>
                    </a:solidFill>
                  </a:tcPr>
                </a:tc>
                <a:tc>
                  <a:txBody>
                    <a:bodyPr/>
                    <a:lstStyle/>
                    <a:p>
                      <a:r>
                        <a:rPr lang="en-US" sz="2400" b="0" dirty="0" smtClean="0">
                          <a:solidFill>
                            <a:schemeClr val="tx1"/>
                          </a:solidFill>
                        </a:rPr>
                        <a:t>Must</a:t>
                      </a:r>
                      <a:r>
                        <a:rPr lang="en-US" sz="2400" b="0" baseline="0" dirty="0" smtClean="0">
                          <a:solidFill>
                            <a:schemeClr val="tx1"/>
                          </a:solidFill>
                        </a:rPr>
                        <a:t> have a single, enterprise-wide </a:t>
                      </a:r>
                      <a:r>
                        <a:rPr lang="en-US" sz="2400" b="0" baseline="0" dirty="0" smtClean="0">
                          <a:solidFill>
                            <a:schemeClr val="tx1"/>
                          </a:solidFill>
                        </a:rPr>
                        <a:t>view</a:t>
                      </a:r>
                      <a:endParaRPr lang="en-US" sz="2400" b="0" baseline="0" dirty="0" smtClean="0">
                        <a:solidFill>
                          <a:schemeClr val="tx1"/>
                        </a:solidFill>
                      </a:endParaRPr>
                    </a:p>
                  </a:txBody>
                  <a:tcPr>
                    <a:solidFill>
                      <a:schemeClr val="bg1"/>
                    </a:solidFill>
                  </a:tcPr>
                </a:tc>
              </a:tr>
              <a:tr h="370840">
                <a:tc>
                  <a:txBody>
                    <a:bodyPr/>
                    <a:lstStyle/>
                    <a:p>
                      <a:r>
                        <a:rPr lang="en-US" sz="2400" b="1" dirty="0" smtClean="0">
                          <a:solidFill>
                            <a:schemeClr val="tx1"/>
                          </a:solidFill>
                        </a:rPr>
                        <a:t>Data Integrity</a:t>
                      </a:r>
                      <a:endParaRPr lang="en-IN" sz="2400" b="1" dirty="0">
                        <a:solidFill>
                          <a:schemeClr val="tx1"/>
                        </a:solidFill>
                      </a:endParaRPr>
                    </a:p>
                  </a:txBody>
                  <a:tcPr>
                    <a:solidFill>
                      <a:schemeClr val="bg1"/>
                    </a:solidFill>
                  </a:tcPr>
                </a:tc>
                <a:tc>
                  <a:txBody>
                    <a:bodyPr/>
                    <a:lstStyle/>
                    <a:p>
                      <a:r>
                        <a:rPr lang="en-US" sz="2400" b="0" dirty="0" smtClean="0">
                          <a:solidFill>
                            <a:schemeClr val="tx1"/>
                          </a:solidFill>
                        </a:rPr>
                        <a:t>Information must be accurate and must conform to business rules</a:t>
                      </a:r>
                      <a:endParaRPr lang="en-IN" sz="2400" b="0" dirty="0">
                        <a:solidFill>
                          <a:schemeClr val="tx1"/>
                        </a:solidFill>
                      </a:endParaRPr>
                    </a:p>
                  </a:txBody>
                  <a:tcPr>
                    <a:solidFill>
                      <a:schemeClr val="bg1"/>
                    </a:solidFill>
                  </a:tcPr>
                </a:tc>
              </a:tr>
              <a:tr h="370840">
                <a:tc>
                  <a:txBody>
                    <a:bodyPr/>
                    <a:lstStyle/>
                    <a:p>
                      <a:r>
                        <a:rPr lang="en-US" sz="2400" b="1" dirty="0" smtClean="0">
                          <a:solidFill>
                            <a:schemeClr val="tx1"/>
                          </a:solidFill>
                        </a:rPr>
                        <a:t>Accessible</a:t>
                      </a:r>
                      <a:endParaRPr lang="en-IN" sz="2400" b="1" dirty="0">
                        <a:solidFill>
                          <a:schemeClr val="tx1"/>
                        </a:solidFill>
                      </a:endParaRPr>
                    </a:p>
                  </a:txBody>
                  <a:tcPr>
                    <a:solidFill>
                      <a:schemeClr val="bg1"/>
                    </a:solidFill>
                  </a:tcPr>
                </a:tc>
                <a:tc>
                  <a:txBody>
                    <a:bodyPr/>
                    <a:lstStyle/>
                    <a:p>
                      <a:r>
                        <a:rPr lang="en-US" sz="2400" b="0" dirty="0" smtClean="0">
                          <a:solidFill>
                            <a:schemeClr val="tx1"/>
                          </a:solidFill>
                        </a:rPr>
                        <a:t>Easily accessible with intuitive access paths, and responsive for analysis</a:t>
                      </a:r>
                      <a:endParaRPr lang="en-IN" sz="2400" b="0" dirty="0">
                        <a:solidFill>
                          <a:schemeClr val="tx1"/>
                        </a:solidFill>
                      </a:endParaRPr>
                    </a:p>
                  </a:txBody>
                  <a:tcPr>
                    <a:solidFill>
                      <a:schemeClr val="bg1"/>
                    </a:solidFill>
                  </a:tcPr>
                </a:tc>
              </a:tr>
              <a:tr h="370840">
                <a:tc>
                  <a:txBody>
                    <a:bodyPr/>
                    <a:lstStyle/>
                    <a:p>
                      <a:r>
                        <a:rPr lang="en-US" sz="2400" b="1" dirty="0" smtClean="0">
                          <a:solidFill>
                            <a:schemeClr val="tx1"/>
                          </a:solidFill>
                        </a:rPr>
                        <a:t>Credible</a:t>
                      </a:r>
                      <a:endParaRPr lang="en-IN" sz="2400" b="1" dirty="0">
                        <a:solidFill>
                          <a:schemeClr val="tx1"/>
                        </a:solidFill>
                      </a:endParaRPr>
                    </a:p>
                  </a:txBody>
                  <a:tcPr>
                    <a:solidFill>
                      <a:schemeClr val="bg1"/>
                    </a:solidFill>
                  </a:tcPr>
                </a:tc>
                <a:tc>
                  <a:txBody>
                    <a:bodyPr/>
                    <a:lstStyle/>
                    <a:p>
                      <a:r>
                        <a:rPr lang="en-US" sz="2400" b="0" dirty="0" smtClean="0">
                          <a:solidFill>
                            <a:schemeClr val="tx1"/>
                          </a:solidFill>
                        </a:rPr>
                        <a:t>Every business factor must have one and only one value</a:t>
                      </a:r>
                      <a:endParaRPr lang="en-IN" sz="2400" b="0" dirty="0">
                        <a:solidFill>
                          <a:schemeClr val="tx1"/>
                        </a:solidFill>
                      </a:endParaRPr>
                    </a:p>
                  </a:txBody>
                  <a:tcPr>
                    <a:solidFill>
                      <a:schemeClr val="bg1"/>
                    </a:solidFill>
                  </a:tcPr>
                </a:tc>
              </a:tr>
              <a:tr h="370840">
                <a:tc>
                  <a:txBody>
                    <a:bodyPr/>
                    <a:lstStyle/>
                    <a:p>
                      <a:r>
                        <a:rPr lang="en-US" sz="2400" b="1" dirty="0" smtClean="0">
                          <a:solidFill>
                            <a:schemeClr val="tx1"/>
                          </a:solidFill>
                        </a:rPr>
                        <a:t>Timely</a:t>
                      </a:r>
                      <a:endParaRPr lang="en-IN" sz="2400" b="1" dirty="0">
                        <a:solidFill>
                          <a:schemeClr val="tx1"/>
                        </a:solidFill>
                      </a:endParaRPr>
                    </a:p>
                  </a:txBody>
                  <a:tcPr>
                    <a:solidFill>
                      <a:schemeClr val="bg1"/>
                    </a:solidFill>
                  </a:tcPr>
                </a:tc>
                <a:tc>
                  <a:txBody>
                    <a:bodyPr/>
                    <a:lstStyle/>
                    <a:p>
                      <a:r>
                        <a:rPr lang="en-US" sz="2400" b="0" dirty="0" smtClean="0">
                          <a:solidFill>
                            <a:schemeClr val="tx1"/>
                          </a:solidFill>
                        </a:rPr>
                        <a:t>Information must be available within</a:t>
                      </a:r>
                      <a:r>
                        <a:rPr lang="en-US" sz="2400" b="0" baseline="0" dirty="0" smtClean="0">
                          <a:solidFill>
                            <a:schemeClr val="tx1"/>
                          </a:solidFill>
                        </a:rPr>
                        <a:t> the stipulated time frame</a:t>
                      </a:r>
                      <a:endParaRPr lang="en-IN" sz="2400" b="0" dirty="0">
                        <a:solidFill>
                          <a:schemeClr val="tx1"/>
                        </a:solidFill>
                      </a:endParaRPr>
                    </a:p>
                  </a:txBody>
                  <a:tcPr>
                    <a:solidFill>
                      <a:schemeClr val="bg1"/>
                    </a:solidFill>
                  </a:tcPr>
                </a:tc>
              </a:tr>
            </a:tbl>
          </a:graphicData>
        </a:graphic>
      </p:graphicFrame>
    </p:spTree>
    <p:extLst>
      <p:ext uri="{BB962C8B-B14F-4D97-AF65-F5344CB8AC3E}">
        <p14:creationId xmlns:p14="http://schemas.microsoft.com/office/powerpoint/2010/main" val="110052672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86038" y="778070"/>
            <a:ext cx="10515600" cy="446036"/>
          </a:xfrm>
        </p:spPr>
        <p:txBody>
          <a:bodyPr>
            <a:noAutofit/>
          </a:bodyPr>
          <a:lstStyle/>
          <a:p>
            <a:pPr eaLnBrk="1" hangingPunct="1"/>
            <a:r>
              <a:rPr lang="en-US" altLang="en-US" sz="4000" b="1" dirty="0">
                <a:latin typeface="+mn-lt"/>
              </a:rPr>
              <a:t>What is OLAP?</a:t>
            </a:r>
          </a:p>
        </p:txBody>
      </p:sp>
      <p:sp>
        <p:nvSpPr>
          <p:cNvPr id="5123" name="Rectangle 3"/>
          <p:cNvSpPr>
            <a:spLocks noGrp="1" noChangeArrowheads="1"/>
          </p:cNvSpPr>
          <p:nvPr>
            <p:ph idx="1"/>
          </p:nvPr>
        </p:nvSpPr>
        <p:spPr/>
        <p:txBody>
          <a:bodyPr/>
          <a:lstStyle/>
          <a:p>
            <a:pPr eaLnBrk="1" hangingPunct="1">
              <a:buFont typeface="Wingdings" panose="05000000000000000000" pitchFamily="2" charset="2"/>
              <a:buNone/>
            </a:pPr>
            <a:r>
              <a:rPr lang="en-US" altLang="en-US" b="1" smtClean="0"/>
              <a:t>	</a:t>
            </a:r>
            <a:endParaRPr lang="en-US" altLang="en-US" b="1" smtClean="0">
              <a:solidFill>
                <a:schemeClr val="hlink"/>
              </a:solidFill>
            </a:endParaRPr>
          </a:p>
        </p:txBody>
      </p:sp>
      <p:sp>
        <p:nvSpPr>
          <p:cNvPr id="5124" name="Rectangle 4"/>
          <p:cNvSpPr>
            <a:spLocks noChangeArrowheads="1"/>
          </p:cNvSpPr>
          <p:nvPr/>
        </p:nvSpPr>
        <p:spPr bwMode="auto">
          <a:xfrm>
            <a:off x="1352993" y="1569721"/>
            <a:ext cx="9220200" cy="3539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nchor="ctr">
            <a:spAutoFit/>
          </a:bodyPr>
          <a:lstStyle>
            <a:lvl1pPr marL="342900" indent="-342900" eaLnBrk="0" hangingPunct="0">
              <a:defRPr>
                <a:solidFill>
                  <a:schemeClr val="tx1"/>
                </a:solidFill>
                <a:latin typeface="Arial" panose="020B0604020202020204" pitchFamily="34" charset="0"/>
                <a:cs typeface="Arial" panose="020B0604020202020204" pitchFamily="34" charset="0"/>
              </a:defRPr>
            </a:lvl1pPr>
            <a:lvl2pPr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lvl="1" eaLnBrk="1" hangingPunct="1">
              <a:buClr>
                <a:srgbClr val="FF3300"/>
              </a:buClr>
              <a:buFont typeface="Wingdings" panose="05000000000000000000" pitchFamily="2" charset="2"/>
              <a:buNone/>
            </a:pPr>
            <a:r>
              <a:rPr lang="en-US" altLang="en-US" sz="3200" b="1" dirty="0">
                <a:latin typeface="+mn-lt"/>
              </a:rPr>
              <a:t>OLAP is a category of software technology that enables analysts, managers, and executives to gain insight into data through fast, consistent, interactive access to a wide variety of possible views of information that has been transformed from raw data to reflect the real dimensionality of the enterprise as understood by the user.</a:t>
            </a:r>
            <a:endParaRPr lang="en-US" altLang="en-US" sz="3600" b="1" dirty="0">
              <a:latin typeface="+mn-lt"/>
            </a:endParaRPr>
          </a:p>
        </p:txBody>
      </p:sp>
    </p:spTree>
    <p:extLst>
      <p:ext uri="{BB962C8B-B14F-4D97-AF65-F5344CB8AC3E}">
        <p14:creationId xmlns:p14="http://schemas.microsoft.com/office/powerpoint/2010/main" val="425080715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781" y="648924"/>
            <a:ext cx="10515600" cy="545690"/>
          </a:xfrm>
        </p:spPr>
        <p:txBody>
          <a:bodyPr>
            <a:noAutofit/>
          </a:bodyPr>
          <a:lstStyle/>
          <a:p>
            <a:r>
              <a:rPr lang="en-US" sz="4000" b="1" dirty="0" err="1">
                <a:latin typeface="+mn-lt"/>
              </a:rPr>
              <a:t>Codd’s</a:t>
            </a:r>
            <a:r>
              <a:rPr lang="en-US" sz="4000" b="1" dirty="0">
                <a:latin typeface="+mn-lt"/>
              </a:rPr>
              <a:t> Rules for OLAP</a:t>
            </a:r>
          </a:p>
        </p:txBody>
      </p:sp>
      <p:sp>
        <p:nvSpPr>
          <p:cNvPr id="3" name="Content Placeholder 2"/>
          <p:cNvSpPr>
            <a:spLocks noGrp="1"/>
          </p:cNvSpPr>
          <p:nvPr>
            <p:ph idx="1"/>
          </p:nvPr>
        </p:nvSpPr>
        <p:spPr>
          <a:xfrm>
            <a:off x="471948" y="1471662"/>
            <a:ext cx="11031794" cy="4707911"/>
          </a:xfrm>
        </p:spPr>
        <p:txBody>
          <a:bodyPr>
            <a:noAutofit/>
          </a:bodyPr>
          <a:lstStyle/>
          <a:p>
            <a:pPr marL="514350" indent="-514350">
              <a:buFont typeface="+mj-lt"/>
              <a:buAutoNum type="arabicPeriod"/>
            </a:pPr>
            <a:r>
              <a:rPr lang="en-US" sz="1600" b="1" dirty="0"/>
              <a:t>Multidimensional Conceptual View</a:t>
            </a:r>
            <a:r>
              <a:rPr lang="en-US" sz="1600" dirty="0"/>
              <a:t>. Provide a multidimensional data model that is intuitively analytical and easy to use. Business users' view of an enterprise is multidimensional in nature. Therefore, a multidimensional data model conforms to how the users perceive business problems</a:t>
            </a:r>
            <a:r>
              <a:rPr lang="en-US" sz="1600" dirty="0" smtClean="0"/>
              <a:t>.</a:t>
            </a:r>
            <a:endParaRPr lang="en-US" sz="1600" dirty="0"/>
          </a:p>
          <a:p>
            <a:pPr marL="514350" indent="-514350">
              <a:buFont typeface="+mj-lt"/>
              <a:buAutoNum type="arabicPeriod"/>
            </a:pPr>
            <a:r>
              <a:rPr lang="en-US" sz="1600" b="1" dirty="0"/>
              <a:t>Transparency</a:t>
            </a:r>
            <a:r>
              <a:rPr lang="en-US" sz="1600" dirty="0"/>
              <a:t> Make the technology, underlying data repository, computing architecture, and the diverse nature of source data totally transparent to users. Such transparency, supporting a true open system approach, helps to enhance the efficiency and productivity of the users through front-end tools that are familiar to them</a:t>
            </a:r>
            <a:r>
              <a:rPr lang="en-US" sz="1600" dirty="0" smtClean="0"/>
              <a:t>.</a:t>
            </a:r>
            <a:endParaRPr lang="en-US" sz="1600" dirty="0"/>
          </a:p>
          <a:p>
            <a:pPr marL="514350" indent="-514350">
              <a:buFont typeface="+mj-lt"/>
              <a:buAutoNum type="arabicPeriod"/>
            </a:pPr>
            <a:r>
              <a:rPr lang="en-US" sz="1600" b="1" dirty="0"/>
              <a:t>Accessibility</a:t>
            </a:r>
            <a:r>
              <a:rPr lang="en-US" sz="1600" dirty="0"/>
              <a:t> Provide access only to the data that is actually needed to perform the specific analysis, presenting a single, coherent, and consistent view to the users. The OLAP system must map its own logical schema to the heterogeneous physical data stores and perform any necessary transformations</a:t>
            </a:r>
            <a:r>
              <a:rPr lang="en-US" sz="1600" dirty="0" smtClean="0"/>
              <a:t>.</a:t>
            </a:r>
            <a:endParaRPr lang="en-US" sz="1600" dirty="0"/>
          </a:p>
          <a:p>
            <a:pPr marL="514350" indent="-514350">
              <a:buFont typeface="+mj-lt"/>
              <a:buAutoNum type="arabicPeriod"/>
            </a:pPr>
            <a:r>
              <a:rPr lang="en-US" sz="1600" b="1" dirty="0"/>
              <a:t>Consistent Reporting Performance</a:t>
            </a:r>
            <a:r>
              <a:rPr lang="en-US" sz="1600" dirty="0"/>
              <a:t> Ensure that the users do not experience any significant degradation in reporting performance as the number of dimensions or the size of the database increases. Users must perceive consistent run time, response time, or machine utilization every time a given query is run</a:t>
            </a:r>
            <a:r>
              <a:rPr lang="en-US" sz="1600" dirty="0" smtClean="0"/>
              <a:t>.</a:t>
            </a:r>
            <a:endParaRPr lang="en-US" sz="1600" dirty="0"/>
          </a:p>
          <a:p>
            <a:pPr marL="514350" indent="-514350">
              <a:buFont typeface="+mj-lt"/>
              <a:buAutoNum type="arabicPeriod"/>
            </a:pPr>
            <a:r>
              <a:rPr lang="en-US" sz="1600" b="1" dirty="0"/>
              <a:t>Client/Server Architecture</a:t>
            </a:r>
            <a:r>
              <a:rPr lang="en-US" sz="1600" dirty="0"/>
              <a:t> Conform the system to the principles of client/server architecture for optimum performance, flexibility, adaptability, and interoperability. Make the server component sufficiently intelligent to enable various clients to be attached with a minimum of effort and integration programming</a:t>
            </a:r>
            <a:r>
              <a:rPr lang="en-US" sz="1600" dirty="0" smtClean="0"/>
              <a:t>.</a:t>
            </a:r>
            <a:endParaRPr lang="en-US" sz="1600" dirty="0"/>
          </a:p>
          <a:p>
            <a:pPr marL="514350" indent="-514350">
              <a:buFont typeface="+mj-lt"/>
              <a:buAutoNum type="arabicPeriod"/>
            </a:pPr>
            <a:r>
              <a:rPr lang="en-US" sz="1600" b="1" dirty="0"/>
              <a:t>Generic Dimensionality</a:t>
            </a:r>
            <a:r>
              <a:rPr lang="en-US" sz="1600" dirty="0"/>
              <a:t> Ensure that every data dimension is equivalent in both structure and operational capabilities. Have one logical structure for all dimensions. The basic data structure or the access techniques must not be biased toward any single data dimension.</a:t>
            </a:r>
          </a:p>
        </p:txBody>
      </p:sp>
    </p:spTree>
    <p:extLst>
      <p:ext uri="{BB962C8B-B14F-4D97-AF65-F5344CB8AC3E}">
        <p14:creationId xmlns:p14="http://schemas.microsoft.com/office/powerpoint/2010/main" val="107186223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53961" y="1427418"/>
            <a:ext cx="11400504" cy="4351338"/>
          </a:xfrm>
        </p:spPr>
        <p:txBody>
          <a:bodyPr>
            <a:noAutofit/>
          </a:bodyPr>
          <a:lstStyle/>
          <a:p>
            <a:pPr marL="514350" indent="-514350">
              <a:buFont typeface="+mj-lt"/>
              <a:buAutoNum type="arabicPeriod" startAt="7"/>
            </a:pPr>
            <a:r>
              <a:rPr lang="en-US" sz="1600" b="1" dirty="0"/>
              <a:t>Dynamic Sparse Matrix Handling</a:t>
            </a:r>
            <a:r>
              <a:rPr lang="en-US" sz="1600" dirty="0"/>
              <a:t> Adapt the physical schema to the specific analytical model being created and loaded that optimizes sparse matrix handling. When encountering a sparse matrix, the system must be able to dynamically deduce the distribution of the data and adjust the storage and access to achieve and maintain consistent level of performance.</a:t>
            </a:r>
          </a:p>
          <a:p>
            <a:pPr marL="514350" indent="-514350">
              <a:buFont typeface="+mj-lt"/>
              <a:buAutoNum type="arabicPeriod" startAt="7"/>
            </a:pPr>
            <a:r>
              <a:rPr lang="en-US" sz="1600" b="1" dirty="0" smtClean="0"/>
              <a:t>Multiuser </a:t>
            </a:r>
            <a:r>
              <a:rPr lang="en-US" sz="1600" b="1" dirty="0"/>
              <a:t>Support </a:t>
            </a:r>
            <a:r>
              <a:rPr lang="en-US" sz="1600" dirty="0"/>
              <a:t>Provide support for end users to work concurrently with either the same analytical model or to create different models from the same data. In short, provide concurrent data access, data integrity, and access security.</a:t>
            </a:r>
          </a:p>
          <a:p>
            <a:pPr marL="514350" indent="-514350">
              <a:buFont typeface="+mj-lt"/>
              <a:buAutoNum type="arabicPeriod" startAt="7"/>
            </a:pPr>
            <a:r>
              <a:rPr lang="en-US" sz="1600" b="1" dirty="0" smtClean="0"/>
              <a:t>Unrestricted </a:t>
            </a:r>
            <a:r>
              <a:rPr lang="en-US" sz="1600" b="1" dirty="0"/>
              <a:t>Cross-dimensional Operations</a:t>
            </a:r>
            <a:r>
              <a:rPr lang="en-US" sz="1600" dirty="0"/>
              <a:t> Provide ability for the system to recognize dimensional hierarchies and automatically perform roll-up and drill-down operations within a dimension or across dimensions. Have the interface language allow calculations and data manipulations across any number of data dimensions, without restricting any relations between data cells, regardless of the number of common data attributes each cell contains.</a:t>
            </a:r>
          </a:p>
          <a:p>
            <a:pPr marL="514350" indent="-514350">
              <a:buFont typeface="+mj-lt"/>
              <a:buAutoNum type="arabicPeriod" startAt="7"/>
            </a:pPr>
            <a:r>
              <a:rPr lang="en-US" sz="1600" b="1" dirty="0" smtClean="0"/>
              <a:t>Intuitive </a:t>
            </a:r>
            <a:r>
              <a:rPr lang="en-US" sz="1600" b="1" dirty="0"/>
              <a:t>Data Manipulation</a:t>
            </a:r>
            <a:r>
              <a:rPr lang="en-US" sz="1600" dirty="0"/>
              <a:t> Enable consolidation path reorientation (pivoting), drill-down and roll-up, and other manipulations to be accomplished intuitively and directly via point-and-click and drag-and-drop actions on the cells of the analytical model. Avoid the use of a menu or multiple trips to a user interface.</a:t>
            </a:r>
          </a:p>
          <a:p>
            <a:pPr marL="514350" indent="-514350">
              <a:buFont typeface="+mj-lt"/>
              <a:buAutoNum type="arabicPeriod" startAt="7"/>
            </a:pPr>
            <a:r>
              <a:rPr lang="en-US" sz="1600" b="1" dirty="0" smtClean="0"/>
              <a:t>Flexible </a:t>
            </a:r>
            <a:r>
              <a:rPr lang="en-US" sz="1600" b="1" dirty="0"/>
              <a:t>Reporting </a:t>
            </a:r>
            <a:r>
              <a:rPr lang="en-US" sz="1600" dirty="0"/>
              <a:t>Provide capabilities to the business user to arrange columns, rows, and cells in a manner that facilitates easy manipulation, analysis, and synthesis of information. Every dimension, including any subsets, must be able to be displayed with equal ease.</a:t>
            </a:r>
          </a:p>
          <a:p>
            <a:pPr marL="514350" indent="-514350">
              <a:buFont typeface="+mj-lt"/>
              <a:buAutoNum type="arabicPeriod" startAt="7"/>
            </a:pPr>
            <a:r>
              <a:rPr lang="en-US" sz="1600" b="1" dirty="0" smtClean="0"/>
              <a:t>Unlimited </a:t>
            </a:r>
            <a:r>
              <a:rPr lang="en-US" sz="1600" b="1" dirty="0"/>
              <a:t>Dimensions and Aggregation Levels</a:t>
            </a:r>
            <a:r>
              <a:rPr lang="en-US" sz="1600" dirty="0"/>
              <a:t> Accommodate at least fifteen, preferably twenty, data dimensions within a common analytical model. Each of these generic dimensions must allow a practically unlimited number of user-defined aggregation levels within any given consolidation path.</a:t>
            </a:r>
          </a:p>
        </p:txBody>
      </p:sp>
      <p:sp>
        <p:nvSpPr>
          <p:cNvPr id="5" name="Title 1"/>
          <p:cNvSpPr>
            <a:spLocks noGrp="1"/>
          </p:cNvSpPr>
          <p:nvPr>
            <p:ph type="title"/>
          </p:nvPr>
        </p:nvSpPr>
        <p:spPr>
          <a:xfrm>
            <a:off x="41781" y="648924"/>
            <a:ext cx="10515600" cy="545690"/>
          </a:xfrm>
        </p:spPr>
        <p:txBody>
          <a:bodyPr>
            <a:noAutofit/>
          </a:bodyPr>
          <a:lstStyle/>
          <a:p>
            <a:r>
              <a:rPr lang="en-US" sz="4000" b="1" dirty="0" err="1">
                <a:latin typeface="+mn-lt"/>
              </a:rPr>
              <a:t>Codd’s</a:t>
            </a:r>
            <a:r>
              <a:rPr lang="en-US" sz="4000" b="1" dirty="0">
                <a:latin typeface="+mn-lt"/>
              </a:rPr>
              <a:t> Rules for OLAP</a:t>
            </a:r>
          </a:p>
        </p:txBody>
      </p:sp>
    </p:spTree>
    <p:extLst>
      <p:ext uri="{BB962C8B-B14F-4D97-AF65-F5344CB8AC3E}">
        <p14:creationId xmlns:p14="http://schemas.microsoft.com/office/powerpoint/2010/main" val="360230719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536" y="542104"/>
            <a:ext cx="10515600" cy="578772"/>
          </a:xfrm>
        </p:spPr>
        <p:txBody>
          <a:bodyPr>
            <a:normAutofit fontScale="90000"/>
          </a:bodyPr>
          <a:lstStyle/>
          <a:p>
            <a:r>
              <a:rPr lang="en-US" b="1" dirty="0" smtClean="0">
                <a:latin typeface="+mn-lt"/>
              </a:rPr>
              <a:t> An Analysis Session</a:t>
            </a:r>
            <a:endParaRPr lang="en-US" b="1" dirty="0">
              <a:latin typeface="+mn-lt"/>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876800" y="2782094"/>
            <a:ext cx="2438400" cy="2438400"/>
          </a:xfrm>
        </p:spPr>
      </p:pic>
      <p:sp>
        <p:nvSpPr>
          <p:cNvPr id="5" name="Oval Callout 4"/>
          <p:cNvSpPr/>
          <p:nvPr/>
        </p:nvSpPr>
        <p:spPr>
          <a:xfrm>
            <a:off x="4292509" y="1423908"/>
            <a:ext cx="2332295" cy="947180"/>
          </a:xfrm>
          <a:prstGeom prst="wedgeEllipseCallout">
            <a:avLst>
              <a:gd name="adj1" fmla="val 4205"/>
              <a:gd name="adj2" fmla="val 103676"/>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Sharp enterprise-wide profitability dip</a:t>
            </a:r>
            <a:endParaRPr lang="en-US" sz="1600" dirty="0">
              <a:solidFill>
                <a:schemeClr val="tx1"/>
              </a:solidFill>
            </a:endParaRPr>
          </a:p>
        </p:txBody>
      </p:sp>
      <p:sp>
        <p:nvSpPr>
          <p:cNvPr id="6" name="Oval Callout 5"/>
          <p:cNvSpPr/>
          <p:nvPr/>
        </p:nvSpPr>
        <p:spPr>
          <a:xfrm>
            <a:off x="1787975" y="1857647"/>
            <a:ext cx="2332295" cy="947180"/>
          </a:xfrm>
          <a:prstGeom prst="wedgeEllipseCallout">
            <a:avLst>
              <a:gd name="adj1" fmla="val 61165"/>
              <a:gd name="adj2" fmla="val 78175"/>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Sales OK, profitability down last 3 months</a:t>
            </a:r>
            <a:endParaRPr lang="en-US" sz="1600" dirty="0">
              <a:solidFill>
                <a:schemeClr val="tx1"/>
              </a:solidFill>
            </a:endParaRPr>
          </a:p>
        </p:txBody>
      </p:sp>
      <p:sp>
        <p:nvSpPr>
          <p:cNvPr id="7" name="Oval Callout 6"/>
          <p:cNvSpPr/>
          <p:nvPr/>
        </p:nvSpPr>
        <p:spPr>
          <a:xfrm>
            <a:off x="747429" y="3013495"/>
            <a:ext cx="2332295" cy="947180"/>
          </a:xfrm>
          <a:prstGeom prst="wedgeEllipseCallout">
            <a:avLst>
              <a:gd name="adj1" fmla="val 82617"/>
              <a:gd name="adj2" fmla="val 8958"/>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Sharp reduction in European region</a:t>
            </a:r>
            <a:endParaRPr lang="en-US" sz="1600" dirty="0">
              <a:solidFill>
                <a:schemeClr val="tx1"/>
              </a:solidFill>
            </a:endParaRPr>
          </a:p>
        </p:txBody>
      </p:sp>
      <p:sp>
        <p:nvSpPr>
          <p:cNvPr id="8" name="Oval Callout 7"/>
          <p:cNvSpPr/>
          <p:nvPr/>
        </p:nvSpPr>
        <p:spPr>
          <a:xfrm>
            <a:off x="1086829" y="4191325"/>
            <a:ext cx="2332295" cy="1147313"/>
          </a:xfrm>
          <a:prstGeom prst="wedgeEllipseCallout">
            <a:avLst>
              <a:gd name="adj1" fmla="val 78918"/>
              <a:gd name="adj2" fmla="val -41471"/>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Increase in a few countries, flat in others, sharp decline in some</a:t>
            </a:r>
            <a:endParaRPr lang="en-US" sz="1600" dirty="0">
              <a:solidFill>
                <a:schemeClr val="tx1"/>
              </a:solidFill>
            </a:endParaRPr>
          </a:p>
        </p:txBody>
      </p:sp>
      <p:sp>
        <p:nvSpPr>
          <p:cNvPr id="9" name="Oval Callout 8"/>
          <p:cNvSpPr/>
          <p:nvPr/>
        </p:nvSpPr>
        <p:spPr>
          <a:xfrm>
            <a:off x="1996773" y="5458579"/>
            <a:ext cx="2332295" cy="947180"/>
          </a:xfrm>
          <a:prstGeom prst="wedgeEllipseCallout">
            <a:avLst>
              <a:gd name="adj1" fmla="val 49329"/>
              <a:gd name="adj2" fmla="val -103975"/>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Sharp decline in EU countries, last 2 months</a:t>
            </a:r>
            <a:endParaRPr lang="en-US" sz="1600" dirty="0">
              <a:solidFill>
                <a:schemeClr val="tx1"/>
              </a:solidFill>
            </a:endParaRPr>
          </a:p>
        </p:txBody>
      </p:sp>
      <p:sp>
        <p:nvSpPr>
          <p:cNvPr id="10" name="Oval Callout 9"/>
          <p:cNvSpPr/>
          <p:nvPr/>
        </p:nvSpPr>
        <p:spPr>
          <a:xfrm>
            <a:off x="4478868" y="5483128"/>
            <a:ext cx="2332295" cy="947180"/>
          </a:xfrm>
          <a:prstGeom prst="wedgeEllipseCallout">
            <a:avLst>
              <a:gd name="adj1" fmla="val 10802"/>
              <a:gd name="adj2" fmla="val -76770"/>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Direct costs OK, indirect costs up</a:t>
            </a:r>
            <a:endParaRPr lang="en-US" sz="1600" dirty="0">
              <a:solidFill>
                <a:schemeClr val="tx1"/>
              </a:solidFill>
            </a:endParaRPr>
          </a:p>
        </p:txBody>
      </p:sp>
      <p:sp>
        <p:nvSpPr>
          <p:cNvPr id="11" name="Oval Callout 10"/>
          <p:cNvSpPr/>
          <p:nvPr/>
        </p:nvSpPr>
        <p:spPr>
          <a:xfrm>
            <a:off x="6836658" y="5208879"/>
            <a:ext cx="2332295" cy="947180"/>
          </a:xfrm>
          <a:prstGeom prst="wedgeEllipseCallout">
            <a:avLst>
              <a:gd name="adj1" fmla="val -39272"/>
              <a:gd name="adj2" fmla="val -72040"/>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Additional tax on some products in EU</a:t>
            </a:r>
            <a:endParaRPr lang="en-US" sz="1600" dirty="0">
              <a:solidFill>
                <a:schemeClr val="tx1"/>
              </a:solidFill>
            </a:endParaRPr>
          </a:p>
        </p:txBody>
      </p:sp>
      <p:cxnSp>
        <p:nvCxnSpPr>
          <p:cNvPr id="13" name="Straight Arrow Connector 12"/>
          <p:cNvCxnSpPr/>
          <p:nvPr/>
        </p:nvCxnSpPr>
        <p:spPr>
          <a:xfrm flipH="1">
            <a:off x="3640347" y="1397479"/>
            <a:ext cx="396815" cy="2070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a:off x="1483743" y="2498783"/>
            <a:ext cx="204159" cy="3306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874143" y="3927892"/>
            <a:ext cx="74763" cy="3853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1302591" y="5443266"/>
            <a:ext cx="267417" cy="3019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V="1">
            <a:off x="4166552" y="6391620"/>
            <a:ext cx="388193" cy="258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V="1">
            <a:off x="6916994" y="6164826"/>
            <a:ext cx="383458" cy="1179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050" name="Picture 2" descr="CC-BY-SA">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72632" y="4780532"/>
            <a:ext cx="762000" cy="142875"/>
          </a:xfrm>
          <a:prstGeom prst="rect">
            <a:avLst/>
          </a:prstGeom>
          <a:noFill/>
          <a:extLst>
            <a:ext uri="{909E8E84-426E-40DD-AFC4-6F175D3DCCD1}">
              <a14:hiddenFill xmlns:a14="http://schemas.microsoft.com/office/drawing/2010/main">
                <a:solidFill>
                  <a:srgbClr val="FFFFFF"/>
                </a:solidFill>
              </a14:hiddenFill>
            </a:ext>
          </a:extLst>
        </p:spPr>
      </p:pic>
      <p:sp>
        <p:nvSpPr>
          <p:cNvPr id="24" name="Rectangle 23"/>
          <p:cNvSpPr/>
          <p:nvPr/>
        </p:nvSpPr>
        <p:spPr>
          <a:xfrm>
            <a:off x="9178510" y="1411388"/>
            <a:ext cx="2415396" cy="7246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Countrywide monthly sales for last 3 months?</a:t>
            </a:r>
            <a:endParaRPr lang="en-US" dirty="0">
              <a:solidFill>
                <a:schemeClr val="tx1"/>
              </a:solidFill>
            </a:endParaRPr>
          </a:p>
        </p:txBody>
      </p:sp>
      <p:sp>
        <p:nvSpPr>
          <p:cNvPr id="26" name="Rectangle 25"/>
          <p:cNvSpPr/>
          <p:nvPr/>
        </p:nvSpPr>
        <p:spPr>
          <a:xfrm>
            <a:off x="9175635" y="2340165"/>
            <a:ext cx="2415396" cy="7246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Monthly sales by worldwide regions?</a:t>
            </a:r>
            <a:endParaRPr lang="en-US" dirty="0">
              <a:solidFill>
                <a:schemeClr val="tx1"/>
              </a:solidFill>
            </a:endParaRPr>
          </a:p>
        </p:txBody>
      </p:sp>
      <p:sp>
        <p:nvSpPr>
          <p:cNvPr id="27" name="Rectangle 26"/>
          <p:cNvSpPr/>
          <p:nvPr/>
        </p:nvSpPr>
        <p:spPr>
          <a:xfrm>
            <a:off x="9172758" y="3251688"/>
            <a:ext cx="2415396" cy="7246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European sales by countries ?</a:t>
            </a:r>
            <a:endParaRPr lang="en-US" dirty="0">
              <a:solidFill>
                <a:schemeClr val="tx1"/>
              </a:solidFill>
            </a:endParaRPr>
          </a:p>
        </p:txBody>
      </p:sp>
      <p:sp>
        <p:nvSpPr>
          <p:cNvPr id="28" name="Rectangle 27"/>
          <p:cNvSpPr/>
          <p:nvPr/>
        </p:nvSpPr>
        <p:spPr>
          <a:xfrm>
            <a:off x="9187137" y="4145962"/>
            <a:ext cx="2415396" cy="7246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European sales by countries, products?</a:t>
            </a:r>
            <a:endParaRPr lang="en-US" dirty="0">
              <a:solidFill>
                <a:schemeClr val="tx1"/>
              </a:solidFill>
            </a:endParaRPr>
          </a:p>
        </p:txBody>
      </p:sp>
      <p:sp>
        <p:nvSpPr>
          <p:cNvPr id="29" name="Rectangle 28"/>
          <p:cNvSpPr/>
          <p:nvPr/>
        </p:nvSpPr>
        <p:spPr>
          <a:xfrm>
            <a:off x="9218767" y="5091991"/>
            <a:ext cx="2415396" cy="7246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Direct and indirect costs for EU countries?</a:t>
            </a:r>
            <a:endParaRPr lang="en-US" dirty="0">
              <a:solidFill>
                <a:schemeClr val="tx1"/>
              </a:solidFill>
            </a:endParaRPr>
          </a:p>
        </p:txBody>
      </p:sp>
      <p:cxnSp>
        <p:nvCxnSpPr>
          <p:cNvPr id="30" name="Straight Arrow Connector 29"/>
          <p:cNvCxnSpPr/>
          <p:nvPr/>
        </p:nvCxnSpPr>
        <p:spPr>
          <a:xfrm>
            <a:off x="8988725" y="2032486"/>
            <a:ext cx="0" cy="39681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a:off x="9000224" y="2958390"/>
            <a:ext cx="0" cy="39681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a:off x="9014600" y="3800902"/>
            <a:ext cx="0" cy="39681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a:off x="9011732" y="4850442"/>
            <a:ext cx="0" cy="39681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2751961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784" y="365125"/>
            <a:ext cx="10515600" cy="1325563"/>
          </a:xfrm>
        </p:spPr>
        <p:txBody>
          <a:bodyPr>
            <a:normAutofit/>
          </a:bodyPr>
          <a:lstStyle/>
          <a:p>
            <a:r>
              <a:rPr lang="en-US" sz="4000" b="1" dirty="0" smtClean="0">
                <a:latin typeface="+mn-lt"/>
              </a:rPr>
              <a:t>Typical Calculations</a:t>
            </a:r>
            <a:endParaRPr lang="en-IN" sz="4000" b="1" dirty="0">
              <a:latin typeface="+mn-lt"/>
            </a:endParaRPr>
          </a:p>
        </p:txBody>
      </p:sp>
      <p:sp>
        <p:nvSpPr>
          <p:cNvPr id="3" name="Content Placeholder 2"/>
          <p:cNvSpPr>
            <a:spLocks noGrp="1"/>
          </p:cNvSpPr>
          <p:nvPr>
            <p:ph idx="1"/>
          </p:nvPr>
        </p:nvSpPr>
        <p:spPr/>
        <p:txBody>
          <a:bodyPr>
            <a:normAutofit fontScale="92500" lnSpcReduction="10000"/>
          </a:bodyPr>
          <a:lstStyle/>
          <a:p>
            <a:r>
              <a:rPr lang="en-IN" dirty="0" smtClean="0"/>
              <a:t>Roll-ups to provide summaries and aggregations along the hierarchies of the dimensions.</a:t>
            </a:r>
          </a:p>
          <a:p>
            <a:r>
              <a:rPr lang="en-IN" dirty="0" smtClean="0"/>
              <a:t> Drill-downs from the top level to the lowest along the hierarchies of the dimensions,</a:t>
            </a:r>
          </a:p>
          <a:p>
            <a:r>
              <a:rPr lang="en-IN" dirty="0" smtClean="0"/>
              <a:t>in combinations among the dimensions.</a:t>
            </a:r>
          </a:p>
          <a:p>
            <a:r>
              <a:rPr lang="en-IN" dirty="0" smtClean="0"/>
              <a:t> Simple calculations, such as computation of margins (sales minus costs).</a:t>
            </a:r>
          </a:p>
          <a:p>
            <a:r>
              <a:rPr lang="en-IN" dirty="0" smtClean="0"/>
              <a:t> Share calculations to compute the percentage of parts to the whole.</a:t>
            </a:r>
          </a:p>
          <a:p>
            <a:r>
              <a:rPr lang="en-IN" dirty="0" smtClean="0"/>
              <a:t> Algebraic equations involving key performance indicators.</a:t>
            </a:r>
          </a:p>
          <a:p>
            <a:r>
              <a:rPr lang="en-IN" dirty="0" smtClean="0"/>
              <a:t> Moving averages and growth percentages.</a:t>
            </a:r>
          </a:p>
          <a:p>
            <a:r>
              <a:rPr lang="en-IN" dirty="0" smtClean="0"/>
              <a:t> Trend analysis using statistical methods.</a:t>
            </a:r>
            <a:endParaRPr lang="en-IN" dirty="0"/>
          </a:p>
        </p:txBody>
      </p:sp>
    </p:spTree>
    <p:extLst>
      <p:ext uri="{BB962C8B-B14F-4D97-AF65-F5344CB8AC3E}">
        <p14:creationId xmlns:p14="http://schemas.microsoft.com/office/powerpoint/2010/main" val="355807513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4528" y="365125"/>
            <a:ext cx="10515600" cy="1325563"/>
          </a:xfrm>
        </p:spPr>
        <p:txBody>
          <a:bodyPr>
            <a:normAutofit/>
          </a:bodyPr>
          <a:lstStyle/>
          <a:p>
            <a:r>
              <a:rPr lang="en-US" b="1" dirty="0" smtClean="0">
                <a:latin typeface="+mn-lt"/>
              </a:rPr>
              <a:t>OLAP operations</a:t>
            </a:r>
            <a:endParaRPr lang="en-US" b="1" dirty="0">
              <a:latin typeface="+mn-lt"/>
            </a:endParaRPr>
          </a:p>
        </p:txBody>
      </p:sp>
      <p:sp>
        <p:nvSpPr>
          <p:cNvPr id="3" name="Content Placeholder 2"/>
          <p:cNvSpPr>
            <a:spLocks noGrp="1"/>
          </p:cNvSpPr>
          <p:nvPr>
            <p:ph idx="1"/>
          </p:nvPr>
        </p:nvSpPr>
        <p:spPr/>
        <p:txBody>
          <a:bodyPr/>
          <a:lstStyle/>
          <a:p>
            <a:endParaRPr lang="en-US"/>
          </a:p>
        </p:txBody>
      </p:sp>
      <p:graphicFrame>
        <p:nvGraphicFramePr>
          <p:cNvPr id="4" name="Table 3"/>
          <p:cNvGraphicFramePr>
            <a:graphicFrameLocks noGrp="1"/>
          </p:cNvGraphicFramePr>
          <p:nvPr>
            <p:extLst>
              <p:ext uri="{D42A27DB-BD31-4B8C-83A1-F6EECF244321}">
                <p14:modId xmlns:p14="http://schemas.microsoft.com/office/powerpoint/2010/main" val="1132014599"/>
              </p:ext>
            </p:extLst>
          </p:nvPr>
        </p:nvGraphicFramePr>
        <p:xfrm>
          <a:off x="4092995" y="4671464"/>
          <a:ext cx="6511095" cy="1286885"/>
        </p:xfrm>
        <a:graphic>
          <a:graphicData uri="http://schemas.openxmlformats.org/drawingml/2006/table">
            <a:tbl>
              <a:tblPr firstRow="1" firstCol="1" bandRow="1">
                <a:tableStyleId>{5C22544A-7EE6-4342-B048-85BDC9FD1C3A}</a:tableStyleId>
              </a:tblPr>
              <a:tblGrid>
                <a:gridCol w="818218"/>
                <a:gridCol w="1001857"/>
                <a:gridCol w="936706"/>
                <a:gridCol w="938579"/>
                <a:gridCol w="961037"/>
                <a:gridCol w="928285"/>
                <a:gridCol w="926413"/>
              </a:tblGrid>
              <a:tr h="257377">
                <a:tc>
                  <a:txBody>
                    <a:bodyPr/>
                    <a:lstStyle/>
                    <a:p>
                      <a:pPr marL="0" marR="2540" indent="0" algn="ctr">
                        <a:lnSpc>
                          <a:spcPct val="107000"/>
                        </a:lnSpc>
                        <a:spcBef>
                          <a:spcPts val="0"/>
                        </a:spcBef>
                        <a:spcAft>
                          <a:spcPts val="0"/>
                        </a:spcAft>
                      </a:pPr>
                      <a:r>
                        <a:rPr lang="en-US" sz="1200" dirty="0">
                          <a:solidFill>
                            <a:schemeClr val="tx1"/>
                          </a:solidFill>
                          <a:effectLst/>
                        </a:rPr>
                        <a:t>YEAR</a:t>
                      </a:r>
                      <a:endParaRPr lang="en-US" sz="1100" dirty="0">
                        <a:solidFill>
                          <a:schemeClr val="tx1"/>
                        </a:solidFill>
                        <a:effectLst/>
                        <a:latin typeface="Times New Roman" panose="02020603050405020304" pitchFamily="18" charset="0"/>
                        <a:ea typeface="Times New Roman" panose="02020603050405020304" pitchFamily="18" charset="0"/>
                      </a:endParaRPr>
                    </a:p>
                  </a:txBody>
                  <a:tcPr marL="23495" marR="19685" marT="26670" marB="0">
                    <a:solidFill>
                      <a:schemeClr val="bg1"/>
                    </a:solidFill>
                  </a:tcPr>
                </a:tc>
                <a:tc>
                  <a:txBody>
                    <a:bodyPr/>
                    <a:lstStyle/>
                    <a:p>
                      <a:pPr marL="0" marR="8890" indent="0" algn="ctr">
                        <a:lnSpc>
                          <a:spcPct val="107000"/>
                        </a:lnSpc>
                        <a:spcBef>
                          <a:spcPts val="0"/>
                        </a:spcBef>
                        <a:spcAft>
                          <a:spcPts val="0"/>
                        </a:spcAft>
                      </a:pPr>
                      <a:r>
                        <a:rPr lang="en-US" sz="1200" dirty="0">
                          <a:solidFill>
                            <a:schemeClr val="tx1"/>
                          </a:solidFill>
                          <a:effectLst/>
                        </a:rPr>
                        <a:t>Clothing</a:t>
                      </a:r>
                      <a:endParaRPr lang="en-US" sz="1100" dirty="0">
                        <a:solidFill>
                          <a:schemeClr val="tx1"/>
                        </a:solidFill>
                        <a:effectLst/>
                        <a:latin typeface="Times New Roman" panose="02020603050405020304" pitchFamily="18" charset="0"/>
                        <a:ea typeface="Times New Roman" panose="02020603050405020304" pitchFamily="18" charset="0"/>
                      </a:endParaRPr>
                    </a:p>
                  </a:txBody>
                  <a:tcPr marL="23495" marR="19685" marT="26670" marB="0">
                    <a:solidFill>
                      <a:schemeClr val="bg1"/>
                    </a:solidFill>
                  </a:tcPr>
                </a:tc>
                <a:tc>
                  <a:txBody>
                    <a:bodyPr/>
                    <a:lstStyle/>
                    <a:p>
                      <a:pPr marL="47625" marR="0" indent="0" algn="ctr">
                        <a:lnSpc>
                          <a:spcPct val="107000"/>
                        </a:lnSpc>
                        <a:spcBef>
                          <a:spcPts val="0"/>
                        </a:spcBef>
                        <a:spcAft>
                          <a:spcPts val="0"/>
                        </a:spcAft>
                      </a:pPr>
                      <a:r>
                        <a:rPr lang="en-US" sz="1200">
                          <a:solidFill>
                            <a:schemeClr val="tx1"/>
                          </a:solidFill>
                          <a:effectLst/>
                        </a:rPr>
                        <a:t>Electronics</a:t>
                      </a:r>
                      <a:endParaRPr lang="en-US" sz="1100">
                        <a:solidFill>
                          <a:schemeClr val="tx1"/>
                        </a:solidFill>
                        <a:effectLst/>
                        <a:latin typeface="Times New Roman" panose="02020603050405020304" pitchFamily="18" charset="0"/>
                        <a:ea typeface="Times New Roman" panose="02020603050405020304" pitchFamily="18" charset="0"/>
                      </a:endParaRPr>
                    </a:p>
                  </a:txBody>
                  <a:tcPr marL="23495" marR="19685" marT="26670" marB="0">
                    <a:solidFill>
                      <a:schemeClr val="bg1"/>
                    </a:solidFill>
                  </a:tcPr>
                </a:tc>
                <a:tc>
                  <a:txBody>
                    <a:bodyPr/>
                    <a:lstStyle/>
                    <a:p>
                      <a:pPr marL="0" marR="4445" indent="0" algn="ctr">
                        <a:lnSpc>
                          <a:spcPct val="107000"/>
                        </a:lnSpc>
                        <a:spcBef>
                          <a:spcPts val="0"/>
                        </a:spcBef>
                        <a:spcAft>
                          <a:spcPts val="0"/>
                        </a:spcAft>
                      </a:pPr>
                      <a:r>
                        <a:rPr lang="en-US" sz="1200" dirty="0">
                          <a:solidFill>
                            <a:schemeClr val="tx1"/>
                          </a:solidFill>
                          <a:effectLst/>
                        </a:rPr>
                        <a:t>Video</a:t>
                      </a:r>
                      <a:endParaRPr lang="en-US" sz="1100" dirty="0">
                        <a:solidFill>
                          <a:schemeClr val="tx1"/>
                        </a:solidFill>
                        <a:effectLst/>
                        <a:latin typeface="Times New Roman" panose="02020603050405020304" pitchFamily="18" charset="0"/>
                        <a:ea typeface="Times New Roman" panose="02020603050405020304" pitchFamily="18" charset="0"/>
                      </a:endParaRPr>
                    </a:p>
                  </a:txBody>
                  <a:tcPr marL="23495" marR="19685" marT="26670" marB="0">
                    <a:solidFill>
                      <a:schemeClr val="bg1"/>
                    </a:solidFill>
                  </a:tcPr>
                </a:tc>
                <a:tc>
                  <a:txBody>
                    <a:bodyPr/>
                    <a:lstStyle/>
                    <a:p>
                      <a:pPr marL="0" marR="5715" indent="0" algn="ctr">
                        <a:lnSpc>
                          <a:spcPct val="107000"/>
                        </a:lnSpc>
                        <a:spcBef>
                          <a:spcPts val="0"/>
                        </a:spcBef>
                        <a:spcAft>
                          <a:spcPts val="0"/>
                        </a:spcAft>
                      </a:pPr>
                      <a:r>
                        <a:rPr lang="en-US" sz="1200" dirty="0">
                          <a:solidFill>
                            <a:schemeClr val="tx1"/>
                          </a:solidFill>
                          <a:effectLst/>
                        </a:rPr>
                        <a:t>Kitchen</a:t>
                      </a:r>
                      <a:endParaRPr lang="en-US" sz="1100" dirty="0">
                        <a:solidFill>
                          <a:schemeClr val="tx1"/>
                        </a:solidFill>
                        <a:effectLst/>
                        <a:latin typeface="Times New Roman" panose="02020603050405020304" pitchFamily="18" charset="0"/>
                        <a:ea typeface="Times New Roman" panose="02020603050405020304" pitchFamily="18" charset="0"/>
                      </a:endParaRPr>
                    </a:p>
                  </a:txBody>
                  <a:tcPr marL="23495" marR="19685" marT="26670" marB="0">
                    <a:solidFill>
                      <a:schemeClr val="bg1"/>
                    </a:solidFill>
                  </a:tcPr>
                </a:tc>
                <a:tc>
                  <a:txBody>
                    <a:bodyPr/>
                    <a:lstStyle/>
                    <a:p>
                      <a:pPr marL="32385" marR="0" indent="0" algn="ctr">
                        <a:lnSpc>
                          <a:spcPct val="107000"/>
                        </a:lnSpc>
                        <a:spcBef>
                          <a:spcPts val="0"/>
                        </a:spcBef>
                        <a:spcAft>
                          <a:spcPts val="0"/>
                        </a:spcAft>
                      </a:pPr>
                      <a:r>
                        <a:rPr lang="en-US" sz="1200">
                          <a:solidFill>
                            <a:schemeClr val="tx1"/>
                          </a:solidFill>
                          <a:effectLst/>
                        </a:rPr>
                        <a:t>Appliances</a:t>
                      </a:r>
                      <a:endParaRPr lang="en-US" sz="1100">
                        <a:solidFill>
                          <a:schemeClr val="tx1"/>
                        </a:solidFill>
                        <a:effectLst/>
                        <a:latin typeface="Times New Roman" panose="02020603050405020304" pitchFamily="18" charset="0"/>
                        <a:ea typeface="Times New Roman" panose="02020603050405020304" pitchFamily="18" charset="0"/>
                      </a:endParaRPr>
                    </a:p>
                  </a:txBody>
                  <a:tcPr marL="23495" marR="19685" marT="26670" marB="0">
                    <a:solidFill>
                      <a:schemeClr val="bg1"/>
                    </a:solidFill>
                  </a:tcPr>
                </a:tc>
                <a:tc>
                  <a:txBody>
                    <a:bodyPr/>
                    <a:lstStyle/>
                    <a:p>
                      <a:pPr marL="0" marR="5715" indent="0" algn="ctr">
                        <a:lnSpc>
                          <a:spcPct val="107000"/>
                        </a:lnSpc>
                        <a:spcBef>
                          <a:spcPts val="0"/>
                        </a:spcBef>
                        <a:spcAft>
                          <a:spcPts val="0"/>
                        </a:spcAft>
                      </a:pPr>
                      <a:r>
                        <a:rPr lang="en-US" sz="1200" dirty="0">
                          <a:solidFill>
                            <a:schemeClr val="tx1"/>
                          </a:solidFill>
                          <a:effectLst/>
                        </a:rPr>
                        <a:t>TOTAL</a:t>
                      </a:r>
                      <a:endParaRPr lang="en-US" sz="1100" dirty="0">
                        <a:solidFill>
                          <a:schemeClr val="tx1"/>
                        </a:solidFill>
                        <a:effectLst/>
                        <a:latin typeface="Times New Roman" panose="02020603050405020304" pitchFamily="18" charset="0"/>
                        <a:ea typeface="Times New Roman" panose="02020603050405020304" pitchFamily="18" charset="0"/>
                      </a:endParaRPr>
                    </a:p>
                  </a:txBody>
                  <a:tcPr marL="23495" marR="19685" marT="26670" marB="0">
                    <a:solidFill>
                      <a:schemeClr val="bg1"/>
                    </a:solidFill>
                  </a:tcPr>
                </a:tc>
              </a:tr>
              <a:tr h="257377">
                <a:tc>
                  <a:txBody>
                    <a:bodyPr/>
                    <a:lstStyle/>
                    <a:p>
                      <a:pPr marL="0" marR="2540" indent="0" algn="ctr">
                        <a:lnSpc>
                          <a:spcPct val="107000"/>
                        </a:lnSpc>
                        <a:spcBef>
                          <a:spcPts val="0"/>
                        </a:spcBef>
                        <a:spcAft>
                          <a:spcPts val="0"/>
                        </a:spcAft>
                      </a:pPr>
                      <a:r>
                        <a:rPr lang="en-US" sz="1200">
                          <a:solidFill>
                            <a:schemeClr val="tx1"/>
                          </a:solidFill>
                          <a:effectLst/>
                        </a:rPr>
                        <a:t>1998</a:t>
                      </a:r>
                      <a:endParaRPr lang="en-US" sz="1100">
                        <a:solidFill>
                          <a:schemeClr val="tx1"/>
                        </a:solidFill>
                        <a:effectLst/>
                        <a:latin typeface="Times New Roman" panose="02020603050405020304" pitchFamily="18" charset="0"/>
                        <a:ea typeface="Times New Roman" panose="02020603050405020304" pitchFamily="18" charset="0"/>
                      </a:endParaRPr>
                    </a:p>
                  </a:txBody>
                  <a:tcPr marL="23495" marR="19685" marT="26670" marB="0">
                    <a:solidFill>
                      <a:schemeClr val="bg1"/>
                    </a:solidFill>
                  </a:tcPr>
                </a:tc>
                <a:tc>
                  <a:txBody>
                    <a:bodyPr/>
                    <a:lstStyle/>
                    <a:p>
                      <a:pPr marL="55880" marR="0" indent="0" algn="l">
                        <a:lnSpc>
                          <a:spcPct val="107000"/>
                        </a:lnSpc>
                        <a:spcBef>
                          <a:spcPts val="0"/>
                        </a:spcBef>
                        <a:spcAft>
                          <a:spcPts val="0"/>
                        </a:spcAft>
                      </a:pPr>
                      <a:r>
                        <a:rPr lang="en-US" sz="1200">
                          <a:solidFill>
                            <a:schemeClr val="tx1"/>
                          </a:solidFill>
                          <a:effectLst/>
                        </a:rPr>
                        <a:t>$3,457,000</a:t>
                      </a:r>
                      <a:endParaRPr lang="en-US" sz="1100">
                        <a:solidFill>
                          <a:schemeClr val="tx1"/>
                        </a:solidFill>
                        <a:effectLst/>
                        <a:latin typeface="Times New Roman" panose="02020603050405020304" pitchFamily="18" charset="0"/>
                        <a:ea typeface="Times New Roman" panose="02020603050405020304" pitchFamily="18" charset="0"/>
                      </a:endParaRPr>
                    </a:p>
                  </a:txBody>
                  <a:tcPr marL="23495" marR="19685" marT="26670" marB="0">
                    <a:solidFill>
                      <a:schemeClr val="bg1"/>
                    </a:solidFill>
                  </a:tcPr>
                </a:tc>
                <a:tc>
                  <a:txBody>
                    <a:bodyPr/>
                    <a:lstStyle/>
                    <a:p>
                      <a:pPr marL="0" marR="10160" indent="0" algn="r">
                        <a:lnSpc>
                          <a:spcPct val="107000"/>
                        </a:lnSpc>
                        <a:spcBef>
                          <a:spcPts val="0"/>
                        </a:spcBef>
                        <a:spcAft>
                          <a:spcPts val="0"/>
                        </a:spcAft>
                      </a:pPr>
                      <a:r>
                        <a:rPr lang="en-US" sz="1200">
                          <a:solidFill>
                            <a:schemeClr val="tx1"/>
                          </a:solidFill>
                          <a:effectLst/>
                        </a:rPr>
                        <a:t>$5,894,800</a:t>
                      </a:r>
                      <a:endParaRPr lang="en-US" sz="1100">
                        <a:solidFill>
                          <a:schemeClr val="tx1"/>
                        </a:solidFill>
                        <a:effectLst/>
                        <a:latin typeface="Times New Roman" panose="02020603050405020304" pitchFamily="18" charset="0"/>
                        <a:ea typeface="Times New Roman" panose="02020603050405020304" pitchFamily="18" charset="0"/>
                      </a:endParaRPr>
                    </a:p>
                  </a:txBody>
                  <a:tcPr marL="23495" marR="19685" marT="26670" marB="0">
                    <a:solidFill>
                      <a:schemeClr val="bg1"/>
                    </a:solidFill>
                  </a:tcPr>
                </a:tc>
                <a:tc>
                  <a:txBody>
                    <a:bodyPr/>
                    <a:lstStyle/>
                    <a:p>
                      <a:pPr marL="0" marR="10160" indent="0" algn="r">
                        <a:lnSpc>
                          <a:spcPct val="107000"/>
                        </a:lnSpc>
                        <a:spcBef>
                          <a:spcPts val="0"/>
                        </a:spcBef>
                        <a:spcAft>
                          <a:spcPts val="0"/>
                        </a:spcAft>
                      </a:pPr>
                      <a:r>
                        <a:rPr lang="en-US" sz="1200">
                          <a:solidFill>
                            <a:schemeClr val="tx1"/>
                          </a:solidFill>
                          <a:effectLst/>
                        </a:rPr>
                        <a:t>$7,198,700</a:t>
                      </a:r>
                      <a:endParaRPr lang="en-US" sz="1100">
                        <a:solidFill>
                          <a:schemeClr val="tx1"/>
                        </a:solidFill>
                        <a:effectLst/>
                        <a:latin typeface="Times New Roman" panose="02020603050405020304" pitchFamily="18" charset="0"/>
                        <a:ea typeface="Times New Roman" panose="02020603050405020304" pitchFamily="18" charset="0"/>
                      </a:endParaRPr>
                    </a:p>
                  </a:txBody>
                  <a:tcPr marL="23495" marR="19685" marT="26670" marB="0">
                    <a:solidFill>
                      <a:schemeClr val="bg1"/>
                    </a:solidFill>
                  </a:tcPr>
                </a:tc>
                <a:tc>
                  <a:txBody>
                    <a:bodyPr/>
                    <a:lstStyle/>
                    <a:p>
                      <a:pPr marL="0" marR="10160" indent="0" algn="r">
                        <a:lnSpc>
                          <a:spcPct val="107000"/>
                        </a:lnSpc>
                        <a:spcBef>
                          <a:spcPts val="0"/>
                        </a:spcBef>
                        <a:spcAft>
                          <a:spcPts val="0"/>
                        </a:spcAft>
                      </a:pPr>
                      <a:r>
                        <a:rPr lang="en-US" sz="1200">
                          <a:solidFill>
                            <a:schemeClr val="tx1"/>
                          </a:solidFill>
                          <a:effectLst/>
                        </a:rPr>
                        <a:t>$4,875,400</a:t>
                      </a:r>
                      <a:endParaRPr lang="en-US" sz="1100">
                        <a:solidFill>
                          <a:schemeClr val="tx1"/>
                        </a:solidFill>
                        <a:effectLst/>
                        <a:latin typeface="Times New Roman" panose="02020603050405020304" pitchFamily="18" charset="0"/>
                        <a:ea typeface="Times New Roman" panose="02020603050405020304" pitchFamily="18" charset="0"/>
                      </a:endParaRPr>
                    </a:p>
                  </a:txBody>
                  <a:tcPr marL="23495" marR="19685" marT="26670" marB="0">
                    <a:solidFill>
                      <a:schemeClr val="bg1"/>
                    </a:solidFill>
                  </a:tcPr>
                </a:tc>
                <a:tc>
                  <a:txBody>
                    <a:bodyPr/>
                    <a:lstStyle/>
                    <a:p>
                      <a:pPr marL="0" marR="10160" indent="0" algn="r">
                        <a:lnSpc>
                          <a:spcPct val="107000"/>
                        </a:lnSpc>
                        <a:spcBef>
                          <a:spcPts val="0"/>
                        </a:spcBef>
                        <a:spcAft>
                          <a:spcPts val="0"/>
                        </a:spcAft>
                      </a:pPr>
                      <a:r>
                        <a:rPr lang="en-US" sz="1200">
                          <a:solidFill>
                            <a:schemeClr val="tx1"/>
                          </a:solidFill>
                          <a:effectLst/>
                        </a:rPr>
                        <a:t>$5,947,300</a:t>
                      </a:r>
                      <a:endParaRPr lang="en-US" sz="1100">
                        <a:solidFill>
                          <a:schemeClr val="tx1"/>
                        </a:solidFill>
                        <a:effectLst/>
                        <a:latin typeface="Times New Roman" panose="02020603050405020304" pitchFamily="18" charset="0"/>
                        <a:ea typeface="Times New Roman" panose="02020603050405020304" pitchFamily="18" charset="0"/>
                      </a:endParaRPr>
                    </a:p>
                  </a:txBody>
                  <a:tcPr marL="23495" marR="19685" marT="26670" marB="0">
                    <a:solidFill>
                      <a:schemeClr val="bg1"/>
                    </a:solidFill>
                  </a:tcPr>
                </a:tc>
                <a:tc>
                  <a:txBody>
                    <a:bodyPr/>
                    <a:lstStyle/>
                    <a:p>
                      <a:pPr marL="23495" marR="0" indent="0" algn="just">
                        <a:lnSpc>
                          <a:spcPct val="107000"/>
                        </a:lnSpc>
                        <a:spcBef>
                          <a:spcPts val="0"/>
                        </a:spcBef>
                        <a:spcAft>
                          <a:spcPts val="0"/>
                        </a:spcAft>
                      </a:pPr>
                      <a:r>
                        <a:rPr lang="en-US" sz="1200">
                          <a:solidFill>
                            <a:schemeClr val="tx1"/>
                          </a:solidFill>
                          <a:effectLst/>
                        </a:rPr>
                        <a:t>$27,373,200</a:t>
                      </a:r>
                      <a:endParaRPr lang="en-US" sz="1100">
                        <a:solidFill>
                          <a:schemeClr val="tx1"/>
                        </a:solidFill>
                        <a:effectLst/>
                        <a:latin typeface="Times New Roman" panose="02020603050405020304" pitchFamily="18" charset="0"/>
                        <a:ea typeface="Times New Roman" panose="02020603050405020304" pitchFamily="18" charset="0"/>
                      </a:endParaRPr>
                    </a:p>
                  </a:txBody>
                  <a:tcPr marL="23495" marR="19685" marT="26670" marB="0">
                    <a:solidFill>
                      <a:schemeClr val="bg1"/>
                    </a:solidFill>
                  </a:tcPr>
                </a:tc>
              </a:tr>
              <a:tr h="257377">
                <a:tc>
                  <a:txBody>
                    <a:bodyPr/>
                    <a:lstStyle/>
                    <a:p>
                      <a:pPr marL="0" marR="2540" indent="0" algn="ctr">
                        <a:lnSpc>
                          <a:spcPct val="107000"/>
                        </a:lnSpc>
                        <a:spcBef>
                          <a:spcPts val="0"/>
                        </a:spcBef>
                        <a:spcAft>
                          <a:spcPts val="0"/>
                        </a:spcAft>
                      </a:pPr>
                      <a:r>
                        <a:rPr lang="en-US" sz="1200">
                          <a:solidFill>
                            <a:schemeClr val="tx1"/>
                          </a:solidFill>
                          <a:effectLst/>
                        </a:rPr>
                        <a:t>1999</a:t>
                      </a:r>
                      <a:endParaRPr lang="en-US" sz="1100">
                        <a:solidFill>
                          <a:schemeClr val="tx1"/>
                        </a:solidFill>
                        <a:effectLst/>
                        <a:latin typeface="Times New Roman" panose="02020603050405020304" pitchFamily="18" charset="0"/>
                        <a:ea typeface="Times New Roman" panose="02020603050405020304" pitchFamily="18" charset="0"/>
                      </a:endParaRPr>
                    </a:p>
                  </a:txBody>
                  <a:tcPr marL="23495" marR="19685" marT="26670" marB="0">
                    <a:solidFill>
                      <a:schemeClr val="bg1"/>
                    </a:solidFill>
                  </a:tcPr>
                </a:tc>
                <a:tc>
                  <a:txBody>
                    <a:bodyPr/>
                    <a:lstStyle/>
                    <a:p>
                      <a:pPr marL="55880" marR="0" indent="0" algn="l">
                        <a:lnSpc>
                          <a:spcPct val="107000"/>
                        </a:lnSpc>
                        <a:spcBef>
                          <a:spcPts val="0"/>
                        </a:spcBef>
                        <a:spcAft>
                          <a:spcPts val="0"/>
                        </a:spcAft>
                      </a:pPr>
                      <a:r>
                        <a:rPr lang="en-US" sz="1200">
                          <a:solidFill>
                            <a:schemeClr val="tx1"/>
                          </a:solidFill>
                          <a:effectLst/>
                        </a:rPr>
                        <a:t>$3,590,050</a:t>
                      </a:r>
                      <a:endParaRPr lang="en-US" sz="1100">
                        <a:solidFill>
                          <a:schemeClr val="tx1"/>
                        </a:solidFill>
                        <a:effectLst/>
                        <a:latin typeface="Times New Roman" panose="02020603050405020304" pitchFamily="18" charset="0"/>
                        <a:ea typeface="Times New Roman" panose="02020603050405020304" pitchFamily="18" charset="0"/>
                      </a:endParaRPr>
                    </a:p>
                  </a:txBody>
                  <a:tcPr marL="23495" marR="19685" marT="26670" marB="0">
                    <a:solidFill>
                      <a:schemeClr val="bg1"/>
                    </a:solidFill>
                  </a:tcPr>
                </a:tc>
                <a:tc>
                  <a:txBody>
                    <a:bodyPr/>
                    <a:lstStyle/>
                    <a:p>
                      <a:pPr marL="0" marR="10160" indent="0" algn="r">
                        <a:lnSpc>
                          <a:spcPct val="107000"/>
                        </a:lnSpc>
                        <a:spcBef>
                          <a:spcPts val="0"/>
                        </a:spcBef>
                        <a:spcAft>
                          <a:spcPts val="0"/>
                        </a:spcAft>
                      </a:pPr>
                      <a:r>
                        <a:rPr lang="en-US" sz="1200">
                          <a:solidFill>
                            <a:schemeClr val="tx1"/>
                          </a:solidFill>
                          <a:effectLst/>
                        </a:rPr>
                        <a:t>$4,078,900</a:t>
                      </a:r>
                      <a:endParaRPr lang="en-US" sz="1100">
                        <a:solidFill>
                          <a:schemeClr val="tx1"/>
                        </a:solidFill>
                        <a:effectLst/>
                        <a:latin typeface="Times New Roman" panose="02020603050405020304" pitchFamily="18" charset="0"/>
                        <a:ea typeface="Times New Roman" panose="02020603050405020304" pitchFamily="18" charset="0"/>
                      </a:endParaRPr>
                    </a:p>
                  </a:txBody>
                  <a:tcPr marL="23495" marR="19685" marT="26670" marB="0">
                    <a:solidFill>
                      <a:schemeClr val="bg1"/>
                    </a:solidFill>
                  </a:tcPr>
                </a:tc>
                <a:tc>
                  <a:txBody>
                    <a:bodyPr/>
                    <a:lstStyle/>
                    <a:p>
                      <a:pPr marL="0" marR="10160" indent="0" algn="r">
                        <a:lnSpc>
                          <a:spcPct val="107000"/>
                        </a:lnSpc>
                        <a:spcBef>
                          <a:spcPts val="0"/>
                        </a:spcBef>
                        <a:spcAft>
                          <a:spcPts val="0"/>
                        </a:spcAft>
                      </a:pPr>
                      <a:r>
                        <a:rPr lang="en-US" sz="1200">
                          <a:solidFill>
                            <a:schemeClr val="tx1"/>
                          </a:solidFill>
                          <a:effectLst/>
                        </a:rPr>
                        <a:t>$6,057,890</a:t>
                      </a:r>
                      <a:endParaRPr lang="en-US" sz="1100">
                        <a:solidFill>
                          <a:schemeClr val="tx1"/>
                        </a:solidFill>
                        <a:effectLst/>
                        <a:latin typeface="Times New Roman" panose="02020603050405020304" pitchFamily="18" charset="0"/>
                        <a:ea typeface="Times New Roman" panose="02020603050405020304" pitchFamily="18" charset="0"/>
                      </a:endParaRPr>
                    </a:p>
                  </a:txBody>
                  <a:tcPr marL="23495" marR="19685" marT="26670" marB="0">
                    <a:solidFill>
                      <a:schemeClr val="bg1"/>
                    </a:solidFill>
                  </a:tcPr>
                </a:tc>
                <a:tc>
                  <a:txBody>
                    <a:bodyPr/>
                    <a:lstStyle/>
                    <a:p>
                      <a:pPr marL="0" marR="10160" indent="0" algn="r">
                        <a:lnSpc>
                          <a:spcPct val="107000"/>
                        </a:lnSpc>
                        <a:spcBef>
                          <a:spcPts val="0"/>
                        </a:spcBef>
                        <a:spcAft>
                          <a:spcPts val="0"/>
                        </a:spcAft>
                      </a:pPr>
                      <a:r>
                        <a:rPr lang="en-US" sz="1200">
                          <a:solidFill>
                            <a:schemeClr val="tx1"/>
                          </a:solidFill>
                          <a:effectLst/>
                        </a:rPr>
                        <a:t>$5,894,500</a:t>
                      </a:r>
                      <a:endParaRPr lang="en-US" sz="1100">
                        <a:solidFill>
                          <a:schemeClr val="tx1"/>
                        </a:solidFill>
                        <a:effectLst/>
                        <a:latin typeface="Times New Roman" panose="02020603050405020304" pitchFamily="18" charset="0"/>
                        <a:ea typeface="Times New Roman" panose="02020603050405020304" pitchFamily="18" charset="0"/>
                      </a:endParaRPr>
                    </a:p>
                  </a:txBody>
                  <a:tcPr marL="23495" marR="19685" marT="26670" marB="0">
                    <a:solidFill>
                      <a:schemeClr val="bg1"/>
                    </a:solidFill>
                  </a:tcPr>
                </a:tc>
                <a:tc>
                  <a:txBody>
                    <a:bodyPr/>
                    <a:lstStyle/>
                    <a:p>
                      <a:pPr marL="0" marR="10160" indent="0" algn="r">
                        <a:lnSpc>
                          <a:spcPct val="107000"/>
                        </a:lnSpc>
                        <a:spcBef>
                          <a:spcPts val="0"/>
                        </a:spcBef>
                        <a:spcAft>
                          <a:spcPts val="0"/>
                        </a:spcAft>
                      </a:pPr>
                      <a:r>
                        <a:rPr lang="en-US" sz="1200">
                          <a:solidFill>
                            <a:schemeClr val="tx1"/>
                          </a:solidFill>
                          <a:effectLst/>
                        </a:rPr>
                        <a:t>$6,104,500</a:t>
                      </a:r>
                      <a:endParaRPr lang="en-US" sz="1100">
                        <a:solidFill>
                          <a:schemeClr val="tx1"/>
                        </a:solidFill>
                        <a:effectLst/>
                        <a:latin typeface="Times New Roman" panose="02020603050405020304" pitchFamily="18" charset="0"/>
                        <a:ea typeface="Times New Roman" panose="02020603050405020304" pitchFamily="18" charset="0"/>
                      </a:endParaRPr>
                    </a:p>
                  </a:txBody>
                  <a:tcPr marL="23495" marR="19685" marT="26670" marB="0">
                    <a:solidFill>
                      <a:schemeClr val="bg1"/>
                    </a:solidFill>
                  </a:tcPr>
                </a:tc>
                <a:tc>
                  <a:txBody>
                    <a:bodyPr/>
                    <a:lstStyle/>
                    <a:p>
                      <a:pPr marL="23495" marR="0" indent="0" algn="just">
                        <a:lnSpc>
                          <a:spcPct val="107000"/>
                        </a:lnSpc>
                        <a:spcBef>
                          <a:spcPts val="0"/>
                        </a:spcBef>
                        <a:spcAft>
                          <a:spcPts val="0"/>
                        </a:spcAft>
                      </a:pPr>
                      <a:r>
                        <a:rPr lang="en-US" sz="1200">
                          <a:solidFill>
                            <a:schemeClr val="tx1"/>
                          </a:solidFill>
                          <a:effectLst/>
                        </a:rPr>
                        <a:t>$25,725,840</a:t>
                      </a:r>
                      <a:endParaRPr lang="en-US" sz="1100">
                        <a:solidFill>
                          <a:schemeClr val="tx1"/>
                        </a:solidFill>
                        <a:effectLst/>
                        <a:latin typeface="Times New Roman" panose="02020603050405020304" pitchFamily="18" charset="0"/>
                        <a:ea typeface="Times New Roman" panose="02020603050405020304" pitchFamily="18" charset="0"/>
                      </a:endParaRPr>
                    </a:p>
                  </a:txBody>
                  <a:tcPr marL="23495" marR="19685" marT="26670" marB="0">
                    <a:solidFill>
                      <a:schemeClr val="bg1"/>
                    </a:solidFill>
                  </a:tcPr>
                </a:tc>
              </a:tr>
              <a:tr h="257377">
                <a:tc>
                  <a:txBody>
                    <a:bodyPr/>
                    <a:lstStyle/>
                    <a:p>
                      <a:pPr marL="0" marR="2540" indent="0" algn="ctr">
                        <a:lnSpc>
                          <a:spcPct val="107000"/>
                        </a:lnSpc>
                        <a:spcBef>
                          <a:spcPts val="0"/>
                        </a:spcBef>
                        <a:spcAft>
                          <a:spcPts val="0"/>
                        </a:spcAft>
                      </a:pPr>
                      <a:r>
                        <a:rPr lang="en-US" sz="1200">
                          <a:solidFill>
                            <a:schemeClr val="tx1"/>
                          </a:solidFill>
                          <a:effectLst/>
                        </a:rPr>
                        <a:t>2000</a:t>
                      </a:r>
                      <a:endParaRPr lang="en-US" sz="1100">
                        <a:solidFill>
                          <a:schemeClr val="tx1"/>
                        </a:solidFill>
                        <a:effectLst/>
                        <a:latin typeface="Times New Roman" panose="02020603050405020304" pitchFamily="18" charset="0"/>
                        <a:ea typeface="Times New Roman" panose="02020603050405020304" pitchFamily="18" charset="0"/>
                      </a:endParaRPr>
                    </a:p>
                  </a:txBody>
                  <a:tcPr marL="23495" marR="19685" marT="26670" marB="0">
                    <a:solidFill>
                      <a:schemeClr val="bg1"/>
                    </a:solidFill>
                  </a:tcPr>
                </a:tc>
                <a:tc>
                  <a:txBody>
                    <a:bodyPr/>
                    <a:lstStyle/>
                    <a:p>
                      <a:pPr marL="55880" marR="0" indent="0" algn="l">
                        <a:lnSpc>
                          <a:spcPct val="107000"/>
                        </a:lnSpc>
                        <a:spcBef>
                          <a:spcPts val="0"/>
                        </a:spcBef>
                        <a:spcAft>
                          <a:spcPts val="0"/>
                        </a:spcAft>
                      </a:pPr>
                      <a:r>
                        <a:rPr lang="en-US" sz="1200">
                          <a:solidFill>
                            <a:schemeClr val="tx1"/>
                          </a:solidFill>
                          <a:effectLst/>
                        </a:rPr>
                        <a:t>$5,789,400</a:t>
                      </a:r>
                      <a:endParaRPr lang="en-US" sz="1100">
                        <a:solidFill>
                          <a:schemeClr val="tx1"/>
                        </a:solidFill>
                        <a:effectLst/>
                        <a:latin typeface="Times New Roman" panose="02020603050405020304" pitchFamily="18" charset="0"/>
                        <a:ea typeface="Times New Roman" panose="02020603050405020304" pitchFamily="18" charset="0"/>
                      </a:endParaRPr>
                    </a:p>
                  </a:txBody>
                  <a:tcPr marL="23495" marR="19685" marT="26670" marB="0">
                    <a:solidFill>
                      <a:schemeClr val="bg1"/>
                    </a:solidFill>
                  </a:tcPr>
                </a:tc>
                <a:tc>
                  <a:txBody>
                    <a:bodyPr/>
                    <a:lstStyle/>
                    <a:p>
                      <a:pPr marL="0" marR="10160" indent="0" algn="r">
                        <a:lnSpc>
                          <a:spcPct val="107000"/>
                        </a:lnSpc>
                        <a:spcBef>
                          <a:spcPts val="0"/>
                        </a:spcBef>
                        <a:spcAft>
                          <a:spcPts val="0"/>
                        </a:spcAft>
                      </a:pPr>
                      <a:r>
                        <a:rPr lang="en-US" sz="1200">
                          <a:solidFill>
                            <a:schemeClr val="tx1"/>
                          </a:solidFill>
                          <a:effectLst/>
                        </a:rPr>
                        <a:t>$6,094,600</a:t>
                      </a:r>
                      <a:endParaRPr lang="en-US" sz="1100">
                        <a:solidFill>
                          <a:schemeClr val="tx1"/>
                        </a:solidFill>
                        <a:effectLst/>
                        <a:latin typeface="Times New Roman" panose="02020603050405020304" pitchFamily="18" charset="0"/>
                        <a:ea typeface="Times New Roman" panose="02020603050405020304" pitchFamily="18" charset="0"/>
                      </a:endParaRPr>
                    </a:p>
                  </a:txBody>
                  <a:tcPr marL="23495" marR="19685" marT="26670" marB="0">
                    <a:solidFill>
                      <a:schemeClr val="bg1"/>
                    </a:solidFill>
                  </a:tcPr>
                </a:tc>
                <a:tc>
                  <a:txBody>
                    <a:bodyPr/>
                    <a:lstStyle/>
                    <a:p>
                      <a:pPr marL="0" marR="10160" indent="0" algn="r">
                        <a:lnSpc>
                          <a:spcPct val="107000"/>
                        </a:lnSpc>
                        <a:spcBef>
                          <a:spcPts val="0"/>
                        </a:spcBef>
                        <a:spcAft>
                          <a:spcPts val="0"/>
                        </a:spcAft>
                      </a:pPr>
                      <a:r>
                        <a:rPr lang="en-US" sz="1200">
                          <a:solidFill>
                            <a:schemeClr val="tx1"/>
                          </a:solidFill>
                          <a:effectLst/>
                        </a:rPr>
                        <a:t>$8,005,600</a:t>
                      </a:r>
                      <a:endParaRPr lang="en-US" sz="1100">
                        <a:solidFill>
                          <a:schemeClr val="tx1"/>
                        </a:solidFill>
                        <a:effectLst/>
                        <a:latin typeface="Times New Roman" panose="02020603050405020304" pitchFamily="18" charset="0"/>
                        <a:ea typeface="Times New Roman" panose="02020603050405020304" pitchFamily="18" charset="0"/>
                      </a:endParaRPr>
                    </a:p>
                  </a:txBody>
                  <a:tcPr marL="23495" marR="19685" marT="26670" marB="0">
                    <a:solidFill>
                      <a:schemeClr val="bg1"/>
                    </a:solidFill>
                  </a:tcPr>
                </a:tc>
                <a:tc>
                  <a:txBody>
                    <a:bodyPr/>
                    <a:lstStyle/>
                    <a:p>
                      <a:pPr marL="0" marR="10160" indent="0" algn="r">
                        <a:lnSpc>
                          <a:spcPct val="107000"/>
                        </a:lnSpc>
                        <a:spcBef>
                          <a:spcPts val="0"/>
                        </a:spcBef>
                        <a:spcAft>
                          <a:spcPts val="0"/>
                        </a:spcAft>
                      </a:pPr>
                      <a:r>
                        <a:rPr lang="en-US" sz="1200">
                          <a:solidFill>
                            <a:schemeClr val="tx1"/>
                          </a:solidFill>
                          <a:effectLst/>
                        </a:rPr>
                        <a:t>$6,934,500</a:t>
                      </a:r>
                      <a:endParaRPr lang="en-US" sz="1100">
                        <a:solidFill>
                          <a:schemeClr val="tx1"/>
                        </a:solidFill>
                        <a:effectLst/>
                        <a:latin typeface="Times New Roman" panose="02020603050405020304" pitchFamily="18" charset="0"/>
                        <a:ea typeface="Times New Roman" panose="02020603050405020304" pitchFamily="18" charset="0"/>
                      </a:endParaRPr>
                    </a:p>
                  </a:txBody>
                  <a:tcPr marL="23495" marR="19685" marT="26670" marB="0">
                    <a:solidFill>
                      <a:schemeClr val="bg1"/>
                    </a:solidFill>
                  </a:tcPr>
                </a:tc>
                <a:tc>
                  <a:txBody>
                    <a:bodyPr/>
                    <a:lstStyle/>
                    <a:p>
                      <a:pPr marL="0" marR="10160" indent="0" algn="r">
                        <a:lnSpc>
                          <a:spcPct val="107000"/>
                        </a:lnSpc>
                        <a:spcBef>
                          <a:spcPts val="0"/>
                        </a:spcBef>
                        <a:spcAft>
                          <a:spcPts val="0"/>
                        </a:spcAft>
                      </a:pPr>
                      <a:r>
                        <a:rPr lang="en-US" sz="1200">
                          <a:solidFill>
                            <a:schemeClr val="tx1"/>
                          </a:solidFill>
                          <a:effectLst/>
                        </a:rPr>
                        <a:t>$7,549,000</a:t>
                      </a:r>
                      <a:endParaRPr lang="en-US" sz="1100">
                        <a:solidFill>
                          <a:schemeClr val="tx1"/>
                        </a:solidFill>
                        <a:effectLst/>
                        <a:latin typeface="Times New Roman" panose="02020603050405020304" pitchFamily="18" charset="0"/>
                        <a:ea typeface="Times New Roman" panose="02020603050405020304" pitchFamily="18" charset="0"/>
                      </a:endParaRPr>
                    </a:p>
                  </a:txBody>
                  <a:tcPr marL="23495" marR="19685" marT="26670" marB="0">
                    <a:solidFill>
                      <a:schemeClr val="bg1"/>
                    </a:solidFill>
                  </a:tcPr>
                </a:tc>
                <a:tc>
                  <a:txBody>
                    <a:bodyPr/>
                    <a:lstStyle/>
                    <a:p>
                      <a:pPr marL="23495" marR="0" indent="0" algn="just">
                        <a:lnSpc>
                          <a:spcPct val="107000"/>
                        </a:lnSpc>
                        <a:spcBef>
                          <a:spcPts val="0"/>
                        </a:spcBef>
                        <a:spcAft>
                          <a:spcPts val="0"/>
                        </a:spcAft>
                      </a:pPr>
                      <a:r>
                        <a:rPr lang="en-US" sz="1200">
                          <a:solidFill>
                            <a:schemeClr val="tx1"/>
                          </a:solidFill>
                          <a:effectLst/>
                        </a:rPr>
                        <a:t>$34,373,100</a:t>
                      </a:r>
                      <a:endParaRPr lang="en-US" sz="1100">
                        <a:solidFill>
                          <a:schemeClr val="tx1"/>
                        </a:solidFill>
                        <a:effectLst/>
                        <a:latin typeface="Times New Roman" panose="02020603050405020304" pitchFamily="18" charset="0"/>
                        <a:ea typeface="Times New Roman" panose="02020603050405020304" pitchFamily="18" charset="0"/>
                      </a:endParaRPr>
                    </a:p>
                  </a:txBody>
                  <a:tcPr marL="23495" marR="19685" marT="26670" marB="0">
                    <a:solidFill>
                      <a:schemeClr val="bg1"/>
                    </a:solidFill>
                  </a:tcPr>
                </a:tc>
              </a:tr>
              <a:tr h="257377">
                <a:tc>
                  <a:txBody>
                    <a:bodyPr/>
                    <a:lstStyle/>
                    <a:p>
                      <a:pPr marL="0" marR="5715" indent="0" algn="ctr">
                        <a:lnSpc>
                          <a:spcPct val="107000"/>
                        </a:lnSpc>
                        <a:spcBef>
                          <a:spcPts val="0"/>
                        </a:spcBef>
                        <a:spcAft>
                          <a:spcPts val="0"/>
                        </a:spcAft>
                      </a:pPr>
                      <a:r>
                        <a:rPr lang="en-US" sz="1200" dirty="0">
                          <a:solidFill>
                            <a:schemeClr val="tx1"/>
                          </a:solidFill>
                          <a:effectLst/>
                        </a:rPr>
                        <a:t>Total</a:t>
                      </a:r>
                      <a:endParaRPr lang="en-US" sz="1100" dirty="0">
                        <a:solidFill>
                          <a:schemeClr val="tx1"/>
                        </a:solidFill>
                        <a:effectLst/>
                        <a:latin typeface="Times New Roman" panose="02020603050405020304" pitchFamily="18" charset="0"/>
                        <a:ea typeface="Times New Roman" panose="02020603050405020304" pitchFamily="18" charset="0"/>
                      </a:endParaRPr>
                    </a:p>
                  </a:txBody>
                  <a:tcPr marL="23495" marR="19685" marT="26670" marB="0">
                    <a:solidFill>
                      <a:schemeClr val="bg1"/>
                    </a:solidFill>
                  </a:tcPr>
                </a:tc>
                <a:tc>
                  <a:txBody>
                    <a:bodyPr/>
                    <a:lstStyle/>
                    <a:p>
                      <a:pPr marL="0" marR="0" indent="0" algn="just">
                        <a:lnSpc>
                          <a:spcPct val="107000"/>
                        </a:lnSpc>
                        <a:spcBef>
                          <a:spcPts val="0"/>
                        </a:spcBef>
                        <a:spcAft>
                          <a:spcPts val="0"/>
                        </a:spcAft>
                      </a:pPr>
                      <a:r>
                        <a:rPr lang="en-US" sz="1200">
                          <a:solidFill>
                            <a:schemeClr val="tx1"/>
                          </a:solidFill>
                          <a:effectLst/>
                        </a:rPr>
                        <a:t>$12,836,450</a:t>
                      </a:r>
                      <a:endParaRPr lang="en-US" sz="1100">
                        <a:solidFill>
                          <a:schemeClr val="tx1"/>
                        </a:solidFill>
                        <a:effectLst/>
                        <a:latin typeface="Times New Roman" panose="02020603050405020304" pitchFamily="18" charset="0"/>
                        <a:ea typeface="Times New Roman" panose="02020603050405020304" pitchFamily="18" charset="0"/>
                      </a:endParaRPr>
                    </a:p>
                  </a:txBody>
                  <a:tcPr marL="23495" marR="19685" marT="26670" marB="0">
                    <a:solidFill>
                      <a:schemeClr val="bg1"/>
                    </a:solidFill>
                  </a:tcPr>
                </a:tc>
                <a:tc>
                  <a:txBody>
                    <a:bodyPr/>
                    <a:lstStyle/>
                    <a:p>
                      <a:pPr marL="30480" marR="0" indent="0" algn="l">
                        <a:lnSpc>
                          <a:spcPct val="107000"/>
                        </a:lnSpc>
                        <a:spcBef>
                          <a:spcPts val="0"/>
                        </a:spcBef>
                        <a:spcAft>
                          <a:spcPts val="0"/>
                        </a:spcAft>
                      </a:pPr>
                      <a:r>
                        <a:rPr lang="en-US" sz="1200">
                          <a:solidFill>
                            <a:schemeClr val="tx1"/>
                          </a:solidFill>
                          <a:effectLst/>
                        </a:rPr>
                        <a:t>$16,068,300</a:t>
                      </a:r>
                      <a:endParaRPr lang="en-US" sz="1100">
                        <a:solidFill>
                          <a:schemeClr val="tx1"/>
                        </a:solidFill>
                        <a:effectLst/>
                        <a:latin typeface="Times New Roman" panose="02020603050405020304" pitchFamily="18" charset="0"/>
                        <a:ea typeface="Times New Roman" panose="02020603050405020304" pitchFamily="18" charset="0"/>
                      </a:endParaRPr>
                    </a:p>
                  </a:txBody>
                  <a:tcPr marL="23495" marR="19685" marT="26670" marB="0">
                    <a:solidFill>
                      <a:schemeClr val="bg1"/>
                    </a:solidFill>
                  </a:tcPr>
                </a:tc>
                <a:tc>
                  <a:txBody>
                    <a:bodyPr/>
                    <a:lstStyle/>
                    <a:p>
                      <a:pPr marL="32385" marR="0" indent="0" algn="l">
                        <a:lnSpc>
                          <a:spcPct val="107000"/>
                        </a:lnSpc>
                        <a:spcBef>
                          <a:spcPts val="0"/>
                        </a:spcBef>
                        <a:spcAft>
                          <a:spcPts val="0"/>
                        </a:spcAft>
                      </a:pPr>
                      <a:r>
                        <a:rPr lang="en-US" sz="1200" dirty="0">
                          <a:solidFill>
                            <a:schemeClr val="tx1"/>
                          </a:solidFill>
                          <a:effectLst/>
                        </a:rPr>
                        <a:t>$21,262,190</a:t>
                      </a:r>
                      <a:endParaRPr lang="en-US" sz="1100" dirty="0">
                        <a:solidFill>
                          <a:schemeClr val="tx1"/>
                        </a:solidFill>
                        <a:effectLst/>
                        <a:latin typeface="Times New Roman" panose="02020603050405020304" pitchFamily="18" charset="0"/>
                        <a:ea typeface="Times New Roman" panose="02020603050405020304" pitchFamily="18" charset="0"/>
                      </a:endParaRPr>
                    </a:p>
                  </a:txBody>
                  <a:tcPr marL="23495" marR="19685" marT="26670" marB="0">
                    <a:solidFill>
                      <a:schemeClr val="bg1"/>
                    </a:solidFill>
                  </a:tcPr>
                </a:tc>
                <a:tc>
                  <a:txBody>
                    <a:bodyPr/>
                    <a:lstStyle/>
                    <a:p>
                      <a:pPr marL="48895" marR="0" indent="0" algn="l">
                        <a:lnSpc>
                          <a:spcPct val="107000"/>
                        </a:lnSpc>
                        <a:spcBef>
                          <a:spcPts val="0"/>
                        </a:spcBef>
                        <a:spcAft>
                          <a:spcPts val="0"/>
                        </a:spcAft>
                      </a:pPr>
                      <a:r>
                        <a:rPr lang="en-US" sz="1200">
                          <a:solidFill>
                            <a:schemeClr val="tx1"/>
                          </a:solidFill>
                          <a:effectLst/>
                        </a:rPr>
                        <a:t>$17,704,400</a:t>
                      </a:r>
                      <a:endParaRPr lang="en-US" sz="1100">
                        <a:solidFill>
                          <a:schemeClr val="tx1"/>
                        </a:solidFill>
                        <a:effectLst/>
                        <a:latin typeface="Times New Roman" panose="02020603050405020304" pitchFamily="18" charset="0"/>
                        <a:ea typeface="Times New Roman" panose="02020603050405020304" pitchFamily="18" charset="0"/>
                      </a:endParaRPr>
                    </a:p>
                  </a:txBody>
                  <a:tcPr marL="23495" marR="19685" marT="26670" marB="0">
                    <a:solidFill>
                      <a:schemeClr val="bg1"/>
                    </a:solidFill>
                  </a:tcPr>
                </a:tc>
                <a:tc>
                  <a:txBody>
                    <a:bodyPr/>
                    <a:lstStyle/>
                    <a:p>
                      <a:pPr marL="24765" marR="0" indent="0" algn="l">
                        <a:lnSpc>
                          <a:spcPct val="107000"/>
                        </a:lnSpc>
                        <a:spcBef>
                          <a:spcPts val="0"/>
                        </a:spcBef>
                        <a:spcAft>
                          <a:spcPts val="0"/>
                        </a:spcAft>
                      </a:pPr>
                      <a:r>
                        <a:rPr lang="en-US" sz="1200">
                          <a:solidFill>
                            <a:schemeClr val="tx1"/>
                          </a:solidFill>
                          <a:effectLst/>
                        </a:rPr>
                        <a:t>$19,600,800</a:t>
                      </a:r>
                      <a:endParaRPr lang="en-US" sz="1100">
                        <a:solidFill>
                          <a:schemeClr val="tx1"/>
                        </a:solidFill>
                        <a:effectLst/>
                        <a:latin typeface="Times New Roman" panose="02020603050405020304" pitchFamily="18" charset="0"/>
                        <a:ea typeface="Times New Roman" panose="02020603050405020304" pitchFamily="18" charset="0"/>
                      </a:endParaRPr>
                    </a:p>
                  </a:txBody>
                  <a:tcPr marL="23495" marR="19685" marT="26670" marB="0">
                    <a:solidFill>
                      <a:schemeClr val="bg1"/>
                    </a:solidFill>
                  </a:tcPr>
                </a:tc>
                <a:tc>
                  <a:txBody>
                    <a:bodyPr/>
                    <a:lstStyle/>
                    <a:p>
                      <a:pPr marL="23495" marR="0" indent="0" algn="just">
                        <a:lnSpc>
                          <a:spcPct val="107000"/>
                        </a:lnSpc>
                        <a:spcBef>
                          <a:spcPts val="0"/>
                        </a:spcBef>
                        <a:spcAft>
                          <a:spcPts val="0"/>
                        </a:spcAft>
                      </a:pPr>
                      <a:r>
                        <a:rPr lang="en-US" sz="1200" dirty="0">
                          <a:solidFill>
                            <a:schemeClr val="tx1"/>
                          </a:solidFill>
                          <a:effectLst/>
                        </a:rPr>
                        <a:t>$87,472,140</a:t>
                      </a:r>
                      <a:endParaRPr lang="en-US" sz="1100" dirty="0">
                        <a:solidFill>
                          <a:schemeClr val="tx1"/>
                        </a:solidFill>
                        <a:effectLst/>
                        <a:latin typeface="Times New Roman" panose="02020603050405020304" pitchFamily="18" charset="0"/>
                        <a:ea typeface="Times New Roman" panose="02020603050405020304" pitchFamily="18" charset="0"/>
                      </a:endParaRPr>
                    </a:p>
                  </a:txBody>
                  <a:tcPr marL="23495" marR="19685" marT="26670" marB="0">
                    <a:solidFill>
                      <a:schemeClr val="bg1"/>
                    </a:solidFill>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1470740705"/>
              </p:ext>
            </p:extLst>
          </p:nvPr>
        </p:nvGraphicFramePr>
        <p:xfrm>
          <a:off x="4543127" y="2109018"/>
          <a:ext cx="5308796" cy="1489523"/>
        </p:xfrm>
        <a:graphic>
          <a:graphicData uri="http://schemas.openxmlformats.org/drawingml/2006/table">
            <a:tbl>
              <a:tblPr firstRow="1" firstCol="1" bandRow="1">
                <a:tableStyleId>{5C22544A-7EE6-4342-B048-85BDC9FD1C3A}</a:tableStyleId>
              </a:tblPr>
              <a:tblGrid>
                <a:gridCol w="1071362"/>
                <a:gridCol w="1060359"/>
                <a:gridCol w="1058358"/>
                <a:gridCol w="1058358"/>
                <a:gridCol w="1060359"/>
              </a:tblGrid>
              <a:tr h="197434">
                <a:tc>
                  <a:txBody>
                    <a:bodyPr/>
                    <a:lstStyle/>
                    <a:p>
                      <a:pPr marL="0" marR="0" indent="0" algn="ctr">
                        <a:lnSpc>
                          <a:spcPct val="107000"/>
                        </a:lnSpc>
                        <a:spcBef>
                          <a:spcPts val="0"/>
                        </a:spcBef>
                        <a:spcAft>
                          <a:spcPts val="0"/>
                        </a:spcAft>
                      </a:pPr>
                      <a:r>
                        <a:rPr lang="en-US" sz="1200">
                          <a:solidFill>
                            <a:schemeClr val="tx1"/>
                          </a:solidFill>
                          <a:effectLst/>
                        </a:rPr>
                        <a:t>LINE</a:t>
                      </a:r>
                      <a:endParaRPr lang="en-US" sz="1600">
                        <a:solidFill>
                          <a:schemeClr val="tx1"/>
                        </a:solidFill>
                        <a:effectLst/>
                        <a:latin typeface="Times New Roman" panose="02020603050405020304" pitchFamily="18" charset="0"/>
                        <a:ea typeface="Times New Roman" panose="02020603050405020304" pitchFamily="18" charset="0"/>
                      </a:endParaRPr>
                    </a:p>
                  </a:txBody>
                  <a:tcPr marL="25400" marR="23495" marT="26670" marB="0">
                    <a:solidFill>
                      <a:schemeClr val="bg1"/>
                    </a:solidFill>
                  </a:tcPr>
                </a:tc>
                <a:tc>
                  <a:txBody>
                    <a:bodyPr/>
                    <a:lstStyle/>
                    <a:p>
                      <a:pPr marL="0" marR="2540" indent="0" algn="ctr">
                        <a:lnSpc>
                          <a:spcPct val="107000"/>
                        </a:lnSpc>
                        <a:spcBef>
                          <a:spcPts val="0"/>
                        </a:spcBef>
                        <a:spcAft>
                          <a:spcPts val="0"/>
                        </a:spcAft>
                      </a:pPr>
                      <a:r>
                        <a:rPr lang="en-US" sz="1200">
                          <a:solidFill>
                            <a:schemeClr val="tx1"/>
                          </a:solidFill>
                          <a:effectLst/>
                        </a:rPr>
                        <a:t>1998</a:t>
                      </a:r>
                      <a:endParaRPr lang="en-US" sz="1600">
                        <a:solidFill>
                          <a:schemeClr val="tx1"/>
                        </a:solidFill>
                        <a:effectLst/>
                        <a:latin typeface="Times New Roman" panose="02020603050405020304" pitchFamily="18" charset="0"/>
                        <a:ea typeface="Times New Roman" panose="02020603050405020304" pitchFamily="18" charset="0"/>
                      </a:endParaRPr>
                    </a:p>
                  </a:txBody>
                  <a:tcPr marL="25400" marR="23495" marT="26670" marB="0">
                    <a:solidFill>
                      <a:schemeClr val="bg1"/>
                    </a:solidFill>
                  </a:tcPr>
                </a:tc>
                <a:tc>
                  <a:txBody>
                    <a:bodyPr/>
                    <a:lstStyle/>
                    <a:p>
                      <a:pPr marL="0" marR="2540" indent="0" algn="ctr">
                        <a:lnSpc>
                          <a:spcPct val="107000"/>
                        </a:lnSpc>
                        <a:spcBef>
                          <a:spcPts val="0"/>
                        </a:spcBef>
                        <a:spcAft>
                          <a:spcPts val="0"/>
                        </a:spcAft>
                      </a:pPr>
                      <a:r>
                        <a:rPr lang="en-US" sz="1200">
                          <a:solidFill>
                            <a:schemeClr val="tx1"/>
                          </a:solidFill>
                          <a:effectLst/>
                        </a:rPr>
                        <a:t>1999</a:t>
                      </a:r>
                      <a:endParaRPr lang="en-US" sz="1600">
                        <a:solidFill>
                          <a:schemeClr val="tx1"/>
                        </a:solidFill>
                        <a:effectLst/>
                        <a:latin typeface="Times New Roman" panose="02020603050405020304" pitchFamily="18" charset="0"/>
                        <a:ea typeface="Times New Roman" panose="02020603050405020304" pitchFamily="18" charset="0"/>
                      </a:endParaRPr>
                    </a:p>
                  </a:txBody>
                  <a:tcPr marL="25400" marR="23495" marT="26670" marB="0">
                    <a:solidFill>
                      <a:schemeClr val="bg1"/>
                    </a:solidFill>
                  </a:tcPr>
                </a:tc>
                <a:tc>
                  <a:txBody>
                    <a:bodyPr/>
                    <a:lstStyle/>
                    <a:p>
                      <a:pPr marL="0" marR="2540" indent="0" algn="ctr">
                        <a:lnSpc>
                          <a:spcPct val="107000"/>
                        </a:lnSpc>
                        <a:spcBef>
                          <a:spcPts val="0"/>
                        </a:spcBef>
                        <a:spcAft>
                          <a:spcPts val="0"/>
                        </a:spcAft>
                      </a:pPr>
                      <a:r>
                        <a:rPr lang="en-US" sz="1200">
                          <a:solidFill>
                            <a:schemeClr val="tx1"/>
                          </a:solidFill>
                          <a:effectLst/>
                        </a:rPr>
                        <a:t>2000</a:t>
                      </a:r>
                      <a:endParaRPr lang="en-US" sz="1600">
                        <a:solidFill>
                          <a:schemeClr val="tx1"/>
                        </a:solidFill>
                        <a:effectLst/>
                        <a:latin typeface="Times New Roman" panose="02020603050405020304" pitchFamily="18" charset="0"/>
                        <a:ea typeface="Times New Roman" panose="02020603050405020304" pitchFamily="18" charset="0"/>
                      </a:endParaRPr>
                    </a:p>
                  </a:txBody>
                  <a:tcPr marL="25400" marR="23495" marT="26670" marB="0">
                    <a:solidFill>
                      <a:schemeClr val="bg1"/>
                    </a:solidFill>
                  </a:tcPr>
                </a:tc>
                <a:tc>
                  <a:txBody>
                    <a:bodyPr/>
                    <a:lstStyle/>
                    <a:p>
                      <a:pPr marL="0" marR="8890" indent="0" algn="ctr">
                        <a:lnSpc>
                          <a:spcPct val="107000"/>
                        </a:lnSpc>
                        <a:spcBef>
                          <a:spcPts val="0"/>
                        </a:spcBef>
                        <a:spcAft>
                          <a:spcPts val="0"/>
                        </a:spcAft>
                      </a:pPr>
                      <a:r>
                        <a:rPr lang="en-US" sz="1200" dirty="0">
                          <a:solidFill>
                            <a:schemeClr val="tx1"/>
                          </a:solidFill>
                          <a:effectLst/>
                        </a:rPr>
                        <a:t>TOTAL</a:t>
                      </a:r>
                      <a:endParaRPr lang="en-US" sz="1600" dirty="0">
                        <a:solidFill>
                          <a:schemeClr val="tx1"/>
                        </a:solidFill>
                        <a:effectLst/>
                        <a:latin typeface="Times New Roman" panose="02020603050405020304" pitchFamily="18" charset="0"/>
                        <a:ea typeface="Times New Roman" panose="02020603050405020304" pitchFamily="18" charset="0"/>
                      </a:endParaRPr>
                    </a:p>
                  </a:txBody>
                  <a:tcPr marL="25400" marR="23495" marT="26670" marB="0">
                    <a:solidFill>
                      <a:schemeClr val="bg1"/>
                    </a:solidFill>
                  </a:tcPr>
                </a:tc>
              </a:tr>
              <a:tr h="207730">
                <a:tc>
                  <a:txBody>
                    <a:bodyPr/>
                    <a:lstStyle/>
                    <a:p>
                      <a:pPr marL="0" marR="0" indent="0" algn="l">
                        <a:lnSpc>
                          <a:spcPct val="107000"/>
                        </a:lnSpc>
                        <a:spcBef>
                          <a:spcPts val="0"/>
                        </a:spcBef>
                        <a:spcAft>
                          <a:spcPts val="0"/>
                        </a:spcAft>
                      </a:pPr>
                      <a:r>
                        <a:rPr lang="en-US" sz="1200">
                          <a:solidFill>
                            <a:schemeClr val="tx1"/>
                          </a:solidFill>
                          <a:effectLst/>
                        </a:rPr>
                        <a:t>Clothing</a:t>
                      </a:r>
                      <a:endParaRPr lang="en-US" sz="1600">
                        <a:solidFill>
                          <a:schemeClr val="tx1"/>
                        </a:solidFill>
                        <a:effectLst/>
                        <a:latin typeface="Times New Roman" panose="02020603050405020304" pitchFamily="18" charset="0"/>
                        <a:ea typeface="Times New Roman" panose="02020603050405020304" pitchFamily="18" charset="0"/>
                      </a:endParaRPr>
                    </a:p>
                  </a:txBody>
                  <a:tcPr marL="25400" marR="23495" marT="26670" marB="0">
                    <a:solidFill>
                      <a:schemeClr val="bg1"/>
                    </a:solidFill>
                  </a:tcPr>
                </a:tc>
                <a:tc>
                  <a:txBody>
                    <a:bodyPr/>
                    <a:lstStyle/>
                    <a:p>
                      <a:pPr marL="78105" marR="0" indent="0" algn="l">
                        <a:lnSpc>
                          <a:spcPct val="107000"/>
                        </a:lnSpc>
                        <a:spcBef>
                          <a:spcPts val="0"/>
                        </a:spcBef>
                        <a:spcAft>
                          <a:spcPts val="0"/>
                        </a:spcAft>
                      </a:pPr>
                      <a:r>
                        <a:rPr lang="en-US" sz="1200">
                          <a:solidFill>
                            <a:schemeClr val="tx1"/>
                          </a:solidFill>
                          <a:effectLst/>
                        </a:rPr>
                        <a:t>$3,457,000</a:t>
                      </a:r>
                      <a:endParaRPr lang="en-US" sz="1600">
                        <a:solidFill>
                          <a:schemeClr val="tx1"/>
                        </a:solidFill>
                        <a:effectLst/>
                        <a:latin typeface="Times New Roman" panose="02020603050405020304" pitchFamily="18" charset="0"/>
                        <a:ea typeface="Times New Roman" panose="02020603050405020304" pitchFamily="18" charset="0"/>
                      </a:endParaRPr>
                    </a:p>
                  </a:txBody>
                  <a:tcPr marL="25400" marR="23495" marT="26670" marB="0">
                    <a:solidFill>
                      <a:schemeClr val="bg1"/>
                    </a:solidFill>
                  </a:tcPr>
                </a:tc>
                <a:tc>
                  <a:txBody>
                    <a:bodyPr/>
                    <a:lstStyle/>
                    <a:p>
                      <a:pPr marL="78105" marR="0" indent="0" algn="l">
                        <a:lnSpc>
                          <a:spcPct val="107000"/>
                        </a:lnSpc>
                        <a:spcBef>
                          <a:spcPts val="0"/>
                        </a:spcBef>
                        <a:spcAft>
                          <a:spcPts val="0"/>
                        </a:spcAft>
                      </a:pPr>
                      <a:r>
                        <a:rPr lang="en-US" sz="1200" dirty="0">
                          <a:solidFill>
                            <a:schemeClr val="tx1"/>
                          </a:solidFill>
                          <a:effectLst/>
                        </a:rPr>
                        <a:t>$3,590,050</a:t>
                      </a:r>
                      <a:endParaRPr lang="en-US" sz="1600" dirty="0">
                        <a:solidFill>
                          <a:schemeClr val="tx1"/>
                        </a:solidFill>
                        <a:effectLst/>
                        <a:latin typeface="Times New Roman" panose="02020603050405020304" pitchFamily="18" charset="0"/>
                        <a:ea typeface="Times New Roman" panose="02020603050405020304" pitchFamily="18" charset="0"/>
                      </a:endParaRPr>
                    </a:p>
                  </a:txBody>
                  <a:tcPr marL="25400" marR="23495" marT="26670" marB="0">
                    <a:solidFill>
                      <a:schemeClr val="bg1"/>
                    </a:solidFill>
                  </a:tcPr>
                </a:tc>
                <a:tc>
                  <a:txBody>
                    <a:bodyPr/>
                    <a:lstStyle/>
                    <a:p>
                      <a:pPr marL="78105" marR="0" indent="0" algn="l">
                        <a:lnSpc>
                          <a:spcPct val="107000"/>
                        </a:lnSpc>
                        <a:spcBef>
                          <a:spcPts val="0"/>
                        </a:spcBef>
                        <a:spcAft>
                          <a:spcPts val="0"/>
                        </a:spcAft>
                      </a:pPr>
                      <a:r>
                        <a:rPr lang="en-US" sz="1200">
                          <a:solidFill>
                            <a:schemeClr val="tx1"/>
                          </a:solidFill>
                          <a:effectLst/>
                        </a:rPr>
                        <a:t>$5,789,400</a:t>
                      </a:r>
                      <a:endParaRPr lang="en-US" sz="1600">
                        <a:solidFill>
                          <a:schemeClr val="tx1"/>
                        </a:solidFill>
                        <a:effectLst/>
                        <a:latin typeface="Times New Roman" panose="02020603050405020304" pitchFamily="18" charset="0"/>
                        <a:ea typeface="Times New Roman" panose="02020603050405020304" pitchFamily="18" charset="0"/>
                      </a:endParaRPr>
                    </a:p>
                  </a:txBody>
                  <a:tcPr marL="25400" marR="23495" marT="26670" marB="0">
                    <a:solidFill>
                      <a:schemeClr val="bg1"/>
                    </a:solidFill>
                  </a:tcPr>
                </a:tc>
                <a:tc>
                  <a:txBody>
                    <a:bodyPr/>
                    <a:lstStyle/>
                    <a:p>
                      <a:pPr marL="18415" marR="0" indent="0" algn="just">
                        <a:lnSpc>
                          <a:spcPct val="107000"/>
                        </a:lnSpc>
                        <a:spcBef>
                          <a:spcPts val="0"/>
                        </a:spcBef>
                        <a:spcAft>
                          <a:spcPts val="0"/>
                        </a:spcAft>
                      </a:pPr>
                      <a:r>
                        <a:rPr lang="en-US" sz="1200">
                          <a:solidFill>
                            <a:schemeClr val="tx1"/>
                          </a:solidFill>
                          <a:effectLst/>
                        </a:rPr>
                        <a:t>$12,836,450</a:t>
                      </a:r>
                      <a:endParaRPr lang="en-US" sz="1600">
                        <a:solidFill>
                          <a:schemeClr val="tx1"/>
                        </a:solidFill>
                        <a:effectLst/>
                        <a:latin typeface="Times New Roman" panose="02020603050405020304" pitchFamily="18" charset="0"/>
                        <a:ea typeface="Times New Roman" panose="02020603050405020304" pitchFamily="18" charset="0"/>
                      </a:endParaRPr>
                    </a:p>
                  </a:txBody>
                  <a:tcPr marL="25400" marR="23495" marT="26670" marB="0">
                    <a:solidFill>
                      <a:schemeClr val="bg1"/>
                    </a:solidFill>
                  </a:tcPr>
                </a:tc>
              </a:tr>
              <a:tr h="207730">
                <a:tc>
                  <a:txBody>
                    <a:bodyPr/>
                    <a:lstStyle/>
                    <a:p>
                      <a:pPr marL="0" marR="0" indent="0" algn="l">
                        <a:lnSpc>
                          <a:spcPct val="107000"/>
                        </a:lnSpc>
                        <a:spcBef>
                          <a:spcPts val="0"/>
                        </a:spcBef>
                        <a:spcAft>
                          <a:spcPts val="0"/>
                        </a:spcAft>
                      </a:pPr>
                      <a:r>
                        <a:rPr lang="en-US" sz="1200">
                          <a:solidFill>
                            <a:schemeClr val="tx1"/>
                          </a:solidFill>
                          <a:effectLst/>
                        </a:rPr>
                        <a:t>Electronics</a:t>
                      </a:r>
                      <a:endParaRPr lang="en-US" sz="1600">
                        <a:solidFill>
                          <a:schemeClr val="tx1"/>
                        </a:solidFill>
                        <a:effectLst/>
                        <a:latin typeface="Times New Roman" panose="02020603050405020304" pitchFamily="18" charset="0"/>
                        <a:ea typeface="Times New Roman" panose="02020603050405020304" pitchFamily="18" charset="0"/>
                      </a:endParaRPr>
                    </a:p>
                  </a:txBody>
                  <a:tcPr marL="25400" marR="23495" marT="26670" marB="0">
                    <a:solidFill>
                      <a:schemeClr val="bg1"/>
                    </a:solidFill>
                  </a:tcPr>
                </a:tc>
                <a:tc>
                  <a:txBody>
                    <a:bodyPr/>
                    <a:lstStyle/>
                    <a:p>
                      <a:pPr marL="78105" marR="0" indent="0" algn="l">
                        <a:lnSpc>
                          <a:spcPct val="107000"/>
                        </a:lnSpc>
                        <a:spcBef>
                          <a:spcPts val="0"/>
                        </a:spcBef>
                        <a:spcAft>
                          <a:spcPts val="0"/>
                        </a:spcAft>
                      </a:pPr>
                      <a:r>
                        <a:rPr lang="en-US" sz="1200">
                          <a:solidFill>
                            <a:schemeClr val="tx1"/>
                          </a:solidFill>
                          <a:effectLst/>
                        </a:rPr>
                        <a:t>$5,894,800</a:t>
                      </a:r>
                      <a:endParaRPr lang="en-US" sz="1600">
                        <a:solidFill>
                          <a:schemeClr val="tx1"/>
                        </a:solidFill>
                        <a:effectLst/>
                        <a:latin typeface="Times New Roman" panose="02020603050405020304" pitchFamily="18" charset="0"/>
                        <a:ea typeface="Times New Roman" panose="02020603050405020304" pitchFamily="18" charset="0"/>
                      </a:endParaRPr>
                    </a:p>
                  </a:txBody>
                  <a:tcPr marL="25400" marR="23495" marT="26670" marB="0">
                    <a:solidFill>
                      <a:schemeClr val="bg1"/>
                    </a:solidFill>
                  </a:tcPr>
                </a:tc>
                <a:tc>
                  <a:txBody>
                    <a:bodyPr/>
                    <a:lstStyle/>
                    <a:p>
                      <a:pPr marL="78105" marR="0" indent="0" algn="l">
                        <a:lnSpc>
                          <a:spcPct val="107000"/>
                        </a:lnSpc>
                        <a:spcBef>
                          <a:spcPts val="0"/>
                        </a:spcBef>
                        <a:spcAft>
                          <a:spcPts val="0"/>
                        </a:spcAft>
                      </a:pPr>
                      <a:r>
                        <a:rPr lang="en-US" sz="1200">
                          <a:solidFill>
                            <a:schemeClr val="tx1"/>
                          </a:solidFill>
                          <a:effectLst/>
                        </a:rPr>
                        <a:t>$4,078,900</a:t>
                      </a:r>
                      <a:endParaRPr lang="en-US" sz="1600">
                        <a:solidFill>
                          <a:schemeClr val="tx1"/>
                        </a:solidFill>
                        <a:effectLst/>
                        <a:latin typeface="Times New Roman" panose="02020603050405020304" pitchFamily="18" charset="0"/>
                        <a:ea typeface="Times New Roman" panose="02020603050405020304" pitchFamily="18" charset="0"/>
                      </a:endParaRPr>
                    </a:p>
                  </a:txBody>
                  <a:tcPr marL="25400" marR="23495" marT="26670" marB="0">
                    <a:solidFill>
                      <a:schemeClr val="bg1"/>
                    </a:solidFill>
                  </a:tcPr>
                </a:tc>
                <a:tc>
                  <a:txBody>
                    <a:bodyPr/>
                    <a:lstStyle/>
                    <a:p>
                      <a:pPr marL="78105" marR="0" indent="0" algn="l">
                        <a:lnSpc>
                          <a:spcPct val="107000"/>
                        </a:lnSpc>
                        <a:spcBef>
                          <a:spcPts val="0"/>
                        </a:spcBef>
                        <a:spcAft>
                          <a:spcPts val="0"/>
                        </a:spcAft>
                      </a:pPr>
                      <a:r>
                        <a:rPr lang="en-US" sz="1200">
                          <a:solidFill>
                            <a:schemeClr val="tx1"/>
                          </a:solidFill>
                          <a:effectLst/>
                        </a:rPr>
                        <a:t>$6,094,600</a:t>
                      </a:r>
                      <a:endParaRPr lang="en-US" sz="1600">
                        <a:solidFill>
                          <a:schemeClr val="tx1"/>
                        </a:solidFill>
                        <a:effectLst/>
                        <a:latin typeface="Times New Roman" panose="02020603050405020304" pitchFamily="18" charset="0"/>
                        <a:ea typeface="Times New Roman" panose="02020603050405020304" pitchFamily="18" charset="0"/>
                      </a:endParaRPr>
                    </a:p>
                  </a:txBody>
                  <a:tcPr marL="25400" marR="23495" marT="26670" marB="0">
                    <a:solidFill>
                      <a:schemeClr val="bg1"/>
                    </a:solidFill>
                  </a:tcPr>
                </a:tc>
                <a:tc>
                  <a:txBody>
                    <a:bodyPr/>
                    <a:lstStyle/>
                    <a:p>
                      <a:pPr marL="18415" marR="0" indent="0" algn="just">
                        <a:lnSpc>
                          <a:spcPct val="107000"/>
                        </a:lnSpc>
                        <a:spcBef>
                          <a:spcPts val="0"/>
                        </a:spcBef>
                        <a:spcAft>
                          <a:spcPts val="0"/>
                        </a:spcAft>
                      </a:pPr>
                      <a:r>
                        <a:rPr lang="en-US" sz="1200">
                          <a:solidFill>
                            <a:schemeClr val="tx1"/>
                          </a:solidFill>
                          <a:effectLst/>
                        </a:rPr>
                        <a:t>$16,068,300</a:t>
                      </a:r>
                      <a:endParaRPr lang="en-US" sz="1600">
                        <a:solidFill>
                          <a:schemeClr val="tx1"/>
                        </a:solidFill>
                        <a:effectLst/>
                        <a:latin typeface="Times New Roman" panose="02020603050405020304" pitchFamily="18" charset="0"/>
                        <a:ea typeface="Times New Roman" panose="02020603050405020304" pitchFamily="18" charset="0"/>
                      </a:endParaRPr>
                    </a:p>
                  </a:txBody>
                  <a:tcPr marL="25400" marR="23495" marT="26670" marB="0">
                    <a:solidFill>
                      <a:schemeClr val="bg1"/>
                    </a:solidFill>
                  </a:tcPr>
                </a:tc>
              </a:tr>
              <a:tr h="207730">
                <a:tc>
                  <a:txBody>
                    <a:bodyPr/>
                    <a:lstStyle/>
                    <a:p>
                      <a:pPr marL="0" marR="0" indent="0" algn="l">
                        <a:lnSpc>
                          <a:spcPct val="107000"/>
                        </a:lnSpc>
                        <a:spcBef>
                          <a:spcPts val="0"/>
                        </a:spcBef>
                        <a:spcAft>
                          <a:spcPts val="0"/>
                        </a:spcAft>
                      </a:pPr>
                      <a:r>
                        <a:rPr lang="en-US" sz="1200">
                          <a:solidFill>
                            <a:schemeClr val="tx1"/>
                          </a:solidFill>
                          <a:effectLst/>
                        </a:rPr>
                        <a:t>Video</a:t>
                      </a:r>
                      <a:endParaRPr lang="en-US" sz="1600">
                        <a:solidFill>
                          <a:schemeClr val="tx1"/>
                        </a:solidFill>
                        <a:effectLst/>
                        <a:latin typeface="Times New Roman" panose="02020603050405020304" pitchFamily="18" charset="0"/>
                        <a:ea typeface="Times New Roman" panose="02020603050405020304" pitchFamily="18" charset="0"/>
                      </a:endParaRPr>
                    </a:p>
                  </a:txBody>
                  <a:tcPr marL="25400" marR="23495" marT="26670" marB="0">
                    <a:solidFill>
                      <a:schemeClr val="bg1"/>
                    </a:solidFill>
                  </a:tcPr>
                </a:tc>
                <a:tc>
                  <a:txBody>
                    <a:bodyPr/>
                    <a:lstStyle/>
                    <a:p>
                      <a:pPr marL="78105" marR="0" indent="0" algn="l">
                        <a:lnSpc>
                          <a:spcPct val="107000"/>
                        </a:lnSpc>
                        <a:spcBef>
                          <a:spcPts val="0"/>
                        </a:spcBef>
                        <a:spcAft>
                          <a:spcPts val="0"/>
                        </a:spcAft>
                      </a:pPr>
                      <a:r>
                        <a:rPr lang="en-US" sz="1200">
                          <a:solidFill>
                            <a:schemeClr val="tx1"/>
                          </a:solidFill>
                          <a:effectLst/>
                        </a:rPr>
                        <a:t>$7,198,700</a:t>
                      </a:r>
                      <a:endParaRPr lang="en-US" sz="1600">
                        <a:solidFill>
                          <a:schemeClr val="tx1"/>
                        </a:solidFill>
                        <a:effectLst/>
                        <a:latin typeface="Times New Roman" panose="02020603050405020304" pitchFamily="18" charset="0"/>
                        <a:ea typeface="Times New Roman" panose="02020603050405020304" pitchFamily="18" charset="0"/>
                      </a:endParaRPr>
                    </a:p>
                  </a:txBody>
                  <a:tcPr marL="25400" marR="23495" marT="26670" marB="0">
                    <a:solidFill>
                      <a:schemeClr val="bg1"/>
                    </a:solidFill>
                  </a:tcPr>
                </a:tc>
                <a:tc>
                  <a:txBody>
                    <a:bodyPr/>
                    <a:lstStyle/>
                    <a:p>
                      <a:pPr marL="78105" marR="0" indent="0" algn="l">
                        <a:lnSpc>
                          <a:spcPct val="107000"/>
                        </a:lnSpc>
                        <a:spcBef>
                          <a:spcPts val="0"/>
                        </a:spcBef>
                        <a:spcAft>
                          <a:spcPts val="0"/>
                        </a:spcAft>
                      </a:pPr>
                      <a:r>
                        <a:rPr lang="en-US" sz="1200">
                          <a:solidFill>
                            <a:schemeClr val="tx1"/>
                          </a:solidFill>
                          <a:effectLst/>
                        </a:rPr>
                        <a:t>$6,057,890</a:t>
                      </a:r>
                      <a:endParaRPr lang="en-US" sz="1600">
                        <a:solidFill>
                          <a:schemeClr val="tx1"/>
                        </a:solidFill>
                        <a:effectLst/>
                        <a:latin typeface="Times New Roman" panose="02020603050405020304" pitchFamily="18" charset="0"/>
                        <a:ea typeface="Times New Roman" panose="02020603050405020304" pitchFamily="18" charset="0"/>
                      </a:endParaRPr>
                    </a:p>
                  </a:txBody>
                  <a:tcPr marL="25400" marR="23495" marT="26670" marB="0">
                    <a:solidFill>
                      <a:schemeClr val="bg1"/>
                    </a:solidFill>
                  </a:tcPr>
                </a:tc>
                <a:tc>
                  <a:txBody>
                    <a:bodyPr/>
                    <a:lstStyle/>
                    <a:p>
                      <a:pPr marL="78105" marR="0" indent="0" algn="l">
                        <a:lnSpc>
                          <a:spcPct val="107000"/>
                        </a:lnSpc>
                        <a:spcBef>
                          <a:spcPts val="0"/>
                        </a:spcBef>
                        <a:spcAft>
                          <a:spcPts val="0"/>
                        </a:spcAft>
                      </a:pPr>
                      <a:r>
                        <a:rPr lang="en-US" sz="1200">
                          <a:solidFill>
                            <a:schemeClr val="tx1"/>
                          </a:solidFill>
                          <a:effectLst/>
                        </a:rPr>
                        <a:t>$8,005,600</a:t>
                      </a:r>
                      <a:endParaRPr lang="en-US" sz="1600">
                        <a:solidFill>
                          <a:schemeClr val="tx1"/>
                        </a:solidFill>
                        <a:effectLst/>
                        <a:latin typeface="Times New Roman" panose="02020603050405020304" pitchFamily="18" charset="0"/>
                        <a:ea typeface="Times New Roman" panose="02020603050405020304" pitchFamily="18" charset="0"/>
                      </a:endParaRPr>
                    </a:p>
                  </a:txBody>
                  <a:tcPr marL="25400" marR="23495" marT="26670" marB="0">
                    <a:solidFill>
                      <a:schemeClr val="bg1"/>
                    </a:solidFill>
                  </a:tcPr>
                </a:tc>
                <a:tc>
                  <a:txBody>
                    <a:bodyPr/>
                    <a:lstStyle/>
                    <a:p>
                      <a:pPr marL="18415" marR="0" indent="0" algn="just">
                        <a:lnSpc>
                          <a:spcPct val="107000"/>
                        </a:lnSpc>
                        <a:spcBef>
                          <a:spcPts val="0"/>
                        </a:spcBef>
                        <a:spcAft>
                          <a:spcPts val="0"/>
                        </a:spcAft>
                      </a:pPr>
                      <a:r>
                        <a:rPr lang="en-US" sz="1200">
                          <a:solidFill>
                            <a:schemeClr val="tx1"/>
                          </a:solidFill>
                          <a:effectLst/>
                        </a:rPr>
                        <a:t>$21,262,190</a:t>
                      </a:r>
                      <a:endParaRPr lang="en-US" sz="1600">
                        <a:solidFill>
                          <a:schemeClr val="tx1"/>
                        </a:solidFill>
                        <a:effectLst/>
                        <a:latin typeface="Times New Roman" panose="02020603050405020304" pitchFamily="18" charset="0"/>
                        <a:ea typeface="Times New Roman" panose="02020603050405020304" pitchFamily="18" charset="0"/>
                      </a:endParaRPr>
                    </a:p>
                  </a:txBody>
                  <a:tcPr marL="25400" marR="23495" marT="26670" marB="0">
                    <a:solidFill>
                      <a:schemeClr val="bg1"/>
                    </a:solidFill>
                  </a:tcPr>
                </a:tc>
              </a:tr>
              <a:tr h="207730">
                <a:tc>
                  <a:txBody>
                    <a:bodyPr/>
                    <a:lstStyle/>
                    <a:p>
                      <a:pPr marL="0" marR="0" indent="0" algn="l">
                        <a:lnSpc>
                          <a:spcPct val="107000"/>
                        </a:lnSpc>
                        <a:spcBef>
                          <a:spcPts val="0"/>
                        </a:spcBef>
                        <a:spcAft>
                          <a:spcPts val="0"/>
                        </a:spcAft>
                      </a:pPr>
                      <a:r>
                        <a:rPr lang="en-US" sz="1200">
                          <a:solidFill>
                            <a:schemeClr val="tx1"/>
                          </a:solidFill>
                          <a:effectLst/>
                        </a:rPr>
                        <a:t>Kitchen</a:t>
                      </a:r>
                      <a:endParaRPr lang="en-US" sz="1600">
                        <a:solidFill>
                          <a:schemeClr val="tx1"/>
                        </a:solidFill>
                        <a:effectLst/>
                        <a:latin typeface="Times New Roman" panose="02020603050405020304" pitchFamily="18" charset="0"/>
                        <a:ea typeface="Times New Roman" panose="02020603050405020304" pitchFamily="18" charset="0"/>
                      </a:endParaRPr>
                    </a:p>
                  </a:txBody>
                  <a:tcPr marL="25400" marR="23495" marT="26670" marB="0">
                    <a:solidFill>
                      <a:schemeClr val="bg1"/>
                    </a:solidFill>
                  </a:tcPr>
                </a:tc>
                <a:tc>
                  <a:txBody>
                    <a:bodyPr/>
                    <a:lstStyle/>
                    <a:p>
                      <a:pPr marL="78105" marR="0" indent="0" algn="l">
                        <a:lnSpc>
                          <a:spcPct val="107000"/>
                        </a:lnSpc>
                        <a:spcBef>
                          <a:spcPts val="0"/>
                        </a:spcBef>
                        <a:spcAft>
                          <a:spcPts val="0"/>
                        </a:spcAft>
                      </a:pPr>
                      <a:r>
                        <a:rPr lang="en-US" sz="1200">
                          <a:solidFill>
                            <a:schemeClr val="tx1"/>
                          </a:solidFill>
                          <a:effectLst/>
                        </a:rPr>
                        <a:t>$4,875,400</a:t>
                      </a:r>
                      <a:endParaRPr lang="en-US" sz="1600">
                        <a:solidFill>
                          <a:schemeClr val="tx1"/>
                        </a:solidFill>
                        <a:effectLst/>
                        <a:latin typeface="Times New Roman" panose="02020603050405020304" pitchFamily="18" charset="0"/>
                        <a:ea typeface="Times New Roman" panose="02020603050405020304" pitchFamily="18" charset="0"/>
                      </a:endParaRPr>
                    </a:p>
                  </a:txBody>
                  <a:tcPr marL="25400" marR="23495" marT="26670" marB="0">
                    <a:solidFill>
                      <a:schemeClr val="bg1"/>
                    </a:solidFill>
                  </a:tcPr>
                </a:tc>
                <a:tc>
                  <a:txBody>
                    <a:bodyPr/>
                    <a:lstStyle/>
                    <a:p>
                      <a:pPr marL="78105" marR="0" indent="0" algn="l">
                        <a:lnSpc>
                          <a:spcPct val="107000"/>
                        </a:lnSpc>
                        <a:spcBef>
                          <a:spcPts val="0"/>
                        </a:spcBef>
                        <a:spcAft>
                          <a:spcPts val="0"/>
                        </a:spcAft>
                      </a:pPr>
                      <a:r>
                        <a:rPr lang="en-US" sz="1200">
                          <a:solidFill>
                            <a:schemeClr val="tx1"/>
                          </a:solidFill>
                          <a:effectLst/>
                        </a:rPr>
                        <a:t>$5,894,500</a:t>
                      </a:r>
                      <a:endParaRPr lang="en-US" sz="1600">
                        <a:solidFill>
                          <a:schemeClr val="tx1"/>
                        </a:solidFill>
                        <a:effectLst/>
                        <a:latin typeface="Times New Roman" panose="02020603050405020304" pitchFamily="18" charset="0"/>
                        <a:ea typeface="Times New Roman" panose="02020603050405020304" pitchFamily="18" charset="0"/>
                      </a:endParaRPr>
                    </a:p>
                  </a:txBody>
                  <a:tcPr marL="25400" marR="23495" marT="26670" marB="0">
                    <a:solidFill>
                      <a:schemeClr val="bg1"/>
                    </a:solidFill>
                  </a:tcPr>
                </a:tc>
                <a:tc>
                  <a:txBody>
                    <a:bodyPr/>
                    <a:lstStyle/>
                    <a:p>
                      <a:pPr marL="78105" marR="0" indent="0" algn="l">
                        <a:lnSpc>
                          <a:spcPct val="107000"/>
                        </a:lnSpc>
                        <a:spcBef>
                          <a:spcPts val="0"/>
                        </a:spcBef>
                        <a:spcAft>
                          <a:spcPts val="0"/>
                        </a:spcAft>
                      </a:pPr>
                      <a:r>
                        <a:rPr lang="en-US" sz="1200">
                          <a:solidFill>
                            <a:schemeClr val="tx1"/>
                          </a:solidFill>
                          <a:effectLst/>
                        </a:rPr>
                        <a:t>$6,934,500</a:t>
                      </a:r>
                      <a:endParaRPr lang="en-US" sz="1600">
                        <a:solidFill>
                          <a:schemeClr val="tx1"/>
                        </a:solidFill>
                        <a:effectLst/>
                        <a:latin typeface="Times New Roman" panose="02020603050405020304" pitchFamily="18" charset="0"/>
                        <a:ea typeface="Times New Roman" panose="02020603050405020304" pitchFamily="18" charset="0"/>
                      </a:endParaRPr>
                    </a:p>
                  </a:txBody>
                  <a:tcPr marL="25400" marR="23495" marT="26670" marB="0">
                    <a:solidFill>
                      <a:schemeClr val="bg1"/>
                    </a:solidFill>
                  </a:tcPr>
                </a:tc>
                <a:tc>
                  <a:txBody>
                    <a:bodyPr/>
                    <a:lstStyle/>
                    <a:p>
                      <a:pPr marL="18415" marR="0" indent="0" algn="just">
                        <a:lnSpc>
                          <a:spcPct val="107000"/>
                        </a:lnSpc>
                        <a:spcBef>
                          <a:spcPts val="0"/>
                        </a:spcBef>
                        <a:spcAft>
                          <a:spcPts val="0"/>
                        </a:spcAft>
                      </a:pPr>
                      <a:r>
                        <a:rPr lang="en-US" sz="1200">
                          <a:solidFill>
                            <a:schemeClr val="tx1"/>
                          </a:solidFill>
                          <a:effectLst/>
                        </a:rPr>
                        <a:t>$17,704,400</a:t>
                      </a:r>
                      <a:endParaRPr lang="en-US" sz="1600">
                        <a:solidFill>
                          <a:schemeClr val="tx1"/>
                        </a:solidFill>
                        <a:effectLst/>
                        <a:latin typeface="Times New Roman" panose="02020603050405020304" pitchFamily="18" charset="0"/>
                        <a:ea typeface="Times New Roman" panose="02020603050405020304" pitchFamily="18" charset="0"/>
                      </a:endParaRPr>
                    </a:p>
                  </a:txBody>
                  <a:tcPr marL="25400" marR="23495" marT="26670" marB="0">
                    <a:solidFill>
                      <a:schemeClr val="bg1"/>
                    </a:solidFill>
                  </a:tcPr>
                </a:tc>
              </a:tr>
              <a:tr h="207730">
                <a:tc>
                  <a:txBody>
                    <a:bodyPr/>
                    <a:lstStyle/>
                    <a:p>
                      <a:pPr marL="0" marR="0" indent="0" algn="l">
                        <a:lnSpc>
                          <a:spcPct val="107000"/>
                        </a:lnSpc>
                        <a:spcBef>
                          <a:spcPts val="0"/>
                        </a:spcBef>
                        <a:spcAft>
                          <a:spcPts val="0"/>
                        </a:spcAft>
                      </a:pPr>
                      <a:r>
                        <a:rPr lang="en-US" sz="1200">
                          <a:solidFill>
                            <a:schemeClr val="tx1"/>
                          </a:solidFill>
                          <a:effectLst/>
                        </a:rPr>
                        <a:t>Appliances</a:t>
                      </a:r>
                      <a:endParaRPr lang="en-US" sz="1600">
                        <a:solidFill>
                          <a:schemeClr val="tx1"/>
                        </a:solidFill>
                        <a:effectLst/>
                        <a:latin typeface="Times New Roman" panose="02020603050405020304" pitchFamily="18" charset="0"/>
                        <a:ea typeface="Times New Roman" panose="02020603050405020304" pitchFamily="18" charset="0"/>
                      </a:endParaRPr>
                    </a:p>
                  </a:txBody>
                  <a:tcPr marL="25400" marR="23495" marT="26670" marB="0">
                    <a:solidFill>
                      <a:schemeClr val="bg1"/>
                    </a:solidFill>
                  </a:tcPr>
                </a:tc>
                <a:tc>
                  <a:txBody>
                    <a:bodyPr/>
                    <a:lstStyle/>
                    <a:p>
                      <a:pPr marL="78105" marR="0" indent="0" algn="l">
                        <a:lnSpc>
                          <a:spcPct val="107000"/>
                        </a:lnSpc>
                        <a:spcBef>
                          <a:spcPts val="0"/>
                        </a:spcBef>
                        <a:spcAft>
                          <a:spcPts val="0"/>
                        </a:spcAft>
                      </a:pPr>
                      <a:r>
                        <a:rPr lang="en-US" sz="1200">
                          <a:solidFill>
                            <a:schemeClr val="tx1"/>
                          </a:solidFill>
                          <a:effectLst/>
                        </a:rPr>
                        <a:t>$5,947,300</a:t>
                      </a:r>
                      <a:endParaRPr lang="en-US" sz="1600">
                        <a:solidFill>
                          <a:schemeClr val="tx1"/>
                        </a:solidFill>
                        <a:effectLst/>
                        <a:latin typeface="Times New Roman" panose="02020603050405020304" pitchFamily="18" charset="0"/>
                        <a:ea typeface="Times New Roman" panose="02020603050405020304" pitchFamily="18" charset="0"/>
                      </a:endParaRPr>
                    </a:p>
                  </a:txBody>
                  <a:tcPr marL="25400" marR="23495" marT="26670" marB="0">
                    <a:solidFill>
                      <a:schemeClr val="bg1"/>
                    </a:solidFill>
                  </a:tcPr>
                </a:tc>
                <a:tc>
                  <a:txBody>
                    <a:bodyPr/>
                    <a:lstStyle/>
                    <a:p>
                      <a:pPr marL="78105" marR="0" indent="0" algn="l">
                        <a:lnSpc>
                          <a:spcPct val="107000"/>
                        </a:lnSpc>
                        <a:spcBef>
                          <a:spcPts val="0"/>
                        </a:spcBef>
                        <a:spcAft>
                          <a:spcPts val="0"/>
                        </a:spcAft>
                      </a:pPr>
                      <a:r>
                        <a:rPr lang="en-US" sz="1200">
                          <a:solidFill>
                            <a:schemeClr val="tx1"/>
                          </a:solidFill>
                          <a:effectLst/>
                        </a:rPr>
                        <a:t>$6,104,500</a:t>
                      </a:r>
                      <a:endParaRPr lang="en-US" sz="1600">
                        <a:solidFill>
                          <a:schemeClr val="tx1"/>
                        </a:solidFill>
                        <a:effectLst/>
                        <a:latin typeface="Times New Roman" panose="02020603050405020304" pitchFamily="18" charset="0"/>
                        <a:ea typeface="Times New Roman" panose="02020603050405020304" pitchFamily="18" charset="0"/>
                      </a:endParaRPr>
                    </a:p>
                  </a:txBody>
                  <a:tcPr marL="25400" marR="23495" marT="26670" marB="0">
                    <a:solidFill>
                      <a:schemeClr val="bg1"/>
                    </a:solidFill>
                  </a:tcPr>
                </a:tc>
                <a:tc>
                  <a:txBody>
                    <a:bodyPr/>
                    <a:lstStyle/>
                    <a:p>
                      <a:pPr marL="78105" marR="0" indent="0" algn="l">
                        <a:lnSpc>
                          <a:spcPct val="107000"/>
                        </a:lnSpc>
                        <a:spcBef>
                          <a:spcPts val="0"/>
                        </a:spcBef>
                        <a:spcAft>
                          <a:spcPts val="0"/>
                        </a:spcAft>
                      </a:pPr>
                      <a:r>
                        <a:rPr lang="en-US" sz="1200">
                          <a:solidFill>
                            <a:schemeClr val="tx1"/>
                          </a:solidFill>
                          <a:effectLst/>
                        </a:rPr>
                        <a:t>$7,549,000</a:t>
                      </a:r>
                      <a:endParaRPr lang="en-US" sz="1600">
                        <a:solidFill>
                          <a:schemeClr val="tx1"/>
                        </a:solidFill>
                        <a:effectLst/>
                        <a:latin typeface="Times New Roman" panose="02020603050405020304" pitchFamily="18" charset="0"/>
                        <a:ea typeface="Times New Roman" panose="02020603050405020304" pitchFamily="18" charset="0"/>
                      </a:endParaRPr>
                    </a:p>
                  </a:txBody>
                  <a:tcPr marL="25400" marR="23495" marT="26670" marB="0">
                    <a:solidFill>
                      <a:schemeClr val="bg1"/>
                    </a:solidFill>
                  </a:tcPr>
                </a:tc>
                <a:tc>
                  <a:txBody>
                    <a:bodyPr/>
                    <a:lstStyle/>
                    <a:p>
                      <a:pPr marL="18415" marR="0" indent="0" algn="just">
                        <a:lnSpc>
                          <a:spcPct val="107000"/>
                        </a:lnSpc>
                        <a:spcBef>
                          <a:spcPts val="0"/>
                        </a:spcBef>
                        <a:spcAft>
                          <a:spcPts val="0"/>
                        </a:spcAft>
                      </a:pPr>
                      <a:r>
                        <a:rPr lang="en-US" sz="1200">
                          <a:solidFill>
                            <a:schemeClr val="tx1"/>
                          </a:solidFill>
                          <a:effectLst/>
                        </a:rPr>
                        <a:t>$19,600,800</a:t>
                      </a:r>
                      <a:endParaRPr lang="en-US" sz="1600">
                        <a:solidFill>
                          <a:schemeClr val="tx1"/>
                        </a:solidFill>
                        <a:effectLst/>
                        <a:latin typeface="Times New Roman" panose="02020603050405020304" pitchFamily="18" charset="0"/>
                        <a:ea typeface="Times New Roman" panose="02020603050405020304" pitchFamily="18" charset="0"/>
                      </a:endParaRPr>
                    </a:p>
                  </a:txBody>
                  <a:tcPr marL="25400" marR="23495" marT="26670" marB="0">
                    <a:solidFill>
                      <a:schemeClr val="bg1"/>
                    </a:solidFill>
                  </a:tcPr>
                </a:tc>
              </a:tr>
              <a:tr h="207730">
                <a:tc>
                  <a:txBody>
                    <a:bodyPr/>
                    <a:lstStyle/>
                    <a:p>
                      <a:pPr marL="0" marR="3810" indent="0" algn="r">
                        <a:lnSpc>
                          <a:spcPct val="107000"/>
                        </a:lnSpc>
                        <a:spcBef>
                          <a:spcPts val="0"/>
                        </a:spcBef>
                        <a:spcAft>
                          <a:spcPts val="0"/>
                        </a:spcAft>
                      </a:pPr>
                      <a:r>
                        <a:rPr lang="en-US" sz="1200">
                          <a:solidFill>
                            <a:schemeClr val="tx1"/>
                          </a:solidFill>
                          <a:effectLst/>
                        </a:rPr>
                        <a:t>Total</a:t>
                      </a:r>
                      <a:endParaRPr lang="en-US" sz="1600">
                        <a:solidFill>
                          <a:schemeClr val="tx1"/>
                        </a:solidFill>
                        <a:effectLst/>
                        <a:latin typeface="Times New Roman" panose="02020603050405020304" pitchFamily="18" charset="0"/>
                        <a:ea typeface="Times New Roman" panose="02020603050405020304" pitchFamily="18" charset="0"/>
                      </a:endParaRPr>
                    </a:p>
                  </a:txBody>
                  <a:tcPr marL="25400" marR="23495" marT="26670" marB="0">
                    <a:solidFill>
                      <a:schemeClr val="bg1"/>
                    </a:solidFill>
                  </a:tcPr>
                </a:tc>
                <a:tc>
                  <a:txBody>
                    <a:bodyPr/>
                    <a:lstStyle/>
                    <a:p>
                      <a:pPr marL="18415" marR="0" indent="0" algn="just">
                        <a:lnSpc>
                          <a:spcPct val="107000"/>
                        </a:lnSpc>
                        <a:spcBef>
                          <a:spcPts val="0"/>
                        </a:spcBef>
                        <a:spcAft>
                          <a:spcPts val="0"/>
                        </a:spcAft>
                      </a:pPr>
                      <a:r>
                        <a:rPr lang="en-US" sz="1200">
                          <a:solidFill>
                            <a:schemeClr val="tx1"/>
                          </a:solidFill>
                          <a:effectLst/>
                        </a:rPr>
                        <a:t>$27,373,200</a:t>
                      </a:r>
                      <a:endParaRPr lang="en-US" sz="1600">
                        <a:solidFill>
                          <a:schemeClr val="tx1"/>
                        </a:solidFill>
                        <a:effectLst/>
                        <a:latin typeface="Times New Roman" panose="02020603050405020304" pitchFamily="18" charset="0"/>
                        <a:ea typeface="Times New Roman" panose="02020603050405020304" pitchFamily="18" charset="0"/>
                      </a:endParaRPr>
                    </a:p>
                  </a:txBody>
                  <a:tcPr marL="25400" marR="23495" marT="26670" marB="0">
                    <a:solidFill>
                      <a:schemeClr val="bg1"/>
                    </a:solidFill>
                  </a:tcPr>
                </a:tc>
                <a:tc>
                  <a:txBody>
                    <a:bodyPr/>
                    <a:lstStyle/>
                    <a:p>
                      <a:pPr marL="18415" marR="0" indent="0" algn="just">
                        <a:lnSpc>
                          <a:spcPct val="107000"/>
                        </a:lnSpc>
                        <a:spcBef>
                          <a:spcPts val="0"/>
                        </a:spcBef>
                        <a:spcAft>
                          <a:spcPts val="0"/>
                        </a:spcAft>
                      </a:pPr>
                      <a:r>
                        <a:rPr lang="en-US" sz="1200">
                          <a:solidFill>
                            <a:schemeClr val="tx1"/>
                          </a:solidFill>
                          <a:effectLst/>
                        </a:rPr>
                        <a:t>$25,725,840</a:t>
                      </a:r>
                      <a:endParaRPr lang="en-US" sz="1600">
                        <a:solidFill>
                          <a:schemeClr val="tx1"/>
                        </a:solidFill>
                        <a:effectLst/>
                        <a:latin typeface="Times New Roman" panose="02020603050405020304" pitchFamily="18" charset="0"/>
                        <a:ea typeface="Times New Roman" panose="02020603050405020304" pitchFamily="18" charset="0"/>
                      </a:endParaRPr>
                    </a:p>
                  </a:txBody>
                  <a:tcPr marL="25400" marR="23495" marT="26670" marB="0">
                    <a:solidFill>
                      <a:schemeClr val="bg1"/>
                    </a:solidFill>
                  </a:tcPr>
                </a:tc>
                <a:tc>
                  <a:txBody>
                    <a:bodyPr/>
                    <a:lstStyle/>
                    <a:p>
                      <a:pPr marL="18415" marR="0" indent="0" algn="just">
                        <a:lnSpc>
                          <a:spcPct val="107000"/>
                        </a:lnSpc>
                        <a:spcBef>
                          <a:spcPts val="0"/>
                        </a:spcBef>
                        <a:spcAft>
                          <a:spcPts val="0"/>
                        </a:spcAft>
                      </a:pPr>
                      <a:r>
                        <a:rPr lang="en-US" sz="1200">
                          <a:solidFill>
                            <a:schemeClr val="tx1"/>
                          </a:solidFill>
                          <a:effectLst/>
                        </a:rPr>
                        <a:t>$34,373,100</a:t>
                      </a:r>
                      <a:endParaRPr lang="en-US" sz="1600">
                        <a:solidFill>
                          <a:schemeClr val="tx1"/>
                        </a:solidFill>
                        <a:effectLst/>
                        <a:latin typeface="Times New Roman" panose="02020603050405020304" pitchFamily="18" charset="0"/>
                        <a:ea typeface="Times New Roman" panose="02020603050405020304" pitchFamily="18" charset="0"/>
                      </a:endParaRPr>
                    </a:p>
                  </a:txBody>
                  <a:tcPr marL="25400" marR="23495" marT="26670" marB="0">
                    <a:solidFill>
                      <a:schemeClr val="bg1"/>
                    </a:solidFill>
                  </a:tcPr>
                </a:tc>
                <a:tc>
                  <a:txBody>
                    <a:bodyPr/>
                    <a:lstStyle/>
                    <a:p>
                      <a:pPr marL="18415" marR="0" indent="0" algn="just">
                        <a:lnSpc>
                          <a:spcPct val="107000"/>
                        </a:lnSpc>
                        <a:spcBef>
                          <a:spcPts val="0"/>
                        </a:spcBef>
                        <a:spcAft>
                          <a:spcPts val="0"/>
                        </a:spcAft>
                      </a:pPr>
                      <a:r>
                        <a:rPr lang="en-US" sz="1200" dirty="0">
                          <a:solidFill>
                            <a:schemeClr val="tx1"/>
                          </a:solidFill>
                          <a:effectLst/>
                        </a:rPr>
                        <a:t>$87,472,140</a:t>
                      </a:r>
                      <a:endParaRPr lang="en-US" sz="1600" dirty="0">
                        <a:solidFill>
                          <a:schemeClr val="tx1"/>
                        </a:solidFill>
                        <a:effectLst/>
                        <a:latin typeface="Times New Roman" panose="02020603050405020304" pitchFamily="18" charset="0"/>
                        <a:ea typeface="Times New Roman" panose="02020603050405020304" pitchFamily="18" charset="0"/>
                      </a:endParaRPr>
                    </a:p>
                  </a:txBody>
                  <a:tcPr marL="25400" marR="23495" marT="26670" marB="0">
                    <a:solidFill>
                      <a:schemeClr val="bg1"/>
                    </a:solidFill>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371525672"/>
              </p:ext>
            </p:extLst>
          </p:nvPr>
        </p:nvGraphicFramePr>
        <p:xfrm>
          <a:off x="662038" y="3152775"/>
          <a:ext cx="2361381" cy="1595057"/>
        </p:xfrm>
        <a:graphic>
          <a:graphicData uri="http://schemas.openxmlformats.org/drawingml/2006/table">
            <a:tbl>
              <a:tblPr firstRow="1" firstCol="1" bandRow="1">
                <a:tableStyleId>{5C22544A-7EE6-4342-B048-85BDC9FD1C3A}</a:tableStyleId>
              </a:tblPr>
              <a:tblGrid>
                <a:gridCol w="813854"/>
                <a:gridCol w="1547527"/>
              </a:tblGrid>
              <a:tr h="114300">
                <a:tc>
                  <a:txBody>
                    <a:bodyPr/>
                    <a:lstStyle/>
                    <a:p>
                      <a:pPr marL="0" marR="0" indent="0" algn="ctr">
                        <a:lnSpc>
                          <a:spcPct val="107000"/>
                        </a:lnSpc>
                        <a:spcBef>
                          <a:spcPts val="0"/>
                        </a:spcBef>
                        <a:spcAft>
                          <a:spcPts val="0"/>
                        </a:spcAft>
                      </a:pPr>
                      <a:r>
                        <a:rPr lang="en-US" sz="1200" dirty="0">
                          <a:solidFill>
                            <a:schemeClr val="tx1"/>
                          </a:solidFill>
                          <a:effectLst/>
                        </a:rPr>
                        <a:t>LINE</a:t>
                      </a:r>
                      <a:endParaRPr lang="en-US" sz="2000" dirty="0">
                        <a:solidFill>
                          <a:schemeClr val="tx1"/>
                        </a:solidFill>
                        <a:effectLst/>
                        <a:latin typeface="Times New Roman" panose="02020603050405020304" pitchFamily="18" charset="0"/>
                        <a:ea typeface="Times New Roman" panose="02020603050405020304" pitchFamily="18" charset="0"/>
                      </a:endParaRPr>
                    </a:p>
                  </a:txBody>
                  <a:tcPr marL="29210" marR="33655" marT="15240" marB="0">
                    <a:solidFill>
                      <a:schemeClr val="bg1"/>
                    </a:solidFill>
                  </a:tcPr>
                </a:tc>
                <a:tc>
                  <a:txBody>
                    <a:bodyPr/>
                    <a:lstStyle/>
                    <a:p>
                      <a:pPr marL="1270" marR="0" indent="0" algn="ctr">
                        <a:lnSpc>
                          <a:spcPct val="107000"/>
                        </a:lnSpc>
                        <a:spcBef>
                          <a:spcPts val="0"/>
                        </a:spcBef>
                        <a:spcAft>
                          <a:spcPts val="0"/>
                        </a:spcAft>
                      </a:pPr>
                      <a:r>
                        <a:rPr lang="en-US" sz="1200" dirty="0">
                          <a:solidFill>
                            <a:schemeClr val="tx1"/>
                          </a:solidFill>
                          <a:effectLst/>
                        </a:rPr>
                        <a:t>TOTAL SALES</a:t>
                      </a:r>
                      <a:endParaRPr lang="en-US" sz="2000" dirty="0">
                        <a:solidFill>
                          <a:schemeClr val="tx1"/>
                        </a:solidFill>
                        <a:effectLst/>
                        <a:latin typeface="Times New Roman" panose="02020603050405020304" pitchFamily="18" charset="0"/>
                        <a:ea typeface="Times New Roman" panose="02020603050405020304" pitchFamily="18" charset="0"/>
                      </a:endParaRPr>
                    </a:p>
                  </a:txBody>
                  <a:tcPr marL="29210" marR="33655" marT="15240" marB="0">
                    <a:solidFill>
                      <a:schemeClr val="bg1"/>
                    </a:solidFill>
                  </a:tcPr>
                </a:tc>
              </a:tr>
              <a:tr h="113030">
                <a:tc>
                  <a:txBody>
                    <a:bodyPr/>
                    <a:lstStyle/>
                    <a:p>
                      <a:pPr marL="0" marR="0" indent="0" algn="l">
                        <a:lnSpc>
                          <a:spcPct val="107000"/>
                        </a:lnSpc>
                        <a:spcBef>
                          <a:spcPts val="0"/>
                        </a:spcBef>
                        <a:spcAft>
                          <a:spcPts val="0"/>
                        </a:spcAft>
                      </a:pPr>
                      <a:r>
                        <a:rPr lang="en-US" sz="1200">
                          <a:solidFill>
                            <a:schemeClr val="tx1"/>
                          </a:solidFill>
                          <a:effectLst/>
                        </a:rPr>
                        <a:t>Clothing</a:t>
                      </a:r>
                      <a:endParaRPr lang="en-US" sz="2000">
                        <a:solidFill>
                          <a:schemeClr val="tx1"/>
                        </a:solidFill>
                        <a:effectLst/>
                        <a:latin typeface="Times New Roman" panose="02020603050405020304" pitchFamily="18" charset="0"/>
                        <a:ea typeface="Times New Roman" panose="02020603050405020304" pitchFamily="18" charset="0"/>
                      </a:endParaRPr>
                    </a:p>
                  </a:txBody>
                  <a:tcPr marL="29210" marR="33655" marT="15240" marB="0">
                    <a:solidFill>
                      <a:schemeClr val="bg1"/>
                    </a:solidFill>
                  </a:tcPr>
                </a:tc>
                <a:tc>
                  <a:txBody>
                    <a:bodyPr/>
                    <a:lstStyle/>
                    <a:p>
                      <a:pPr marL="0" marR="0" indent="0" algn="r">
                        <a:lnSpc>
                          <a:spcPct val="107000"/>
                        </a:lnSpc>
                        <a:spcBef>
                          <a:spcPts val="0"/>
                        </a:spcBef>
                        <a:spcAft>
                          <a:spcPts val="0"/>
                        </a:spcAft>
                      </a:pPr>
                      <a:r>
                        <a:rPr lang="en-US" sz="1400">
                          <a:solidFill>
                            <a:schemeClr val="tx1"/>
                          </a:solidFill>
                          <a:effectLst/>
                        </a:rPr>
                        <a:t>$12,836,450</a:t>
                      </a:r>
                      <a:endParaRPr lang="en-US" sz="2000">
                        <a:solidFill>
                          <a:schemeClr val="tx1"/>
                        </a:solidFill>
                        <a:effectLst/>
                        <a:latin typeface="Times New Roman" panose="02020603050405020304" pitchFamily="18" charset="0"/>
                        <a:ea typeface="Times New Roman" panose="02020603050405020304" pitchFamily="18" charset="0"/>
                      </a:endParaRPr>
                    </a:p>
                  </a:txBody>
                  <a:tcPr marL="29210" marR="33655" marT="15240" marB="0">
                    <a:solidFill>
                      <a:schemeClr val="bg1"/>
                    </a:solidFill>
                  </a:tcPr>
                </a:tc>
              </a:tr>
              <a:tr h="114300">
                <a:tc>
                  <a:txBody>
                    <a:bodyPr/>
                    <a:lstStyle/>
                    <a:p>
                      <a:pPr marL="0" marR="0" indent="0" algn="l">
                        <a:lnSpc>
                          <a:spcPct val="107000"/>
                        </a:lnSpc>
                        <a:spcBef>
                          <a:spcPts val="0"/>
                        </a:spcBef>
                        <a:spcAft>
                          <a:spcPts val="0"/>
                        </a:spcAft>
                      </a:pPr>
                      <a:r>
                        <a:rPr lang="en-US" sz="1200">
                          <a:solidFill>
                            <a:schemeClr val="tx1"/>
                          </a:solidFill>
                          <a:effectLst/>
                        </a:rPr>
                        <a:t>Electronics</a:t>
                      </a:r>
                      <a:endParaRPr lang="en-US" sz="2000">
                        <a:solidFill>
                          <a:schemeClr val="tx1"/>
                        </a:solidFill>
                        <a:effectLst/>
                        <a:latin typeface="Times New Roman" panose="02020603050405020304" pitchFamily="18" charset="0"/>
                        <a:ea typeface="Times New Roman" panose="02020603050405020304" pitchFamily="18" charset="0"/>
                      </a:endParaRPr>
                    </a:p>
                  </a:txBody>
                  <a:tcPr marL="29210" marR="33655" marT="15240" marB="0">
                    <a:solidFill>
                      <a:schemeClr val="bg1"/>
                    </a:solidFill>
                  </a:tcPr>
                </a:tc>
                <a:tc>
                  <a:txBody>
                    <a:bodyPr/>
                    <a:lstStyle/>
                    <a:p>
                      <a:pPr marL="0" marR="0" indent="0" algn="r">
                        <a:lnSpc>
                          <a:spcPct val="107000"/>
                        </a:lnSpc>
                        <a:spcBef>
                          <a:spcPts val="0"/>
                        </a:spcBef>
                        <a:spcAft>
                          <a:spcPts val="0"/>
                        </a:spcAft>
                      </a:pPr>
                      <a:r>
                        <a:rPr lang="en-US" sz="1400">
                          <a:solidFill>
                            <a:schemeClr val="tx1"/>
                          </a:solidFill>
                          <a:effectLst/>
                        </a:rPr>
                        <a:t>$16,068,300</a:t>
                      </a:r>
                      <a:endParaRPr lang="en-US" sz="2000">
                        <a:solidFill>
                          <a:schemeClr val="tx1"/>
                        </a:solidFill>
                        <a:effectLst/>
                        <a:latin typeface="Times New Roman" panose="02020603050405020304" pitchFamily="18" charset="0"/>
                        <a:ea typeface="Times New Roman" panose="02020603050405020304" pitchFamily="18" charset="0"/>
                      </a:endParaRPr>
                    </a:p>
                  </a:txBody>
                  <a:tcPr marL="29210" marR="33655" marT="15240" marB="0">
                    <a:solidFill>
                      <a:schemeClr val="bg1"/>
                    </a:solidFill>
                  </a:tcPr>
                </a:tc>
              </a:tr>
              <a:tr h="113030">
                <a:tc>
                  <a:txBody>
                    <a:bodyPr/>
                    <a:lstStyle/>
                    <a:p>
                      <a:pPr marL="0" marR="0" indent="0" algn="l">
                        <a:lnSpc>
                          <a:spcPct val="107000"/>
                        </a:lnSpc>
                        <a:spcBef>
                          <a:spcPts val="0"/>
                        </a:spcBef>
                        <a:spcAft>
                          <a:spcPts val="0"/>
                        </a:spcAft>
                      </a:pPr>
                      <a:r>
                        <a:rPr lang="en-US" sz="1200">
                          <a:solidFill>
                            <a:schemeClr val="tx1"/>
                          </a:solidFill>
                          <a:effectLst/>
                        </a:rPr>
                        <a:t>Video</a:t>
                      </a:r>
                      <a:endParaRPr lang="en-US" sz="2000">
                        <a:solidFill>
                          <a:schemeClr val="tx1"/>
                        </a:solidFill>
                        <a:effectLst/>
                        <a:latin typeface="Times New Roman" panose="02020603050405020304" pitchFamily="18" charset="0"/>
                        <a:ea typeface="Times New Roman" panose="02020603050405020304" pitchFamily="18" charset="0"/>
                      </a:endParaRPr>
                    </a:p>
                  </a:txBody>
                  <a:tcPr marL="29210" marR="33655" marT="15240" marB="0">
                    <a:solidFill>
                      <a:schemeClr val="bg1"/>
                    </a:solidFill>
                  </a:tcPr>
                </a:tc>
                <a:tc>
                  <a:txBody>
                    <a:bodyPr/>
                    <a:lstStyle/>
                    <a:p>
                      <a:pPr marL="0" marR="0" indent="0" algn="r">
                        <a:lnSpc>
                          <a:spcPct val="107000"/>
                        </a:lnSpc>
                        <a:spcBef>
                          <a:spcPts val="0"/>
                        </a:spcBef>
                        <a:spcAft>
                          <a:spcPts val="0"/>
                        </a:spcAft>
                      </a:pPr>
                      <a:r>
                        <a:rPr lang="en-US" sz="1400" dirty="0">
                          <a:solidFill>
                            <a:schemeClr val="tx1"/>
                          </a:solidFill>
                          <a:effectLst/>
                        </a:rPr>
                        <a:t>$21,262,190</a:t>
                      </a:r>
                      <a:endParaRPr lang="en-US" sz="2000" dirty="0">
                        <a:solidFill>
                          <a:schemeClr val="tx1"/>
                        </a:solidFill>
                        <a:effectLst/>
                        <a:latin typeface="Times New Roman" panose="02020603050405020304" pitchFamily="18" charset="0"/>
                        <a:ea typeface="Times New Roman" panose="02020603050405020304" pitchFamily="18" charset="0"/>
                      </a:endParaRPr>
                    </a:p>
                  </a:txBody>
                  <a:tcPr marL="29210" marR="33655" marT="15240" marB="0">
                    <a:solidFill>
                      <a:schemeClr val="bg1"/>
                    </a:solidFill>
                  </a:tcPr>
                </a:tc>
              </a:tr>
              <a:tr h="114300">
                <a:tc>
                  <a:txBody>
                    <a:bodyPr/>
                    <a:lstStyle/>
                    <a:p>
                      <a:pPr marL="0" marR="0" indent="0" algn="l">
                        <a:lnSpc>
                          <a:spcPct val="107000"/>
                        </a:lnSpc>
                        <a:spcBef>
                          <a:spcPts val="0"/>
                        </a:spcBef>
                        <a:spcAft>
                          <a:spcPts val="0"/>
                        </a:spcAft>
                      </a:pPr>
                      <a:r>
                        <a:rPr lang="en-US" sz="1200">
                          <a:solidFill>
                            <a:schemeClr val="tx1"/>
                          </a:solidFill>
                          <a:effectLst/>
                        </a:rPr>
                        <a:t>Kitchen</a:t>
                      </a:r>
                      <a:endParaRPr lang="en-US" sz="2000">
                        <a:solidFill>
                          <a:schemeClr val="tx1"/>
                        </a:solidFill>
                        <a:effectLst/>
                        <a:latin typeface="Times New Roman" panose="02020603050405020304" pitchFamily="18" charset="0"/>
                        <a:ea typeface="Times New Roman" panose="02020603050405020304" pitchFamily="18" charset="0"/>
                      </a:endParaRPr>
                    </a:p>
                  </a:txBody>
                  <a:tcPr marL="29210" marR="33655" marT="15240" marB="0">
                    <a:solidFill>
                      <a:schemeClr val="bg1"/>
                    </a:solidFill>
                  </a:tcPr>
                </a:tc>
                <a:tc>
                  <a:txBody>
                    <a:bodyPr/>
                    <a:lstStyle/>
                    <a:p>
                      <a:pPr marL="0" marR="0" indent="0" algn="r">
                        <a:lnSpc>
                          <a:spcPct val="107000"/>
                        </a:lnSpc>
                        <a:spcBef>
                          <a:spcPts val="0"/>
                        </a:spcBef>
                        <a:spcAft>
                          <a:spcPts val="0"/>
                        </a:spcAft>
                      </a:pPr>
                      <a:r>
                        <a:rPr lang="en-US" sz="1400">
                          <a:solidFill>
                            <a:schemeClr val="tx1"/>
                          </a:solidFill>
                          <a:effectLst/>
                        </a:rPr>
                        <a:t>$17,704,400</a:t>
                      </a:r>
                      <a:endParaRPr lang="en-US" sz="2000">
                        <a:solidFill>
                          <a:schemeClr val="tx1"/>
                        </a:solidFill>
                        <a:effectLst/>
                        <a:latin typeface="Times New Roman" panose="02020603050405020304" pitchFamily="18" charset="0"/>
                        <a:ea typeface="Times New Roman" panose="02020603050405020304" pitchFamily="18" charset="0"/>
                      </a:endParaRPr>
                    </a:p>
                  </a:txBody>
                  <a:tcPr marL="29210" marR="33655" marT="15240" marB="0">
                    <a:solidFill>
                      <a:schemeClr val="bg1"/>
                    </a:solidFill>
                  </a:tcPr>
                </a:tc>
              </a:tr>
              <a:tr h="114300">
                <a:tc>
                  <a:txBody>
                    <a:bodyPr/>
                    <a:lstStyle/>
                    <a:p>
                      <a:pPr marL="0" marR="0" indent="0" algn="l">
                        <a:lnSpc>
                          <a:spcPct val="107000"/>
                        </a:lnSpc>
                        <a:spcBef>
                          <a:spcPts val="0"/>
                        </a:spcBef>
                        <a:spcAft>
                          <a:spcPts val="0"/>
                        </a:spcAft>
                      </a:pPr>
                      <a:r>
                        <a:rPr lang="en-US" sz="1200">
                          <a:solidFill>
                            <a:schemeClr val="tx1"/>
                          </a:solidFill>
                          <a:effectLst/>
                        </a:rPr>
                        <a:t>Appliances</a:t>
                      </a:r>
                      <a:endParaRPr lang="en-US" sz="2000">
                        <a:solidFill>
                          <a:schemeClr val="tx1"/>
                        </a:solidFill>
                        <a:effectLst/>
                        <a:latin typeface="Times New Roman" panose="02020603050405020304" pitchFamily="18" charset="0"/>
                        <a:ea typeface="Times New Roman" panose="02020603050405020304" pitchFamily="18" charset="0"/>
                      </a:endParaRPr>
                    </a:p>
                  </a:txBody>
                  <a:tcPr marL="29210" marR="33655" marT="15240" marB="0">
                    <a:solidFill>
                      <a:schemeClr val="bg1"/>
                    </a:solidFill>
                  </a:tcPr>
                </a:tc>
                <a:tc>
                  <a:txBody>
                    <a:bodyPr/>
                    <a:lstStyle/>
                    <a:p>
                      <a:pPr marL="0" marR="0" indent="0" algn="r">
                        <a:lnSpc>
                          <a:spcPct val="107000"/>
                        </a:lnSpc>
                        <a:spcBef>
                          <a:spcPts val="0"/>
                        </a:spcBef>
                        <a:spcAft>
                          <a:spcPts val="0"/>
                        </a:spcAft>
                      </a:pPr>
                      <a:r>
                        <a:rPr lang="en-US" sz="1400">
                          <a:solidFill>
                            <a:schemeClr val="tx1"/>
                          </a:solidFill>
                          <a:effectLst/>
                        </a:rPr>
                        <a:t>$19,600,800</a:t>
                      </a:r>
                      <a:endParaRPr lang="en-US" sz="2000">
                        <a:solidFill>
                          <a:schemeClr val="tx1"/>
                        </a:solidFill>
                        <a:effectLst/>
                        <a:latin typeface="Times New Roman" panose="02020603050405020304" pitchFamily="18" charset="0"/>
                        <a:ea typeface="Times New Roman" panose="02020603050405020304" pitchFamily="18" charset="0"/>
                      </a:endParaRPr>
                    </a:p>
                  </a:txBody>
                  <a:tcPr marL="29210" marR="33655" marT="15240" marB="0">
                    <a:solidFill>
                      <a:schemeClr val="bg1"/>
                    </a:solidFill>
                  </a:tcPr>
                </a:tc>
              </a:tr>
              <a:tr h="113030">
                <a:tc>
                  <a:txBody>
                    <a:bodyPr/>
                    <a:lstStyle/>
                    <a:p>
                      <a:pPr marL="0" marR="1270" indent="0" algn="r">
                        <a:lnSpc>
                          <a:spcPct val="107000"/>
                        </a:lnSpc>
                        <a:spcBef>
                          <a:spcPts val="0"/>
                        </a:spcBef>
                        <a:spcAft>
                          <a:spcPts val="0"/>
                        </a:spcAft>
                      </a:pPr>
                      <a:r>
                        <a:rPr lang="en-US" sz="1200">
                          <a:solidFill>
                            <a:schemeClr val="tx1"/>
                          </a:solidFill>
                          <a:effectLst/>
                        </a:rPr>
                        <a:t>Total</a:t>
                      </a:r>
                      <a:endParaRPr lang="en-US" sz="2000">
                        <a:solidFill>
                          <a:schemeClr val="tx1"/>
                        </a:solidFill>
                        <a:effectLst/>
                        <a:latin typeface="Times New Roman" panose="02020603050405020304" pitchFamily="18" charset="0"/>
                        <a:ea typeface="Times New Roman" panose="02020603050405020304" pitchFamily="18" charset="0"/>
                      </a:endParaRPr>
                    </a:p>
                  </a:txBody>
                  <a:tcPr marL="29210" marR="33655" marT="15240" marB="0">
                    <a:solidFill>
                      <a:schemeClr val="bg1"/>
                    </a:solidFill>
                  </a:tcPr>
                </a:tc>
                <a:tc>
                  <a:txBody>
                    <a:bodyPr/>
                    <a:lstStyle/>
                    <a:p>
                      <a:pPr marL="0" marR="0" indent="0" algn="r">
                        <a:lnSpc>
                          <a:spcPct val="107000"/>
                        </a:lnSpc>
                        <a:spcBef>
                          <a:spcPts val="0"/>
                        </a:spcBef>
                        <a:spcAft>
                          <a:spcPts val="0"/>
                        </a:spcAft>
                      </a:pPr>
                      <a:r>
                        <a:rPr lang="en-US" sz="1400" dirty="0">
                          <a:solidFill>
                            <a:schemeClr val="tx1"/>
                          </a:solidFill>
                          <a:effectLst/>
                        </a:rPr>
                        <a:t>$87,472,140</a:t>
                      </a:r>
                      <a:endParaRPr lang="en-US" sz="2000" dirty="0">
                        <a:solidFill>
                          <a:schemeClr val="tx1"/>
                        </a:solidFill>
                        <a:effectLst/>
                        <a:latin typeface="Times New Roman" panose="02020603050405020304" pitchFamily="18" charset="0"/>
                        <a:ea typeface="Times New Roman" panose="02020603050405020304" pitchFamily="18" charset="0"/>
                      </a:endParaRPr>
                    </a:p>
                  </a:txBody>
                  <a:tcPr marL="29210" marR="33655" marT="15240" marB="0">
                    <a:solidFill>
                      <a:schemeClr val="bg1"/>
                    </a:solidFill>
                  </a:tcPr>
                </a:tc>
              </a:tr>
            </a:tbl>
          </a:graphicData>
        </a:graphic>
      </p:graphicFrame>
      <p:cxnSp>
        <p:nvCxnSpPr>
          <p:cNvPr id="8" name="Straight Arrow Connector 7"/>
          <p:cNvCxnSpPr/>
          <p:nvPr/>
        </p:nvCxnSpPr>
        <p:spPr>
          <a:xfrm flipV="1">
            <a:off x="3362632" y="3023419"/>
            <a:ext cx="766916" cy="33921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3259394" y="2861187"/>
            <a:ext cx="825291" cy="276999"/>
          </a:xfrm>
          <a:prstGeom prst="rect">
            <a:avLst/>
          </a:prstGeom>
          <a:noFill/>
        </p:spPr>
        <p:txBody>
          <a:bodyPr wrap="none" rtlCol="0">
            <a:spAutoFit/>
          </a:bodyPr>
          <a:lstStyle/>
          <a:p>
            <a:r>
              <a:rPr lang="en-US" sz="1200" dirty="0" smtClean="0"/>
              <a:t>Drill down</a:t>
            </a:r>
            <a:endParaRPr lang="en-US" sz="1200" dirty="0"/>
          </a:p>
        </p:txBody>
      </p:sp>
      <p:cxnSp>
        <p:nvCxnSpPr>
          <p:cNvPr id="10" name="Straight Arrow Connector 9"/>
          <p:cNvCxnSpPr/>
          <p:nvPr/>
        </p:nvCxnSpPr>
        <p:spPr>
          <a:xfrm>
            <a:off x="6445045" y="3864077"/>
            <a:ext cx="0" cy="50144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6612189" y="3957483"/>
            <a:ext cx="1040798" cy="276999"/>
          </a:xfrm>
          <a:prstGeom prst="rect">
            <a:avLst/>
          </a:prstGeom>
          <a:noFill/>
        </p:spPr>
        <p:txBody>
          <a:bodyPr wrap="none" rtlCol="0">
            <a:spAutoFit/>
          </a:bodyPr>
          <a:lstStyle/>
          <a:p>
            <a:r>
              <a:rPr lang="en-US" sz="1200" dirty="0" smtClean="0"/>
              <a:t>Rotate / Pivot</a:t>
            </a:r>
            <a:endParaRPr lang="en-US" sz="1200" dirty="0"/>
          </a:p>
        </p:txBody>
      </p:sp>
    </p:spTree>
    <p:extLst>
      <p:ext uri="{BB962C8B-B14F-4D97-AF65-F5344CB8AC3E}">
        <p14:creationId xmlns:p14="http://schemas.microsoft.com/office/powerpoint/2010/main" val="111235031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221</TotalTime>
  <Words>1407</Words>
  <Application>Microsoft Office PowerPoint</Application>
  <PresentationFormat>Widescreen</PresentationFormat>
  <Paragraphs>192</Paragraphs>
  <Slides>15</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15</vt:i4>
      </vt:variant>
    </vt:vector>
  </HeadingPairs>
  <TitlesOfParts>
    <vt:vector size="24" baseType="lpstr">
      <vt:lpstr>宋体</vt:lpstr>
      <vt:lpstr>Arial</vt:lpstr>
      <vt:lpstr>Calibri</vt:lpstr>
      <vt:lpstr>Calibri Light</vt:lpstr>
      <vt:lpstr>Lohit Hindi</vt:lpstr>
      <vt:lpstr>Times New Roman</vt:lpstr>
      <vt:lpstr>WenQuanYi Micro Hei</vt:lpstr>
      <vt:lpstr>Wingdings</vt:lpstr>
      <vt:lpstr>Office Theme</vt:lpstr>
      <vt:lpstr>Data Warehousing</vt:lpstr>
      <vt:lpstr>6.1 Introduction to OLAP</vt:lpstr>
      <vt:lpstr>Characteristics of Strategic Information</vt:lpstr>
      <vt:lpstr>What is OLAP?</vt:lpstr>
      <vt:lpstr>Codd’s Rules for OLAP</vt:lpstr>
      <vt:lpstr>Codd’s Rules for OLAP</vt:lpstr>
      <vt:lpstr> An Analysis Session</vt:lpstr>
      <vt:lpstr>Typical Calculations</vt:lpstr>
      <vt:lpstr>OLAP operations</vt:lpstr>
      <vt:lpstr>Limitations of Other Tools</vt:lpstr>
      <vt:lpstr>Limitations of Other Tools</vt:lpstr>
      <vt:lpstr>Limitations of Other Tools</vt:lpstr>
      <vt:lpstr>Features of OLAP</vt:lpstr>
      <vt:lpstr>CUBE Operator in SQL</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RL6.1</dc:title>
  <dc:creator>T V Rao</dc:creator>
  <cp:lastModifiedBy>T V Rao</cp:lastModifiedBy>
  <cp:revision>19</cp:revision>
  <dcterms:created xsi:type="dcterms:W3CDTF">2015-06-15T04:08:51Z</dcterms:created>
  <dcterms:modified xsi:type="dcterms:W3CDTF">2015-06-15T11:05:41Z</dcterms:modified>
</cp:coreProperties>
</file>