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8" r:id="rId4"/>
    <p:sldId id="258" r:id="rId5"/>
    <p:sldId id="262" r:id="rId6"/>
    <p:sldId id="280" r:id="rId7"/>
    <p:sldId id="282" r:id="rId8"/>
    <p:sldId id="284" r:id="rId9"/>
    <p:sldId id="264" r:id="rId10"/>
    <p:sldId id="283" r:id="rId11"/>
    <p:sldId id="268" r:id="rId12"/>
    <p:sldId id="270" r:id="rId13"/>
    <p:sldId id="272" r:id="rId14"/>
    <p:sldId id="273" r:id="rId15"/>
    <p:sldId id="274" r:id="rId16"/>
    <p:sldId id="285" r:id="rId17"/>
  </p:sldIdLst>
  <p:sldSz cx="5397500" cy="3962400"/>
  <p:notesSz cx="5397500" cy="3962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3" d="100"/>
          <a:sy n="183" d="100"/>
        </p:scale>
        <p:origin x="1734" y="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5288" y="1228344"/>
            <a:ext cx="4593272" cy="832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10577" y="2218944"/>
            <a:ext cx="3782695" cy="990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0334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30334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0334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70192" y="911352"/>
            <a:ext cx="2350674" cy="261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782982" y="911352"/>
            <a:ext cx="2350674" cy="261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45364"/>
            <a:ext cx="3195955" cy="0"/>
          </a:xfrm>
          <a:custGeom>
            <a:avLst/>
            <a:gdLst/>
            <a:ahLst/>
            <a:cxnLst/>
            <a:rect l="l" t="t" r="r" b="b"/>
            <a:pathLst>
              <a:path w="3195955">
                <a:moveTo>
                  <a:pt x="0" y="0"/>
                </a:moveTo>
                <a:lnTo>
                  <a:pt x="3195828" y="0"/>
                </a:lnTo>
              </a:path>
            </a:pathLst>
          </a:custGeom>
          <a:ln w="30479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399532" y="0"/>
            <a:ext cx="1905" cy="180340"/>
          </a:xfrm>
          <a:custGeom>
            <a:avLst/>
            <a:gdLst/>
            <a:ahLst/>
            <a:cxnLst/>
            <a:rect l="l" t="t" r="r" b="b"/>
            <a:pathLst>
              <a:path w="1904" h="180340">
                <a:moveTo>
                  <a:pt x="0" y="179832"/>
                </a:moveTo>
                <a:lnTo>
                  <a:pt x="1524" y="179832"/>
                </a:lnTo>
                <a:lnTo>
                  <a:pt x="1524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298947" y="0"/>
            <a:ext cx="67310" cy="180340"/>
          </a:xfrm>
          <a:custGeom>
            <a:avLst/>
            <a:gdLst/>
            <a:ahLst/>
            <a:cxnLst/>
            <a:rect l="l" t="t" r="r" b="b"/>
            <a:pathLst>
              <a:path w="67310" h="180340">
                <a:moveTo>
                  <a:pt x="0" y="179832"/>
                </a:moveTo>
                <a:lnTo>
                  <a:pt x="67055" y="179832"/>
                </a:lnTo>
                <a:lnTo>
                  <a:pt x="67055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5265420" cy="180340"/>
          </a:xfrm>
          <a:custGeom>
            <a:avLst/>
            <a:gdLst/>
            <a:ahLst/>
            <a:cxnLst/>
            <a:rect l="l" t="t" r="r" b="b"/>
            <a:pathLst>
              <a:path w="5265420" h="180340">
                <a:moveTo>
                  <a:pt x="0" y="179832"/>
                </a:moveTo>
                <a:lnTo>
                  <a:pt x="5265420" y="179832"/>
                </a:lnTo>
                <a:lnTo>
                  <a:pt x="5265420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298947" y="178308"/>
            <a:ext cx="67310" cy="52069"/>
          </a:xfrm>
          <a:custGeom>
            <a:avLst/>
            <a:gdLst/>
            <a:ahLst/>
            <a:cxnLst/>
            <a:rect l="l" t="t" r="r" b="b"/>
            <a:pathLst>
              <a:path w="67310" h="52070">
                <a:moveTo>
                  <a:pt x="0" y="51815"/>
                </a:moveTo>
                <a:lnTo>
                  <a:pt x="67055" y="51815"/>
                </a:lnTo>
                <a:lnTo>
                  <a:pt x="67055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178308"/>
            <a:ext cx="5265420" cy="52069"/>
          </a:xfrm>
          <a:custGeom>
            <a:avLst/>
            <a:gdLst/>
            <a:ahLst/>
            <a:cxnLst/>
            <a:rect l="l" t="t" r="r" b="b"/>
            <a:pathLst>
              <a:path w="5265420" h="52070">
                <a:moveTo>
                  <a:pt x="0" y="51815"/>
                </a:moveTo>
                <a:lnTo>
                  <a:pt x="5265420" y="51815"/>
                </a:lnTo>
                <a:lnTo>
                  <a:pt x="5265420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98947" y="208788"/>
            <a:ext cx="67310" cy="45720"/>
          </a:xfrm>
          <a:custGeom>
            <a:avLst/>
            <a:gdLst/>
            <a:ahLst/>
            <a:cxnLst/>
            <a:rect l="l" t="t" r="r" b="b"/>
            <a:pathLst>
              <a:path w="67310" h="45720">
                <a:moveTo>
                  <a:pt x="0" y="45719"/>
                </a:moveTo>
                <a:lnTo>
                  <a:pt x="67055" y="45719"/>
                </a:lnTo>
                <a:lnTo>
                  <a:pt x="67055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195827" y="231648"/>
            <a:ext cx="2070100" cy="0"/>
          </a:xfrm>
          <a:custGeom>
            <a:avLst/>
            <a:gdLst/>
            <a:ahLst/>
            <a:cxnLst/>
            <a:rect l="l" t="t" r="r" b="b"/>
            <a:pathLst>
              <a:path w="2070100">
                <a:moveTo>
                  <a:pt x="0" y="0"/>
                </a:moveTo>
                <a:lnTo>
                  <a:pt x="2069592" y="0"/>
                </a:lnTo>
              </a:path>
            </a:pathLst>
          </a:custGeom>
          <a:ln w="45719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399532" y="254508"/>
            <a:ext cx="1905" cy="104139"/>
          </a:xfrm>
          <a:custGeom>
            <a:avLst/>
            <a:gdLst/>
            <a:ahLst/>
            <a:cxnLst/>
            <a:rect l="l" t="t" r="r" b="b"/>
            <a:pathLst>
              <a:path w="1904" h="104139">
                <a:moveTo>
                  <a:pt x="0" y="103632"/>
                </a:moveTo>
                <a:lnTo>
                  <a:pt x="1524" y="103632"/>
                </a:lnTo>
                <a:lnTo>
                  <a:pt x="1524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195827" y="254508"/>
            <a:ext cx="2170430" cy="104139"/>
          </a:xfrm>
          <a:custGeom>
            <a:avLst/>
            <a:gdLst/>
            <a:ahLst/>
            <a:cxnLst/>
            <a:rect l="l" t="t" r="r" b="b"/>
            <a:pathLst>
              <a:path w="2170429" h="104139">
                <a:moveTo>
                  <a:pt x="0" y="103632"/>
                </a:moveTo>
                <a:lnTo>
                  <a:pt x="2170176" y="103632"/>
                </a:lnTo>
                <a:lnTo>
                  <a:pt x="2170176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194811" y="302641"/>
            <a:ext cx="1808480" cy="0"/>
          </a:xfrm>
          <a:custGeom>
            <a:avLst/>
            <a:gdLst/>
            <a:ahLst/>
            <a:cxnLst/>
            <a:rect l="l" t="t" r="r" b="b"/>
            <a:pathLst>
              <a:path w="1808479">
                <a:moveTo>
                  <a:pt x="0" y="0"/>
                </a:moveTo>
                <a:lnTo>
                  <a:pt x="180797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194304" y="295656"/>
            <a:ext cx="1809114" cy="0"/>
          </a:xfrm>
          <a:custGeom>
            <a:avLst/>
            <a:gdLst/>
            <a:ahLst/>
            <a:cxnLst/>
            <a:rect l="l" t="t" r="r" b="b"/>
            <a:pathLst>
              <a:path w="1809114">
                <a:moveTo>
                  <a:pt x="0" y="0"/>
                </a:moveTo>
                <a:lnTo>
                  <a:pt x="180898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194811" y="288671"/>
            <a:ext cx="1808480" cy="0"/>
          </a:xfrm>
          <a:custGeom>
            <a:avLst/>
            <a:gdLst/>
            <a:ahLst/>
            <a:cxnLst/>
            <a:rect l="l" t="t" r="r" b="b"/>
            <a:pathLst>
              <a:path w="1808479">
                <a:moveTo>
                  <a:pt x="0" y="0"/>
                </a:moveTo>
                <a:lnTo>
                  <a:pt x="180797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355591" y="350520"/>
            <a:ext cx="944880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880" y="0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5382767" y="0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335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350002" y="0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167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5333238" y="0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5308853" y="0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167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5282184" y="0"/>
            <a:ext cx="0" cy="338455"/>
          </a:xfrm>
          <a:custGeom>
            <a:avLst/>
            <a:gdLst/>
            <a:ahLst/>
            <a:cxnLst/>
            <a:rect l="l" t="t" r="r" b="b"/>
            <a:pathLst>
              <a:path h="338455">
                <a:moveTo>
                  <a:pt x="0" y="0"/>
                </a:moveTo>
                <a:lnTo>
                  <a:pt x="0" y="338327"/>
                </a:lnTo>
              </a:path>
            </a:pathLst>
          </a:custGeom>
          <a:ln w="335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5243321" y="0"/>
            <a:ext cx="0" cy="338455"/>
          </a:xfrm>
          <a:custGeom>
            <a:avLst/>
            <a:gdLst/>
            <a:ahLst/>
            <a:cxnLst/>
            <a:rect l="l" t="t" r="r" b="b"/>
            <a:pathLst>
              <a:path h="338455">
                <a:moveTo>
                  <a:pt x="0" y="0"/>
                </a:moveTo>
                <a:lnTo>
                  <a:pt x="0" y="338327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0334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45364"/>
            <a:ext cx="3195955" cy="0"/>
          </a:xfrm>
          <a:custGeom>
            <a:avLst/>
            <a:gdLst/>
            <a:ahLst/>
            <a:cxnLst/>
            <a:rect l="l" t="t" r="r" b="b"/>
            <a:pathLst>
              <a:path w="3195955">
                <a:moveTo>
                  <a:pt x="0" y="0"/>
                </a:moveTo>
                <a:lnTo>
                  <a:pt x="3195828" y="0"/>
                </a:lnTo>
              </a:path>
            </a:pathLst>
          </a:custGeom>
          <a:ln w="30479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399532" y="0"/>
            <a:ext cx="1905" cy="180340"/>
          </a:xfrm>
          <a:custGeom>
            <a:avLst/>
            <a:gdLst/>
            <a:ahLst/>
            <a:cxnLst/>
            <a:rect l="l" t="t" r="r" b="b"/>
            <a:pathLst>
              <a:path w="1904" h="180340">
                <a:moveTo>
                  <a:pt x="0" y="179832"/>
                </a:moveTo>
                <a:lnTo>
                  <a:pt x="1524" y="179832"/>
                </a:lnTo>
                <a:lnTo>
                  <a:pt x="1524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298947" y="0"/>
            <a:ext cx="67310" cy="180340"/>
          </a:xfrm>
          <a:custGeom>
            <a:avLst/>
            <a:gdLst/>
            <a:ahLst/>
            <a:cxnLst/>
            <a:rect l="l" t="t" r="r" b="b"/>
            <a:pathLst>
              <a:path w="67310" h="180340">
                <a:moveTo>
                  <a:pt x="0" y="179832"/>
                </a:moveTo>
                <a:lnTo>
                  <a:pt x="67055" y="179832"/>
                </a:lnTo>
                <a:lnTo>
                  <a:pt x="67055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5265420" cy="180340"/>
          </a:xfrm>
          <a:custGeom>
            <a:avLst/>
            <a:gdLst/>
            <a:ahLst/>
            <a:cxnLst/>
            <a:rect l="l" t="t" r="r" b="b"/>
            <a:pathLst>
              <a:path w="5265420" h="180340">
                <a:moveTo>
                  <a:pt x="0" y="179832"/>
                </a:moveTo>
                <a:lnTo>
                  <a:pt x="5265420" y="179832"/>
                </a:lnTo>
                <a:lnTo>
                  <a:pt x="5265420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298947" y="178308"/>
            <a:ext cx="67310" cy="52069"/>
          </a:xfrm>
          <a:custGeom>
            <a:avLst/>
            <a:gdLst/>
            <a:ahLst/>
            <a:cxnLst/>
            <a:rect l="l" t="t" r="r" b="b"/>
            <a:pathLst>
              <a:path w="67310" h="52070">
                <a:moveTo>
                  <a:pt x="0" y="51815"/>
                </a:moveTo>
                <a:lnTo>
                  <a:pt x="67055" y="51815"/>
                </a:lnTo>
                <a:lnTo>
                  <a:pt x="67055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178308"/>
            <a:ext cx="5265420" cy="52069"/>
          </a:xfrm>
          <a:custGeom>
            <a:avLst/>
            <a:gdLst/>
            <a:ahLst/>
            <a:cxnLst/>
            <a:rect l="l" t="t" r="r" b="b"/>
            <a:pathLst>
              <a:path w="5265420" h="52070">
                <a:moveTo>
                  <a:pt x="0" y="51815"/>
                </a:moveTo>
                <a:lnTo>
                  <a:pt x="5265420" y="51815"/>
                </a:lnTo>
                <a:lnTo>
                  <a:pt x="5265420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98947" y="208788"/>
            <a:ext cx="67310" cy="45720"/>
          </a:xfrm>
          <a:custGeom>
            <a:avLst/>
            <a:gdLst/>
            <a:ahLst/>
            <a:cxnLst/>
            <a:rect l="l" t="t" r="r" b="b"/>
            <a:pathLst>
              <a:path w="67310" h="45720">
                <a:moveTo>
                  <a:pt x="0" y="45719"/>
                </a:moveTo>
                <a:lnTo>
                  <a:pt x="67055" y="45719"/>
                </a:lnTo>
                <a:lnTo>
                  <a:pt x="67055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195827" y="231648"/>
            <a:ext cx="2070100" cy="0"/>
          </a:xfrm>
          <a:custGeom>
            <a:avLst/>
            <a:gdLst/>
            <a:ahLst/>
            <a:cxnLst/>
            <a:rect l="l" t="t" r="r" b="b"/>
            <a:pathLst>
              <a:path w="2070100">
                <a:moveTo>
                  <a:pt x="0" y="0"/>
                </a:moveTo>
                <a:lnTo>
                  <a:pt x="2069592" y="0"/>
                </a:lnTo>
              </a:path>
            </a:pathLst>
          </a:custGeom>
          <a:ln w="45719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399532" y="254508"/>
            <a:ext cx="1905" cy="104139"/>
          </a:xfrm>
          <a:custGeom>
            <a:avLst/>
            <a:gdLst/>
            <a:ahLst/>
            <a:cxnLst/>
            <a:rect l="l" t="t" r="r" b="b"/>
            <a:pathLst>
              <a:path w="1904" h="104139">
                <a:moveTo>
                  <a:pt x="0" y="103632"/>
                </a:moveTo>
                <a:lnTo>
                  <a:pt x="1524" y="103632"/>
                </a:lnTo>
                <a:lnTo>
                  <a:pt x="1524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195827" y="254508"/>
            <a:ext cx="2170430" cy="104139"/>
          </a:xfrm>
          <a:custGeom>
            <a:avLst/>
            <a:gdLst/>
            <a:ahLst/>
            <a:cxnLst/>
            <a:rect l="l" t="t" r="r" b="b"/>
            <a:pathLst>
              <a:path w="2170429" h="104139">
                <a:moveTo>
                  <a:pt x="0" y="103632"/>
                </a:moveTo>
                <a:lnTo>
                  <a:pt x="2170176" y="103632"/>
                </a:lnTo>
                <a:lnTo>
                  <a:pt x="2170176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194811" y="302641"/>
            <a:ext cx="1808480" cy="0"/>
          </a:xfrm>
          <a:custGeom>
            <a:avLst/>
            <a:gdLst/>
            <a:ahLst/>
            <a:cxnLst/>
            <a:rect l="l" t="t" r="r" b="b"/>
            <a:pathLst>
              <a:path w="1808479">
                <a:moveTo>
                  <a:pt x="0" y="0"/>
                </a:moveTo>
                <a:lnTo>
                  <a:pt x="180797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194304" y="295656"/>
            <a:ext cx="1809114" cy="0"/>
          </a:xfrm>
          <a:custGeom>
            <a:avLst/>
            <a:gdLst/>
            <a:ahLst/>
            <a:cxnLst/>
            <a:rect l="l" t="t" r="r" b="b"/>
            <a:pathLst>
              <a:path w="1809114">
                <a:moveTo>
                  <a:pt x="0" y="0"/>
                </a:moveTo>
                <a:lnTo>
                  <a:pt x="180898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194811" y="288671"/>
            <a:ext cx="1808480" cy="0"/>
          </a:xfrm>
          <a:custGeom>
            <a:avLst/>
            <a:gdLst/>
            <a:ahLst/>
            <a:cxnLst/>
            <a:rect l="l" t="t" r="r" b="b"/>
            <a:pathLst>
              <a:path w="1808479">
                <a:moveTo>
                  <a:pt x="0" y="0"/>
                </a:moveTo>
                <a:lnTo>
                  <a:pt x="180797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355591" y="350520"/>
            <a:ext cx="944880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880" y="0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5382767" y="0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335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350002" y="0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167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5333238" y="0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5308853" y="0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167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5282184" y="0"/>
            <a:ext cx="0" cy="338455"/>
          </a:xfrm>
          <a:custGeom>
            <a:avLst/>
            <a:gdLst/>
            <a:ahLst/>
            <a:cxnLst/>
            <a:rect l="l" t="t" r="r" b="b"/>
            <a:pathLst>
              <a:path h="338455">
                <a:moveTo>
                  <a:pt x="0" y="0"/>
                </a:moveTo>
                <a:lnTo>
                  <a:pt x="0" y="338327"/>
                </a:lnTo>
              </a:path>
            </a:pathLst>
          </a:custGeom>
          <a:ln w="335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5243321" y="0"/>
            <a:ext cx="0" cy="338455"/>
          </a:xfrm>
          <a:custGeom>
            <a:avLst/>
            <a:gdLst/>
            <a:ahLst/>
            <a:cxnLst/>
            <a:rect l="l" t="t" r="r" b="b"/>
            <a:pathLst>
              <a:path h="338455">
                <a:moveTo>
                  <a:pt x="0" y="0"/>
                </a:moveTo>
                <a:lnTo>
                  <a:pt x="0" y="338327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399532" y="0"/>
            <a:ext cx="1905" cy="180340"/>
          </a:xfrm>
          <a:custGeom>
            <a:avLst/>
            <a:gdLst/>
            <a:ahLst/>
            <a:cxnLst/>
            <a:rect l="l" t="t" r="r" b="b"/>
            <a:pathLst>
              <a:path w="1904" h="180340">
                <a:moveTo>
                  <a:pt x="0" y="179832"/>
                </a:moveTo>
                <a:lnTo>
                  <a:pt x="1524" y="179832"/>
                </a:lnTo>
                <a:lnTo>
                  <a:pt x="1524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298947" y="0"/>
            <a:ext cx="67310" cy="180340"/>
          </a:xfrm>
          <a:custGeom>
            <a:avLst/>
            <a:gdLst/>
            <a:ahLst/>
            <a:cxnLst/>
            <a:rect l="l" t="t" r="r" b="b"/>
            <a:pathLst>
              <a:path w="67310" h="180340">
                <a:moveTo>
                  <a:pt x="0" y="179832"/>
                </a:moveTo>
                <a:lnTo>
                  <a:pt x="67055" y="179832"/>
                </a:lnTo>
                <a:lnTo>
                  <a:pt x="67055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5265420" cy="180340"/>
          </a:xfrm>
          <a:custGeom>
            <a:avLst/>
            <a:gdLst/>
            <a:ahLst/>
            <a:cxnLst/>
            <a:rect l="l" t="t" r="r" b="b"/>
            <a:pathLst>
              <a:path w="5265420" h="180340">
                <a:moveTo>
                  <a:pt x="0" y="179832"/>
                </a:moveTo>
                <a:lnTo>
                  <a:pt x="5265420" y="179832"/>
                </a:lnTo>
                <a:lnTo>
                  <a:pt x="5265420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8580" y="382016"/>
            <a:ext cx="272668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0334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9341" y="1723389"/>
            <a:ext cx="4665167" cy="1968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30334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37309" y="3685032"/>
            <a:ext cx="1729232" cy="198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70192" y="3685032"/>
            <a:ext cx="1242885" cy="198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90772" y="3685032"/>
            <a:ext cx="1242885" cy="198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5364"/>
            <a:ext cx="3195955" cy="0"/>
          </a:xfrm>
          <a:custGeom>
            <a:avLst/>
            <a:gdLst/>
            <a:ahLst/>
            <a:cxnLst/>
            <a:rect l="l" t="t" r="r" b="b"/>
            <a:pathLst>
              <a:path w="3195955">
                <a:moveTo>
                  <a:pt x="0" y="0"/>
                </a:moveTo>
                <a:lnTo>
                  <a:pt x="3195828" y="0"/>
                </a:lnTo>
              </a:path>
            </a:pathLst>
          </a:custGeom>
          <a:ln w="30479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99532" y="0"/>
            <a:ext cx="1905" cy="180340"/>
          </a:xfrm>
          <a:custGeom>
            <a:avLst/>
            <a:gdLst/>
            <a:ahLst/>
            <a:cxnLst/>
            <a:rect l="l" t="t" r="r" b="b"/>
            <a:pathLst>
              <a:path w="1904" h="180340">
                <a:moveTo>
                  <a:pt x="0" y="179832"/>
                </a:moveTo>
                <a:lnTo>
                  <a:pt x="1524" y="179832"/>
                </a:lnTo>
                <a:lnTo>
                  <a:pt x="1524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98947" y="0"/>
            <a:ext cx="67310" cy="180340"/>
          </a:xfrm>
          <a:custGeom>
            <a:avLst/>
            <a:gdLst/>
            <a:ahLst/>
            <a:cxnLst/>
            <a:rect l="l" t="t" r="r" b="b"/>
            <a:pathLst>
              <a:path w="67310" h="180340">
                <a:moveTo>
                  <a:pt x="0" y="179832"/>
                </a:moveTo>
                <a:lnTo>
                  <a:pt x="67055" y="179832"/>
                </a:lnTo>
                <a:lnTo>
                  <a:pt x="67055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5265420" cy="180340"/>
          </a:xfrm>
          <a:custGeom>
            <a:avLst/>
            <a:gdLst/>
            <a:ahLst/>
            <a:cxnLst/>
            <a:rect l="l" t="t" r="r" b="b"/>
            <a:pathLst>
              <a:path w="5265420" h="180340">
                <a:moveTo>
                  <a:pt x="0" y="179832"/>
                </a:moveTo>
                <a:lnTo>
                  <a:pt x="5265420" y="179832"/>
                </a:lnTo>
                <a:lnTo>
                  <a:pt x="5265420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98947" y="178308"/>
            <a:ext cx="67310" cy="52069"/>
          </a:xfrm>
          <a:custGeom>
            <a:avLst/>
            <a:gdLst/>
            <a:ahLst/>
            <a:cxnLst/>
            <a:rect l="l" t="t" r="r" b="b"/>
            <a:pathLst>
              <a:path w="67310" h="52070">
                <a:moveTo>
                  <a:pt x="0" y="51815"/>
                </a:moveTo>
                <a:lnTo>
                  <a:pt x="67055" y="51815"/>
                </a:lnTo>
                <a:lnTo>
                  <a:pt x="67055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78435"/>
            <a:ext cx="5265420" cy="76835"/>
          </a:xfrm>
          <a:custGeom>
            <a:avLst/>
            <a:gdLst/>
            <a:ahLst/>
            <a:cxnLst/>
            <a:rect l="l" t="t" r="r" b="b"/>
            <a:pathLst>
              <a:path w="5265420" h="52070">
                <a:moveTo>
                  <a:pt x="0" y="51815"/>
                </a:moveTo>
                <a:lnTo>
                  <a:pt x="5265420" y="51815"/>
                </a:lnTo>
                <a:lnTo>
                  <a:pt x="5265420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8947" y="208788"/>
            <a:ext cx="67310" cy="45720"/>
          </a:xfrm>
          <a:custGeom>
            <a:avLst/>
            <a:gdLst/>
            <a:ahLst/>
            <a:cxnLst/>
            <a:rect l="l" t="t" r="r" b="b"/>
            <a:pathLst>
              <a:path w="67310" h="45720">
                <a:moveTo>
                  <a:pt x="0" y="45719"/>
                </a:moveTo>
                <a:lnTo>
                  <a:pt x="67055" y="45719"/>
                </a:lnTo>
                <a:lnTo>
                  <a:pt x="67055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95827" y="231648"/>
            <a:ext cx="2070100" cy="0"/>
          </a:xfrm>
          <a:custGeom>
            <a:avLst/>
            <a:gdLst/>
            <a:ahLst/>
            <a:cxnLst/>
            <a:rect l="l" t="t" r="r" b="b"/>
            <a:pathLst>
              <a:path w="2070100">
                <a:moveTo>
                  <a:pt x="0" y="0"/>
                </a:moveTo>
                <a:lnTo>
                  <a:pt x="2069592" y="0"/>
                </a:lnTo>
              </a:path>
            </a:pathLst>
          </a:custGeom>
          <a:ln w="45719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99532" y="254508"/>
            <a:ext cx="1905" cy="104139"/>
          </a:xfrm>
          <a:custGeom>
            <a:avLst/>
            <a:gdLst/>
            <a:ahLst/>
            <a:cxnLst/>
            <a:rect l="l" t="t" r="r" b="b"/>
            <a:pathLst>
              <a:path w="1904" h="104139">
                <a:moveTo>
                  <a:pt x="0" y="103632"/>
                </a:moveTo>
                <a:lnTo>
                  <a:pt x="1524" y="103632"/>
                </a:lnTo>
                <a:lnTo>
                  <a:pt x="1524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94811" y="302641"/>
            <a:ext cx="1808480" cy="0"/>
          </a:xfrm>
          <a:custGeom>
            <a:avLst/>
            <a:gdLst/>
            <a:ahLst/>
            <a:cxnLst/>
            <a:rect l="l" t="t" r="r" b="b"/>
            <a:pathLst>
              <a:path w="1808479">
                <a:moveTo>
                  <a:pt x="0" y="0"/>
                </a:moveTo>
                <a:lnTo>
                  <a:pt x="180797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94304" y="295656"/>
            <a:ext cx="1809114" cy="0"/>
          </a:xfrm>
          <a:custGeom>
            <a:avLst/>
            <a:gdLst/>
            <a:ahLst/>
            <a:cxnLst/>
            <a:rect l="l" t="t" r="r" b="b"/>
            <a:pathLst>
              <a:path w="1809114">
                <a:moveTo>
                  <a:pt x="0" y="0"/>
                </a:moveTo>
                <a:lnTo>
                  <a:pt x="180898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4811" y="288671"/>
            <a:ext cx="1808480" cy="0"/>
          </a:xfrm>
          <a:custGeom>
            <a:avLst/>
            <a:gdLst/>
            <a:ahLst/>
            <a:cxnLst/>
            <a:rect l="l" t="t" r="r" b="b"/>
            <a:pathLst>
              <a:path w="1808479">
                <a:moveTo>
                  <a:pt x="0" y="0"/>
                </a:moveTo>
                <a:lnTo>
                  <a:pt x="1807972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55591" y="350520"/>
            <a:ext cx="944880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880" y="0"/>
                </a:lnTo>
              </a:path>
            </a:pathLst>
          </a:custGeom>
          <a:ln w="2133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82767" y="0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335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50002" y="0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167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33238" y="0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08853" y="0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167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81930" y="0"/>
            <a:ext cx="84455" cy="338455"/>
          </a:xfrm>
          <a:custGeom>
            <a:avLst/>
            <a:gdLst/>
            <a:ahLst/>
            <a:cxnLst/>
            <a:rect l="l" t="t" r="r" b="b"/>
            <a:pathLst>
              <a:path h="338455">
                <a:moveTo>
                  <a:pt x="0" y="0"/>
                </a:moveTo>
                <a:lnTo>
                  <a:pt x="0" y="338327"/>
                </a:lnTo>
              </a:path>
            </a:pathLst>
          </a:custGeom>
          <a:ln w="335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43321" y="0"/>
            <a:ext cx="0" cy="338455"/>
          </a:xfrm>
          <a:custGeom>
            <a:avLst/>
            <a:gdLst/>
            <a:ahLst/>
            <a:cxnLst/>
            <a:rect l="l" t="t" r="r" b="b"/>
            <a:pathLst>
              <a:path h="338455">
                <a:moveTo>
                  <a:pt x="0" y="0"/>
                </a:moveTo>
                <a:lnTo>
                  <a:pt x="0" y="338327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174615" y="19938"/>
            <a:ext cx="673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1</a:t>
            </a:r>
            <a:endParaRPr sz="10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9559" y="847344"/>
            <a:ext cx="4910455" cy="86995"/>
          </a:xfrm>
          <a:custGeom>
            <a:avLst/>
            <a:gdLst/>
            <a:ahLst/>
            <a:cxnLst/>
            <a:rect l="l" t="t" r="r" b="b"/>
            <a:pathLst>
              <a:path w="4910455" h="86994">
                <a:moveTo>
                  <a:pt x="4853686" y="0"/>
                </a:moveTo>
                <a:lnTo>
                  <a:pt x="56273" y="0"/>
                </a:lnTo>
                <a:lnTo>
                  <a:pt x="34417" y="4190"/>
                </a:lnTo>
                <a:lnTo>
                  <a:pt x="16522" y="15748"/>
                </a:lnTo>
                <a:lnTo>
                  <a:pt x="4444" y="32638"/>
                </a:lnTo>
                <a:lnTo>
                  <a:pt x="0" y="53467"/>
                </a:lnTo>
                <a:lnTo>
                  <a:pt x="0" y="86740"/>
                </a:lnTo>
                <a:lnTo>
                  <a:pt x="4909947" y="86740"/>
                </a:lnTo>
                <a:lnTo>
                  <a:pt x="4909947" y="53467"/>
                </a:lnTo>
                <a:lnTo>
                  <a:pt x="4905502" y="32638"/>
                </a:lnTo>
                <a:lnTo>
                  <a:pt x="4893437" y="15748"/>
                </a:lnTo>
                <a:lnTo>
                  <a:pt x="4875530" y="4190"/>
                </a:lnTo>
                <a:lnTo>
                  <a:pt x="4853686" y="0"/>
                </a:lnTo>
                <a:close/>
              </a:path>
            </a:pathLst>
          </a:custGeom>
          <a:solidFill>
            <a:srgbClr val="333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1544" y="2362200"/>
            <a:ext cx="120396" cy="115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9559" y="934212"/>
            <a:ext cx="4904105" cy="600075"/>
          </a:xfrm>
          <a:custGeom>
            <a:avLst/>
            <a:gdLst/>
            <a:ahLst/>
            <a:cxnLst/>
            <a:rect l="l" t="t" r="r" b="b"/>
            <a:pathLst>
              <a:path w="4904105" h="600075">
                <a:moveTo>
                  <a:pt x="4903851" y="0"/>
                </a:moveTo>
                <a:lnTo>
                  <a:pt x="0" y="0"/>
                </a:lnTo>
                <a:lnTo>
                  <a:pt x="0" y="542036"/>
                </a:lnTo>
                <a:lnTo>
                  <a:pt x="4432" y="564641"/>
                </a:lnTo>
                <a:lnTo>
                  <a:pt x="16510" y="583057"/>
                </a:lnTo>
                <a:lnTo>
                  <a:pt x="34378" y="595502"/>
                </a:lnTo>
                <a:lnTo>
                  <a:pt x="56197" y="600075"/>
                </a:lnTo>
                <a:lnTo>
                  <a:pt x="4847590" y="600075"/>
                </a:lnTo>
                <a:lnTo>
                  <a:pt x="4869434" y="595502"/>
                </a:lnTo>
                <a:lnTo>
                  <a:pt x="4887341" y="583057"/>
                </a:lnTo>
                <a:lnTo>
                  <a:pt x="4899406" y="564641"/>
                </a:lnTo>
                <a:lnTo>
                  <a:pt x="4903851" y="542036"/>
                </a:lnTo>
                <a:lnTo>
                  <a:pt x="4903851" y="0"/>
                </a:lnTo>
                <a:close/>
              </a:path>
            </a:pathLst>
          </a:custGeom>
          <a:solidFill>
            <a:srgbClr val="3333B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1177239" y="914146"/>
            <a:ext cx="313563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Smart Dustbin </a:t>
            </a:r>
            <a:endParaRPr sz="19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295900" y="1856232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716"/>
                </a:moveTo>
                <a:lnTo>
                  <a:pt x="0" y="0"/>
                </a:lnTo>
              </a:path>
            </a:pathLst>
          </a:custGeom>
          <a:ln w="3175">
            <a:solidFill>
              <a:srgbClr val="AEAE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95900" y="1840992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1523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95900" y="1827276"/>
            <a:ext cx="0" cy="13970"/>
          </a:xfrm>
          <a:custGeom>
            <a:avLst/>
            <a:gdLst/>
            <a:ahLst/>
            <a:cxnLst/>
            <a:rect l="l" t="t" r="r" b="b"/>
            <a:pathLst>
              <a:path h="13969">
                <a:moveTo>
                  <a:pt x="0" y="13716"/>
                </a:moveTo>
                <a:lnTo>
                  <a:pt x="0" y="0"/>
                </a:lnTo>
              </a:path>
            </a:pathLst>
          </a:custGeom>
          <a:ln w="3175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body" idx="1"/>
          </p:nvPr>
        </p:nvSpPr>
        <p:spPr>
          <a:xfrm>
            <a:off x="215265" y="1764665"/>
            <a:ext cx="5050790" cy="1820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8395" algn="ctr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Presented </a:t>
            </a:r>
            <a:r>
              <a:rPr spc="-5" dirty="0"/>
              <a:t>By :-</a:t>
            </a:r>
            <a:r>
              <a:rPr lang="en-IN" spc="-5" dirty="0" err="1"/>
              <a:t>Ashsih</a:t>
            </a:r>
            <a:r>
              <a:rPr lang="en-IN" spc="-5" dirty="0"/>
              <a:t> Jha, Nikhil Rawal, </a:t>
            </a:r>
            <a:r>
              <a:rPr lang="en-IN" spc="-5" dirty="0" err="1"/>
              <a:t>Harmandeep</a:t>
            </a:r>
            <a:r>
              <a:rPr lang="en-IN" spc="-5" dirty="0"/>
              <a:t> Singh, </a:t>
            </a:r>
            <a:r>
              <a:rPr lang="en-IN" spc="-5" dirty="0" err="1"/>
              <a:t>Kanwardeep</a:t>
            </a:r>
            <a:r>
              <a:rPr lang="en-IN" spc="-5" dirty="0"/>
              <a:t> Singh, </a:t>
            </a:r>
            <a:r>
              <a:rPr lang="en-IN" spc="-5" dirty="0" err="1"/>
              <a:t>Ripanjeet</a:t>
            </a:r>
            <a:r>
              <a:rPr lang="en-IN" spc="-5" dirty="0"/>
              <a:t> Singh Sidhu, </a:t>
            </a:r>
            <a:r>
              <a:rPr lang="en-IN" spc="-5" dirty="0" err="1"/>
              <a:t>Guninder</a:t>
            </a:r>
            <a:r>
              <a:rPr lang="en-IN" spc="-5"/>
              <a:t> Pal Singh</a:t>
            </a:r>
            <a:endParaRPr spc="-5" dirty="0"/>
          </a:p>
          <a:p>
            <a:pPr marL="442595" algn="ctr">
              <a:lnSpc>
                <a:spcPct val="100000"/>
              </a:lnSpc>
              <a:spcBef>
                <a:spcPts val="35"/>
              </a:spcBef>
            </a:pPr>
            <a:endParaRPr sz="2150" dirty="0">
              <a:latin typeface="Times New Roman" panose="02020603050405020304"/>
              <a:cs typeface="Times New Roman" panose="02020603050405020304"/>
            </a:endParaRPr>
          </a:p>
          <a:p>
            <a:pPr marL="455295" algn="ctr"/>
            <a:r>
              <a:rPr lang="en-IN" spc="-5" dirty="0">
                <a:solidFill>
                  <a:srgbClr val="000000"/>
                </a:solidFill>
              </a:rPr>
              <a:t>CHITKARA UNIVERITY PUNJAB</a:t>
            </a:r>
          </a:p>
          <a:p>
            <a:pPr marL="455295" algn="ctr"/>
            <a:r>
              <a:rPr lang="en-US" dirty="0">
                <a:solidFill>
                  <a:schemeClr val="tx1"/>
                </a:solidFill>
              </a:rPr>
              <a:t>Department of Computer Science and Engineering</a:t>
            </a:r>
            <a:endParaRPr lang="en-IN" dirty="0">
              <a:solidFill>
                <a:schemeClr val="tx1"/>
              </a:solidFill>
            </a:endParaRPr>
          </a:p>
          <a:p>
            <a:pPr marL="455295" algn="ctr">
              <a:lnSpc>
                <a:spcPct val="100000"/>
              </a:lnSpc>
            </a:pPr>
            <a:endParaRPr spc="-5" dirty="0">
              <a:solidFill>
                <a:srgbClr val="000000"/>
              </a:solidFill>
            </a:endParaRPr>
          </a:p>
        </p:txBody>
      </p:sp>
      <p:pic>
        <p:nvPicPr>
          <p:cNvPr id="34" name="Picture 33" descr="1"/>
          <p:cNvPicPr>
            <a:picLocks noChangeAspect="1"/>
          </p:cNvPicPr>
          <p:nvPr/>
        </p:nvPicPr>
        <p:blipFill>
          <a:blip r:embed="rId3"/>
          <a:srcRect t="50480"/>
          <a:stretch>
            <a:fillRect/>
          </a:stretch>
        </p:blipFill>
        <p:spPr>
          <a:xfrm>
            <a:off x="443865" y="255270"/>
            <a:ext cx="828040" cy="393065"/>
          </a:xfrm>
          <a:prstGeom prst="rect">
            <a:avLst/>
          </a:prstGeom>
        </p:spPr>
      </p:pic>
      <p:pic>
        <p:nvPicPr>
          <p:cNvPr id="35" name="Picture 34" descr="1"/>
          <p:cNvPicPr>
            <a:picLocks noChangeAspect="1"/>
          </p:cNvPicPr>
          <p:nvPr/>
        </p:nvPicPr>
        <p:blipFill>
          <a:blip r:embed="rId3"/>
          <a:srcRect l="28239" t="9656" r="33484" b="50608"/>
          <a:stretch>
            <a:fillRect/>
          </a:stretch>
        </p:blipFill>
        <p:spPr>
          <a:xfrm>
            <a:off x="5080" y="254635"/>
            <a:ext cx="438785" cy="39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98947" y="178308"/>
            <a:ext cx="67310" cy="41275"/>
          </a:xfrm>
          <a:custGeom>
            <a:avLst/>
            <a:gdLst/>
            <a:ahLst/>
            <a:cxnLst/>
            <a:rect l="l" t="t" r="r" b="b"/>
            <a:pathLst>
              <a:path w="67310" h="41275">
                <a:moveTo>
                  <a:pt x="0" y="41097"/>
                </a:moveTo>
                <a:lnTo>
                  <a:pt x="67055" y="41097"/>
                </a:lnTo>
                <a:lnTo>
                  <a:pt x="67055" y="0"/>
                </a:lnTo>
                <a:lnTo>
                  <a:pt x="0" y="0"/>
                </a:lnTo>
                <a:lnTo>
                  <a:pt x="0" y="4109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78308"/>
            <a:ext cx="5265420" cy="41275"/>
          </a:xfrm>
          <a:custGeom>
            <a:avLst/>
            <a:gdLst/>
            <a:ahLst/>
            <a:cxnLst/>
            <a:rect l="l" t="t" r="r" b="b"/>
            <a:pathLst>
              <a:path w="5265420" h="41275">
                <a:moveTo>
                  <a:pt x="0" y="41097"/>
                </a:moveTo>
                <a:lnTo>
                  <a:pt x="5265420" y="41097"/>
                </a:lnTo>
                <a:lnTo>
                  <a:pt x="5265420" y="0"/>
                </a:lnTo>
                <a:lnTo>
                  <a:pt x="0" y="0"/>
                </a:lnTo>
                <a:lnTo>
                  <a:pt x="0" y="4109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98947" y="214096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10617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95827" y="214096"/>
            <a:ext cx="2070100" cy="0"/>
          </a:xfrm>
          <a:custGeom>
            <a:avLst/>
            <a:gdLst/>
            <a:ahLst/>
            <a:cxnLst/>
            <a:rect l="l" t="t" r="r" b="b"/>
            <a:pathLst>
              <a:path w="2070100">
                <a:moveTo>
                  <a:pt x="0" y="0"/>
                </a:moveTo>
                <a:lnTo>
                  <a:pt x="2069592" y="0"/>
                </a:lnTo>
              </a:path>
            </a:pathLst>
          </a:custGeom>
          <a:ln w="10617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9532" y="254508"/>
            <a:ext cx="1905" cy="104139"/>
          </a:xfrm>
          <a:custGeom>
            <a:avLst/>
            <a:gdLst/>
            <a:ahLst/>
            <a:cxnLst/>
            <a:rect l="l" t="t" r="r" b="b"/>
            <a:pathLst>
              <a:path w="1904" h="104139">
                <a:moveTo>
                  <a:pt x="0" y="103632"/>
                </a:moveTo>
                <a:lnTo>
                  <a:pt x="1524" y="103632"/>
                </a:lnTo>
                <a:lnTo>
                  <a:pt x="1524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82767" y="0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335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50002" y="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29"/>
                </a:lnTo>
              </a:path>
            </a:pathLst>
          </a:custGeom>
          <a:ln w="167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3238" y="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29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00471" y="0"/>
            <a:ext cx="17145" cy="220979"/>
          </a:xfrm>
          <a:custGeom>
            <a:avLst/>
            <a:gdLst/>
            <a:ahLst/>
            <a:cxnLst/>
            <a:rect l="l" t="t" r="r" b="b"/>
            <a:pathLst>
              <a:path w="17145" h="220979">
                <a:moveTo>
                  <a:pt x="0" y="220929"/>
                </a:moveTo>
                <a:lnTo>
                  <a:pt x="16763" y="220929"/>
                </a:lnTo>
                <a:lnTo>
                  <a:pt x="16763" y="0"/>
                </a:lnTo>
                <a:lnTo>
                  <a:pt x="0" y="0"/>
                </a:lnTo>
                <a:lnTo>
                  <a:pt x="0" y="220929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65420" y="0"/>
            <a:ext cx="33655" cy="219710"/>
          </a:xfrm>
          <a:custGeom>
            <a:avLst/>
            <a:gdLst/>
            <a:ahLst/>
            <a:cxnLst/>
            <a:rect l="l" t="t" r="r" b="b"/>
            <a:pathLst>
              <a:path w="33654" h="219710">
                <a:moveTo>
                  <a:pt x="0" y="219405"/>
                </a:moveTo>
                <a:lnTo>
                  <a:pt x="33527" y="219405"/>
                </a:lnTo>
                <a:lnTo>
                  <a:pt x="33527" y="0"/>
                </a:lnTo>
                <a:lnTo>
                  <a:pt x="0" y="0"/>
                </a:lnTo>
                <a:lnTo>
                  <a:pt x="0" y="21940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43321" y="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05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0" y="219405"/>
            <a:ext cx="5348605" cy="349885"/>
          </a:xfrm>
          <a:prstGeom prst="rect">
            <a:avLst/>
          </a:prstGeom>
          <a:solidFill>
            <a:srgbClr val="3333B1"/>
          </a:solidFill>
        </p:spPr>
        <p:txBody>
          <a:bodyPr vert="horz" wrap="square" lIns="0" tIns="1143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90"/>
              </a:spcBef>
            </a:pPr>
            <a: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Coding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060960" y="19938"/>
            <a:ext cx="160646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IN" sz="10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10</a:t>
            </a:r>
            <a:endParaRPr lang="en-IN" sz="1000" dirty="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1794F3-5707-477B-BF19-A6B57C004961}"/>
              </a:ext>
            </a:extLst>
          </p:cNvPr>
          <p:cNvSpPr txBox="1"/>
          <p:nvPr/>
        </p:nvSpPr>
        <p:spPr>
          <a:xfrm>
            <a:off x="79884" y="685800"/>
            <a:ext cx="518553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duration =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pulseIn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(echo, HIGH);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distance = duration*0.034/2;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Serial.println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(distance);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Blynk.virtualWrite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(V0, distance);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//if (distance &lt;= 5) {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 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Blynk.virtualWrite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(V0, 0);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/*}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(distance &gt;=6 &amp;&amp; distance &lt;=100 ) {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Blynk.virtualWrite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(V0, 8);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(distance &lt;= 6) {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Blynk.virtualWrite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(V1, 255);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else {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Blynk.virtualWrite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(V1, 0);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(distance &lt;=3) {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Blynk.virtualWrite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(V2, 255);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else {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Blynk.virtualWrite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(V2, 0);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}*/</a:t>
            </a:r>
          </a:p>
          <a:p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Blynk.run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67360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98947" y="178308"/>
            <a:ext cx="67310" cy="41275"/>
          </a:xfrm>
          <a:custGeom>
            <a:avLst/>
            <a:gdLst/>
            <a:ahLst/>
            <a:cxnLst/>
            <a:rect l="l" t="t" r="r" b="b"/>
            <a:pathLst>
              <a:path w="67310" h="41275">
                <a:moveTo>
                  <a:pt x="0" y="41097"/>
                </a:moveTo>
                <a:lnTo>
                  <a:pt x="67055" y="41097"/>
                </a:lnTo>
                <a:lnTo>
                  <a:pt x="67055" y="0"/>
                </a:lnTo>
                <a:lnTo>
                  <a:pt x="0" y="0"/>
                </a:lnTo>
                <a:lnTo>
                  <a:pt x="0" y="4109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78308"/>
            <a:ext cx="5265420" cy="41275"/>
          </a:xfrm>
          <a:custGeom>
            <a:avLst/>
            <a:gdLst/>
            <a:ahLst/>
            <a:cxnLst/>
            <a:rect l="l" t="t" r="r" b="b"/>
            <a:pathLst>
              <a:path w="5265420" h="41275">
                <a:moveTo>
                  <a:pt x="0" y="41097"/>
                </a:moveTo>
                <a:lnTo>
                  <a:pt x="5265420" y="41097"/>
                </a:lnTo>
                <a:lnTo>
                  <a:pt x="5265420" y="0"/>
                </a:lnTo>
                <a:lnTo>
                  <a:pt x="0" y="0"/>
                </a:lnTo>
                <a:lnTo>
                  <a:pt x="0" y="4109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77434" y="2087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0" y="45719"/>
                </a:moveTo>
                <a:lnTo>
                  <a:pt x="45719" y="45719"/>
                </a:lnTo>
                <a:lnTo>
                  <a:pt x="45719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98947" y="214096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10617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95827" y="214096"/>
            <a:ext cx="2070100" cy="0"/>
          </a:xfrm>
          <a:custGeom>
            <a:avLst/>
            <a:gdLst/>
            <a:ahLst/>
            <a:cxnLst/>
            <a:rect l="l" t="t" r="r" b="b"/>
            <a:pathLst>
              <a:path w="2070100">
                <a:moveTo>
                  <a:pt x="0" y="0"/>
                </a:moveTo>
                <a:lnTo>
                  <a:pt x="2069592" y="0"/>
                </a:lnTo>
              </a:path>
            </a:pathLst>
          </a:custGeom>
          <a:ln w="10617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00802" y="254508"/>
            <a:ext cx="635" cy="104139"/>
          </a:xfrm>
          <a:custGeom>
            <a:avLst/>
            <a:gdLst/>
            <a:ahLst/>
            <a:cxnLst/>
            <a:rect l="l" t="t" r="r" b="b"/>
            <a:pathLst>
              <a:path w="635" h="104139">
                <a:moveTo>
                  <a:pt x="0" y="103632"/>
                </a:moveTo>
                <a:lnTo>
                  <a:pt x="253" y="103632"/>
                </a:lnTo>
                <a:lnTo>
                  <a:pt x="253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82767" y="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29"/>
                </a:lnTo>
              </a:path>
            </a:pathLst>
          </a:custGeom>
          <a:ln w="335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0002" y="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29"/>
                </a:lnTo>
              </a:path>
            </a:pathLst>
          </a:custGeom>
          <a:ln w="167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3238" y="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29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00471" y="0"/>
            <a:ext cx="17145" cy="220979"/>
          </a:xfrm>
          <a:custGeom>
            <a:avLst/>
            <a:gdLst/>
            <a:ahLst/>
            <a:cxnLst/>
            <a:rect l="l" t="t" r="r" b="b"/>
            <a:pathLst>
              <a:path w="17145" h="220979">
                <a:moveTo>
                  <a:pt x="0" y="220929"/>
                </a:moveTo>
                <a:lnTo>
                  <a:pt x="16763" y="220929"/>
                </a:lnTo>
                <a:lnTo>
                  <a:pt x="16763" y="0"/>
                </a:lnTo>
                <a:lnTo>
                  <a:pt x="0" y="0"/>
                </a:lnTo>
                <a:lnTo>
                  <a:pt x="0" y="220929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65420" y="0"/>
            <a:ext cx="33655" cy="219710"/>
          </a:xfrm>
          <a:custGeom>
            <a:avLst/>
            <a:gdLst/>
            <a:ahLst/>
            <a:cxnLst/>
            <a:rect l="l" t="t" r="r" b="b"/>
            <a:pathLst>
              <a:path w="33654" h="219710">
                <a:moveTo>
                  <a:pt x="0" y="219405"/>
                </a:moveTo>
                <a:lnTo>
                  <a:pt x="33527" y="219405"/>
                </a:lnTo>
                <a:lnTo>
                  <a:pt x="33527" y="0"/>
                </a:lnTo>
                <a:lnTo>
                  <a:pt x="0" y="0"/>
                </a:lnTo>
                <a:lnTo>
                  <a:pt x="0" y="21940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43321" y="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05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61" y="219405"/>
            <a:ext cx="5365115" cy="351155"/>
          </a:xfrm>
          <a:prstGeom prst="rect">
            <a:avLst/>
          </a:prstGeom>
          <a:solidFill>
            <a:srgbClr val="3333B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lang="en-IN" sz="220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Screenshot Pictures</a:t>
            </a:r>
          </a:p>
        </p:txBody>
      </p:sp>
      <p:sp>
        <p:nvSpPr>
          <p:cNvPr id="16" name="object 16"/>
          <p:cNvSpPr/>
          <p:nvPr/>
        </p:nvSpPr>
        <p:spPr>
          <a:xfrm>
            <a:off x="329184" y="1225296"/>
            <a:ext cx="76200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9184" y="1859280"/>
            <a:ext cx="76200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9184" y="2493264"/>
            <a:ext cx="76200" cy="74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3A04C54-8D9F-4C2A-8D0E-E5D2BCF3C21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24" y="642137"/>
            <a:ext cx="1828800" cy="149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C0D87A-24B0-48CF-8FC8-44CEE66E088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85" y="2209800"/>
            <a:ext cx="1828799" cy="1533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EF62D9-E7AB-40A6-A98C-AA14CA34DF75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87166" y="1422518"/>
            <a:ext cx="3100857" cy="15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4AA3C34-E90E-4F3E-B849-3F79EF8DA7D7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43719" y="1387768"/>
            <a:ext cx="3100858" cy="160959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4CE9F48-4F0C-490D-87AD-7AFB0E40437E}"/>
              </a:ext>
            </a:extLst>
          </p:cNvPr>
          <p:cNvSpPr txBox="1"/>
          <p:nvPr/>
        </p:nvSpPr>
        <p:spPr>
          <a:xfrm>
            <a:off x="4964743" y="-33956"/>
            <a:ext cx="360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  <a:latin typeface="Georgia" panose="02040502050405020303" pitchFamily="18" charset="0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98947" y="178308"/>
            <a:ext cx="67310" cy="41275"/>
          </a:xfrm>
          <a:custGeom>
            <a:avLst/>
            <a:gdLst/>
            <a:ahLst/>
            <a:cxnLst/>
            <a:rect l="l" t="t" r="r" b="b"/>
            <a:pathLst>
              <a:path w="67310" h="41275">
                <a:moveTo>
                  <a:pt x="0" y="41097"/>
                </a:moveTo>
                <a:lnTo>
                  <a:pt x="67055" y="41097"/>
                </a:lnTo>
                <a:lnTo>
                  <a:pt x="67055" y="0"/>
                </a:lnTo>
                <a:lnTo>
                  <a:pt x="0" y="0"/>
                </a:lnTo>
                <a:lnTo>
                  <a:pt x="0" y="4109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78308"/>
            <a:ext cx="5265420" cy="41275"/>
          </a:xfrm>
          <a:custGeom>
            <a:avLst/>
            <a:gdLst/>
            <a:ahLst/>
            <a:cxnLst/>
            <a:rect l="l" t="t" r="r" b="b"/>
            <a:pathLst>
              <a:path w="5265420" h="41275">
                <a:moveTo>
                  <a:pt x="0" y="41097"/>
                </a:moveTo>
                <a:lnTo>
                  <a:pt x="5265420" y="41097"/>
                </a:lnTo>
                <a:lnTo>
                  <a:pt x="5265420" y="0"/>
                </a:lnTo>
                <a:lnTo>
                  <a:pt x="0" y="0"/>
                </a:lnTo>
                <a:lnTo>
                  <a:pt x="0" y="4109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77434" y="2087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0" y="45719"/>
                </a:moveTo>
                <a:lnTo>
                  <a:pt x="45719" y="45719"/>
                </a:lnTo>
                <a:lnTo>
                  <a:pt x="45719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98947" y="214096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10617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95827" y="214096"/>
            <a:ext cx="2070100" cy="0"/>
          </a:xfrm>
          <a:custGeom>
            <a:avLst/>
            <a:gdLst/>
            <a:ahLst/>
            <a:cxnLst/>
            <a:rect l="l" t="t" r="r" b="b"/>
            <a:pathLst>
              <a:path w="2070100">
                <a:moveTo>
                  <a:pt x="0" y="0"/>
                </a:moveTo>
                <a:lnTo>
                  <a:pt x="2069592" y="0"/>
                </a:lnTo>
              </a:path>
            </a:pathLst>
          </a:custGeom>
          <a:ln w="10617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00802" y="254508"/>
            <a:ext cx="635" cy="104139"/>
          </a:xfrm>
          <a:custGeom>
            <a:avLst/>
            <a:gdLst/>
            <a:ahLst/>
            <a:cxnLst/>
            <a:rect l="l" t="t" r="r" b="b"/>
            <a:pathLst>
              <a:path w="635" h="104139">
                <a:moveTo>
                  <a:pt x="0" y="103632"/>
                </a:moveTo>
                <a:lnTo>
                  <a:pt x="253" y="103632"/>
                </a:lnTo>
                <a:lnTo>
                  <a:pt x="253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82767" y="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29"/>
                </a:lnTo>
              </a:path>
            </a:pathLst>
          </a:custGeom>
          <a:ln w="335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0002" y="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29"/>
                </a:lnTo>
              </a:path>
            </a:pathLst>
          </a:custGeom>
          <a:ln w="167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3238" y="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29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00471" y="0"/>
            <a:ext cx="17145" cy="220979"/>
          </a:xfrm>
          <a:custGeom>
            <a:avLst/>
            <a:gdLst/>
            <a:ahLst/>
            <a:cxnLst/>
            <a:rect l="l" t="t" r="r" b="b"/>
            <a:pathLst>
              <a:path w="17145" h="220979">
                <a:moveTo>
                  <a:pt x="0" y="220929"/>
                </a:moveTo>
                <a:lnTo>
                  <a:pt x="16763" y="220929"/>
                </a:lnTo>
                <a:lnTo>
                  <a:pt x="16763" y="0"/>
                </a:lnTo>
                <a:lnTo>
                  <a:pt x="0" y="0"/>
                </a:lnTo>
                <a:lnTo>
                  <a:pt x="0" y="220929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65420" y="0"/>
            <a:ext cx="33655" cy="219710"/>
          </a:xfrm>
          <a:custGeom>
            <a:avLst/>
            <a:gdLst/>
            <a:ahLst/>
            <a:cxnLst/>
            <a:rect l="l" t="t" r="r" b="b"/>
            <a:pathLst>
              <a:path w="33654" h="219710">
                <a:moveTo>
                  <a:pt x="0" y="219405"/>
                </a:moveTo>
                <a:lnTo>
                  <a:pt x="33527" y="219405"/>
                </a:lnTo>
                <a:lnTo>
                  <a:pt x="33527" y="0"/>
                </a:lnTo>
                <a:lnTo>
                  <a:pt x="0" y="0"/>
                </a:lnTo>
                <a:lnTo>
                  <a:pt x="0" y="21940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43321" y="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05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61" y="219405"/>
            <a:ext cx="5365115" cy="401955"/>
          </a:xfrm>
          <a:prstGeom prst="rect">
            <a:avLst/>
          </a:prstGeom>
          <a:solidFill>
            <a:srgbClr val="3333B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Advantages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07559" y="19938"/>
            <a:ext cx="1352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1</a:t>
            </a:r>
            <a:r>
              <a:rPr lang="en-IN" sz="10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2</a:t>
            </a:r>
            <a:endParaRPr sz="1000" dirty="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9184" y="1225296"/>
            <a:ext cx="76200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9184" y="1859280"/>
            <a:ext cx="76200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9184" y="2493264"/>
            <a:ext cx="76200" cy="74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4668" y="788669"/>
            <a:ext cx="4795520" cy="22256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426720" algn="l"/>
                <a:tab pos="427355" algn="l"/>
                <a:tab pos="873125" algn="l"/>
                <a:tab pos="1571625" algn="l"/>
                <a:tab pos="2404110" algn="l"/>
                <a:tab pos="3101975" algn="l"/>
                <a:tab pos="4242435" algn="l"/>
                <a:tab pos="4531995" algn="l"/>
              </a:tabLst>
            </a:pP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</a:t>
            </a:r>
            <a:r>
              <a:rPr sz="1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pro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ides gr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acc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ssib</a:t>
            </a:r>
            <a:r>
              <a:rPr sz="1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 to </a:t>
            </a:r>
            <a:r>
              <a:rPr sz="1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dustbin.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426720" algn="l"/>
                <a:tab pos="427355" algn="l"/>
                <a:tab pos="873125" algn="l"/>
                <a:tab pos="1571625" algn="l"/>
                <a:tab pos="2404110" algn="l"/>
                <a:tab pos="3101975" algn="l"/>
                <a:tab pos="4242435" algn="l"/>
                <a:tab pos="4531995" algn="l"/>
              </a:tabLst>
            </a:pP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Ø"/>
              <a:tabLst>
                <a:tab pos="373380" algn="l"/>
                <a:tab pos="374015" algn="l"/>
              </a:tabLst>
            </a:pP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using appropriate route  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planning.</a:t>
            </a:r>
            <a:endParaRPr lang="en-IN" sz="13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373380" algn="l"/>
                <a:tab pos="374015" algn="l"/>
              </a:tabLst>
            </a:pP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62890" algn="l"/>
              </a:tabLst>
            </a:pP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practice is highly</a:t>
            </a:r>
            <a:r>
              <a:rPr sz="13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lucrative</a:t>
            </a:r>
            <a:r>
              <a:rPr lang="en-IN"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700" algn="just">
              <a:lnSpc>
                <a:spcPct val="100000"/>
              </a:lnSpc>
              <a:tabLst>
                <a:tab pos="262890" algn="l"/>
              </a:tabLst>
            </a:pP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67335" algn="l"/>
              </a:tabLst>
            </a:pP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the environment 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3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fresh</a:t>
            </a:r>
            <a:r>
              <a:rPr lang="en-IN"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700" algn="just">
              <a:lnSpc>
                <a:spcPct val="100000"/>
              </a:lnSpc>
              <a:tabLst>
                <a:tab pos="267335" algn="l"/>
              </a:tabLst>
            </a:pPr>
            <a:endParaRPr lang="en-IN" sz="13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 algn="just">
              <a:buFont typeface="Wingdings" panose="05000000000000000000" pitchFamily="2" charset="2"/>
              <a:buChar char="Ø"/>
              <a:tabLst>
                <a:tab pos="267335" algn="l"/>
              </a:tabLst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environment will become more cleaner and the odors of the garbage will be fewer. 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tabLst>
                <a:tab pos="267335" algn="l"/>
              </a:tabLst>
            </a:pP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98947" y="178308"/>
            <a:ext cx="67310" cy="41275"/>
          </a:xfrm>
          <a:custGeom>
            <a:avLst/>
            <a:gdLst/>
            <a:ahLst/>
            <a:cxnLst/>
            <a:rect l="l" t="t" r="r" b="b"/>
            <a:pathLst>
              <a:path w="67310" h="41275">
                <a:moveTo>
                  <a:pt x="0" y="41097"/>
                </a:moveTo>
                <a:lnTo>
                  <a:pt x="67055" y="41097"/>
                </a:lnTo>
                <a:lnTo>
                  <a:pt x="67055" y="0"/>
                </a:lnTo>
                <a:lnTo>
                  <a:pt x="0" y="0"/>
                </a:lnTo>
                <a:lnTo>
                  <a:pt x="0" y="4109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78308"/>
            <a:ext cx="5265420" cy="41275"/>
          </a:xfrm>
          <a:custGeom>
            <a:avLst/>
            <a:gdLst/>
            <a:ahLst/>
            <a:cxnLst/>
            <a:rect l="l" t="t" r="r" b="b"/>
            <a:pathLst>
              <a:path w="5265420" h="41275">
                <a:moveTo>
                  <a:pt x="0" y="41097"/>
                </a:moveTo>
                <a:lnTo>
                  <a:pt x="5265420" y="41097"/>
                </a:lnTo>
                <a:lnTo>
                  <a:pt x="5265420" y="0"/>
                </a:lnTo>
                <a:lnTo>
                  <a:pt x="0" y="0"/>
                </a:lnTo>
                <a:lnTo>
                  <a:pt x="0" y="4109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77434" y="2087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0" y="45719"/>
                </a:moveTo>
                <a:lnTo>
                  <a:pt x="45719" y="45719"/>
                </a:lnTo>
                <a:lnTo>
                  <a:pt x="45719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98947" y="214096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10617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95827" y="214096"/>
            <a:ext cx="2070100" cy="0"/>
          </a:xfrm>
          <a:custGeom>
            <a:avLst/>
            <a:gdLst/>
            <a:ahLst/>
            <a:cxnLst/>
            <a:rect l="l" t="t" r="r" b="b"/>
            <a:pathLst>
              <a:path w="2070100">
                <a:moveTo>
                  <a:pt x="0" y="0"/>
                </a:moveTo>
                <a:lnTo>
                  <a:pt x="2069592" y="0"/>
                </a:lnTo>
              </a:path>
            </a:pathLst>
          </a:custGeom>
          <a:ln w="10617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00802" y="254508"/>
            <a:ext cx="635" cy="104139"/>
          </a:xfrm>
          <a:custGeom>
            <a:avLst/>
            <a:gdLst/>
            <a:ahLst/>
            <a:cxnLst/>
            <a:rect l="l" t="t" r="r" b="b"/>
            <a:pathLst>
              <a:path w="635" h="104139">
                <a:moveTo>
                  <a:pt x="0" y="103632"/>
                </a:moveTo>
                <a:lnTo>
                  <a:pt x="253" y="103632"/>
                </a:lnTo>
                <a:lnTo>
                  <a:pt x="253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82767" y="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29"/>
                </a:lnTo>
              </a:path>
            </a:pathLst>
          </a:custGeom>
          <a:ln w="335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0002" y="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29"/>
                </a:lnTo>
              </a:path>
            </a:pathLst>
          </a:custGeom>
          <a:ln w="167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3238" y="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29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00471" y="0"/>
            <a:ext cx="17145" cy="220979"/>
          </a:xfrm>
          <a:custGeom>
            <a:avLst/>
            <a:gdLst/>
            <a:ahLst/>
            <a:cxnLst/>
            <a:rect l="l" t="t" r="r" b="b"/>
            <a:pathLst>
              <a:path w="17145" h="220979">
                <a:moveTo>
                  <a:pt x="0" y="220929"/>
                </a:moveTo>
                <a:lnTo>
                  <a:pt x="16763" y="220929"/>
                </a:lnTo>
                <a:lnTo>
                  <a:pt x="16763" y="0"/>
                </a:lnTo>
                <a:lnTo>
                  <a:pt x="0" y="0"/>
                </a:lnTo>
                <a:lnTo>
                  <a:pt x="0" y="220929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65420" y="0"/>
            <a:ext cx="33655" cy="219710"/>
          </a:xfrm>
          <a:custGeom>
            <a:avLst/>
            <a:gdLst/>
            <a:ahLst/>
            <a:cxnLst/>
            <a:rect l="l" t="t" r="r" b="b"/>
            <a:pathLst>
              <a:path w="33654" h="219710">
                <a:moveTo>
                  <a:pt x="0" y="219405"/>
                </a:moveTo>
                <a:lnTo>
                  <a:pt x="33527" y="219405"/>
                </a:lnTo>
                <a:lnTo>
                  <a:pt x="33527" y="0"/>
                </a:lnTo>
                <a:lnTo>
                  <a:pt x="0" y="0"/>
                </a:lnTo>
                <a:lnTo>
                  <a:pt x="0" y="21940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43321" y="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05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61" y="219405"/>
            <a:ext cx="5365115" cy="401955"/>
          </a:xfrm>
          <a:prstGeom prst="rect">
            <a:avLst/>
          </a:prstGeom>
          <a:solidFill>
            <a:srgbClr val="3333B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Application</a:t>
            </a:r>
            <a:endParaRPr sz="22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10607" y="19938"/>
            <a:ext cx="13208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1</a:t>
            </a:r>
            <a:r>
              <a:rPr lang="en-IN" sz="10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3</a:t>
            </a:r>
            <a:endParaRPr sz="1000" dirty="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9184" y="1225296"/>
            <a:ext cx="76200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9184" y="1859280"/>
            <a:ext cx="76200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9184" y="2493264"/>
            <a:ext cx="76200" cy="74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8651" y="883839"/>
            <a:ext cx="4625340" cy="1625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IN" sz="1300" spc="-10" dirty="0">
                <a:latin typeface="Times New Roman" panose="02020603050405020304"/>
                <a:cs typeface="Times New Roman" panose="02020603050405020304"/>
              </a:rPr>
              <a:t>Empowers</a:t>
            </a:r>
            <a:r>
              <a:rPr sz="13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Swach Bharat</a:t>
            </a:r>
            <a:r>
              <a:rPr sz="13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Mission.</a:t>
            </a:r>
            <a:endParaRPr lang="en-IN" sz="1300" spc="-5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endParaRPr sz="130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sz="1300" spc="-5" dirty="0">
                <a:latin typeface="Times New Roman" panose="02020603050405020304"/>
                <a:cs typeface="Times New Roman" panose="02020603050405020304"/>
              </a:rPr>
              <a:t>Based on Digital</a:t>
            </a:r>
            <a:r>
              <a:rPr sz="13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India.</a:t>
            </a:r>
            <a:endParaRPr lang="en-IN" sz="1300" spc="-5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354965" algn="l"/>
                <a:tab pos="355600" algn="l"/>
              </a:tabLst>
            </a:pPr>
            <a:endParaRPr sz="130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sz="1300" spc="-5" dirty="0">
                <a:latin typeface="Times New Roman" panose="02020603050405020304"/>
                <a:cs typeface="Times New Roman" panose="02020603050405020304"/>
              </a:rPr>
              <a:t>Reduce environmental</a:t>
            </a:r>
            <a:r>
              <a:rPr sz="13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pollution.</a:t>
            </a:r>
            <a:endParaRPr lang="en-IN" sz="1300" spc="-5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354965" algn="l"/>
                <a:tab pos="355600" algn="l"/>
              </a:tabLst>
            </a:pPr>
            <a:endParaRPr sz="130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sz="1300" spc="-5" dirty="0">
                <a:latin typeface="Times New Roman" panose="02020603050405020304"/>
                <a:cs typeface="Times New Roman" panose="02020603050405020304"/>
              </a:rPr>
              <a:t>Real </a:t>
            </a:r>
            <a:r>
              <a:rPr sz="1300" spc="-10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based cleaning of our</a:t>
            </a:r>
            <a:r>
              <a:rPr sz="13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cities.</a:t>
            </a:r>
            <a:endParaRPr lang="en-IN" sz="1300" spc="-5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354965" algn="l"/>
                <a:tab pos="355600" algn="l"/>
              </a:tabLst>
            </a:pPr>
            <a:endParaRPr sz="13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98947" y="178308"/>
            <a:ext cx="67310" cy="41275"/>
          </a:xfrm>
          <a:custGeom>
            <a:avLst/>
            <a:gdLst/>
            <a:ahLst/>
            <a:cxnLst/>
            <a:rect l="l" t="t" r="r" b="b"/>
            <a:pathLst>
              <a:path w="67310" h="41275">
                <a:moveTo>
                  <a:pt x="0" y="41097"/>
                </a:moveTo>
                <a:lnTo>
                  <a:pt x="67055" y="41097"/>
                </a:lnTo>
                <a:lnTo>
                  <a:pt x="67055" y="0"/>
                </a:lnTo>
                <a:lnTo>
                  <a:pt x="0" y="0"/>
                </a:lnTo>
                <a:lnTo>
                  <a:pt x="0" y="4109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78308"/>
            <a:ext cx="5265420" cy="41275"/>
          </a:xfrm>
          <a:custGeom>
            <a:avLst/>
            <a:gdLst/>
            <a:ahLst/>
            <a:cxnLst/>
            <a:rect l="l" t="t" r="r" b="b"/>
            <a:pathLst>
              <a:path w="5265420" h="41275">
                <a:moveTo>
                  <a:pt x="0" y="41097"/>
                </a:moveTo>
                <a:lnTo>
                  <a:pt x="5265420" y="41097"/>
                </a:lnTo>
                <a:lnTo>
                  <a:pt x="5265420" y="0"/>
                </a:lnTo>
                <a:lnTo>
                  <a:pt x="0" y="0"/>
                </a:lnTo>
                <a:lnTo>
                  <a:pt x="0" y="4109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77434" y="2087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0" y="45719"/>
                </a:moveTo>
                <a:lnTo>
                  <a:pt x="45719" y="45719"/>
                </a:lnTo>
                <a:lnTo>
                  <a:pt x="45719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98947" y="214096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10617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95827" y="214096"/>
            <a:ext cx="2070100" cy="0"/>
          </a:xfrm>
          <a:custGeom>
            <a:avLst/>
            <a:gdLst/>
            <a:ahLst/>
            <a:cxnLst/>
            <a:rect l="l" t="t" r="r" b="b"/>
            <a:pathLst>
              <a:path w="2070100">
                <a:moveTo>
                  <a:pt x="0" y="0"/>
                </a:moveTo>
                <a:lnTo>
                  <a:pt x="2069592" y="0"/>
                </a:lnTo>
              </a:path>
            </a:pathLst>
          </a:custGeom>
          <a:ln w="10617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00802" y="254508"/>
            <a:ext cx="635" cy="104139"/>
          </a:xfrm>
          <a:custGeom>
            <a:avLst/>
            <a:gdLst/>
            <a:ahLst/>
            <a:cxnLst/>
            <a:rect l="l" t="t" r="r" b="b"/>
            <a:pathLst>
              <a:path w="635" h="104139">
                <a:moveTo>
                  <a:pt x="0" y="103632"/>
                </a:moveTo>
                <a:lnTo>
                  <a:pt x="253" y="103632"/>
                </a:lnTo>
                <a:lnTo>
                  <a:pt x="253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82767" y="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29"/>
                </a:lnTo>
              </a:path>
            </a:pathLst>
          </a:custGeom>
          <a:ln w="335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0002" y="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29"/>
                </a:lnTo>
              </a:path>
            </a:pathLst>
          </a:custGeom>
          <a:ln w="167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3238" y="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29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00471" y="0"/>
            <a:ext cx="17145" cy="220979"/>
          </a:xfrm>
          <a:custGeom>
            <a:avLst/>
            <a:gdLst/>
            <a:ahLst/>
            <a:cxnLst/>
            <a:rect l="l" t="t" r="r" b="b"/>
            <a:pathLst>
              <a:path w="17145" h="220979">
                <a:moveTo>
                  <a:pt x="0" y="220929"/>
                </a:moveTo>
                <a:lnTo>
                  <a:pt x="16763" y="220929"/>
                </a:lnTo>
                <a:lnTo>
                  <a:pt x="16763" y="0"/>
                </a:lnTo>
                <a:lnTo>
                  <a:pt x="0" y="0"/>
                </a:lnTo>
                <a:lnTo>
                  <a:pt x="0" y="220929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65420" y="0"/>
            <a:ext cx="33655" cy="219710"/>
          </a:xfrm>
          <a:custGeom>
            <a:avLst/>
            <a:gdLst/>
            <a:ahLst/>
            <a:cxnLst/>
            <a:rect l="l" t="t" r="r" b="b"/>
            <a:pathLst>
              <a:path w="33654" h="219710">
                <a:moveTo>
                  <a:pt x="0" y="219405"/>
                </a:moveTo>
                <a:lnTo>
                  <a:pt x="33527" y="219405"/>
                </a:lnTo>
                <a:lnTo>
                  <a:pt x="33527" y="0"/>
                </a:lnTo>
                <a:lnTo>
                  <a:pt x="0" y="0"/>
                </a:lnTo>
                <a:lnTo>
                  <a:pt x="0" y="21940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43321" y="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05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61" y="219405"/>
            <a:ext cx="5365115" cy="401955"/>
          </a:xfrm>
          <a:prstGeom prst="rect">
            <a:avLst/>
          </a:prstGeom>
          <a:solidFill>
            <a:srgbClr val="3333B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Future</a:t>
            </a:r>
            <a:r>
              <a:rPr sz="2200" spc="-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Scope</a:t>
            </a:r>
            <a:endParaRPr sz="22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99939" y="19938"/>
            <a:ext cx="1435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1</a:t>
            </a:r>
            <a:r>
              <a:rPr lang="en-IN" sz="10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4</a:t>
            </a:r>
            <a:endParaRPr sz="1000" dirty="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9184" y="1225296"/>
            <a:ext cx="76200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9184" y="1859280"/>
            <a:ext cx="76200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9184" y="2493264"/>
            <a:ext cx="76200" cy="74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8739" y="736853"/>
            <a:ext cx="5243830" cy="12888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55"/>
              </a:spcBef>
              <a:buSzPct val="114000"/>
              <a:buFont typeface="Wingdings" panose="05000000000000000000"/>
              <a:buChar char=""/>
              <a:tabLst>
                <a:tab pos="274955" algn="l"/>
              </a:tabLst>
            </a:pPr>
            <a:r>
              <a:rPr sz="1300" spc="-5" dirty="0">
                <a:latin typeface="Times New Roman" panose="02020603050405020304"/>
                <a:cs typeface="Times New Roman" panose="02020603050405020304"/>
              </a:rPr>
              <a:t>This project 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made 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demo 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concern, it can be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taken to product  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lang="en-IN" sz="1300" dirty="0">
                <a:latin typeface="Times New Roman" panose="02020603050405020304"/>
                <a:cs typeface="Times New Roman" panose="02020603050405020304"/>
              </a:rPr>
              <a:t>.</a:t>
            </a:r>
          </a:p>
          <a:p>
            <a:pPr marL="12700" marR="5080">
              <a:lnSpc>
                <a:spcPct val="103000"/>
              </a:lnSpc>
              <a:spcBef>
                <a:spcPts val="55"/>
              </a:spcBef>
              <a:buSzPct val="114000"/>
              <a:tabLst>
                <a:tab pos="274955" algn="l"/>
              </a:tabLst>
            </a:pPr>
            <a:endParaRPr lang="en-IN" sz="1300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3000"/>
              </a:lnSpc>
              <a:spcBef>
                <a:spcPts val="55"/>
              </a:spcBef>
              <a:buSzPct val="114000"/>
              <a:buFont typeface="Wingdings" panose="05000000000000000000"/>
              <a:buChar char=""/>
              <a:tabLst>
                <a:tab pos="274955" algn="l"/>
              </a:tabLst>
            </a:pPr>
            <a:r>
              <a:rPr lang="en-US" sz="1300" spc="-40" dirty="0">
                <a:latin typeface="Times New Roman" panose="02020603050405020304"/>
                <a:cs typeface="Times New Roman" panose="02020603050405020304"/>
              </a:rPr>
              <a:t>Two </a:t>
            </a:r>
            <a:r>
              <a:rPr lang="en-US" sz="1300" spc="5" dirty="0">
                <a:latin typeface="Times New Roman" panose="02020603050405020304"/>
                <a:cs typeface="Times New Roman" panose="02020603050405020304"/>
              </a:rPr>
              <a:t>bins </a:t>
            </a:r>
            <a:r>
              <a:rPr lang="en-US" sz="1300" dirty="0">
                <a:latin typeface="Times New Roman" panose="02020603050405020304"/>
                <a:cs typeface="Times New Roman" panose="02020603050405020304"/>
              </a:rPr>
              <a:t>can be placed to collect </a:t>
            </a:r>
            <a:r>
              <a:rPr lang="en-US" sz="1300" spc="-5" dirty="0">
                <a:latin typeface="Times New Roman" panose="02020603050405020304"/>
                <a:cs typeface="Times New Roman" panose="02020603050405020304"/>
              </a:rPr>
              <a:t>wet </a:t>
            </a:r>
            <a:r>
              <a:rPr lang="en-US" sz="1300" dirty="0">
                <a:latin typeface="Times New Roman" panose="02020603050405020304"/>
                <a:cs typeface="Times New Roman" panose="02020603050405020304"/>
              </a:rPr>
              <a:t>and dry waste </a:t>
            </a:r>
            <a:r>
              <a:rPr lang="en-US" sz="1300" spc="-10" dirty="0">
                <a:latin typeface="Times New Roman" panose="02020603050405020304"/>
                <a:cs typeface="Times New Roman" panose="02020603050405020304"/>
              </a:rPr>
              <a:t>separately.</a:t>
            </a:r>
          </a:p>
          <a:p>
            <a:pPr marL="12700" marR="5080">
              <a:lnSpc>
                <a:spcPct val="103000"/>
              </a:lnSpc>
              <a:spcBef>
                <a:spcPts val="55"/>
              </a:spcBef>
              <a:buSzPct val="114000"/>
              <a:tabLst>
                <a:tab pos="274955" algn="l"/>
              </a:tabLst>
            </a:pPr>
            <a:endParaRPr lang="en-US" sz="1300" spc="-10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3000"/>
              </a:lnSpc>
              <a:spcBef>
                <a:spcPts val="55"/>
              </a:spcBef>
              <a:buSzPct val="114000"/>
              <a:buFont typeface="Wingdings" panose="05000000000000000000"/>
              <a:buChar char=""/>
              <a:tabLst>
                <a:tab pos="274955" algn="l"/>
              </a:tabLst>
            </a:pPr>
            <a:r>
              <a:rPr lang="en-US" sz="1300" spc="-40" dirty="0">
                <a:latin typeface="Times New Roman" panose="02020603050405020304"/>
                <a:cs typeface="Times New Roman" panose="02020603050405020304"/>
              </a:rPr>
              <a:t>Wet </a:t>
            </a:r>
            <a:r>
              <a:rPr lang="en-US" sz="1300" dirty="0">
                <a:latin typeface="Times New Roman" panose="02020603050405020304"/>
                <a:cs typeface="Times New Roman" panose="02020603050405020304"/>
              </a:rPr>
              <a:t>waste can be decomposed and used for </a:t>
            </a:r>
            <a:r>
              <a:rPr lang="en-US" sz="1300" spc="-5" dirty="0">
                <a:latin typeface="Times New Roman" panose="02020603050405020304"/>
                <a:cs typeface="Times New Roman" panose="02020603050405020304"/>
              </a:rPr>
              <a:t>making biogas.</a:t>
            </a:r>
            <a:endParaRPr sz="1300" dirty="0">
              <a:latin typeface="Times New Roman" panose="02020603050405020304"/>
              <a:cs typeface="Times New Roman" panose="02020603050405020304"/>
            </a:endParaRPr>
          </a:p>
          <a:p>
            <a:pPr marL="242570" indent="-229870">
              <a:lnSpc>
                <a:spcPct val="100000"/>
              </a:lnSpc>
              <a:buFont typeface="Wingdings" panose="05000000000000000000"/>
              <a:buChar char=""/>
              <a:tabLst>
                <a:tab pos="242570" algn="l"/>
              </a:tabLst>
            </a:pPr>
            <a:r>
              <a:rPr sz="1300" spc="-5" dirty="0">
                <a:latin typeface="Times New Roman" panose="02020603050405020304"/>
                <a:cs typeface="Times New Roman" panose="02020603050405020304"/>
              </a:rPr>
              <a:t>It can 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made 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durable, by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making 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compact 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and cost</a:t>
            </a:r>
            <a:r>
              <a:rPr sz="13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Effective</a:t>
            </a:r>
            <a:endParaRPr sz="13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5928" y="2065755"/>
            <a:ext cx="5029200" cy="18204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98947" y="178308"/>
            <a:ext cx="67310" cy="41275"/>
          </a:xfrm>
          <a:custGeom>
            <a:avLst/>
            <a:gdLst/>
            <a:ahLst/>
            <a:cxnLst/>
            <a:rect l="l" t="t" r="r" b="b"/>
            <a:pathLst>
              <a:path w="67310" h="41275">
                <a:moveTo>
                  <a:pt x="0" y="41097"/>
                </a:moveTo>
                <a:lnTo>
                  <a:pt x="67055" y="41097"/>
                </a:lnTo>
                <a:lnTo>
                  <a:pt x="67055" y="0"/>
                </a:lnTo>
                <a:lnTo>
                  <a:pt x="0" y="0"/>
                </a:lnTo>
                <a:lnTo>
                  <a:pt x="0" y="4109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78308"/>
            <a:ext cx="5265420" cy="41275"/>
          </a:xfrm>
          <a:custGeom>
            <a:avLst/>
            <a:gdLst/>
            <a:ahLst/>
            <a:cxnLst/>
            <a:rect l="l" t="t" r="r" b="b"/>
            <a:pathLst>
              <a:path w="5265420" h="41275">
                <a:moveTo>
                  <a:pt x="0" y="41097"/>
                </a:moveTo>
                <a:lnTo>
                  <a:pt x="5265420" y="41097"/>
                </a:lnTo>
                <a:lnTo>
                  <a:pt x="5265420" y="0"/>
                </a:lnTo>
                <a:lnTo>
                  <a:pt x="0" y="0"/>
                </a:lnTo>
                <a:lnTo>
                  <a:pt x="0" y="4109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77434" y="2087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0" y="45719"/>
                </a:moveTo>
                <a:lnTo>
                  <a:pt x="45719" y="45719"/>
                </a:lnTo>
                <a:lnTo>
                  <a:pt x="45719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98947" y="214096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10617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95827" y="214096"/>
            <a:ext cx="2070100" cy="0"/>
          </a:xfrm>
          <a:custGeom>
            <a:avLst/>
            <a:gdLst/>
            <a:ahLst/>
            <a:cxnLst/>
            <a:rect l="l" t="t" r="r" b="b"/>
            <a:pathLst>
              <a:path w="2070100">
                <a:moveTo>
                  <a:pt x="0" y="0"/>
                </a:moveTo>
                <a:lnTo>
                  <a:pt x="2069592" y="0"/>
                </a:lnTo>
              </a:path>
            </a:pathLst>
          </a:custGeom>
          <a:ln w="10617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00802" y="254508"/>
            <a:ext cx="635" cy="104139"/>
          </a:xfrm>
          <a:custGeom>
            <a:avLst/>
            <a:gdLst/>
            <a:ahLst/>
            <a:cxnLst/>
            <a:rect l="l" t="t" r="r" b="b"/>
            <a:pathLst>
              <a:path w="635" h="104139">
                <a:moveTo>
                  <a:pt x="0" y="103632"/>
                </a:moveTo>
                <a:lnTo>
                  <a:pt x="253" y="103632"/>
                </a:lnTo>
                <a:lnTo>
                  <a:pt x="253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82767" y="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29"/>
                </a:lnTo>
              </a:path>
            </a:pathLst>
          </a:custGeom>
          <a:ln w="335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0002" y="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29"/>
                </a:lnTo>
              </a:path>
            </a:pathLst>
          </a:custGeom>
          <a:ln w="167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3238" y="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29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00471" y="0"/>
            <a:ext cx="17145" cy="220979"/>
          </a:xfrm>
          <a:custGeom>
            <a:avLst/>
            <a:gdLst/>
            <a:ahLst/>
            <a:cxnLst/>
            <a:rect l="l" t="t" r="r" b="b"/>
            <a:pathLst>
              <a:path w="17145" h="220979">
                <a:moveTo>
                  <a:pt x="0" y="220929"/>
                </a:moveTo>
                <a:lnTo>
                  <a:pt x="16763" y="220929"/>
                </a:lnTo>
                <a:lnTo>
                  <a:pt x="16763" y="0"/>
                </a:lnTo>
                <a:lnTo>
                  <a:pt x="0" y="0"/>
                </a:lnTo>
                <a:lnTo>
                  <a:pt x="0" y="220929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65420" y="0"/>
            <a:ext cx="33655" cy="219710"/>
          </a:xfrm>
          <a:custGeom>
            <a:avLst/>
            <a:gdLst/>
            <a:ahLst/>
            <a:cxnLst/>
            <a:rect l="l" t="t" r="r" b="b"/>
            <a:pathLst>
              <a:path w="33654" h="219710">
                <a:moveTo>
                  <a:pt x="0" y="219405"/>
                </a:moveTo>
                <a:lnTo>
                  <a:pt x="33527" y="219405"/>
                </a:lnTo>
                <a:lnTo>
                  <a:pt x="33527" y="0"/>
                </a:lnTo>
                <a:lnTo>
                  <a:pt x="0" y="0"/>
                </a:lnTo>
                <a:lnTo>
                  <a:pt x="0" y="21940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43321" y="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05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61" y="219405"/>
            <a:ext cx="5365115" cy="401955"/>
          </a:xfrm>
          <a:prstGeom prst="rect">
            <a:avLst/>
          </a:prstGeom>
          <a:solidFill>
            <a:srgbClr val="3333B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Conclusion</a:t>
            </a:r>
            <a:endParaRPr sz="22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02986" y="19938"/>
            <a:ext cx="1397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IN" sz="10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15</a:t>
            </a:r>
            <a:endParaRPr sz="1000" dirty="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9184" y="1225296"/>
            <a:ext cx="76200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9184" y="1859280"/>
            <a:ext cx="76200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9184" y="2493264"/>
            <a:ext cx="76200" cy="74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FE1EB8-1002-40D7-A4F7-F5686F8E36E0}"/>
              </a:ext>
            </a:extLst>
          </p:cNvPr>
          <p:cNvSpPr txBox="1"/>
          <p:nvPr/>
        </p:nvSpPr>
        <p:spPr>
          <a:xfrm>
            <a:off x="98425" y="762000"/>
            <a:ext cx="5144261" cy="2305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indent="452120" algn="just">
              <a:lnSpc>
                <a:spcPct val="100000"/>
              </a:lnSpc>
              <a:spcBef>
                <a:spcPts val="95"/>
              </a:spcBef>
            </a:pPr>
            <a:r>
              <a:rPr lang="en-US" sz="1300" spc="-5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lang="en-US" sz="1300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lang="en-US" sz="1300" spc="-5" dirty="0">
                <a:latin typeface="Times New Roman" panose="02020603050405020304"/>
                <a:cs typeface="Times New Roman" panose="02020603050405020304"/>
              </a:rPr>
              <a:t>help the local municipal </a:t>
            </a:r>
            <a:r>
              <a:rPr lang="en-US" sz="1300" dirty="0">
                <a:latin typeface="Times New Roman" panose="02020603050405020304"/>
                <a:cs typeface="Times New Roman" panose="02020603050405020304"/>
              </a:rPr>
              <a:t>administration </a:t>
            </a:r>
            <a:r>
              <a:rPr lang="en-US" sz="1300" spc="-5" dirty="0">
                <a:latin typeface="Times New Roman" panose="02020603050405020304"/>
                <a:cs typeface="Times New Roman" panose="02020603050405020304"/>
              </a:rPr>
              <a:t>in  waste management </a:t>
            </a:r>
            <a:r>
              <a:rPr lang="en-US" sz="1300" dirty="0">
                <a:latin typeface="Times New Roman" panose="02020603050405020304"/>
                <a:cs typeface="Times New Roman" panose="02020603050405020304"/>
              </a:rPr>
              <a:t>system. </a:t>
            </a:r>
            <a:r>
              <a:rPr lang="en-US" sz="1300" spc="-5" dirty="0">
                <a:latin typeface="Times New Roman" panose="02020603050405020304"/>
                <a:cs typeface="Times New Roman" panose="02020603050405020304"/>
              </a:rPr>
              <a:t>A web </a:t>
            </a:r>
            <a:r>
              <a:rPr lang="en-US" sz="1300" dirty="0">
                <a:latin typeface="Times New Roman" panose="02020603050405020304"/>
                <a:cs typeface="Times New Roman" panose="02020603050405020304"/>
              </a:rPr>
              <a:t>server </a:t>
            </a:r>
            <a:r>
              <a:rPr lang="en-US" sz="1300" spc="-5" dirty="0">
                <a:latin typeface="Times New Roman" panose="02020603050405020304"/>
                <a:cs typeface="Times New Roman" panose="02020603050405020304"/>
              </a:rPr>
              <a:t>is also been set </a:t>
            </a:r>
            <a:r>
              <a:rPr lang="en-US" sz="1300" dirty="0">
                <a:latin typeface="Times New Roman" panose="02020603050405020304"/>
                <a:cs typeface="Times New Roman" panose="02020603050405020304"/>
              </a:rPr>
              <a:t>up </a:t>
            </a:r>
            <a:r>
              <a:rPr lang="en-US" sz="1300" spc="-5" dirty="0">
                <a:latin typeface="Times New Roman" panose="02020603050405020304"/>
                <a:cs typeface="Times New Roman" panose="02020603050405020304"/>
              </a:rPr>
              <a:t>through which  the municipal </a:t>
            </a:r>
            <a:r>
              <a:rPr lang="en-US" sz="1300" dirty="0">
                <a:latin typeface="Times New Roman" panose="02020603050405020304"/>
                <a:cs typeface="Times New Roman" panose="02020603050405020304"/>
              </a:rPr>
              <a:t>authorities </a:t>
            </a:r>
            <a:r>
              <a:rPr lang="en-US" sz="1300" spc="-5" dirty="0">
                <a:latin typeface="Times New Roman" panose="02020603050405020304"/>
                <a:cs typeface="Times New Roman" panose="02020603050405020304"/>
              </a:rPr>
              <a:t>also get information about the bins  in </a:t>
            </a:r>
            <a:r>
              <a:rPr lang="en-US" sz="1300" dirty="0">
                <a:latin typeface="Times New Roman" panose="02020603050405020304"/>
                <a:cs typeface="Times New Roman" panose="02020603050405020304"/>
              </a:rPr>
              <a:t>their area. </a:t>
            </a:r>
            <a:r>
              <a:rPr lang="en-US" sz="1300" spc="-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lang="en-US" sz="1300" dirty="0">
                <a:latin typeface="Times New Roman" panose="02020603050405020304"/>
                <a:cs typeface="Times New Roman" panose="02020603050405020304"/>
              </a:rPr>
              <a:t>uses </a:t>
            </a:r>
            <a:r>
              <a:rPr lang="en-US" sz="1300" spc="-5" dirty="0">
                <a:latin typeface="Times New Roman" panose="02020603050405020304"/>
                <a:cs typeface="Times New Roman" panose="02020603050405020304"/>
              </a:rPr>
              <a:t>sensors </a:t>
            </a:r>
            <a:r>
              <a:rPr lang="en-US" sz="1300" spc="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lang="en-US" sz="1300" dirty="0">
                <a:latin typeface="Times New Roman" panose="02020603050405020304"/>
                <a:cs typeface="Times New Roman" panose="02020603050405020304"/>
              </a:rPr>
              <a:t>sensing </a:t>
            </a:r>
            <a:r>
              <a:rPr lang="en-US" sz="1300" spc="-5" dirty="0">
                <a:latin typeface="Times New Roman" panose="02020603050405020304"/>
                <a:cs typeface="Times New Roman" panose="02020603050405020304"/>
              </a:rPr>
              <a:t>information of bins  and sending to workstation, </a:t>
            </a:r>
            <a:r>
              <a:rPr lang="en-US" sz="1300" dirty="0"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lang="en-US" sz="13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lang="en-US" sz="1300" dirty="0">
                <a:latin typeface="Times New Roman" panose="02020603050405020304"/>
                <a:cs typeface="Times New Roman" panose="02020603050405020304"/>
              </a:rPr>
              <a:t>situated at </a:t>
            </a:r>
            <a:r>
              <a:rPr lang="en-US" sz="1300" spc="-5" dirty="0">
                <a:latin typeface="Times New Roman" panose="02020603050405020304"/>
                <a:cs typeface="Times New Roman" panose="02020603050405020304"/>
              </a:rPr>
              <a:t>municipal  office </a:t>
            </a:r>
            <a:r>
              <a:rPr lang="en-US" sz="13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lang="en-US" sz="1300" spc="-5" dirty="0">
                <a:latin typeface="Times New Roman" panose="02020603050405020304"/>
                <a:cs typeface="Times New Roman" panose="02020603050405020304"/>
              </a:rPr>
              <a:t>finding shortest</a:t>
            </a:r>
            <a:r>
              <a:rPr lang="en-US" sz="13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300" dirty="0">
                <a:latin typeface="Times New Roman" panose="02020603050405020304"/>
                <a:cs typeface="Times New Roman" panose="02020603050405020304"/>
              </a:rPr>
              <a:t>path.</a:t>
            </a:r>
          </a:p>
          <a:p>
            <a:pPr marL="12700" marR="6350" indent="553085" algn="just">
              <a:lnSpc>
                <a:spcPct val="100000"/>
              </a:lnSpc>
              <a:spcBef>
                <a:spcPts val="5"/>
              </a:spcBef>
            </a:pPr>
            <a:r>
              <a:rPr lang="en-US" sz="1300" dirty="0">
                <a:latin typeface="Times New Roman" panose="02020603050405020304"/>
                <a:cs typeface="Times New Roman" panose="02020603050405020304"/>
              </a:rPr>
              <a:t>This project </a:t>
            </a:r>
            <a:r>
              <a:rPr lang="en-US" sz="1300" spc="-5" dirty="0">
                <a:latin typeface="Times New Roman" panose="02020603050405020304"/>
                <a:cs typeface="Times New Roman" panose="02020603050405020304"/>
              </a:rPr>
              <a:t>came in </a:t>
            </a:r>
            <a:r>
              <a:rPr lang="en-US" sz="1300" dirty="0">
                <a:latin typeface="Times New Roman" panose="02020603050405020304"/>
                <a:cs typeface="Times New Roman" panose="02020603050405020304"/>
              </a:rPr>
              <a:t>comfortable </a:t>
            </a:r>
            <a:r>
              <a:rPr lang="en-US" sz="1300" spc="-5" dirty="0">
                <a:latin typeface="Times New Roman" panose="02020603050405020304"/>
                <a:cs typeface="Times New Roman" panose="02020603050405020304"/>
              </a:rPr>
              <a:t>which a worthy  elucidation </a:t>
            </a:r>
            <a:r>
              <a:rPr lang="en-US" sz="13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lang="en-US" sz="1300" spc="-5" dirty="0">
                <a:latin typeface="Times New Roman" panose="02020603050405020304"/>
                <a:cs typeface="Times New Roman" panose="02020603050405020304"/>
              </a:rPr>
              <a:t>maintaining </a:t>
            </a:r>
            <a:r>
              <a:rPr lang="en-US" sz="1300" dirty="0">
                <a:latin typeface="Times New Roman" panose="02020603050405020304"/>
                <a:cs typeface="Times New Roman" panose="02020603050405020304"/>
              </a:rPr>
              <a:t>green </a:t>
            </a:r>
            <a:r>
              <a:rPr lang="en-US" sz="1300" spc="-5" dirty="0">
                <a:latin typeface="Times New Roman" panose="02020603050405020304"/>
                <a:cs typeface="Times New Roman" panose="02020603050405020304"/>
              </a:rPr>
              <a:t>environment. The  proposed </a:t>
            </a:r>
            <a:r>
              <a:rPr lang="en-US" sz="1300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lang="en-US" sz="1300" spc="-5" dirty="0">
                <a:latin typeface="Times New Roman" panose="02020603050405020304"/>
                <a:cs typeface="Times New Roman" panose="02020603050405020304"/>
              </a:rPr>
              <a:t>is an attempt to improve current waste  collection system in India </a:t>
            </a:r>
            <a:r>
              <a:rPr lang="en-US" sz="13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lang="en-US" sz="13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lang="en-US" sz="1300" dirty="0">
                <a:latin typeface="Times New Roman" panose="02020603050405020304"/>
                <a:cs typeface="Times New Roman" panose="02020603050405020304"/>
              </a:rPr>
              <a:t>“Clean </a:t>
            </a:r>
            <a:r>
              <a:rPr lang="en-US" sz="1300" spc="-5" dirty="0">
                <a:latin typeface="Times New Roman" panose="02020603050405020304"/>
                <a:cs typeface="Times New Roman" panose="02020603050405020304"/>
              </a:rPr>
              <a:t>India</a:t>
            </a:r>
            <a:r>
              <a:rPr lang="en-US" sz="13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300" spc="-5" dirty="0">
                <a:latin typeface="Times New Roman" panose="02020603050405020304"/>
                <a:cs typeface="Times New Roman" panose="02020603050405020304"/>
              </a:rPr>
              <a:t>Mission”.</a:t>
            </a:r>
            <a:endParaRPr lang="en-US" sz="1300" dirty="0">
              <a:latin typeface="Times New Roman" panose="02020603050405020304"/>
              <a:cs typeface="Times New Roman" panose="02020603050405020304"/>
            </a:endParaRPr>
          </a:p>
          <a:p>
            <a:pPr marL="12700" marR="5080" indent="452120" algn="just">
              <a:lnSpc>
                <a:spcPct val="100000"/>
              </a:lnSpc>
              <a:spcBef>
                <a:spcPts val="95"/>
              </a:spcBef>
            </a:pPr>
            <a:endParaRPr lang="en-US" sz="1300" dirty="0">
              <a:latin typeface="Times New Roman" panose="02020603050405020304"/>
              <a:cs typeface="Times New Roman" panose="02020603050405020304"/>
            </a:endParaRPr>
          </a:p>
          <a:p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98947" y="178308"/>
            <a:ext cx="67310" cy="41275"/>
          </a:xfrm>
          <a:custGeom>
            <a:avLst/>
            <a:gdLst/>
            <a:ahLst/>
            <a:cxnLst/>
            <a:rect l="l" t="t" r="r" b="b"/>
            <a:pathLst>
              <a:path w="67310" h="41275">
                <a:moveTo>
                  <a:pt x="0" y="41097"/>
                </a:moveTo>
                <a:lnTo>
                  <a:pt x="67055" y="41097"/>
                </a:lnTo>
                <a:lnTo>
                  <a:pt x="67055" y="0"/>
                </a:lnTo>
                <a:lnTo>
                  <a:pt x="0" y="0"/>
                </a:lnTo>
                <a:lnTo>
                  <a:pt x="0" y="4109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78308"/>
            <a:ext cx="5265420" cy="41275"/>
          </a:xfrm>
          <a:custGeom>
            <a:avLst/>
            <a:gdLst/>
            <a:ahLst/>
            <a:cxnLst/>
            <a:rect l="l" t="t" r="r" b="b"/>
            <a:pathLst>
              <a:path w="5265420" h="41275">
                <a:moveTo>
                  <a:pt x="0" y="41097"/>
                </a:moveTo>
                <a:lnTo>
                  <a:pt x="5265420" y="41097"/>
                </a:lnTo>
                <a:lnTo>
                  <a:pt x="5265420" y="0"/>
                </a:lnTo>
                <a:lnTo>
                  <a:pt x="0" y="0"/>
                </a:lnTo>
                <a:lnTo>
                  <a:pt x="0" y="4109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77434" y="2087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0" y="45719"/>
                </a:moveTo>
                <a:lnTo>
                  <a:pt x="45719" y="45719"/>
                </a:lnTo>
                <a:lnTo>
                  <a:pt x="45719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98947" y="214096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10617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95827" y="214096"/>
            <a:ext cx="2070100" cy="0"/>
          </a:xfrm>
          <a:custGeom>
            <a:avLst/>
            <a:gdLst/>
            <a:ahLst/>
            <a:cxnLst/>
            <a:rect l="l" t="t" r="r" b="b"/>
            <a:pathLst>
              <a:path w="2070100">
                <a:moveTo>
                  <a:pt x="0" y="0"/>
                </a:moveTo>
                <a:lnTo>
                  <a:pt x="2069592" y="0"/>
                </a:lnTo>
              </a:path>
            </a:pathLst>
          </a:custGeom>
          <a:ln w="10617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00802" y="254508"/>
            <a:ext cx="635" cy="104139"/>
          </a:xfrm>
          <a:custGeom>
            <a:avLst/>
            <a:gdLst/>
            <a:ahLst/>
            <a:cxnLst/>
            <a:rect l="l" t="t" r="r" b="b"/>
            <a:pathLst>
              <a:path w="635" h="104139">
                <a:moveTo>
                  <a:pt x="0" y="103632"/>
                </a:moveTo>
                <a:lnTo>
                  <a:pt x="253" y="103632"/>
                </a:lnTo>
                <a:lnTo>
                  <a:pt x="253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82767" y="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29"/>
                </a:lnTo>
              </a:path>
            </a:pathLst>
          </a:custGeom>
          <a:ln w="335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0002" y="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29"/>
                </a:lnTo>
              </a:path>
            </a:pathLst>
          </a:custGeom>
          <a:ln w="167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3238" y="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29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00471" y="0"/>
            <a:ext cx="17145" cy="220979"/>
          </a:xfrm>
          <a:custGeom>
            <a:avLst/>
            <a:gdLst/>
            <a:ahLst/>
            <a:cxnLst/>
            <a:rect l="l" t="t" r="r" b="b"/>
            <a:pathLst>
              <a:path w="17145" h="220979">
                <a:moveTo>
                  <a:pt x="0" y="220929"/>
                </a:moveTo>
                <a:lnTo>
                  <a:pt x="16763" y="220929"/>
                </a:lnTo>
                <a:lnTo>
                  <a:pt x="16763" y="0"/>
                </a:lnTo>
                <a:lnTo>
                  <a:pt x="0" y="0"/>
                </a:lnTo>
                <a:lnTo>
                  <a:pt x="0" y="220929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65420" y="0"/>
            <a:ext cx="33655" cy="219710"/>
          </a:xfrm>
          <a:custGeom>
            <a:avLst/>
            <a:gdLst/>
            <a:ahLst/>
            <a:cxnLst/>
            <a:rect l="l" t="t" r="r" b="b"/>
            <a:pathLst>
              <a:path w="33654" h="219710">
                <a:moveTo>
                  <a:pt x="0" y="219405"/>
                </a:moveTo>
                <a:lnTo>
                  <a:pt x="33527" y="219405"/>
                </a:lnTo>
                <a:lnTo>
                  <a:pt x="33527" y="0"/>
                </a:lnTo>
                <a:lnTo>
                  <a:pt x="0" y="0"/>
                </a:lnTo>
                <a:lnTo>
                  <a:pt x="0" y="21940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43321" y="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05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61" y="219405"/>
            <a:ext cx="5365115" cy="351378"/>
          </a:xfrm>
          <a:prstGeom prst="rect">
            <a:avLst/>
          </a:prstGeom>
          <a:solidFill>
            <a:srgbClr val="3333B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endParaRPr sz="22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02986" y="19938"/>
            <a:ext cx="1397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1</a:t>
            </a:r>
            <a:r>
              <a:rPr lang="en-IN" sz="10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6</a:t>
            </a:r>
            <a:endParaRPr sz="1000" dirty="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9184" y="1225296"/>
            <a:ext cx="76200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9184" y="1859280"/>
            <a:ext cx="76200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9184" y="2493264"/>
            <a:ext cx="76200" cy="74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F9D0AB-926B-44F4-9829-6C516BD1066C}"/>
              </a:ext>
            </a:extLst>
          </p:cNvPr>
          <p:cNvSpPr/>
          <p:nvPr/>
        </p:nvSpPr>
        <p:spPr>
          <a:xfrm>
            <a:off x="1631950" y="1719590"/>
            <a:ext cx="17417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spc="-45" dirty="0">
                <a:solidFill>
                  <a:srgbClr val="3D3E68"/>
                </a:solidFill>
                <a:latin typeface="Times New Roman" panose="02020603050405020304"/>
                <a:cs typeface="Times New Roman" panose="02020603050405020304"/>
              </a:rPr>
              <a:t>Thank</a:t>
            </a:r>
            <a:r>
              <a:rPr lang="en-IN" b="1" spc="-290" dirty="0">
                <a:solidFill>
                  <a:srgbClr val="3D3E6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b="1" spc="-140" dirty="0">
                <a:solidFill>
                  <a:srgbClr val="3D3E68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4650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98947" y="178308"/>
            <a:ext cx="67310" cy="48895"/>
          </a:xfrm>
          <a:custGeom>
            <a:avLst/>
            <a:gdLst/>
            <a:ahLst/>
            <a:cxnLst/>
            <a:rect l="l" t="t" r="r" b="b"/>
            <a:pathLst>
              <a:path w="67310" h="48895">
                <a:moveTo>
                  <a:pt x="0" y="48717"/>
                </a:moveTo>
                <a:lnTo>
                  <a:pt x="67055" y="48717"/>
                </a:lnTo>
                <a:lnTo>
                  <a:pt x="67055" y="0"/>
                </a:lnTo>
                <a:lnTo>
                  <a:pt x="0" y="0"/>
                </a:lnTo>
                <a:lnTo>
                  <a:pt x="0" y="4871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78308"/>
            <a:ext cx="5265420" cy="48895"/>
          </a:xfrm>
          <a:custGeom>
            <a:avLst/>
            <a:gdLst/>
            <a:ahLst/>
            <a:cxnLst/>
            <a:rect l="l" t="t" r="r" b="b"/>
            <a:pathLst>
              <a:path w="5265420" h="48895">
                <a:moveTo>
                  <a:pt x="0" y="48717"/>
                </a:moveTo>
                <a:lnTo>
                  <a:pt x="5265420" y="48717"/>
                </a:lnTo>
                <a:lnTo>
                  <a:pt x="5265420" y="0"/>
                </a:lnTo>
                <a:lnTo>
                  <a:pt x="0" y="0"/>
                </a:lnTo>
                <a:lnTo>
                  <a:pt x="0" y="4871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98947" y="208788"/>
            <a:ext cx="67310" cy="18415"/>
          </a:xfrm>
          <a:custGeom>
            <a:avLst/>
            <a:gdLst/>
            <a:ahLst/>
            <a:cxnLst/>
            <a:rect l="l" t="t" r="r" b="b"/>
            <a:pathLst>
              <a:path w="67310" h="18414">
                <a:moveTo>
                  <a:pt x="0" y="18237"/>
                </a:moveTo>
                <a:lnTo>
                  <a:pt x="67055" y="18237"/>
                </a:lnTo>
                <a:lnTo>
                  <a:pt x="67055" y="0"/>
                </a:lnTo>
                <a:lnTo>
                  <a:pt x="0" y="0"/>
                </a:lnTo>
                <a:lnTo>
                  <a:pt x="0" y="1823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95827" y="217906"/>
            <a:ext cx="2070100" cy="0"/>
          </a:xfrm>
          <a:custGeom>
            <a:avLst/>
            <a:gdLst/>
            <a:ahLst/>
            <a:cxnLst/>
            <a:rect l="l" t="t" r="r" b="b"/>
            <a:pathLst>
              <a:path w="2070100">
                <a:moveTo>
                  <a:pt x="0" y="0"/>
                </a:moveTo>
                <a:lnTo>
                  <a:pt x="2069592" y="0"/>
                </a:lnTo>
              </a:path>
            </a:pathLst>
          </a:custGeom>
          <a:ln w="18237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9532" y="254508"/>
            <a:ext cx="1905" cy="104139"/>
          </a:xfrm>
          <a:custGeom>
            <a:avLst/>
            <a:gdLst/>
            <a:ahLst/>
            <a:cxnLst/>
            <a:rect l="l" t="t" r="r" b="b"/>
            <a:pathLst>
              <a:path w="1904" h="104139">
                <a:moveTo>
                  <a:pt x="0" y="103632"/>
                </a:moveTo>
                <a:lnTo>
                  <a:pt x="1524" y="103632"/>
                </a:lnTo>
                <a:lnTo>
                  <a:pt x="1524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82767" y="0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335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50002" y="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49"/>
                </a:lnTo>
              </a:path>
            </a:pathLst>
          </a:custGeom>
          <a:ln w="167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3238" y="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49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00471" y="0"/>
            <a:ext cx="17145" cy="228600"/>
          </a:xfrm>
          <a:custGeom>
            <a:avLst/>
            <a:gdLst/>
            <a:ahLst/>
            <a:cxnLst/>
            <a:rect l="l" t="t" r="r" b="b"/>
            <a:pathLst>
              <a:path w="17145" h="228600">
                <a:moveTo>
                  <a:pt x="0" y="228549"/>
                </a:moveTo>
                <a:lnTo>
                  <a:pt x="16763" y="228549"/>
                </a:lnTo>
                <a:lnTo>
                  <a:pt x="16763" y="0"/>
                </a:lnTo>
                <a:lnTo>
                  <a:pt x="0" y="0"/>
                </a:lnTo>
                <a:lnTo>
                  <a:pt x="0" y="228549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65420" y="0"/>
            <a:ext cx="33655" cy="227329"/>
          </a:xfrm>
          <a:custGeom>
            <a:avLst/>
            <a:gdLst/>
            <a:ahLst/>
            <a:cxnLst/>
            <a:rect l="l" t="t" r="r" b="b"/>
            <a:pathLst>
              <a:path w="33654" h="227329">
                <a:moveTo>
                  <a:pt x="0" y="227025"/>
                </a:moveTo>
                <a:lnTo>
                  <a:pt x="33527" y="227025"/>
                </a:lnTo>
                <a:lnTo>
                  <a:pt x="33527" y="0"/>
                </a:lnTo>
                <a:lnTo>
                  <a:pt x="0" y="0"/>
                </a:lnTo>
                <a:lnTo>
                  <a:pt x="0" y="22702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43321" y="0"/>
            <a:ext cx="0" cy="227329"/>
          </a:xfrm>
          <a:custGeom>
            <a:avLst/>
            <a:gdLst/>
            <a:ahLst/>
            <a:cxnLst/>
            <a:rect l="l" t="t" r="r" b="b"/>
            <a:pathLst>
              <a:path h="227329">
                <a:moveTo>
                  <a:pt x="0" y="0"/>
                </a:moveTo>
                <a:lnTo>
                  <a:pt x="0" y="227025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0" y="227025"/>
            <a:ext cx="5348605" cy="401955"/>
          </a:xfrm>
          <a:prstGeom prst="rect">
            <a:avLst/>
          </a:prstGeom>
          <a:solidFill>
            <a:srgbClr val="3333B1"/>
          </a:solidFill>
        </p:spPr>
        <p:txBody>
          <a:bodyPr vert="horz" wrap="square" lIns="0" tIns="381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30"/>
              </a:spcBef>
            </a:pPr>
            <a:r>
              <a:rPr sz="2200" spc="-55" dirty="0">
                <a:solidFill>
                  <a:srgbClr val="FFFFFF"/>
                </a:solidFill>
              </a:rPr>
              <a:t>Contents</a:t>
            </a:r>
            <a:endParaRPr sz="2200" dirty="0"/>
          </a:p>
        </p:txBody>
      </p:sp>
      <p:sp>
        <p:nvSpPr>
          <p:cNvPr id="14" name="object 14"/>
          <p:cNvSpPr txBox="1"/>
          <p:nvPr/>
        </p:nvSpPr>
        <p:spPr>
          <a:xfrm>
            <a:off x="5159375" y="19938"/>
            <a:ext cx="83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2</a:t>
            </a:r>
            <a:endParaRPr sz="10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9184" y="765048"/>
            <a:ext cx="76200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9184" y="1005840"/>
            <a:ext cx="76200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9184" y="1246632"/>
            <a:ext cx="76200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9184" y="1487424"/>
            <a:ext cx="76200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9184" y="1726692"/>
            <a:ext cx="76200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9184" y="1967483"/>
            <a:ext cx="76200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9184" y="2208276"/>
            <a:ext cx="76200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9184" y="2449068"/>
            <a:ext cx="76200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9184" y="2688336"/>
            <a:ext cx="76200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9184" y="2929127"/>
            <a:ext cx="76200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9184" y="3169920"/>
            <a:ext cx="76200" cy="74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9184" y="3409188"/>
            <a:ext cx="76200" cy="74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7205" y="660400"/>
            <a:ext cx="2201545" cy="304673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81610" indent="-168910">
              <a:lnSpc>
                <a:spcPct val="100000"/>
              </a:lnSpc>
              <a:spcBef>
                <a:spcPts val="705"/>
              </a:spcBef>
              <a:buSzPct val="114000"/>
              <a:buFont typeface="Arial" panose="020B0604020202020204"/>
              <a:buChar char="•"/>
              <a:tabLst>
                <a:tab pos="182245" algn="l"/>
              </a:tabLst>
            </a:pPr>
            <a:r>
              <a:rPr lang="en-IN" sz="1400" spc="-15" dirty="0">
                <a:latin typeface="Times New Roman" panose="02020603050405020304"/>
                <a:cs typeface="Times New Roman" panose="02020603050405020304"/>
              </a:rPr>
              <a:t>Abstract</a:t>
            </a:r>
            <a:endParaRPr sz="1400" spc="-15" dirty="0">
              <a:latin typeface="Times New Roman" panose="02020603050405020304"/>
              <a:cs typeface="Times New Roman" panose="02020603050405020304"/>
            </a:endParaRPr>
          </a:p>
          <a:p>
            <a:pPr marL="181610" indent="-168910">
              <a:lnSpc>
                <a:spcPct val="100000"/>
              </a:lnSpc>
              <a:spcBef>
                <a:spcPts val="705"/>
              </a:spcBef>
              <a:buSzPct val="114000"/>
              <a:buFont typeface="Arial" panose="020B0604020202020204"/>
              <a:buChar char="•"/>
              <a:tabLst>
                <a:tab pos="182245" algn="l"/>
              </a:tabLst>
            </a:pP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Introduction</a:t>
            </a:r>
            <a:endParaRPr sz="1400" dirty="0">
              <a:latin typeface="Times New Roman" panose="02020603050405020304"/>
              <a:cs typeface="Times New Roman" panose="02020603050405020304"/>
            </a:endParaRPr>
          </a:p>
          <a:p>
            <a:pPr marL="180340" indent="-167640">
              <a:lnSpc>
                <a:spcPct val="100000"/>
              </a:lnSpc>
              <a:spcBef>
                <a:spcPts val="515"/>
              </a:spcBef>
              <a:buFont typeface="Arial" panose="020B0604020202020204"/>
              <a:buChar char="•"/>
              <a:tabLst>
                <a:tab pos="180340" algn="l"/>
              </a:tabLst>
            </a:pPr>
            <a:r>
              <a:rPr sz="1400" spc="-65" dirty="0">
                <a:latin typeface="Times New Roman" panose="02020603050405020304"/>
                <a:cs typeface="Times New Roman" panose="02020603050405020304"/>
              </a:rPr>
              <a:t>Proposed</a:t>
            </a:r>
            <a:r>
              <a:rPr sz="1400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65" dirty="0">
                <a:latin typeface="Times New Roman" panose="02020603050405020304"/>
                <a:cs typeface="Times New Roman" panose="02020603050405020304"/>
              </a:rPr>
              <a:t>System</a:t>
            </a:r>
            <a:endParaRPr sz="1400" dirty="0">
              <a:latin typeface="Times New Roman" panose="02020603050405020304"/>
              <a:cs typeface="Times New Roman" panose="02020603050405020304"/>
            </a:endParaRPr>
          </a:p>
          <a:p>
            <a:pPr marL="152400" indent="-139700">
              <a:lnSpc>
                <a:spcPct val="100000"/>
              </a:lnSpc>
              <a:spcBef>
                <a:spcPts val="420"/>
              </a:spcBef>
              <a:buFont typeface="Arial" panose="020B0604020202020204"/>
              <a:buChar char="•"/>
              <a:tabLst>
                <a:tab pos="153035" algn="l"/>
              </a:tabLst>
            </a:pPr>
            <a:r>
              <a:rPr lang="en-IN" sz="1400" dirty="0">
                <a:latin typeface="Times New Roman" panose="02020603050405020304"/>
                <a:cs typeface="Times New Roman" panose="02020603050405020304"/>
              </a:rPr>
              <a:t>Components Required</a:t>
            </a:r>
            <a:endParaRPr sz="1400" dirty="0">
              <a:latin typeface="Times New Roman" panose="02020603050405020304"/>
              <a:cs typeface="Times New Roman" panose="02020603050405020304"/>
            </a:endParaRPr>
          </a:p>
          <a:p>
            <a:pPr marL="152400" indent="-139700">
              <a:lnSpc>
                <a:spcPct val="100000"/>
              </a:lnSpc>
              <a:spcBef>
                <a:spcPts val="420"/>
              </a:spcBef>
              <a:buFont typeface="Arial" panose="020B0604020202020204"/>
              <a:buChar char="•"/>
              <a:tabLst>
                <a:tab pos="153035" algn="l"/>
              </a:tabLst>
            </a:pPr>
            <a:r>
              <a:rPr lang="en-IN" sz="1400" dirty="0">
                <a:latin typeface="Times New Roman" panose="02020603050405020304"/>
                <a:cs typeface="Times New Roman" panose="02020603050405020304"/>
              </a:rPr>
              <a:t>Working</a:t>
            </a:r>
          </a:p>
          <a:p>
            <a:pPr marL="152400" indent="-139700">
              <a:lnSpc>
                <a:spcPct val="100000"/>
              </a:lnSpc>
              <a:spcBef>
                <a:spcPts val="420"/>
              </a:spcBef>
              <a:buFont typeface="Arial" panose="020B0604020202020204"/>
              <a:buChar char="•"/>
              <a:tabLst>
                <a:tab pos="153035" algn="l"/>
              </a:tabLst>
            </a:pPr>
            <a:r>
              <a:rPr lang="en-IN" sz="1400" dirty="0">
                <a:latin typeface="Times New Roman" panose="02020603050405020304"/>
                <a:cs typeface="Times New Roman" panose="02020603050405020304"/>
              </a:rPr>
              <a:t>Circuit Diagram</a:t>
            </a:r>
          </a:p>
          <a:p>
            <a:pPr marL="152400" indent="-139700">
              <a:lnSpc>
                <a:spcPct val="100000"/>
              </a:lnSpc>
              <a:spcBef>
                <a:spcPts val="420"/>
              </a:spcBef>
              <a:buFont typeface="Arial" panose="020B0604020202020204"/>
              <a:buChar char="•"/>
              <a:tabLst>
                <a:tab pos="153035" algn="l"/>
              </a:tabLst>
            </a:pPr>
            <a:r>
              <a:rPr lang="en-IN" sz="1400" dirty="0">
                <a:latin typeface="Times New Roman" panose="02020603050405020304"/>
                <a:cs typeface="Times New Roman" panose="02020603050405020304"/>
              </a:rPr>
              <a:t>Coding</a:t>
            </a:r>
          </a:p>
          <a:p>
            <a:pPr marL="152400" indent="-139700">
              <a:lnSpc>
                <a:spcPct val="100000"/>
              </a:lnSpc>
              <a:spcBef>
                <a:spcPts val="420"/>
              </a:spcBef>
              <a:buFont typeface="Arial" panose="020B0604020202020204"/>
              <a:buChar char="•"/>
              <a:tabLst>
                <a:tab pos="153035" algn="l"/>
              </a:tabLst>
            </a:pPr>
            <a:r>
              <a:rPr lang="en-IN" sz="1400" dirty="0">
                <a:latin typeface="Times New Roman" panose="02020603050405020304"/>
                <a:cs typeface="Times New Roman" panose="02020603050405020304"/>
              </a:rPr>
              <a:t>Screenshot Pictures</a:t>
            </a:r>
            <a:endParaRPr sz="1400" dirty="0">
              <a:latin typeface="Times New Roman" panose="02020603050405020304"/>
              <a:cs typeface="Times New Roman" panose="02020603050405020304"/>
            </a:endParaRPr>
          </a:p>
          <a:p>
            <a:pPr marL="137160" indent="-124460">
              <a:lnSpc>
                <a:spcPct val="100000"/>
              </a:lnSpc>
              <a:spcBef>
                <a:spcPts val="420"/>
              </a:spcBef>
              <a:buFont typeface="Arial" panose="020B0604020202020204"/>
              <a:buChar char="•"/>
              <a:tabLst>
                <a:tab pos="137795" algn="l"/>
              </a:tabLst>
            </a:pPr>
            <a:r>
              <a:rPr sz="1400" spc="-60">
                <a:latin typeface="Times New Roman" panose="02020603050405020304"/>
                <a:cs typeface="Times New Roman" panose="02020603050405020304"/>
              </a:rPr>
              <a:t>Advantages </a:t>
            </a:r>
            <a:endParaRPr sz="1400" dirty="0">
              <a:latin typeface="Times New Roman" panose="02020603050405020304"/>
              <a:cs typeface="Times New Roman" panose="02020603050405020304"/>
            </a:endParaRPr>
          </a:p>
          <a:p>
            <a:pPr marL="137160" indent="-124460">
              <a:lnSpc>
                <a:spcPct val="100000"/>
              </a:lnSpc>
              <a:spcBef>
                <a:spcPts val="420"/>
              </a:spcBef>
              <a:buFont typeface="Arial" panose="020B0604020202020204"/>
              <a:buChar char="•"/>
              <a:tabLst>
                <a:tab pos="137795" algn="l"/>
              </a:tabLst>
            </a:pP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Future</a:t>
            </a:r>
            <a:r>
              <a:rPr sz="1400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Scope</a:t>
            </a:r>
            <a:endParaRPr sz="1400" dirty="0">
              <a:latin typeface="Times New Roman" panose="02020603050405020304"/>
              <a:cs typeface="Times New Roman" panose="02020603050405020304"/>
            </a:endParaRPr>
          </a:p>
          <a:p>
            <a:pPr marL="147955" indent="-135255">
              <a:lnSpc>
                <a:spcPct val="100000"/>
              </a:lnSpc>
              <a:spcBef>
                <a:spcPts val="420"/>
              </a:spcBef>
              <a:buFont typeface="Arial" panose="020B0604020202020204"/>
              <a:buChar char="•"/>
              <a:tabLst>
                <a:tab pos="148590" algn="l"/>
              </a:tabLst>
            </a:pP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Conclusion</a:t>
            </a:r>
            <a:endParaRPr sz="1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98947" y="178308"/>
            <a:ext cx="67310" cy="48895"/>
          </a:xfrm>
          <a:custGeom>
            <a:avLst/>
            <a:gdLst/>
            <a:ahLst/>
            <a:cxnLst/>
            <a:rect l="l" t="t" r="r" b="b"/>
            <a:pathLst>
              <a:path w="67310" h="48895">
                <a:moveTo>
                  <a:pt x="0" y="48717"/>
                </a:moveTo>
                <a:lnTo>
                  <a:pt x="67055" y="48717"/>
                </a:lnTo>
                <a:lnTo>
                  <a:pt x="67055" y="0"/>
                </a:lnTo>
                <a:lnTo>
                  <a:pt x="0" y="0"/>
                </a:lnTo>
                <a:lnTo>
                  <a:pt x="0" y="4871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78308"/>
            <a:ext cx="5265420" cy="48895"/>
          </a:xfrm>
          <a:custGeom>
            <a:avLst/>
            <a:gdLst/>
            <a:ahLst/>
            <a:cxnLst/>
            <a:rect l="l" t="t" r="r" b="b"/>
            <a:pathLst>
              <a:path w="5265420" h="48895">
                <a:moveTo>
                  <a:pt x="0" y="48717"/>
                </a:moveTo>
                <a:lnTo>
                  <a:pt x="5265420" y="48717"/>
                </a:lnTo>
                <a:lnTo>
                  <a:pt x="5265420" y="0"/>
                </a:lnTo>
                <a:lnTo>
                  <a:pt x="0" y="0"/>
                </a:lnTo>
                <a:lnTo>
                  <a:pt x="0" y="4871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98947" y="208788"/>
            <a:ext cx="67310" cy="18415"/>
          </a:xfrm>
          <a:custGeom>
            <a:avLst/>
            <a:gdLst/>
            <a:ahLst/>
            <a:cxnLst/>
            <a:rect l="l" t="t" r="r" b="b"/>
            <a:pathLst>
              <a:path w="67310" h="18414">
                <a:moveTo>
                  <a:pt x="0" y="18237"/>
                </a:moveTo>
                <a:lnTo>
                  <a:pt x="67055" y="18237"/>
                </a:lnTo>
                <a:lnTo>
                  <a:pt x="67055" y="0"/>
                </a:lnTo>
                <a:lnTo>
                  <a:pt x="0" y="0"/>
                </a:lnTo>
                <a:lnTo>
                  <a:pt x="0" y="1823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95827" y="217906"/>
            <a:ext cx="2070100" cy="0"/>
          </a:xfrm>
          <a:custGeom>
            <a:avLst/>
            <a:gdLst/>
            <a:ahLst/>
            <a:cxnLst/>
            <a:rect l="l" t="t" r="r" b="b"/>
            <a:pathLst>
              <a:path w="2070100">
                <a:moveTo>
                  <a:pt x="0" y="0"/>
                </a:moveTo>
                <a:lnTo>
                  <a:pt x="2069592" y="0"/>
                </a:lnTo>
              </a:path>
            </a:pathLst>
          </a:custGeom>
          <a:ln w="18237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9532" y="254508"/>
            <a:ext cx="1905" cy="104139"/>
          </a:xfrm>
          <a:custGeom>
            <a:avLst/>
            <a:gdLst/>
            <a:ahLst/>
            <a:cxnLst/>
            <a:rect l="l" t="t" r="r" b="b"/>
            <a:pathLst>
              <a:path w="1904" h="104139">
                <a:moveTo>
                  <a:pt x="0" y="103632"/>
                </a:moveTo>
                <a:lnTo>
                  <a:pt x="1524" y="103632"/>
                </a:lnTo>
                <a:lnTo>
                  <a:pt x="1524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82767" y="0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335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50002" y="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49"/>
                </a:lnTo>
              </a:path>
            </a:pathLst>
          </a:custGeom>
          <a:ln w="167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3238" y="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49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00471" y="0"/>
            <a:ext cx="17145" cy="228600"/>
          </a:xfrm>
          <a:custGeom>
            <a:avLst/>
            <a:gdLst/>
            <a:ahLst/>
            <a:cxnLst/>
            <a:rect l="l" t="t" r="r" b="b"/>
            <a:pathLst>
              <a:path w="17145" h="228600">
                <a:moveTo>
                  <a:pt x="0" y="228549"/>
                </a:moveTo>
                <a:lnTo>
                  <a:pt x="16763" y="228549"/>
                </a:lnTo>
                <a:lnTo>
                  <a:pt x="16763" y="0"/>
                </a:lnTo>
                <a:lnTo>
                  <a:pt x="0" y="0"/>
                </a:lnTo>
                <a:lnTo>
                  <a:pt x="0" y="228549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65420" y="0"/>
            <a:ext cx="33655" cy="227329"/>
          </a:xfrm>
          <a:custGeom>
            <a:avLst/>
            <a:gdLst/>
            <a:ahLst/>
            <a:cxnLst/>
            <a:rect l="l" t="t" r="r" b="b"/>
            <a:pathLst>
              <a:path w="33654" h="227329">
                <a:moveTo>
                  <a:pt x="0" y="227025"/>
                </a:moveTo>
                <a:lnTo>
                  <a:pt x="33527" y="227025"/>
                </a:lnTo>
                <a:lnTo>
                  <a:pt x="33527" y="0"/>
                </a:lnTo>
                <a:lnTo>
                  <a:pt x="0" y="0"/>
                </a:lnTo>
                <a:lnTo>
                  <a:pt x="0" y="22702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43321" y="0"/>
            <a:ext cx="0" cy="227329"/>
          </a:xfrm>
          <a:custGeom>
            <a:avLst/>
            <a:gdLst/>
            <a:ahLst/>
            <a:cxnLst/>
            <a:rect l="l" t="t" r="r" b="b"/>
            <a:pathLst>
              <a:path h="227329">
                <a:moveTo>
                  <a:pt x="0" y="0"/>
                </a:moveTo>
                <a:lnTo>
                  <a:pt x="0" y="227025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0" y="227025"/>
            <a:ext cx="5348605" cy="342265"/>
          </a:xfrm>
          <a:prstGeom prst="rect">
            <a:avLst/>
          </a:prstGeom>
          <a:solidFill>
            <a:srgbClr val="3333B1"/>
          </a:solidFill>
        </p:spPr>
        <p:txBody>
          <a:bodyPr vert="horz" wrap="square" lIns="0" tIns="381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30"/>
              </a:spcBef>
            </a:pPr>
            <a:r>
              <a:rPr lang="en-IN" sz="2200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159375" y="19938"/>
            <a:ext cx="838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IN" sz="10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3</a:t>
            </a:r>
            <a:endParaRPr sz="1000" dirty="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9184" y="1005840"/>
            <a:ext cx="76200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9184" y="1246632"/>
            <a:ext cx="76200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9184" y="1487424"/>
            <a:ext cx="76200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9184" y="1726692"/>
            <a:ext cx="76200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9184" y="1967483"/>
            <a:ext cx="76200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9184" y="2208276"/>
            <a:ext cx="76200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9184" y="2449068"/>
            <a:ext cx="76200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9184" y="2688336"/>
            <a:ext cx="76200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9184" y="2929127"/>
            <a:ext cx="76200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9184" y="3169920"/>
            <a:ext cx="76200" cy="74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9184" y="3409188"/>
            <a:ext cx="76200" cy="74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6C6D51-5BA4-4B3C-9303-DE1F50C85417}"/>
              </a:ext>
            </a:extLst>
          </p:cNvPr>
          <p:cNvSpPr txBox="1"/>
          <p:nvPr/>
        </p:nvSpPr>
        <p:spPr>
          <a:xfrm>
            <a:off x="47497" y="685800"/>
            <a:ext cx="528574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late positive steps are taken to boost the level of cleanliness in our country.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People are getting more effective in taking all the possible steps to clean their neighborhood. 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made a system which will notify the municipal corporations or the cleaners to empty the dustbin when the dustbin gets full. 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garbage will reach a certain level, a notification and an email will be sent to the municipal corporation's office and the cleaners mobile so that the workers can take further actions to empty the dustbin. 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will support in cleaning our surrounding in a better way.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98947" y="178308"/>
            <a:ext cx="67310" cy="41275"/>
          </a:xfrm>
          <a:custGeom>
            <a:avLst/>
            <a:gdLst/>
            <a:ahLst/>
            <a:cxnLst/>
            <a:rect l="l" t="t" r="r" b="b"/>
            <a:pathLst>
              <a:path w="67310" h="41275">
                <a:moveTo>
                  <a:pt x="0" y="41097"/>
                </a:moveTo>
                <a:lnTo>
                  <a:pt x="67055" y="41097"/>
                </a:lnTo>
                <a:lnTo>
                  <a:pt x="67055" y="0"/>
                </a:lnTo>
                <a:lnTo>
                  <a:pt x="0" y="0"/>
                </a:lnTo>
                <a:lnTo>
                  <a:pt x="0" y="4109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78308"/>
            <a:ext cx="5265420" cy="41275"/>
          </a:xfrm>
          <a:custGeom>
            <a:avLst/>
            <a:gdLst/>
            <a:ahLst/>
            <a:cxnLst/>
            <a:rect l="l" t="t" r="r" b="b"/>
            <a:pathLst>
              <a:path w="5265420" h="41275">
                <a:moveTo>
                  <a:pt x="0" y="41097"/>
                </a:moveTo>
                <a:lnTo>
                  <a:pt x="5265420" y="41097"/>
                </a:lnTo>
                <a:lnTo>
                  <a:pt x="5265420" y="0"/>
                </a:lnTo>
                <a:lnTo>
                  <a:pt x="0" y="0"/>
                </a:lnTo>
                <a:lnTo>
                  <a:pt x="0" y="4109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77434" y="2087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0" y="45719"/>
                </a:moveTo>
                <a:lnTo>
                  <a:pt x="45719" y="45719"/>
                </a:lnTo>
                <a:lnTo>
                  <a:pt x="45719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98947" y="214096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10617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95827" y="214096"/>
            <a:ext cx="2070100" cy="0"/>
          </a:xfrm>
          <a:custGeom>
            <a:avLst/>
            <a:gdLst/>
            <a:ahLst/>
            <a:cxnLst/>
            <a:rect l="l" t="t" r="r" b="b"/>
            <a:pathLst>
              <a:path w="2070100">
                <a:moveTo>
                  <a:pt x="0" y="0"/>
                </a:moveTo>
                <a:lnTo>
                  <a:pt x="2069592" y="0"/>
                </a:lnTo>
              </a:path>
            </a:pathLst>
          </a:custGeom>
          <a:ln w="10617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00802" y="254508"/>
            <a:ext cx="635" cy="104139"/>
          </a:xfrm>
          <a:custGeom>
            <a:avLst/>
            <a:gdLst/>
            <a:ahLst/>
            <a:cxnLst/>
            <a:rect l="l" t="t" r="r" b="b"/>
            <a:pathLst>
              <a:path w="635" h="104139">
                <a:moveTo>
                  <a:pt x="0" y="103632"/>
                </a:moveTo>
                <a:lnTo>
                  <a:pt x="253" y="103632"/>
                </a:lnTo>
                <a:lnTo>
                  <a:pt x="253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82767" y="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29"/>
                </a:lnTo>
              </a:path>
            </a:pathLst>
          </a:custGeom>
          <a:ln w="335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0002" y="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29"/>
                </a:lnTo>
              </a:path>
            </a:pathLst>
          </a:custGeom>
          <a:ln w="167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3238" y="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29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00471" y="0"/>
            <a:ext cx="17145" cy="220979"/>
          </a:xfrm>
          <a:custGeom>
            <a:avLst/>
            <a:gdLst/>
            <a:ahLst/>
            <a:cxnLst/>
            <a:rect l="l" t="t" r="r" b="b"/>
            <a:pathLst>
              <a:path w="17145" h="220979">
                <a:moveTo>
                  <a:pt x="0" y="220929"/>
                </a:moveTo>
                <a:lnTo>
                  <a:pt x="16763" y="220929"/>
                </a:lnTo>
                <a:lnTo>
                  <a:pt x="16763" y="0"/>
                </a:lnTo>
                <a:lnTo>
                  <a:pt x="0" y="0"/>
                </a:lnTo>
                <a:lnTo>
                  <a:pt x="0" y="220929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65420" y="0"/>
            <a:ext cx="33655" cy="219710"/>
          </a:xfrm>
          <a:custGeom>
            <a:avLst/>
            <a:gdLst/>
            <a:ahLst/>
            <a:cxnLst/>
            <a:rect l="l" t="t" r="r" b="b"/>
            <a:pathLst>
              <a:path w="33654" h="219710">
                <a:moveTo>
                  <a:pt x="0" y="219405"/>
                </a:moveTo>
                <a:lnTo>
                  <a:pt x="33527" y="219405"/>
                </a:lnTo>
                <a:lnTo>
                  <a:pt x="33527" y="0"/>
                </a:lnTo>
                <a:lnTo>
                  <a:pt x="0" y="0"/>
                </a:lnTo>
                <a:lnTo>
                  <a:pt x="0" y="21940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43321" y="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05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61" y="219405"/>
            <a:ext cx="5365115" cy="401955"/>
          </a:xfrm>
          <a:prstGeom prst="rect">
            <a:avLst/>
          </a:prstGeom>
          <a:solidFill>
            <a:srgbClr val="3333B1"/>
          </a:solidFill>
        </p:spPr>
        <p:txBody>
          <a:bodyPr vert="horz" wrap="square" lIns="0" tIns="1143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90"/>
              </a:spcBef>
            </a:pPr>
            <a:r>
              <a:rPr sz="2200" spc="-20" dirty="0">
                <a:solidFill>
                  <a:srgbClr val="FFFFFF"/>
                </a:solidFill>
              </a:rPr>
              <a:t>Introduction</a:t>
            </a:r>
            <a:endParaRPr sz="2200"/>
          </a:p>
        </p:txBody>
      </p:sp>
      <p:sp>
        <p:nvSpPr>
          <p:cNvPr id="15" name="object 15"/>
          <p:cNvSpPr txBox="1"/>
          <p:nvPr/>
        </p:nvSpPr>
        <p:spPr>
          <a:xfrm>
            <a:off x="5159375" y="19938"/>
            <a:ext cx="825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IN" sz="10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4</a:t>
            </a:r>
            <a:endParaRPr sz="1000" dirty="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9184" y="1225296"/>
            <a:ext cx="76200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9184" y="1859280"/>
            <a:ext cx="76200" cy="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9184" y="2493264"/>
            <a:ext cx="76200" cy="74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4150" y="864869"/>
            <a:ext cx="4877054" cy="28257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225425" algn="l"/>
              </a:tabLst>
            </a:pPr>
            <a:r>
              <a:rPr lang="en-IN" sz="1300" spc="-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rovide an IOT based solution to garbage</a:t>
            </a:r>
            <a:r>
              <a:rPr sz="13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collection</a:t>
            </a:r>
            <a:endParaRPr lang="en-IN" sz="1300" spc="-5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5425" algn="l"/>
              </a:tabLst>
            </a:pPr>
            <a:endParaRPr sz="1300" dirty="0">
              <a:latin typeface="Times New Roman" panose="02020603050405020304"/>
              <a:cs typeface="Times New Roman" panose="02020603050405020304"/>
            </a:endParaRPr>
          </a:p>
          <a:p>
            <a:pPr marL="173990" indent="-161290">
              <a:lnSpc>
                <a:spcPct val="100000"/>
              </a:lnSpc>
              <a:buFont typeface="Wingdings" panose="05000000000000000000"/>
              <a:buChar char=""/>
              <a:tabLst>
                <a:tab pos="174625" algn="l"/>
              </a:tabLst>
            </a:pPr>
            <a:r>
              <a:rPr lang="en-IN" sz="1300" spc="-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lanning 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enabling 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collection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of garbage</a:t>
            </a:r>
            <a:r>
              <a:rPr sz="1300" spc="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generation</a:t>
            </a:r>
            <a:r>
              <a:rPr lang="en-IN" sz="1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data.</a:t>
            </a:r>
            <a:endParaRPr lang="en-IN" sz="1300" spc="-5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endParaRPr sz="1300" dirty="0">
              <a:latin typeface="Times New Roman" panose="02020603050405020304"/>
              <a:cs typeface="Times New Roman" panose="02020603050405020304"/>
            </a:endParaRPr>
          </a:p>
          <a:p>
            <a:pPr marL="173990" indent="-161290">
              <a:lnSpc>
                <a:spcPct val="100000"/>
              </a:lnSpc>
              <a:buFont typeface="Wingdings" panose="05000000000000000000"/>
              <a:buChar char=""/>
              <a:tabLst>
                <a:tab pos="174625" algn="l"/>
              </a:tabLst>
            </a:pPr>
            <a:r>
              <a:rPr sz="1300" spc="-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30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checks</a:t>
            </a:r>
            <a:r>
              <a:rPr sz="1300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30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waste</a:t>
            </a:r>
            <a:r>
              <a:rPr sz="130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lang="en-IN" sz="1300" spc="185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130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300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dustbins</a:t>
            </a:r>
            <a:r>
              <a:rPr sz="1300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3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lang="en-IN" sz="1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-15" dirty="0">
                <a:latin typeface="Times New Roman" panose="02020603050405020304"/>
                <a:cs typeface="Times New Roman" panose="02020603050405020304"/>
              </a:rPr>
              <a:t>Sensor.</a:t>
            </a:r>
            <a:endParaRPr lang="en-IN" sz="1300" spc="-15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174625" algn="l"/>
              </a:tabLst>
            </a:pPr>
            <a:endParaRPr sz="1300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174625" algn="l"/>
                <a:tab pos="744220" algn="l"/>
                <a:tab pos="1000125" algn="l"/>
                <a:tab pos="1823720" algn="l"/>
                <a:tab pos="2986405" algn="l"/>
                <a:tab pos="3423920" algn="l"/>
                <a:tab pos="4133215" algn="l"/>
                <a:tab pos="4638675" algn="l"/>
              </a:tabLst>
            </a:pPr>
            <a:r>
              <a:rPr sz="1300" spc="-5" dirty="0">
                <a:latin typeface="Times New Roman" panose="02020603050405020304"/>
                <a:cs typeface="Times New Roman" panose="02020603050405020304"/>
              </a:rPr>
              <a:t>Once</a:t>
            </a:r>
            <a:r>
              <a:rPr lang="en-IN" sz="1300" spc="-5" dirty="0">
                <a:latin typeface="Times New Roman" panose="02020603050405020304"/>
                <a:cs typeface="Times New Roman" panose="02020603050405020304"/>
              </a:rPr>
              <a:t> detected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1300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IN" sz="13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sy</a:t>
            </a:r>
            <a:r>
              <a:rPr sz="1300" spc="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300" spc="1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lang="en-IN" sz="13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1300" spc="1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IN" sz="1300" spc="-15" dirty="0">
                <a:latin typeface="Times New Roman" panose="02020603050405020304"/>
                <a:cs typeface="Times New Roman" panose="02020603050405020304"/>
              </a:rPr>
              <a:t>mm</a:t>
            </a:r>
            <a:r>
              <a:rPr lang="en-IN" sz="1300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lang="en-IN" sz="1300" spc="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lang="en-IN" sz="1300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lang="en-IN" sz="13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IN" sz="1300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lang="en-IN" sz="13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lang="en-IN" sz="1300" spc="-5" dirty="0">
                <a:latin typeface="Times New Roman" panose="02020603050405020304"/>
                <a:cs typeface="Times New Roman" panose="02020603050405020304"/>
              </a:rPr>
              <a:t>ly </a:t>
            </a:r>
            <a:r>
              <a:rPr lang="en-IN" sz="1300" dirty="0">
                <a:latin typeface="Times New Roman" panose="02020603050405020304"/>
                <a:cs typeface="Times New Roman" panose="02020603050405020304"/>
              </a:rPr>
              <a:t>alerts</a:t>
            </a:r>
            <a:r>
              <a:rPr lang="en-IN" sz="1300" spc="-5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300" spc="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concern authorized</a:t>
            </a:r>
            <a:endParaRPr lang="en-IN" sz="1300" spc="-5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spcBef>
                <a:spcPts val="5"/>
              </a:spcBef>
              <a:tabLst>
                <a:tab pos="174625" algn="l"/>
                <a:tab pos="744220" algn="l"/>
                <a:tab pos="1000125" algn="l"/>
                <a:tab pos="1823720" algn="l"/>
                <a:tab pos="2986405" algn="l"/>
                <a:tab pos="3423920" algn="l"/>
                <a:tab pos="4133215" algn="l"/>
                <a:tab pos="4638675" algn="l"/>
              </a:tabLst>
            </a:pPr>
            <a:r>
              <a:rPr lang="en-IN" sz="1300" spc="-5" dirty="0">
                <a:latin typeface="Times New Roman" panose="02020603050405020304"/>
                <a:cs typeface="Times New Roman" panose="02020603050405020304"/>
              </a:rPr>
              <a:t>    through SMS/E-mail.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174625" algn="l"/>
                <a:tab pos="744220" algn="l"/>
                <a:tab pos="1000125" algn="l"/>
                <a:tab pos="1823720" algn="l"/>
                <a:tab pos="2986405" algn="l"/>
                <a:tab pos="3423920" algn="l"/>
                <a:tab pos="4133215" algn="l"/>
                <a:tab pos="4638675" algn="l"/>
              </a:tabLst>
            </a:pPr>
            <a:endParaRPr lang="en-IN" sz="1300" dirty="0">
              <a:latin typeface="Times New Roman" panose="02020603050405020304"/>
              <a:cs typeface="Times New Roman" panose="02020603050405020304"/>
            </a:endParaRPr>
          </a:p>
          <a:p>
            <a:pPr marL="173990" indent="-161290">
              <a:lnSpc>
                <a:spcPct val="100000"/>
              </a:lnSpc>
              <a:buFont typeface="Wingdings" panose="05000000000000000000"/>
              <a:buChar char=""/>
              <a:tabLst>
                <a:tab pos="174625" algn="l"/>
              </a:tabLst>
            </a:pPr>
            <a:r>
              <a:rPr sz="1300" spc="-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3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android</a:t>
            </a:r>
            <a:r>
              <a:rPr sz="13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application</a:t>
            </a:r>
            <a:r>
              <a:rPr sz="13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3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1300" spc="85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3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1300" spc="9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3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3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desired</a:t>
            </a:r>
          </a:p>
          <a:p>
            <a:pPr marL="12700">
              <a:lnSpc>
                <a:spcPct val="100000"/>
              </a:lnSpc>
            </a:pPr>
            <a:r>
              <a:rPr lang="en-IN" sz="1300" spc="-5" dirty="0">
                <a:latin typeface="Times New Roman" panose="02020603050405020304"/>
                <a:cs typeface="Times New Roman" panose="02020603050405020304"/>
              </a:rPr>
              <a:t>    notification.</a:t>
            </a:r>
          </a:p>
          <a:p>
            <a:pPr marL="12700">
              <a:lnSpc>
                <a:spcPct val="100000"/>
              </a:lnSpc>
            </a:pPr>
            <a:endParaRPr sz="1300" dirty="0">
              <a:latin typeface="Times New Roman" panose="02020603050405020304"/>
              <a:cs typeface="Times New Roman" panose="02020603050405020304"/>
            </a:endParaRPr>
          </a:p>
          <a:p>
            <a:pPr marL="173990" indent="-161290">
              <a:lnSpc>
                <a:spcPct val="100000"/>
              </a:lnSpc>
              <a:buFont typeface="Wingdings" panose="05000000000000000000"/>
              <a:buChar char=""/>
              <a:tabLst>
                <a:tab pos="174625" algn="l"/>
              </a:tabLst>
            </a:pPr>
            <a:r>
              <a:rPr sz="1300" spc="-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3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ensue</a:t>
            </a:r>
            <a:r>
              <a:rPr lang="en-IN" sz="1300" spc="-5" dirty="0">
                <a:latin typeface="Times New Roman" panose="02020603050405020304"/>
                <a:cs typeface="Times New Roman" panose="02020603050405020304"/>
              </a:rPr>
              <a:t>res</a:t>
            </a:r>
            <a:r>
              <a:rPr sz="13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1300" spc="100" dirty="0">
                <a:latin typeface="Times New Roman" panose="02020603050405020304"/>
                <a:cs typeface="Times New Roman" panose="02020603050405020304"/>
              </a:rPr>
              <a:t>a hygienic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environment</a:t>
            </a:r>
            <a:r>
              <a:rPr sz="13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lang="en-IN" sz="13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1300" dirty="0">
                <a:latin typeface="Times New Roman" panose="02020603050405020304"/>
                <a:cs typeface="Times New Roman" panose="02020603050405020304"/>
              </a:rPr>
              <a:t>supports the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Swachh Bharat 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3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cleanness</a:t>
            </a:r>
            <a:r>
              <a:rPr sz="1300" b="1" spc="-5" dirty="0">
                <a:latin typeface="Times New Roman" panose="02020603050405020304"/>
                <a:cs typeface="Times New Roman" panose="02020603050405020304"/>
              </a:rPr>
              <a:t>.</a:t>
            </a:r>
            <a:endParaRPr sz="13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98947" y="178308"/>
            <a:ext cx="67310" cy="48895"/>
          </a:xfrm>
          <a:custGeom>
            <a:avLst/>
            <a:gdLst/>
            <a:ahLst/>
            <a:cxnLst/>
            <a:rect l="l" t="t" r="r" b="b"/>
            <a:pathLst>
              <a:path w="67310" h="48895">
                <a:moveTo>
                  <a:pt x="0" y="48717"/>
                </a:moveTo>
                <a:lnTo>
                  <a:pt x="67055" y="48717"/>
                </a:lnTo>
                <a:lnTo>
                  <a:pt x="67055" y="0"/>
                </a:lnTo>
                <a:lnTo>
                  <a:pt x="0" y="0"/>
                </a:lnTo>
                <a:lnTo>
                  <a:pt x="0" y="4871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78308"/>
            <a:ext cx="5265420" cy="48895"/>
          </a:xfrm>
          <a:custGeom>
            <a:avLst/>
            <a:gdLst/>
            <a:ahLst/>
            <a:cxnLst/>
            <a:rect l="l" t="t" r="r" b="b"/>
            <a:pathLst>
              <a:path w="5265420" h="48895">
                <a:moveTo>
                  <a:pt x="0" y="48717"/>
                </a:moveTo>
                <a:lnTo>
                  <a:pt x="5265420" y="48717"/>
                </a:lnTo>
                <a:lnTo>
                  <a:pt x="5265420" y="0"/>
                </a:lnTo>
                <a:lnTo>
                  <a:pt x="0" y="0"/>
                </a:lnTo>
                <a:lnTo>
                  <a:pt x="0" y="4871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77434" y="2087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0" y="45719"/>
                </a:moveTo>
                <a:lnTo>
                  <a:pt x="45719" y="45719"/>
                </a:lnTo>
                <a:lnTo>
                  <a:pt x="45719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98947" y="208788"/>
            <a:ext cx="67310" cy="18415"/>
          </a:xfrm>
          <a:custGeom>
            <a:avLst/>
            <a:gdLst/>
            <a:ahLst/>
            <a:cxnLst/>
            <a:rect l="l" t="t" r="r" b="b"/>
            <a:pathLst>
              <a:path w="67310" h="18414">
                <a:moveTo>
                  <a:pt x="0" y="18237"/>
                </a:moveTo>
                <a:lnTo>
                  <a:pt x="67055" y="18237"/>
                </a:lnTo>
                <a:lnTo>
                  <a:pt x="67055" y="0"/>
                </a:lnTo>
                <a:lnTo>
                  <a:pt x="0" y="0"/>
                </a:lnTo>
                <a:lnTo>
                  <a:pt x="0" y="1823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95827" y="217906"/>
            <a:ext cx="2070100" cy="0"/>
          </a:xfrm>
          <a:custGeom>
            <a:avLst/>
            <a:gdLst/>
            <a:ahLst/>
            <a:cxnLst/>
            <a:rect l="l" t="t" r="r" b="b"/>
            <a:pathLst>
              <a:path w="2070100">
                <a:moveTo>
                  <a:pt x="0" y="0"/>
                </a:moveTo>
                <a:lnTo>
                  <a:pt x="2069592" y="0"/>
                </a:lnTo>
              </a:path>
            </a:pathLst>
          </a:custGeom>
          <a:ln w="18237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00802" y="254508"/>
            <a:ext cx="635" cy="104139"/>
          </a:xfrm>
          <a:custGeom>
            <a:avLst/>
            <a:gdLst/>
            <a:ahLst/>
            <a:cxnLst/>
            <a:rect l="l" t="t" r="r" b="b"/>
            <a:pathLst>
              <a:path w="635" h="104139">
                <a:moveTo>
                  <a:pt x="0" y="103632"/>
                </a:moveTo>
                <a:lnTo>
                  <a:pt x="253" y="103632"/>
                </a:lnTo>
                <a:lnTo>
                  <a:pt x="253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82767" y="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49"/>
                </a:lnTo>
              </a:path>
            </a:pathLst>
          </a:custGeom>
          <a:ln w="335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0002" y="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49"/>
                </a:lnTo>
              </a:path>
            </a:pathLst>
          </a:custGeom>
          <a:ln w="167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3238" y="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49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00471" y="0"/>
            <a:ext cx="17145" cy="228600"/>
          </a:xfrm>
          <a:custGeom>
            <a:avLst/>
            <a:gdLst/>
            <a:ahLst/>
            <a:cxnLst/>
            <a:rect l="l" t="t" r="r" b="b"/>
            <a:pathLst>
              <a:path w="17145" h="228600">
                <a:moveTo>
                  <a:pt x="0" y="228549"/>
                </a:moveTo>
                <a:lnTo>
                  <a:pt x="16763" y="228549"/>
                </a:lnTo>
                <a:lnTo>
                  <a:pt x="16763" y="0"/>
                </a:lnTo>
                <a:lnTo>
                  <a:pt x="0" y="0"/>
                </a:lnTo>
                <a:lnTo>
                  <a:pt x="0" y="228549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65420" y="0"/>
            <a:ext cx="33655" cy="227329"/>
          </a:xfrm>
          <a:custGeom>
            <a:avLst/>
            <a:gdLst/>
            <a:ahLst/>
            <a:cxnLst/>
            <a:rect l="l" t="t" r="r" b="b"/>
            <a:pathLst>
              <a:path w="33654" h="227329">
                <a:moveTo>
                  <a:pt x="0" y="227025"/>
                </a:moveTo>
                <a:lnTo>
                  <a:pt x="33527" y="227025"/>
                </a:lnTo>
                <a:lnTo>
                  <a:pt x="33527" y="0"/>
                </a:lnTo>
                <a:lnTo>
                  <a:pt x="0" y="0"/>
                </a:lnTo>
                <a:lnTo>
                  <a:pt x="0" y="22702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43321" y="0"/>
            <a:ext cx="0" cy="227329"/>
          </a:xfrm>
          <a:custGeom>
            <a:avLst/>
            <a:gdLst/>
            <a:ahLst/>
            <a:cxnLst/>
            <a:rect l="l" t="t" r="r" b="b"/>
            <a:pathLst>
              <a:path h="227329">
                <a:moveTo>
                  <a:pt x="0" y="0"/>
                </a:moveTo>
                <a:lnTo>
                  <a:pt x="0" y="227025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61" y="227025"/>
            <a:ext cx="5365115" cy="401955"/>
          </a:xfrm>
          <a:prstGeom prst="rect">
            <a:avLst/>
          </a:prstGeom>
          <a:solidFill>
            <a:srgbClr val="3333B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00"/>
              </a:spcBef>
            </a:pPr>
            <a:r>
              <a:rPr sz="2200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Proposed</a:t>
            </a:r>
            <a:r>
              <a:rPr sz="2200" spc="-2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System</a:t>
            </a:r>
            <a:endParaRPr sz="22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65471" y="19938"/>
            <a:ext cx="7683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IN" sz="10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5</a:t>
            </a:r>
            <a:endParaRPr lang="en-IN" sz="10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8468" y="788669"/>
            <a:ext cx="5024120" cy="22256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715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185420" algn="l"/>
              </a:tabLst>
            </a:pPr>
            <a:r>
              <a:rPr sz="1300" spc="-5" dirty="0">
                <a:latin typeface="Times New Roman" panose="02020603050405020304"/>
                <a:cs typeface="Times New Roman" panose="02020603050405020304"/>
              </a:rPr>
              <a:t>Real 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time waste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management 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system to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check the level  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1300" dirty="0">
                <a:latin typeface="Times New Roman" panose="02020603050405020304"/>
                <a:cs typeface="Times New Roman" panose="02020603050405020304"/>
              </a:rPr>
              <a:t>garbage in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dustbins</a:t>
            </a:r>
            <a:r>
              <a:rPr lang="en-IN" sz="1300" spc="-5" dirty="0">
                <a:latin typeface="Times New Roman" panose="02020603050405020304"/>
                <a:cs typeface="Times New Roman" panose="02020603050405020304"/>
              </a:rPr>
              <a:t>.</a:t>
            </a:r>
          </a:p>
          <a:p>
            <a:pPr marL="12700" marR="5715">
              <a:lnSpc>
                <a:spcPct val="100000"/>
              </a:lnSpc>
              <a:spcBef>
                <a:spcPts val="95"/>
              </a:spcBef>
              <a:tabLst>
                <a:tab pos="185420" algn="l"/>
              </a:tabLst>
            </a:pPr>
            <a:endParaRPr sz="1300" dirty="0">
              <a:latin typeface="Times New Roman" panose="02020603050405020304"/>
              <a:cs typeface="Times New Roman" panose="02020603050405020304"/>
            </a:endParaRPr>
          </a:p>
          <a:p>
            <a:pPr marL="298450" marR="5080" indent="-28575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185420" algn="l"/>
              </a:tabLst>
            </a:pPr>
            <a:r>
              <a:rPr sz="1300" dirty="0">
                <a:latin typeface="Times New Roman" panose="02020603050405020304"/>
                <a:cs typeface="Times New Roman" panose="02020603050405020304"/>
              </a:rPr>
              <a:t>It will inform the status of </a:t>
            </a:r>
            <a:r>
              <a:rPr sz="1300" spc="-10" dirty="0">
                <a:latin typeface="Times New Roman" panose="02020603050405020304"/>
                <a:cs typeface="Times New Roman" panose="02020603050405020304"/>
              </a:rPr>
              <a:t>each 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every dustbin so that  concerned authority </a:t>
            </a:r>
            <a:r>
              <a:rPr sz="1300" spc="-10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send the garbage collection</a:t>
            </a:r>
            <a:r>
              <a:rPr sz="1300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vehicle</a:t>
            </a:r>
            <a:r>
              <a:rPr lang="en-IN" sz="1300" spc="-5" dirty="0">
                <a:latin typeface="Times New Roman" panose="02020603050405020304"/>
                <a:cs typeface="Times New Roman" panose="02020603050405020304"/>
              </a:rPr>
              <a:t>.</a:t>
            </a:r>
          </a:p>
          <a:p>
            <a:pPr marL="12700" marR="5080">
              <a:lnSpc>
                <a:spcPct val="100000"/>
              </a:lnSpc>
              <a:tabLst>
                <a:tab pos="185420" algn="l"/>
              </a:tabLst>
            </a:pPr>
            <a:endParaRPr sz="1300" dirty="0">
              <a:latin typeface="Times New Roman" panose="02020603050405020304"/>
              <a:cs typeface="Times New Roman" panose="02020603050405020304"/>
            </a:endParaRPr>
          </a:p>
          <a:p>
            <a:pPr marL="298450" marR="5715" indent="-28575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182245" algn="l"/>
              </a:tabLst>
            </a:pPr>
            <a:r>
              <a:rPr sz="1300" spc="-5" dirty="0">
                <a:latin typeface="Times New Roman" panose="02020603050405020304"/>
                <a:cs typeface="Times New Roman" panose="02020603050405020304"/>
              </a:rPr>
              <a:t>The level 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of waste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in the 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dustbins is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detected with the help  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Ultrasonic</a:t>
            </a:r>
            <a:r>
              <a:rPr sz="13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-15" dirty="0">
                <a:latin typeface="Times New Roman" panose="02020603050405020304"/>
                <a:cs typeface="Times New Roman" panose="02020603050405020304"/>
              </a:rPr>
              <a:t>sensor.</a:t>
            </a:r>
            <a:endParaRPr lang="en-IN" sz="1300" spc="-15" dirty="0">
              <a:latin typeface="Times New Roman" panose="02020603050405020304"/>
              <a:cs typeface="Times New Roman" panose="02020603050405020304"/>
            </a:endParaRPr>
          </a:p>
          <a:p>
            <a:pPr marL="12700" marR="5715">
              <a:lnSpc>
                <a:spcPct val="100000"/>
              </a:lnSpc>
              <a:tabLst>
                <a:tab pos="182245" algn="l"/>
              </a:tabLst>
            </a:pPr>
            <a:endParaRPr sz="1300" dirty="0">
              <a:latin typeface="Times New Roman" panose="02020603050405020304"/>
              <a:cs typeface="Times New Roman" panose="02020603050405020304"/>
            </a:endParaRPr>
          </a:p>
          <a:p>
            <a:pPr marL="298450" marR="7620" indent="-28575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182245" algn="l"/>
              </a:tabLst>
            </a:pPr>
            <a:r>
              <a:rPr sz="1300" spc="-5" dirty="0">
                <a:latin typeface="Times New Roman" panose="02020603050405020304"/>
                <a:cs typeface="Times New Roman" panose="02020603050405020304"/>
              </a:rPr>
              <a:t>When the measured value 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of sensors </a:t>
            </a:r>
            <a:r>
              <a:rPr sz="1300" spc="-5" dirty="0">
                <a:latin typeface="Times New Roman" panose="02020603050405020304"/>
                <a:cs typeface="Times New Roman" panose="02020603050405020304"/>
              </a:rPr>
              <a:t>exceeds a certain  threshold value then </a:t>
            </a:r>
            <a:r>
              <a:rPr lang="en-IN" sz="1300" spc="-5" dirty="0">
                <a:latin typeface="Times New Roman" panose="02020603050405020304"/>
                <a:cs typeface="Times New Roman" panose="02020603050405020304"/>
              </a:rPr>
              <a:t>SMS and E-mail is Sent To Authorized person</a:t>
            </a:r>
            <a:r>
              <a:rPr sz="1300" spc="-10" dirty="0">
                <a:latin typeface="Times New Roman" panose="02020603050405020304"/>
                <a:cs typeface="Times New Roman" panose="02020603050405020304"/>
              </a:rPr>
              <a:t>.</a:t>
            </a:r>
            <a:endParaRPr sz="13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98947" y="178308"/>
            <a:ext cx="67310" cy="48895"/>
          </a:xfrm>
          <a:custGeom>
            <a:avLst/>
            <a:gdLst/>
            <a:ahLst/>
            <a:cxnLst/>
            <a:rect l="l" t="t" r="r" b="b"/>
            <a:pathLst>
              <a:path w="67310" h="48895">
                <a:moveTo>
                  <a:pt x="0" y="48717"/>
                </a:moveTo>
                <a:lnTo>
                  <a:pt x="67055" y="48717"/>
                </a:lnTo>
                <a:lnTo>
                  <a:pt x="67055" y="0"/>
                </a:lnTo>
                <a:lnTo>
                  <a:pt x="0" y="0"/>
                </a:lnTo>
                <a:lnTo>
                  <a:pt x="0" y="4871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78308"/>
            <a:ext cx="5265420" cy="48895"/>
          </a:xfrm>
          <a:custGeom>
            <a:avLst/>
            <a:gdLst/>
            <a:ahLst/>
            <a:cxnLst/>
            <a:rect l="l" t="t" r="r" b="b"/>
            <a:pathLst>
              <a:path w="5265420" h="48895">
                <a:moveTo>
                  <a:pt x="0" y="48717"/>
                </a:moveTo>
                <a:lnTo>
                  <a:pt x="5265420" y="48717"/>
                </a:lnTo>
                <a:lnTo>
                  <a:pt x="5265420" y="0"/>
                </a:lnTo>
                <a:lnTo>
                  <a:pt x="0" y="0"/>
                </a:lnTo>
                <a:lnTo>
                  <a:pt x="0" y="4871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77434" y="2087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0" y="45719"/>
                </a:moveTo>
                <a:lnTo>
                  <a:pt x="45719" y="45719"/>
                </a:lnTo>
                <a:lnTo>
                  <a:pt x="45719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98947" y="208788"/>
            <a:ext cx="67310" cy="18415"/>
          </a:xfrm>
          <a:custGeom>
            <a:avLst/>
            <a:gdLst/>
            <a:ahLst/>
            <a:cxnLst/>
            <a:rect l="l" t="t" r="r" b="b"/>
            <a:pathLst>
              <a:path w="67310" h="18414">
                <a:moveTo>
                  <a:pt x="0" y="18237"/>
                </a:moveTo>
                <a:lnTo>
                  <a:pt x="67055" y="18237"/>
                </a:lnTo>
                <a:lnTo>
                  <a:pt x="67055" y="0"/>
                </a:lnTo>
                <a:lnTo>
                  <a:pt x="0" y="0"/>
                </a:lnTo>
                <a:lnTo>
                  <a:pt x="0" y="1823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95827" y="217906"/>
            <a:ext cx="2070100" cy="0"/>
          </a:xfrm>
          <a:custGeom>
            <a:avLst/>
            <a:gdLst/>
            <a:ahLst/>
            <a:cxnLst/>
            <a:rect l="l" t="t" r="r" b="b"/>
            <a:pathLst>
              <a:path w="2070100">
                <a:moveTo>
                  <a:pt x="0" y="0"/>
                </a:moveTo>
                <a:lnTo>
                  <a:pt x="2069592" y="0"/>
                </a:lnTo>
              </a:path>
            </a:pathLst>
          </a:custGeom>
          <a:ln w="18237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00802" y="254508"/>
            <a:ext cx="635" cy="104139"/>
          </a:xfrm>
          <a:custGeom>
            <a:avLst/>
            <a:gdLst/>
            <a:ahLst/>
            <a:cxnLst/>
            <a:rect l="l" t="t" r="r" b="b"/>
            <a:pathLst>
              <a:path w="635" h="104139">
                <a:moveTo>
                  <a:pt x="0" y="103632"/>
                </a:moveTo>
                <a:lnTo>
                  <a:pt x="253" y="103632"/>
                </a:lnTo>
                <a:lnTo>
                  <a:pt x="253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82767" y="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49"/>
                </a:lnTo>
              </a:path>
            </a:pathLst>
          </a:custGeom>
          <a:ln w="335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0002" y="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49"/>
                </a:lnTo>
              </a:path>
            </a:pathLst>
          </a:custGeom>
          <a:ln w="167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3238" y="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49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00471" y="0"/>
            <a:ext cx="17145" cy="228600"/>
          </a:xfrm>
          <a:custGeom>
            <a:avLst/>
            <a:gdLst/>
            <a:ahLst/>
            <a:cxnLst/>
            <a:rect l="l" t="t" r="r" b="b"/>
            <a:pathLst>
              <a:path w="17145" h="228600">
                <a:moveTo>
                  <a:pt x="0" y="228549"/>
                </a:moveTo>
                <a:lnTo>
                  <a:pt x="16763" y="228549"/>
                </a:lnTo>
                <a:lnTo>
                  <a:pt x="16763" y="0"/>
                </a:lnTo>
                <a:lnTo>
                  <a:pt x="0" y="0"/>
                </a:lnTo>
                <a:lnTo>
                  <a:pt x="0" y="228549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65420" y="0"/>
            <a:ext cx="33655" cy="227329"/>
          </a:xfrm>
          <a:custGeom>
            <a:avLst/>
            <a:gdLst/>
            <a:ahLst/>
            <a:cxnLst/>
            <a:rect l="l" t="t" r="r" b="b"/>
            <a:pathLst>
              <a:path w="33654" h="227329">
                <a:moveTo>
                  <a:pt x="0" y="227025"/>
                </a:moveTo>
                <a:lnTo>
                  <a:pt x="33527" y="227025"/>
                </a:lnTo>
                <a:lnTo>
                  <a:pt x="33527" y="0"/>
                </a:lnTo>
                <a:lnTo>
                  <a:pt x="0" y="0"/>
                </a:lnTo>
                <a:lnTo>
                  <a:pt x="0" y="22702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43321" y="0"/>
            <a:ext cx="0" cy="227329"/>
          </a:xfrm>
          <a:custGeom>
            <a:avLst/>
            <a:gdLst/>
            <a:ahLst/>
            <a:cxnLst/>
            <a:rect l="l" t="t" r="r" b="b"/>
            <a:pathLst>
              <a:path h="227329">
                <a:moveTo>
                  <a:pt x="0" y="0"/>
                </a:moveTo>
                <a:lnTo>
                  <a:pt x="0" y="227025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61" y="227025"/>
            <a:ext cx="5365115" cy="351155"/>
          </a:xfrm>
          <a:prstGeom prst="rect">
            <a:avLst/>
          </a:prstGeom>
          <a:solidFill>
            <a:srgbClr val="3333B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00"/>
              </a:spcBef>
            </a:pPr>
            <a:r>
              <a:rPr lang="en-IN" sz="220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Components Required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137150" y="19938"/>
            <a:ext cx="152400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IN" sz="10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6</a:t>
            </a:r>
            <a:endParaRPr lang="en-IN" sz="1000" dirty="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8468" y="788669"/>
            <a:ext cx="5024120" cy="19152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715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185420" algn="l"/>
              </a:tabLst>
            </a:pPr>
            <a:r>
              <a:rPr sz="1300" dirty="0">
                <a:latin typeface="Times New Roman" panose="02020603050405020304"/>
                <a:cs typeface="Times New Roman" panose="02020603050405020304"/>
              </a:rPr>
              <a:t>Arduino UNO </a:t>
            </a:r>
            <a:endParaRPr lang="en-IN" sz="1300" dirty="0">
              <a:latin typeface="Times New Roman" panose="02020603050405020304"/>
              <a:cs typeface="Times New Roman" panose="02020603050405020304"/>
            </a:endParaRPr>
          </a:p>
          <a:p>
            <a:pPr marL="12700" marR="5715">
              <a:lnSpc>
                <a:spcPct val="100000"/>
              </a:lnSpc>
              <a:spcBef>
                <a:spcPts val="95"/>
              </a:spcBef>
              <a:tabLst>
                <a:tab pos="185420" algn="l"/>
              </a:tabLst>
            </a:pPr>
            <a:endParaRPr sz="1300" dirty="0">
              <a:latin typeface="Times New Roman" panose="02020603050405020304"/>
              <a:cs typeface="Times New Roman" panose="02020603050405020304"/>
            </a:endParaRPr>
          </a:p>
          <a:p>
            <a:pPr marL="298450" marR="5715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185420" algn="l"/>
              </a:tabLst>
            </a:pPr>
            <a:r>
              <a:rPr sz="1300" dirty="0">
                <a:latin typeface="Times New Roman" panose="02020603050405020304"/>
                <a:cs typeface="Times New Roman" panose="02020603050405020304"/>
              </a:rPr>
              <a:t>Ultrasonic Sensor Module </a:t>
            </a:r>
            <a:r>
              <a:rPr lang="en-IN" sz="1300" dirty="0">
                <a:latin typeface="Times New Roman" panose="02020603050405020304"/>
                <a:cs typeface="Times New Roman" panose="02020603050405020304"/>
              </a:rPr>
              <a:t> HC-SR04</a:t>
            </a:r>
          </a:p>
          <a:p>
            <a:pPr marL="12700" marR="5715">
              <a:lnSpc>
                <a:spcPct val="100000"/>
              </a:lnSpc>
              <a:spcBef>
                <a:spcPts val="95"/>
              </a:spcBef>
              <a:tabLst>
                <a:tab pos="185420" algn="l"/>
              </a:tabLst>
            </a:pPr>
            <a:endParaRPr lang="en-IN" sz="1300" dirty="0">
              <a:latin typeface="Times New Roman" panose="02020603050405020304"/>
              <a:cs typeface="Times New Roman" panose="02020603050405020304"/>
            </a:endParaRPr>
          </a:p>
          <a:p>
            <a:pPr marL="298450" marR="5715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185420" algn="l"/>
              </a:tabLst>
            </a:pPr>
            <a:r>
              <a:rPr lang="en-IN" sz="1300" dirty="0">
                <a:latin typeface="Times New Roman" panose="02020603050405020304"/>
                <a:cs typeface="Times New Roman" panose="02020603050405020304"/>
              </a:rPr>
              <a:t>Node MCU ESP8266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 </a:t>
            </a:r>
            <a:endParaRPr lang="en-IN" sz="1300" dirty="0">
              <a:latin typeface="Times New Roman" panose="02020603050405020304"/>
              <a:cs typeface="Times New Roman" panose="02020603050405020304"/>
            </a:endParaRPr>
          </a:p>
          <a:p>
            <a:pPr marL="12700" marR="5715">
              <a:lnSpc>
                <a:spcPct val="100000"/>
              </a:lnSpc>
              <a:spcBef>
                <a:spcPts val="95"/>
              </a:spcBef>
              <a:tabLst>
                <a:tab pos="185420" algn="l"/>
              </a:tabLst>
            </a:pPr>
            <a:endParaRPr sz="1300" dirty="0">
              <a:latin typeface="Times New Roman" panose="02020603050405020304"/>
              <a:cs typeface="Times New Roman" panose="02020603050405020304"/>
            </a:endParaRPr>
          </a:p>
          <a:p>
            <a:pPr marL="298450" marR="5715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185420" algn="l"/>
              </a:tabLst>
            </a:pPr>
            <a:r>
              <a:rPr sz="1300" dirty="0">
                <a:latin typeface="Times New Roman" panose="02020603050405020304"/>
                <a:cs typeface="Times New Roman" panose="02020603050405020304"/>
              </a:rPr>
              <a:t>Connecting Wire</a:t>
            </a:r>
            <a:r>
              <a:rPr lang="en-IN" sz="130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  </a:t>
            </a:r>
            <a:endParaRPr lang="en-IN" sz="1300" dirty="0">
              <a:latin typeface="Times New Roman" panose="02020603050405020304"/>
              <a:cs typeface="Times New Roman" panose="02020603050405020304"/>
            </a:endParaRPr>
          </a:p>
          <a:p>
            <a:pPr marL="12700" marR="5715">
              <a:lnSpc>
                <a:spcPct val="100000"/>
              </a:lnSpc>
              <a:spcBef>
                <a:spcPts val="95"/>
              </a:spcBef>
              <a:tabLst>
                <a:tab pos="185420" algn="l"/>
              </a:tabLst>
            </a:pPr>
            <a:endParaRPr lang="en-IN" sz="1300" dirty="0">
              <a:latin typeface="Times New Roman" panose="02020603050405020304"/>
              <a:cs typeface="Times New Roman" panose="02020603050405020304"/>
            </a:endParaRPr>
          </a:p>
          <a:p>
            <a:pPr marL="298450" marR="5715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185420" algn="l"/>
              </a:tabLst>
            </a:pPr>
            <a:r>
              <a:rPr lang="en-IN" sz="1300" dirty="0">
                <a:latin typeface="Times New Roman" panose="02020603050405020304"/>
                <a:cs typeface="Times New Roman" panose="02020603050405020304"/>
              </a:rPr>
              <a:t>Battery</a:t>
            </a:r>
            <a:r>
              <a:rPr sz="1300" dirty="0">
                <a:latin typeface="Times New Roman" panose="02020603050405020304"/>
                <a:cs typeface="Times New Roman" panose="02020603050405020304"/>
              </a:rPr>
              <a:t>  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E749EF-888F-418C-8D05-BFC6075007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169" y="992290"/>
            <a:ext cx="965517" cy="104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1C1685-7A11-4D1D-A93C-0A796965596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084" y="586231"/>
            <a:ext cx="1329784" cy="793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E140832-278F-4B54-8D18-14258CB0D71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51" y="1512080"/>
            <a:ext cx="1216025" cy="622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3A2EB9-8F4A-407E-887E-D03DAF60EC3F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524" y="2131215"/>
            <a:ext cx="814706" cy="690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DCA866-016B-4C7B-AD7E-F1CE6315B03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619" y="2525666"/>
            <a:ext cx="505905" cy="850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98947" y="178308"/>
            <a:ext cx="67310" cy="48895"/>
          </a:xfrm>
          <a:custGeom>
            <a:avLst/>
            <a:gdLst/>
            <a:ahLst/>
            <a:cxnLst/>
            <a:rect l="l" t="t" r="r" b="b"/>
            <a:pathLst>
              <a:path w="67310" h="48895">
                <a:moveTo>
                  <a:pt x="0" y="48717"/>
                </a:moveTo>
                <a:lnTo>
                  <a:pt x="67055" y="48717"/>
                </a:lnTo>
                <a:lnTo>
                  <a:pt x="67055" y="0"/>
                </a:lnTo>
                <a:lnTo>
                  <a:pt x="0" y="0"/>
                </a:lnTo>
                <a:lnTo>
                  <a:pt x="0" y="4871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78308"/>
            <a:ext cx="5265420" cy="48895"/>
          </a:xfrm>
          <a:custGeom>
            <a:avLst/>
            <a:gdLst/>
            <a:ahLst/>
            <a:cxnLst/>
            <a:rect l="l" t="t" r="r" b="b"/>
            <a:pathLst>
              <a:path w="5265420" h="48895">
                <a:moveTo>
                  <a:pt x="0" y="48717"/>
                </a:moveTo>
                <a:lnTo>
                  <a:pt x="5265420" y="48717"/>
                </a:lnTo>
                <a:lnTo>
                  <a:pt x="5265420" y="0"/>
                </a:lnTo>
                <a:lnTo>
                  <a:pt x="0" y="0"/>
                </a:lnTo>
                <a:lnTo>
                  <a:pt x="0" y="4871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77434" y="2087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0" y="45719"/>
                </a:moveTo>
                <a:lnTo>
                  <a:pt x="45719" y="45719"/>
                </a:lnTo>
                <a:lnTo>
                  <a:pt x="45719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98947" y="208788"/>
            <a:ext cx="67310" cy="18415"/>
          </a:xfrm>
          <a:custGeom>
            <a:avLst/>
            <a:gdLst/>
            <a:ahLst/>
            <a:cxnLst/>
            <a:rect l="l" t="t" r="r" b="b"/>
            <a:pathLst>
              <a:path w="67310" h="18414">
                <a:moveTo>
                  <a:pt x="0" y="18237"/>
                </a:moveTo>
                <a:lnTo>
                  <a:pt x="67055" y="18237"/>
                </a:lnTo>
                <a:lnTo>
                  <a:pt x="67055" y="0"/>
                </a:lnTo>
                <a:lnTo>
                  <a:pt x="0" y="0"/>
                </a:lnTo>
                <a:lnTo>
                  <a:pt x="0" y="1823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95827" y="217906"/>
            <a:ext cx="2070100" cy="0"/>
          </a:xfrm>
          <a:custGeom>
            <a:avLst/>
            <a:gdLst/>
            <a:ahLst/>
            <a:cxnLst/>
            <a:rect l="l" t="t" r="r" b="b"/>
            <a:pathLst>
              <a:path w="2070100">
                <a:moveTo>
                  <a:pt x="0" y="0"/>
                </a:moveTo>
                <a:lnTo>
                  <a:pt x="2069592" y="0"/>
                </a:lnTo>
              </a:path>
            </a:pathLst>
          </a:custGeom>
          <a:ln w="18237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00802" y="254508"/>
            <a:ext cx="635" cy="104139"/>
          </a:xfrm>
          <a:custGeom>
            <a:avLst/>
            <a:gdLst/>
            <a:ahLst/>
            <a:cxnLst/>
            <a:rect l="l" t="t" r="r" b="b"/>
            <a:pathLst>
              <a:path w="635" h="104139">
                <a:moveTo>
                  <a:pt x="0" y="103632"/>
                </a:moveTo>
                <a:lnTo>
                  <a:pt x="253" y="103632"/>
                </a:lnTo>
                <a:lnTo>
                  <a:pt x="253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82767" y="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49"/>
                </a:lnTo>
              </a:path>
            </a:pathLst>
          </a:custGeom>
          <a:ln w="335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0002" y="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49"/>
                </a:lnTo>
              </a:path>
            </a:pathLst>
          </a:custGeom>
          <a:ln w="167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3238" y="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49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00471" y="0"/>
            <a:ext cx="17145" cy="228600"/>
          </a:xfrm>
          <a:custGeom>
            <a:avLst/>
            <a:gdLst/>
            <a:ahLst/>
            <a:cxnLst/>
            <a:rect l="l" t="t" r="r" b="b"/>
            <a:pathLst>
              <a:path w="17145" h="228600">
                <a:moveTo>
                  <a:pt x="0" y="228549"/>
                </a:moveTo>
                <a:lnTo>
                  <a:pt x="16763" y="228549"/>
                </a:lnTo>
                <a:lnTo>
                  <a:pt x="16763" y="0"/>
                </a:lnTo>
                <a:lnTo>
                  <a:pt x="0" y="0"/>
                </a:lnTo>
                <a:lnTo>
                  <a:pt x="0" y="228549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65420" y="0"/>
            <a:ext cx="33655" cy="227329"/>
          </a:xfrm>
          <a:custGeom>
            <a:avLst/>
            <a:gdLst/>
            <a:ahLst/>
            <a:cxnLst/>
            <a:rect l="l" t="t" r="r" b="b"/>
            <a:pathLst>
              <a:path w="33654" h="227329">
                <a:moveTo>
                  <a:pt x="0" y="227025"/>
                </a:moveTo>
                <a:lnTo>
                  <a:pt x="33527" y="227025"/>
                </a:lnTo>
                <a:lnTo>
                  <a:pt x="33527" y="0"/>
                </a:lnTo>
                <a:lnTo>
                  <a:pt x="0" y="0"/>
                </a:lnTo>
                <a:lnTo>
                  <a:pt x="0" y="22702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43321" y="0"/>
            <a:ext cx="0" cy="227329"/>
          </a:xfrm>
          <a:custGeom>
            <a:avLst/>
            <a:gdLst/>
            <a:ahLst/>
            <a:cxnLst/>
            <a:rect l="l" t="t" r="r" b="b"/>
            <a:pathLst>
              <a:path h="227329">
                <a:moveTo>
                  <a:pt x="0" y="0"/>
                </a:moveTo>
                <a:lnTo>
                  <a:pt x="0" y="227025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61" y="227025"/>
            <a:ext cx="5365115" cy="351155"/>
          </a:xfrm>
          <a:prstGeom prst="rect">
            <a:avLst/>
          </a:prstGeom>
          <a:solidFill>
            <a:srgbClr val="3333B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00"/>
              </a:spcBef>
            </a:pPr>
            <a:r>
              <a:rPr lang="en-IN" sz="220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Working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165471" y="19938"/>
            <a:ext cx="7683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IN" sz="10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7</a:t>
            </a:r>
            <a:endParaRPr lang="en-IN" sz="1000" dirty="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780" y="653556"/>
            <a:ext cx="5024120" cy="32566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 of all, when we start the device name of project is displayed on screen that is “Smart Dustbin” and then device comes in event detection state. 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device will remain in event detection state till the dustbin is not completely filled. In this state the Ultrasonic sensor HC-SR04 continuously detects the level of dustbin and keeps on transmitting the data to 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Blynk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with is help of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ESP8266 module.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Blynk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will keep on analyzing the data sent by HC-SR04 and when the data will cross certain limit it will trigger notification event.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notification event will be triggered by the app the cleaners will get a notification on their phone telling them that the dustbin is full and needs to be emptied as soon as possible. 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also send an email regarding the status of the dustbin to the workers and municipal corporation.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the dustbin is emptied the HC-SR04 will send a signal to the app and the device will again go into event detection state in which it was initially and same process is repeated according to the level of dustbin.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715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185420" algn="l"/>
              </a:tabLst>
            </a:pP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98947" y="178308"/>
            <a:ext cx="67310" cy="48895"/>
          </a:xfrm>
          <a:custGeom>
            <a:avLst/>
            <a:gdLst/>
            <a:ahLst/>
            <a:cxnLst/>
            <a:rect l="l" t="t" r="r" b="b"/>
            <a:pathLst>
              <a:path w="67310" h="48895">
                <a:moveTo>
                  <a:pt x="0" y="48717"/>
                </a:moveTo>
                <a:lnTo>
                  <a:pt x="67055" y="48717"/>
                </a:lnTo>
                <a:lnTo>
                  <a:pt x="67055" y="0"/>
                </a:lnTo>
                <a:lnTo>
                  <a:pt x="0" y="0"/>
                </a:lnTo>
                <a:lnTo>
                  <a:pt x="0" y="4871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78308"/>
            <a:ext cx="5265420" cy="48895"/>
          </a:xfrm>
          <a:custGeom>
            <a:avLst/>
            <a:gdLst/>
            <a:ahLst/>
            <a:cxnLst/>
            <a:rect l="l" t="t" r="r" b="b"/>
            <a:pathLst>
              <a:path w="5265420" h="48895">
                <a:moveTo>
                  <a:pt x="0" y="48717"/>
                </a:moveTo>
                <a:lnTo>
                  <a:pt x="5265420" y="48717"/>
                </a:lnTo>
                <a:lnTo>
                  <a:pt x="5265420" y="0"/>
                </a:lnTo>
                <a:lnTo>
                  <a:pt x="0" y="0"/>
                </a:lnTo>
                <a:lnTo>
                  <a:pt x="0" y="4871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77434" y="2087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0" y="45719"/>
                </a:moveTo>
                <a:lnTo>
                  <a:pt x="45719" y="45719"/>
                </a:lnTo>
                <a:lnTo>
                  <a:pt x="45719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98947" y="208788"/>
            <a:ext cx="67310" cy="18415"/>
          </a:xfrm>
          <a:custGeom>
            <a:avLst/>
            <a:gdLst/>
            <a:ahLst/>
            <a:cxnLst/>
            <a:rect l="l" t="t" r="r" b="b"/>
            <a:pathLst>
              <a:path w="67310" h="18414">
                <a:moveTo>
                  <a:pt x="0" y="18237"/>
                </a:moveTo>
                <a:lnTo>
                  <a:pt x="67055" y="18237"/>
                </a:lnTo>
                <a:lnTo>
                  <a:pt x="67055" y="0"/>
                </a:lnTo>
                <a:lnTo>
                  <a:pt x="0" y="0"/>
                </a:lnTo>
                <a:lnTo>
                  <a:pt x="0" y="1823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95827" y="217906"/>
            <a:ext cx="2070100" cy="0"/>
          </a:xfrm>
          <a:custGeom>
            <a:avLst/>
            <a:gdLst/>
            <a:ahLst/>
            <a:cxnLst/>
            <a:rect l="l" t="t" r="r" b="b"/>
            <a:pathLst>
              <a:path w="2070100">
                <a:moveTo>
                  <a:pt x="0" y="0"/>
                </a:moveTo>
                <a:lnTo>
                  <a:pt x="2069592" y="0"/>
                </a:lnTo>
              </a:path>
            </a:pathLst>
          </a:custGeom>
          <a:ln w="18237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00802" y="254508"/>
            <a:ext cx="635" cy="104139"/>
          </a:xfrm>
          <a:custGeom>
            <a:avLst/>
            <a:gdLst/>
            <a:ahLst/>
            <a:cxnLst/>
            <a:rect l="l" t="t" r="r" b="b"/>
            <a:pathLst>
              <a:path w="635" h="104139">
                <a:moveTo>
                  <a:pt x="0" y="103632"/>
                </a:moveTo>
                <a:lnTo>
                  <a:pt x="253" y="103632"/>
                </a:lnTo>
                <a:lnTo>
                  <a:pt x="253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82767" y="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49"/>
                </a:lnTo>
              </a:path>
            </a:pathLst>
          </a:custGeom>
          <a:ln w="335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0002" y="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49"/>
                </a:lnTo>
              </a:path>
            </a:pathLst>
          </a:custGeom>
          <a:ln w="167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3238" y="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49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00471" y="0"/>
            <a:ext cx="17145" cy="228600"/>
          </a:xfrm>
          <a:custGeom>
            <a:avLst/>
            <a:gdLst/>
            <a:ahLst/>
            <a:cxnLst/>
            <a:rect l="l" t="t" r="r" b="b"/>
            <a:pathLst>
              <a:path w="17145" h="228600">
                <a:moveTo>
                  <a:pt x="0" y="228549"/>
                </a:moveTo>
                <a:lnTo>
                  <a:pt x="16763" y="228549"/>
                </a:lnTo>
                <a:lnTo>
                  <a:pt x="16763" y="0"/>
                </a:lnTo>
                <a:lnTo>
                  <a:pt x="0" y="0"/>
                </a:lnTo>
                <a:lnTo>
                  <a:pt x="0" y="228549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65420" y="0"/>
            <a:ext cx="33655" cy="227329"/>
          </a:xfrm>
          <a:custGeom>
            <a:avLst/>
            <a:gdLst/>
            <a:ahLst/>
            <a:cxnLst/>
            <a:rect l="l" t="t" r="r" b="b"/>
            <a:pathLst>
              <a:path w="33654" h="227329">
                <a:moveTo>
                  <a:pt x="0" y="227025"/>
                </a:moveTo>
                <a:lnTo>
                  <a:pt x="33527" y="227025"/>
                </a:lnTo>
                <a:lnTo>
                  <a:pt x="33527" y="0"/>
                </a:lnTo>
                <a:lnTo>
                  <a:pt x="0" y="0"/>
                </a:lnTo>
                <a:lnTo>
                  <a:pt x="0" y="22702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43321" y="0"/>
            <a:ext cx="0" cy="227329"/>
          </a:xfrm>
          <a:custGeom>
            <a:avLst/>
            <a:gdLst/>
            <a:ahLst/>
            <a:cxnLst/>
            <a:rect l="l" t="t" r="r" b="b"/>
            <a:pathLst>
              <a:path h="227329">
                <a:moveTo>
                  <a:pt x="0" y="0"/>
                </a:moveTo>
                <a:lnTo>
                  <a:pt x="0" y="227025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61" y="227025"/>
            <a:ext cx="5365115" cy="351155"/>
          </a:xfrm>
          <a:prstGeom prst="rect">
            <a:avLst/>
          </a:prstGeom>
          <a:solidFill>
            <a:srgbClr val="3333B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00"/>
              </a:spcBef>
            </a:pPr>
            <a:r>
              <a:rPr lang="en-IN" sz="220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Circuit Diagram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165471" y="19938"/>
            <a:ext cx="7683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IN" sz="10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8</a:t>
            </a:r>
            <a:endParaRPr lang="en-IN" sz="1000" dirty="0">
              <a:latin typeface="Georgia" panose="02040502050405020303"/>
              <a:cs typeface="Georgia" panose="02040502050405020303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5CC0A5-2A03-4936-A9FE-A5EF07C76A2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075" y="1295400"/>
            <a:ext cx="1694467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F60C0F7-35FA-481D-B53F-2BC1E3295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" y="762000"/>
            <a:ext cx="3064254" cy="29733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8738DAF-6483-4005-86FB-32C8D14A4238}"/>
              </a:ext>
            </a:extLst>
          </p:cNvPr>
          <p:cNvSpPr txBox="1"/>
          <p:nvPr/>
        </p:nvSpPr>
        <p:spPr>
          <a:xfrm>
            <a:off x="1250950" y="3429000"/>
            <a:ext cx="1752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Fig(</a:t>
            </a:r>
            <a:r>
              <a:rPr lang="en-IN" sz="900" dirty="0" err="1"/>
              <a:t>i</a:t>
            </a:r>
            <a:r>
              <a:rPr lang="en-IN" sz="900" dirty="0"/>
              <a:t>). Circuit Diagram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68C9B1-7BAE-4146-B1DD-ADA502AE5CB0}"/>
              </a:ext>
            </a:extLst>
          </p:cNvPr>
          <p:cNvSpPr txBox="1"/>
          <p:nvPr/>
        </p:nvSpPr>
        <p:spPr>
          <a:xfrm>
            <a:off x="3994150" y="2590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Fig(ii). Ultrasonic sensor HC SR-04</a:t>
            </a:r>
          </a:p>
        </p:txBody>
      </p:sp>
    </p:spTree>
    <p:extLst>
      <p:ext uri="{BB962C8B-B14F-4D97-AF65-F5344CB8AC3E}">
        <p14:creationId xmlns:p14="http://schemas.microsoft.com/office/powerpoint/2010/main" val="277991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98947" y="178308"/>
            <a:ext cx="67310" cy="41275"/>
          </a:xfrm>
          <a:custGeom>
            <a:avLst/>
            <a:gdLst/>
            <a:ahLst/>
            <a:cxnLst/>
            <a:rect l="l" t="t" r="r" b="b"/>
            <a:pathLst>
              <a:path w="67310" h="41275">
                <a:moveTo>
                  <a:pt x="0" y="41097"/>
                </a:moveTo>
                <a:lnTo>
                  <a:pt x="67055" y="41097"/>
                </a:lnTo>
                <a:lnTo>
                  <a:pt x="67055" y="0"/>
                </a:lnTo>
                <a:lnTo>
                  <a:pt x="0" y="0"/>
                </a:lnTo>
                <a:lnTo>
                  <a:pt x="0" y="4109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78308"/>
            <a:ext cx="5265420" cy="41275"/>
          </a:xfrm>
          <a:custGeom>
            <a:avLst/>
            <a:gdLst/>
            <a:ahLst/>
            <a:cxnLst/>
            <a:rect l="l" t="t" r="r" b="b"/>
            <a:pathLst>
              <a:path w="5265420" h="41275">
                <a:moveTo>
                  <a:pt x="0" y="41097"/>
                </a:moveTo>
                <a:lnTo>
                  <a:pt x="5265420" y="41097"/>
                </a:lnTo>
                <a:lnTo>
                  <a:pt x="5265420" y="0"/>
                </a:lnTo>
                <a:lnTo>
                  <a:pt x="0" y="0"/>
                </a:lnTo>
                <a:lnTo>
                  <a:pt x="0" y="4109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98947" y="214096"/>
            <a:ext cx="67310" cy="0"/>
          </a:xfrm>
          <a:custGeom>
            <a:avLst/>
            <a:gdLst/>
            <a:ahLst/>
            <a:cxnLst/>
            <a:rect l="l" t="t" r="r" b="b"/>
            <a:pathLst>
              <a:path w="67310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10617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95827" y="214096"/>
            <a:ext cx="2070100" cy="0"/>
          </a:xfrm>
          <a:custGeom>
            <a:avLst/>
            <a:gdLst/>
            <a:ahLst/>
            <a:cxnLst/>
            <a:rect l="l" t="t" r="r" b="b"/>
            <a:pathLst>
              <a:path w="2070100">
                <a:moveTo>
                  <a:pt x="0" y="0"/>
                </a:moveTo>
                <a:lnTo>
                  <a:pt x="2069592" y="0"/>
                </a:lnTo>
              </a:path>
            </a:pathLst>
          </a:custGeom>
          <a:ln w="10617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9532" y="254508"/>
            <a:ext cx="1905" cy="104139"/>
          </a:xfrm>
          <a:custGeom>
            <a:avLst/>
            <a:gdLst/>
            <a:ahLst/>
            <a:cxnLst/>
            <a:rect l="l" t="t" r="r" b="b"/>
            <a:pathLst>
              <a:path w="1904" h="104139">
                <a:moveTo>
                  <a:pt x="0" y="103632"/>
                </a:moveTo>
                <a:lnTo>
                  <a:pt x="1524" y="103632"/>
                </a:lnTo>
                <a:lnTo>
                  <a:pt x="1524" y="0"/>
                </a:lnTo>
                <a:lnTo>
                  <a:pt x="0" y="0"/>
                </a:lnTo>
                <a:lnTo>
                  <a:pt x="0" y="103632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82767" y="0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335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50002" y="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29"/>
                </a:lnTo>
              </a:path>
            </a:pathLst>
          </a:custGeom>
          <a:ln w="167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3238" y="0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29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00471" y="0"/>
            <a:ext cx="17145" cy="220979"/>
          </a:xfrm>
          <a:custGeom>
            <a:avLst/>
            <a:gdLst/>
            <a:ahLst/>
            <a:cxnLst/>
            <a:rect l="l" t="t" r="r" b="b"/>
            <a:pathLst>
              <a:path w="17145" h="220979">
                <a:moveTo>
                  <a:pt x="0" y="220929"/>
                </a:moveTo>
                <a:lnTo>
                  <a:pt x="16763" y="220929"/>
                </a:lnTo>
                <a:lnTo>
                  <a:pt x="16763" y="0"/>
                </a:lnTo>
                <a:lnTo>
                  <a:pt x="0" y="0"/>
                </a:lnTo>
                <a:lnTo>
                  <a:pt x="0" y="220929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65420" y="0"/>
            <a:ext cx="33655" cy="219710"/>
          </a:xfrm>
          <a:custGeom>
            <a:avLst/>
            <a:gdLst/>
            <a:ahLst/>
            <a:cxnLst/>
            <a:rect l="l" t="t" r="r" b="b"/>
            <a:pathLst>
              <a:path w="33654" h="219710">
                <a:moveTo>
                  <a:pt x="0" y="219405"/>
                </a:moveTo>
                <a:lnTo>
                  <a:pt x="33527" y="219405"/>
                </a:lnTo>
                <a:lnTo>
                  <a:pt x="33527" y="0"/>
                </a:lnTo>
                <a:lnTo>
                  <a:pt x="0" y="0"/>
                </a:lnTo>
                <a:lnTo>
                  <a:pt x="0" y="21940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43321" y="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05"/>
                </a:lnTo>
              </a:path>
            </a:pathLst>
          </a:custGeom>
          <a:ln w="4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0" y="219405"/>
            <a:ext cx="5348605" cy="349885"/>
          </a:xfrm>
          <a:prstGeom prst="rect">
            <a:avLst/>
          </a:prstGeom>
          <a:solidFill>
            <a:srgbClr val="3333B1"/>
          </a:solidFill>
        </p:spPr>
        <p:txBody>
          <a:bodyPr vert="horz" wrap="square" lIns="0" tIns="1143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90"/>
              </a:spcBef>
            </a:pPr>
            <a:r>
              <a:rPr lang="en-IN" sz="2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Coding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157851" y="19938"/>
            <a:ext cx="84455" cy="16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IN" sz="1000" spc="-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9</a:t>
            </a:r>
            <a:endParaRPr lang="en-IN" sz="1000" dirty="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75767" y="604849"/>
            <a:ext cx="51231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trigger 5</a:t>
            </a:r>
          </a:p>
          <a:p>
            <a:pPr algn="l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echo 4</a:t>
            </a:r>
          </a:p>
          <a:p>
            <a:pPr algn="l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BLYNK_PRINT Serial  </a:t>
            </a:r>
          </a:p>
          <a:p>
            <a:pPr algn="l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&lt;ESP8266WiFi.h&gt;</a:t>
            </a:r>
          </a:p>
          <a:p>
            <a:pPr algn="l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&lt;BlynkSimpleEsp8266.h&gt;</a:t>
            </a:r>
          </a:p>
          <a:p>
            <a:pPr algn="l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auth[] = "4pMgUxjM4vFyIXmYhCE4upWI1PhQjn54";</a:t>
            </a:r>
          </a:p>
          <a:p>
            <a:pPr algn="l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ssid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= "Samsung";</a:t>
            </a:r>
          </a:p>
          <a:p>
            <a:pPr algn="l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pass[] = "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ashishj@samsung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algn="l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setup()</a:t>
            </a:r>
          </a:p>
          <a:p>
            <a:pPr algn="l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Serial.begin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(9600);</a:t>
            </a:r>
          </a:p>
          <a:p>
            <a:pPr algn="l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Blynk.begin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(auth,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ssid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pass);</a:t>
            </a:r>
          </a:p>
          <a:p>
            <a:pPr algn="l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(trigger, OUTPUT);</a:t>
            </a:r>
          </a:p>
          <a:p>
            <a:pPr algn="l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(echo, INPUT);</a:t>
            </a:r>
          </a:p>
          <a:p>
            <a:pPr algn="l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loop()</a:t>
            </a:r>
          </a:p>
          <a:p>
            <a:pPr algn="l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duration, distance;</a:t>
            </a:r>
          </a:p>
          <a:p>
            <a:pPr algn="l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(trigger, LOW);  </a:t>
            </a:r>
          </a:p>
          <a:p>
            <a:pPr algn="l"/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delayMicroseconds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(trigger, HIGH);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delayMicroseconds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(10);</a:t>
            </a:r>
          </a:p>
          <a:p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(trigger, LOW);</a:t>
            </a:r>
          </a:p>
          <a:p>
            <a:pPr algn="l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894</Words>
  <Application>Microsoft Office PowerPoint</Application>
  <PresentationFormat>Custom</PresentationFormat>
  <Paragraphs>175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Georgia</vt:lpstr>
      <vt:lpstr>Times New Roman</vt:lpstr>
      <vt:lpstr>Trebuchet MS</vt:lpstr>
      <vt:lpstr>Wingdings</vt:lpstr>
      <vt:lpstr>Office Theme</vt:lpstr>
      <vt:lpstr>PowerPoint Presentation</vt:lpstr>
      <vt:lpstr>Contents</vt:lpstr>
      <vt:lpstr>Abstract</vt:lpstr>
      <vt:lpstr>Introduction</vt:lpstr>
      <vt:lpstr>Proposed System</vt:lpstr>
      <vt:lpstr>Components Required</vt:lpstr>
      <vt:lpstr>Working</vt:lpstr>
      <vt:lpstr>Circuit Diagram</vt:lpstr>
      <vt:lpstr>Coding</vt:lpstr>
      <vt:lpstr>Coding</vt:lpstr>
      <vt:lpstr>Screenshot Pictures</vt:lpstr>
      <vt:lpstr>Advantages</vt:lpstr>
      <vt:lpstr>Application</vt:lpstr>
      <vt:lpstr>Future Scope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JHA</dc:creator>
  <cp:lastModifiedBy>ASHISH JHA</cp:lastModifiedBy>
  <cp:revision>17</cp:revision>
  <dcterms:created xsi:type="dcterms:W3CDTF">2019-11-22T05:45:00Z</dcterms:created>
  <dcterms:modified xsi:type="dcterms:W3CDTF">2019-11-27T07:20:46Z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2019-11-22T00:00:00Z</vt:filetime>
  </property>
  <property fmtid="{D5CDD505-2E9C-101B-9397-08002B2CF9AE}" pid="5" name="KSOProductBuildVer">
    <vt:lpwstr>1033-11.2.0.8991</vt:lpwstr>
  </property>
</Properties>
</file>