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5"/>
  </p:notesMasterIdLst>
  <p:handoutMasterIdLst>
    <p:handoutMasterId r:id="rId16"/>
  </p:handoutMasterIdLst>
  <p:sldIdLst>
    <p:sldId id="289" r:id="rId5"/>
    <p:sldId id="288" r:id="rId6"/>
    <p:sldId id="276" r:id="rId7"/>
    <p:sldId id="283" r:id="rId8"/>
    <p:sldId id="261" r:id="rId9"/>
    <p:sldId id="257" r:id="rId10"/>
    <p:sldId id="264" r:id="rId11"/>
    <p:sldId id="290" r:id="rId12"/>
    <p:sldId id="29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7A70"/>
    <a:srgbClr val="D2C38A"/>
    <a:srgbClr val="C6AB8C"/>
    <a:srgbClr val="B8925C"/>
    <a:srgbClr val="897F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94" autoAdjust="0"/>
  </p:normalViewPr>
  <p:slideViewPr>
    <p:cSldViewPr snapToGrid="0">
      <p:cViewPr>
        <p:scale>
          <a:sx n="75" d="100"/>
          <a:sy n="75" d="100"/>
        </p:scale>
        <p:origin x="312" y="12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1/11/2025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1/11/2025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7440479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2974415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1/11/2025</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1/11/2025</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1/11/2025</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1/11/2025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7" name="Freeform 10">
            <a:extLst>
              <a:ext uri="{FF2B5EF4-FFF2-40B4-BE49-F238E27FC236}">
                <a16:creationId xmlns:a16="http://schemas.microsoft.com/office/drawing/2014/main" id="{C4293765-78A6-5206-26C2-E8817B2834F6}"/>
              </a:ext>
              <a:ext uri="{C183D7F6-B498-43B3-948B-1728B52AA6E4}">
                <adec:decorative xmlns:adec="http://schemas.microsoft.com/office/drawing/2017/decorative" val="1"/>
              </a:ext>
            </a:extLst>
          </p:cNvPr>
          <p:cNvSpPr/>
          <p:nvPr userDrawn="1"/>
        </p:nvSpPr>
        <p:spPr>
          <a:xfrm>
            <a:off x="0" y="0"/>
            <a:ext cx="7470792" cy="6858000"/>
          </a:xfrm>
          <a:custGeom>
            <a:avLst/>
            <a:gdLst>
              <a:gd name="connsiteX0" fmla="*/ 0 w 7470792"/>
              <a:gd name="connsiteY0" fmla="*/ 0 h 6858000"/>
              <a:gd name="connsiteX1" fmla="*/ 7470792 w 7470792"/>
              <a:gd name="connsiteY1" fmla="*/ 0 h 6858000"/>
              <a:gd name="connsiteX2" fmla="*/ 5633197 w 7470792"/>
              <a:gd name="connsiteY2" fmla="*/ 6858000 h 6858000"/>
              <a:gd name="connsiteX3" fmla="*/ 0 w 747079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470792" h="6858000">
                <a:moveTo>
                  <a:pt x="0" y="0"/>
                </a:moveTo>
                <a:lnTo>
                  <a:pt x="7470792" y="0"/>
                </a:lnTo>
                <a:lnTo>
                  <a:pt x="5633197"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n>
                <a:noFill/>
              </a:ln>
            </a:endParaRPr>
          </a:p>
        </p:txBody>
      </p:sp>
      <p:cxnSp>
        <p:nvCxnSpPr>
          <p:cNvPr id="8" name="Straight Connector 7">
            <a:extLst>
              <a:ext uri="{FF2B5EF4-FFF2-40B4-BE49-F238E27FC236}">
                <a16:creationId xmlns:a16="http://schemas.microsoft.com/office/drawing/2014/main" id="{BB4E351F-7451-86A3-5271-0D00B9EFA662}"/>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A860223-A40E-30ED-6832-0825A930BB67}"/>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6907E-F17B-783E-D454-DFC62D0977A0}"/>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6B12211-7E94-9534-6F2D-2AFD2EBE36F0}"/>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580245-E985-EC3F-9385-D0F517F0C151}"/>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75A82A3-E3DF-978F-4BD7-10E0F1075B64}"/>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EDC40AE-D1CB-7535-22E2-E6D910FB8229}"/>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685800"/>
            <a:ext cx="9144000" cy="3136738"/>
          </a:xfrm>
        </p:spPr>
        <p:txBody>
          <a:bodyPr anchor="b">
            <a:noAutofit/>
          </a:bodyPr>
          <a:lstStyle>
            <a:lvl1pPr algn="ctr">
              <a:defRPr sz="4400">
                <a:solidFill>
                  <a:schemeClr val="accent6"/>
                </a:solidFill>
              </a:defRPr>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978800"/>
            <a:ext cx="9144000" cy="1965960"/>
          </a:xfrm>
        </p:spPr>
        <p:txBody>
          <a:bodyPr>
            <a:noAutofit/>
          </a:bodyPr>
          <a:lstStyle>
            <a:lvl1pPr marL="0" indent="0" algn="ctr">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5355955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1/11/2025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1/11/2025</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1/11/2025</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1/11/2025</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1/11/2025</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1/11/2025</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1/11/2025</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1/11/2025</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1/11/2025</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1/11/2025</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91" r:id="rId19"/>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145F9B-2ACD-29A6-4995-363CC9AB7BE2}"/>
              </a:ext>
            </a:extLst>
          </p:cNvPr>
          <p:cNvSpPr txBox="1"/>
          <p:nvPr/>
        </p:nvSpPr>
        <p:spPr>
          <a:xfrm>
            <a:off x="1120876" y="1986116"/>
            <a:ext cx="4503897" cy="830997"/>
          </a:xfrm>
          <a:prstGeom prst="rect">
            <a:avLst/>
          </a:prstGeom>
          <a:noFill/>
        </p:spPr>
        <p:txBody>
          <a:bodyPr wrap="square" rtlCol="0">
            <a:spAutoFit/>
          </a:bodyPr>
          <a:lstStyle/>
          <a:p>
            <a:r>
              <a:rPr lang="en-US" sz="2400" dirty="0"/>
              <a:t>Project Title : Movie Recommendation System by Collaborative Filtering</a:t>
            </a:r>
          </a:p>
        </p:txBody>
      </p:sp>
      <p:sp>
        <p:nvSpPr>
          <p:cNvPr id="6" name="TextBox 5">
            <a:extLst>
              <a:ext uri="{FF2B5EF4-FFF2-40B4-BE49-F238E27FC236}">
                <a16:creationId xmlns:a16="http://schemas.microsoft.com/office/drawing/2014/main" id="{0CE32E3F-2C0F-0094-6677-5CDFC2531996}"/>
              </a:ext>
            </a:extLst>
          </p:cNvPr>
          <p:cNvSpPr txBox="1"/>
          <p:nvPr/>
        </p:nvSpPr>
        <p:spPr>
          <a:xfrm>
            <a:off x="1120876" y="3699980"/>
            <a:ext cx="4601498" cy="400110"/>
          </a:xfrm>
          <a:prstGeom prst="rect">
            <a:avLst/>
          </a:prstGeom>
          <a:noFill/>
        </p:spPr>
        <p:txBody>
          <a:bodyPr wrap="square" rtlCol="0">
            <a:spAutoFit/>
          </a:bodyPr>
          <a:lstStyle/>
          <a:p>
            <a:r>
              <a:rPr lang="en-US" sz="2000" dirty="0"/>
              <a:t>Student Name : Ashish Joon</a:t>
            </a:r>
          </a:p>
        </p:txBody>
      </p:sp>
      <p:sp>
        <p:nvSpPr>
          <p:cNvPr id="8" name="TextBox 7">
            <a:extLst>
              <a:ext uri="{FF2B5EF4-FFF2-40B4-BE49-F238E27FC236}">
                <a16:creationId xmlns:a16="http://schemas.microsoft.com/office/drawing/2014/main" id="{04CD3313-6CDB-5615-44D8-C56765085084}"/>
              </a:ext>
            </a:extLst>
          </p:cNvPr>
          <p:cNvSpPr txBox="1"/>
          <p:nvPr/>
        </p:nvSpPr>
        <p:spPr>
          <a:xfrm>
            <a:off x="1120876" y="4527669"/>
            <a:ext cx="4925961" cy="400110"/>
          </a:xfrm>
          <a:prstGeom prst="rect">
            <a:avLst/>
          </a:prstGeom>
          <a:noFill/>
        </p:spPr>
        <p:txBody>
          <a:bodyPr wrap="square" rtlCol="0">
            <a:spAutoFit/>
          </a:bodyPr>
          <a:lstStyle/>
          <a:p>
            <a:r>
              <a:rPr lang="en-US" sz="2000" dirty="0"/>
              <a:t>Mentor Name : Dr. Narayan Singh Chaturvedi</a:t>
            </a:r>
          </a:p>
        </p:txBody>
      </p:sp>
      <p:pic>
        <p:nvPicPr>
          <p:cNvPr id="13" name="Picture Placeholder 12" descr="A building with lights on the side">
            <a:extLst>
              <a:ext uri="{FF2B5EF4-FFF2-40B4-BE49-F238E27FC236}">
                <a16:creationId xmlns:a16="http://schemas.microsoft.com/office/drawing/2014/main" id="{F03FDD72-E119-A3E3-DCFE-FA500CA83C9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8393" r="18393"/>
          <a:stretch>
            <a:fillRect/>
          </a:stretch>
        </p:blipFill>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5979392" y="3322320"/>
            <a:ext cx="4902843" cy="1078260"/>
          </a:xfrm>
          <a:noFill/>
        </p:spPr>
        <p:txBody>
          <a:bodyPr anchor="b"/>
          <a:lstStyle/>
          <a:p>
            <a:r>
              <a:rPr lang="en-US" sz="5400" b="1" dirty="0">
                <a:solidFill>
                  <a:schemeClr val="accent3">
                    <a:lumMod val="75000"/>
                  </a:schemeClr>
                </a:solidFill>
              </a:rPr>
              <a:t>THANK YOU</a:t>
            </a:r>
          </a:p>
        </p:txBody>
      </p:sp>
    </p:spTree>
    <p:extLst>
      <p:ext uri="{BB962C8B-B14F-4D97-AF65-F5344CB8AC3E}">
        <p14:creationId xmlns:p14="http://schemas.microsoft.com/office/powerpoint/2010/main" val="1210802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6">
            <a:extLst>
              <a:ext uri="{FF2B5EF4-FFF2-40B4-BE49-F238E27FC236}">
                <a16:creationId xmlns:a16="http://schemas.microsoft.com/office/drawing/2014/main" id="{086C9520-C924-5732-CC82-F0C4A533D4E2}"/>
              </a:ext>
            </a:extLst>
          </p:cNvP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t="34477" b="34477"/>
          <a:stretch/>
        </p:blipFill>
        <p:spPr>
          <a:xfrm>
            <a:off x="-15875" y="4765675"/>
            <a:ext cx="12207875" cy="2122488"/>
          </a:xfrm>
        </p:spPr>
      </p:pic>
      <p:sp>
        <p:nvSpPr>
          <p:cNvPr id="8" name="TextBox 7">
            <a:extLst>
              <a:ext uri="{FF2B5EF4-FFF2-40B4-BE49-F238E27FC236}">
                <a16:creationId xmlns:a16="http://schemas.microsoft.com/office/drawing/2014/main" id="{44874F81-2597-2EC2-6222-1E8A7CDF6795}"/>
              </a:ext>
            </a:extLst>
          </p:cNvPr>
          <p:cNvSpPr txBox="1"/>
          <p:nvPr/>
        </p:nvSpPr>
        <p:spPr>
          <a:xfrm>
            <a:off x="3677262" y="385241"/>
            <a:ext cx="5348749" cy="646331"/>
          </a:xfrm>
          <a:prstGeom prst="rect">
            <a:avLst/>
          </a:prstGeom>
          <a:noFill/>
        </p:spPr>
        <p:txBody>
          <a:bodyPr wrap="square" rtlCol="0">
            <a:spAutoFit/>
          </a:bodyPr>
          <a:lstStyle/>
          <a:p>
            <a:r>
              <a:rPr lang="en-US" sz="3600" b="1" dirty="0">
                <a:solidFill>
                  <a:srgbClr val="FFC000"/>
                </a:solidFill>
              </a:rPr>
              <a:t>Introduction</a:t>
            </a:r>
          </a:p>
        </p:txBody>
      </p:sp>
      <p:sp>
        <p:nvSpPr>
          <p:cNvPr id="9" name="TextBox 8">
            <a:extLst>
              <a:ext uri="{FF2B5EF4-FFF2-40B4-BE49-F238E27FC236}">
                <a16:creationId xmlns:a16="http://schemas.microsoft.com/office/drawing/2014/main" id="{72460F50-827B-C4C7-80EF-6DA727E89BFA}"/>
              </a:ext>
            </a:extLst>
          </p:cNvPr>
          <p:cNvSpPr txBox="1"/>
          <p:nvPr/>
        </p:nvSpPr>
        <p:spPr>
          <a:xfrm>
            <a:off x="1396179" y="1214085"/>
            <a:ext cx="9891252" cy="923330"/>
          </a:xfrm>
          <a:prstGeom prst="rect">
            <a:avLst/>
          </a:prstGeom>
          <a:noFill/>
        </p:spPr>
        <p:txBody>
          <a:bodyPr wrap="square" rtlCol="0">
            <a:spAutoFit/>
          </a:bodyPr>
          <a:lstStyle/>
          <a:p>
            <a:r>
              <a:rPr lang="en-US" dirty="0">
                <a:solidFill>
                  <a:schemeClr val="bg1"/>
                </a:solidFill>
              </a:rPr>
              <a:t>Project Overview : </a:t>
            </a:r>
          </a:p>
          <a:p>
            <a:r>
              <a:rPr lang="en-US" dirty="0">
                <a:solidFill>
                  <a:srgbClr val="997A70"/>
                </a:solidFill>
              </a:rPr>
              <a:t>This Project focuses on building a </a:t>
            </a:r>
            <a:r>
              <a:rPr lang="en-US" b="1" dirty="0">
                <a:solidFill>
                  <a:srgbClr val="997A70"/>
                </a:solidFill>
              </a:rPr>
              <a:t>Movie Recommendation System </a:t>
            </a:r>
            <a:r>
              <a:rPr lang="en-US" dirty="0">
                <a:solidFill>
                  <a:srgbClr val="997A70"/>
                </a:solidFill>
              </a:rPr>
              <a:t>that predicts user preferences and suggest movies using collaborative filtering.</a:t>
            </a:r>
            <a:endParaRPr lang="en-US" dirty="0">
              <a:solidFill>
                <a:srgbClr val="D2C38A"/>
              </a:solidFill>
            </a:endParaRPr>
          </a:p>
        </p:txBody>
      </p:sp>
      <p:sp>
        <p:nvSpPr>
          <p:cNvPr id="14" name="TextBox 13">
            <a:extLst>
              <a:ext uri="{FF2B5EF4-FFF2-40B4-BE49-F238E27FC236}">
                <a16:creationId xmlns:a16="http://schemas.microsoft.com/office/drawing/2014/main" id="{ACFEE817-85F7-968C-889B-39B473CE041A}"/>
              </a:ext>
            </a:extLst>
          </p:cNvPr>
          <p:cNvSpPr txBox="1"/>
          <p:nvPr/>
        </p:nvSpPr>
        <p:spPr>
          <a:xfrm>
            <a:off x="1415844" y="2274838"/>
            <a:ext cx="9851922" cy="2308324"/>
          </a:xfrm>
          <a:prstGeom prst="rect">
            <a:avLst/>
          </a:prstGeom>
          <a:noFill/>
        </p:spPr>
        <p:txBody>
          <a:bodyPr wrap="square" rtlCol="0">
            <a:spAutoFit/>
          </a:bodyPr>
          <a:lstStyle/>
          <a:p>
            <a:r>
              <a:rPr lang="en-US" b="1" dirty="0">
                <a:solidFill>
                  <a:schemeClr val="bg1"/>
                </a:solidFill>
              </a:rPr>
              <a:t>Data Collection :</a:t>
            </a:r>
            <a:br>
              <a:rPr lang="en-US" dirty="0"/>
            </a:br>
            <a:r>
              <a:rPr lang="en-US" dirty="0">
                <a:solidFill>
                  <a:srgbClr val="997A70"/>
                </a:solidFill>
              </a:rPr>
              <a:t>Utilizing the </a:t>
            </a:r>
            <a:r>
              <a:rPr lang="en-US" b="1" dirty="0">
                <a:solidFill>
                  <a:srgbClr val="997A70"/>
                </a:solidFill>
              </a:rPr>
              <a:t>MovieLens dataset</a:t>
            </a:r>
            <a:r>
              <a:rPr lang="en-US" dirty="0">
                <a:solidFill>
                  <a:srgbClr val="997A70"/>
                </a:solidFill>
              </a:rPr>
              <a:t> with millions of user ratings and movie details provides a comprehensive foundation for building accurate and reliable recommendations.</a:t>
            </a:r>
          </a:p>
          <a:p>
            <a:endParaRPr lang="en-US" dirty="0">
              <a:solidFill>
                <a:srgbClr val="997A70"/>
              </a:solidFill>
            </a:endParaRPr>
          </a:p>
          <a:p>
            <a:r>
              <a:rPr lang="en-US" b="1" dirty="0">
                <a:solidFill>
                  <a:schemeClr val="bg1"/>
                </a:solidFill>
              </a:rPr>
              <a:t>Project Goals :</a:t>
            </a:r>
            <a:br>
              <a:rPr lang="en-US" dirty="0"/>
            </a:br>
            <a:r>
              <a:rPr lang="en-US" dirty="0">
                <a:solidFill>
                  <a:srgbClr val="997A70"/>
                </a:solidFill>
              </a:rPr>
              <a:t>The primary goal of this project is to create a highly accurate and efficient system for recommending movies to users, improving their experience through personalization and data-driven insights</a:t>
            </a:r>
            <a:r>
              <a:rPr lang="en-US" dirty="0"/>
              <a:t>.</a:t>
            </a:r>
          </a:p>
          <a:p>
            <a:endParaRPr lang="en-US" dirty="0"/>
          </a:p>
        </p:txBody>
      </p:sp>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C8651000-2CD5-FC70-85FD-430A7469E6D2}"/>
              </a:ext>
            </a:extLst>
          </p:cNvPr>
          <p:cNvSpPr txBox="1"/>
          <p:nvPr/>
        </p:nvSpPr>
        <p:spPr>
          <a:xfrm>
            <a:off x="389279" y="169368"/>
            <a:ext cx="4997154" cy="157005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b="1" i="1" cap="all" dirty="0">
                <a:solidFill>
                  <a:schemeClr val="tx2"/>
                </a:solidFill>
                <a:latin typeface="+mj-lt"/>
                <a:ea typeface="+mj-ea"/>
                <a:cs typeface="+mj-cs"/>
              </a:rPr>
              <a:t>Problem Statement</a:t>
            </a:r>
          </a:p>
          <a:p>
            <a:pPr>
              <a:lnSpc>
                <a:spcPct val="90000"/>
              </a:lnSpc>
              <a:spcBef>
                <a:spcPct val="0"/>
              </a:spcBef>
              <a:spcAft>
                <a:spcPts val="600"/>
              </a:spcAft>
            </a:pPr>
            <a:r>
              <a:rPr lang="en-US" sz="5400" i="1" cap="all" dirty="0">
                <a:solidFill>
                  <a:schemeClr val="tx2"/>
                </a:solidFill>
                <a:latin typeface="+mj-lt"/>
                <a:ea typeface="+mj-ea"/>
                <a:cs typeface="+mj-cs"/>
              </a:rPr>
              <a:t> </a:t>
            </a:r>
          </a:p>
        </p:txBody>
      </p:sp>
      <p:cxnSp>
        <p:nvCxnSpPr>
          <p:cNvPr id="31" name="Straight Connector 30">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10" name="Graphic 9" descr="Head with Gears">
            <a:extLst>
              <a:ext uri="{FF2B5EF4-FFF2-40B4-BE49-F238E27FC236}">
                <a16:creationId xmlns:a16="http://schemas.microsoft.com/office/drawing/2014/main" id="{9E27280D-CBA5-1613-810A-39AC0C3FA4E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6891" y="0"/>
            <a:ext cx="5562600" cy="5562600"/>
          </a:xfrm>
          <a:prstGeom prst="rect">
            <a:avLst/>
          </a:prstGeom>
        </p:spPr>
      </p:pic>
      <p:sp>
        <p:nvSpPr>
          <p:cNvPr id="14" name="Flowchart: Process 13">
            <a:extLst>
              <a:ext uri="{FF2B5EF4-FFF2-40B4-BE49-F238E27FC236}">
                <a16:creationId xmlns:a16="http://schemas.microsoft.com/office/drawing/2014/main" id="{E82030A1-2564-B75F-D856-B723C7CD7756}"/>
              </a:ext>
            </a:extLst>
          </p:cNvPr>
          <p:cNvSpPr/>
          <p:nvPr/>
        </p:nvSpPr>
        <p:spPr>
          <a:xfrm>
            <a:off x="245806" y="2644876"/>
            <a:ext cx="2054156" cy="3201793"/>
          </a:xfrm>
          <a:prstGeom prst="flowChartProcess">
            <a:avLst/>
          </a:prstGeom>
        </p:spPr>
        <p:style>
          <a:lnRef idx="2">
            <a:schemeClr val="accent6"/>
          </a:lnRef>
          <a:fillRef idx="1">
            <a:schemeClr val="lt1"/>
          </a:fillRef>
          <a:effectRef idx="0">
            <a:schemeClr val="accent6"/>
          </a:effectRef>
          <a:fontRef idx="minor">
            <a:schemeClr val="dk1"/>
          </a:fontRef>
        </p:style>
        <p:txBody>
          <a:bodyPr numCol="1" rtlCol="0" anchor="t" anchorCtr="0"/>
          <a:lstStyle/>
          <a:p>
            <a:r>
              <a:rPr lang="en-US" b="1" dirty="0"/>
              <a:t>Need for Personalization</a:t>
            </a:r>
          </a:p>
          <a:p>
            <a:r>
              <a:rPr lang="en-US" i="1" dirty="0">
                <a:solidFill>
                  <a:srgbClr val="997A70"/>
                </a:solidFill>
              </a:rPr>
              <a:t>Consumers face an overwhelming number of movie choices, leading to the need for personalized recommendations that cater to individual tastes.</a:t>
            </a:r>
          </a:p>
        </p:txBody>
      </p:sp>
      <p:sp>
        <p:nvSpPr>
          <p:cNvPr id="16" name="Rectangle 15">
            <a:extLst>
              <a:ext uri="{FF2B5EF4-FFF2-40B4-BE49-F238E27FC236}">
                <a16:creationId xmlns:a16="http://schemas.microsoft.com/office/drawing/2014/main" id="{241D23F7-5846-31E1-F06F-31DD2D1CDD7B}"/>
              </a:ext>
            </a:extLst>
          </p:cNvPr>
          <p:cNvSpPr/>
          <p:nvPr/>
        </p:nvSpPr>
        <p:spPr>
          <a:xfrm>
            <a:off x="2290130" y="2644875"/>
            <a:ext cx="2360883" cy="3201793"/>
          </a:xfrm>
          <a:prstGeom prst="rect">
            <a:avLst/>
          </a:prstGeom>
        </p:spPr>
        <p:style>
          <a:lnRef idx="2">
            <a:schemeClr val="accent6"/>
          </a:lnRef>
          <a:fillRef idx="1">
            <a:schemeClr val="lt1"/>
          </a:fillRef>
          <a:effectRef idx="0">
            <a:schemeClr val="accent6"/>
          </a:effectRef>
          <a:fontRef idx="minor">
            <a:schemeClr val="dk1"/>
          </a:fontRef>
        </p:style>
        <p:txBody>
          <a:bodyPr rtlCol="0" anchor="t" anchorCtr="0"/>
          <a:lstStyle/>
          <a:p>
            <a:r>
              <a:rPr lang="en-US" b="1" dirty="0"/>
              <a:t>Challenges</a:t>
            </a:r>
          </a:p>
          <a:p>
            <a:endParaRPr lang="en-US" b="1" dirty="0"/>
          </a:p>
          <a:p>
            <a:r>
              <a:rPr lang="en-US" i="1" dirty="0">
                <a:solidFill>
                  <a:srgbClr val="997A70"/>
                </a:solidFill>
              </a:rPr>
              <a:t>Achieving accurate recommendations is challenging due to factors like data sparsity and the dynamic nature of user preferences.</a:t>
            </a:r>
          </a:p>
        </p:txBody>
      </p:sp>
      <p:sp>
        <p:nvSpPr>
          <p:cNvPr id="18" name="Flowchart: Process 17">
            <a:extLst>
              <a:ext uri="{FF2B5EF4-FFF2-40B4-BE49-F238E27FC236}">
                <a16:creationId xmlns:a16="http://schemas.microsoft.com/office/drawing/2014/main" id="{2C470CDF-0C0D-C1EC-08BB-BCC9249AC650}"/>
              </a:ext>
            </a:extLst>
          </p:cNvPr>
          <p:cNvSpPr/>
          <p:nvPr/>
        </p:nvSpPr>
        <p:spPr>
          <a:xfrm>
            <a:off x="4650728" y="2643117"/>
            <a:ext cx="2293704" cy="3201793"/>
          </a:xfrm>
          <a:prstGeom prst="flowChartProcess">
            <a:avLst/>
          </a:prstGeom>
        </p:spPr>
        <p:style>
          <a:lnRef idx="2">
            <a:schemeClr val="accent6"/>
          </a:lnRef>
          <a:fillRef idx="1">
            <a:schemeClr val="lt1"/>
          </a:fillRef>
          <a:effectRef idx="0">
            <a:schemeClr val="accent6"/>
          </a:effectRef>
          <a:fontRef idx="minor">
            <a:schemeClr val="dk1"/>
          </a:fontRef>
        </p:style>
        <p:txBody>
          <a:bodyPr rtlCol="0" anchor="t" anchorCtr="0"/>
          <a:lstStyle/>
          <a:p>
            <a:r>
              <a:rPr lang="en-US" b="1" dirty="0"/>
              <a:t>Addressing Data Limitations</a:t>
            </a:r>
            <a:endParaRPr lang="en-US" dirty="0"/>
          </a:p>
          <a:p>
            <a:r>
              <a:rPr lang="en-US" i="1" dirty="0">
                <a:solidFill>
                  <a:srgbClr val="997A70"/>
                </a:solidFill>
              </a:rPr>
              <a:t>Overcoming the cold start problem and making recommendations with limited user data is a key challenge that requires advanced techniques</a:t>
            </a:r>
            <a:r>
              <a:rPr lang="en-US" dirty="0"/>
              <a:t>.</a:t>
            </a:r>
          </a:p>
        </p:txBody>
      </p:sp>
      <p:sp>
        <p:nvSpPr>
          <p:cNvPr id="20" name="TextBox 19">
            <a:extLst>
              <a:ext uri="{FF2B5EF4-FFF2-40B4-BE49-F238E27FC236}">
                <a16:creationId xmlns:a16="http://schemas.microsoft.com/office/drawing/2014/main" id="{6F6C058F-B378-97F2-4277-AC518B64622A}"/>
              </a:ext>
            </a:extLst>
          </p:cNvPr>
          <p:cNvSpPr txBox="1"/>
          <p:nvPr/>
        </p:nvSpPr>
        <p:spPr>
          <a:xfrm>
            <a:off x="389279" y="963269"/>
            <a:ext cx="6144549" cy="1477328"/>
          </a:xfrm>
          <a:prstGeom prst="rect">
            <a:avLst/>
          </a:prstGeom>
          <a:noFill/>
        </p:spPr>
        <p:txBody>
          <a:bodyPr wrap="square" rtlCol="0">
            <a:spAutoFit/>
          </a:bodyPr>
          <a:lstStyle/>
          <a:p>
            <a:r>
              <a:rPr lang="en-US" i="1" dirty="0">
                <a:solidFill>
                  <a:srgbClr val="997A70"/>
                </a:solidFill>
              </a:rPr>
              <a:t>With the increasing volume of movies available across platforms, users face difficulty in discovering content tailored to their preferences. This project addresses the challenge of </a:t>
            </a:r>
            <a:r>
              <a:rPr lang="en-US" b="1" i="1" dirty="0">
                <a:solidFill>
                  <a:srgbClr val="997A70"/>
                </a:solidFill>
              </a:rPr>
              <a:t>personalizing movie recommendations</a:t>
            </a:r>
            <a:r>
              <a:rPr lang="en-US" i="1" dirty="0">
                <a:solidFill>
                  <a:srgbClr val="997A70"/>
                </a:solidFill>
              </a:rPr>
              <a:t> by leveraging collaborative filtering techniques to predict user preferences based on historical ratings and behavior</a:t>
            </a:r>
          </a:p>
        </p:txBody>
      </p:sp>
    </p:spTree>
    <p:extLst>
      <p:ext uri="{BB962C8B-B14F-4D97-AF65-F5344CB8AC3E}">
        <p14:creationId xmlns:p14="http://schemas.microsoft.com/office/powerpoint/2010/main" val="82108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0"/>
                                        </p:tgtEl>
                                        <p:attrNameLst>
                                          <p:attrName>style.visibility</p:attrName>
                                        </p:attrNameLst>
                                      </p:cBhvr>
                                      <p:to>
                                        <p:strVal val="visible"/>
                                      </p:to>
                                    </p:set>
                                    <p:animEffect transition="in" filter="fade">
                                      <p:cBhvr>
                                        <p:cTn id="7"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8" name="Straight Connector 47">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62" name="Rectangle 61">
            <a:extLst>
              <a:ext uri="{FF2B5EF4-FFF2-40B4-BE49-F238E27FC236}">
                <a16:creationId xmlns:a16="http://schemas.microsoft.com/office/drawing/2014/main" id="{A221245A-B93D-45A8-B0FA-EC2AEE26E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4294967295"/>
          </p:nvPr>
        </p:nvPicPr>
        <p:blipFill>
          <a:blip r:embed="rId3">
            <a:extLst>
              <a:ext uri="{28A0092B-C50C-407E-A947-70E740481C1C}">
                <a14:useLocalDpi xmlns:a14="http://schemas.microsoft.com/office/drawing/2010/main" val="0"/>
              </a:ext>
            </a:extLst>
          </a:blip>
          <a:srcRect t="33385" r="1" b="26256"/>
          <a:stretch/>
        </p:blipFill>
        <p:spPr>
          <a:xfrm>
            <a:off x="20" y="10"/>
            <a:ext cx="12191979" cy="6857989"/>
          </a:xfrm>
          <a:prstGeom prst="rect">
            <a:avLst/>
          </a:prstGeom>
        </p:spPr>
      </p:pic>
      <p:sp>
        <p:nvSpPr>
          <p:cNvPr id="64" name="Rectangle 63">
            <a:extLst>
              <a:ext uri="{FF2B5EF4-FFF2-40B4-BE49-F238E27FC236}">
                <a16:creationId xmlns:a16="http://schemas.microsoft.com/office/drawing/2014/main" id="{A60A95D1-194E-4E4E-8C67-30F91F8E7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90"/>
            <a:ext cx="8521995" cy="6858000"/>
          </a:xfrm>
          <a:prstGeom prst="rect">
            <a:avLst/>
          </a:prstGeom>
          <a:gradFill>
            <a:gsLst>
              <a:gs pos="58000">
                <a:srgbClr val="000000">
                  <a:alpha val="30000"/>
                </a:srgbClr>
              </a:gs>
              <a:gs pos="33000">
                <a:srgbClr val="000000">
                  <a:alpha val="20000"/>
                </a:srgbClr>
              </a:gs>
              <a:gs pos="0">
                <a:srgbClr val="000000">
                  <a:alpha val="0"/>
                </a:srgbClr>
              </a:gs>
              <a:gs pos="100000">
                <a:srgbClr val="000000">
                  <a:alpha val="3000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a:extLst>
              <a:ext uri="{FF2B5EF4-FFF2-40B4-BE49-F238E27FC236}">
                <a16:creationId xmlns:a16="http://schemas.microsoft.com/office/drawing/2014/main" id="{64C0A835-9AC9-4D0F-A529-BE4789E126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39206" y="3065930"/>
            <a:ext cx="2852793" cy="379776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F67ECC-797A-4CA0-87E3-3604664986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0172700" y="0"/>
            <a:ext cx="1358310"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A6E1B1E-8F08-CEE1-23D5-0776AEE09B64}"/>
              </a:ext>
            </a:extLst>
          </p:cNvPr>
          <p:cNvSpPr txBox="1"/>
          <p:nvPr/>
        </p:nvSpPr>
        <p:spPr>
          <a:xfrm>
            <a:off x="1154990" y="648592"/>
            <a:ext cx="6813754" cy="923330"/>
          </a:xfrm>
          <a:prstGeom prst="rect">
            <a:avLst/>
          </a:prstGeom>
          <a:noFill/>
        </p:spPr>
        <p:txBody>
          <a:bodyPr wrap="square" rtlCol="0">
            <a:spAutoFit/>
          </a:bodyPr>
          <a:lstStyle/>
          <a:p>
            <a:r>
              <a:rPr lang="en-US" sz="5400" b="1" dirty="0">
                <a:solidFill>
                  <a:schemeClr val="accent3">
                    <a:lumMod val="50000"/>
                  </a:schemeClr>
                </a:solidFill>
              </a:rPr>
              <a:t>Methodology</a:t>
            </a:r>
          </a:p>
        </p:txBody>
      </p:sp>
      <p:sp>
        <p:nvSpPr>
          <p:cNvPr id="10" name="Rectangle: Rounded Corners 9">
            <a:extLst>
              <a:ext uri="{FF2B5EF4-FFF2-40B4-BE49-F238E27FC236}">
                <a16:creationId xmlns:a16="http://schemas.microsoft.com/office/drawing/2014/main" id="{A7A3CECC-4174-4D76-D357-A09B833084D1}"/>
              </a:ext>
            </a:extLst>
          </p:cNvPr>
          <p:cNvSpPr/>
          <p:nvPr/>
        </p:nvSpPr>
        <p:spPr>
          <a:xfrm>
            <a:off x="660991" y="2440402"/>
            <a:ext cx="2760636" cy="3406104"/>
          </a:xfrm>
          <a:prstGeom prst="roundRect">
            <a:avLst/>
          </a:prstGeom>
        </p:spPr>
        <p:style>
          <a:lnRef idx="2">
            <a:schemeClr val="accent6"/>
          </a:lnRef>
          <a:fillRef idx="1">
            <a:schemeClr val="lt1"/>
          </a:fillRef>
          <a:effectRef idx="0">
            <a:schemeClr val="accent6"/>
          </a:effectRef>
          <a:fontRef idx="minor">
            <a:schemeClr val="dk1"/>
          </a:fontRef>
        </p:style>
        <p:txBody>
          <a:bodyPr rtlCol="0" anchor="t" anchorCtr="0"/>
          <a:lstStyle/>
          <a:p>
            <a:r>
              <a:rPr lang="en-US" b="1" dirty="0"/>
              <a:t>Dataset Description</a:t>
            </a:r>
          </a:p>
          <a:p>
            <a:r>
              <a:rPr lang="en-US" i="1" dirty="0">
                <a:solidFill>
                  <a:schemeClr val="accent3">
                    <a:lumMod val="75000"/>
                  </a:schemeClr>
                </a:solidFill>
              </a:rPr>
              <a:t>The project uses a combination of movie ratings and metadata datasets, including user ratings, movie genres, release dates, and other features. Data preprocessing involved memory optimization to handle large datasets.</a:t>
            </a:r>
          </a:p>
        </p:txBody>
      </p:sp>
      <p:sp>
        <p:nvSpPr>
          <p:cNvPr id="14" name="Rectangle: Rounded Corners 13">
            <a:extLst>
              <a:ext uri="{FF2B5EF4-FFF2-40B4-BE49-F238E27FC236}">
                <a16:creationId xmlns:a16="http://schemas.microsoft.com/office/drawing/2014/main" id="{5FF28073-EACB-E02B-AA63-0429AFAB8B16}"/>
              </a:ext>
            </a:extLst>
          </p:cNvPr>
          <p:cNvSpPr/>
          <p:nvPr/>
        </p:nvSpPr>
        <p:spPr>
          <a:xfrm>
            <a:off x="3433775" y="2461045"/>
            <a:ext cx="2760636" cy="3406104"/>
          </a:xfrm>
          <a:prstGeom prst="roundRect">
            <a:avLst/>
          </a:prstGeom>
        </p:spPr>
        <p:style>
          <a:lnRef idx="2">
            <a:schemeClr val="accent6"/>
          </a:lnRef>
          <a:fillRef idx="1">
            <a:schemeClr val="lt1"/>
          </a:fillRef>
          <a:effectRef idx="0">
            <a:schemeClr val="accent6"/>
          </a:effectRef>
          <a:fontRef idx="minor">
            <a:schemeClr val="dk1"/>
          </a:fontRef>
        </p:style>
        <p:txBody>
          <a:bodyPr rtlCol="0" anchor="t" anchorCtr="0"/>
          <a:lstStyle/>
          <a:p>
            <a:r>
              <a:rPr lang="en-US" b="1" dirty="0"/>
              <a:t>Approach</a:t>
            </a:r>
          </a:p>
          <a:p>
            <a:r>
              <a:rPr lang="en-US" i="1" dirty="0">
                <a:solidFill>
                  <a:srgbClr val="997A70"/>
                </a:solidFill>
              </a:rPr>
              <a:t>The chosen approach leverages collaborative filtering, specifically the Singular Value Decomposition (SVD) method, which identifies latent factors underlying user-movie interactions to generate accurate predictions</a:t>
            </a:r>
            <a:r>
              <a:rPr lang="en-US" i="1" dirty="0"/>
              <a:t>.</a:t>
            </a:r>
          </a:p>
        </p:txBody>
      </p:sp>
      <p:sp>
        <p:nvSpPr>
          <p:cNvPr id="15" name="Rectangle: Rounded Corners 14">
            <a:extLst>
              <a:ext uri="{FF2B5EF4-FFF2-40B4-BE49-F238E27FC236}">
                <a16:creationId xmlns:a16="http://schemas.microsoft.com/office/drawing/2014/main" id="{64F7C856-A66D-0148-9171-B7CEB982F5AD}"/>
              </a:ext>
            </a:extLst>
          </p:cNvPr>
          <p:cNvSpPr/>
          <p:nvPr/>
        </p:nvSpPr>
        <p:spPr>
          <a:xfrm>
            <a:off x="6182263" y="2442246"/>
            <a:ext cx="2760636" cy="3406104"/>
          </a:xfrm>
          <a:prstGeom prst="roundRect">
            <a:avLst/>
          </a:prstGeom>
        </p:spPr>
        <p:style>
          <a:lnRef idx="2">
            <a:schemeClr val="accent6"/>
          </a:lnRef>
          <a:fillRef idx="1">
            <a:schemeClr val="lt1"/>
          </a:fillRef>
          <a:effectRef idx="0">
            <a:schemeClr val="accent6"/>
          </a:effectRef>
          <a:fontRef idx="minor">
            <a:schemeClr val="dk1"/>
          </a:fontRef>
        </p:style>
        <p:txBody>
          <a:bodyPr rtlCol="0" anchor="t" anchorCtr="0"/>
          <a:lstStyle/>
          <a:p>
            <a:r>
              <a:rPr lang="en-US" b="1" dirty="0"/>
              <a:t>Evaluation Metrics</a:t>
            </a:r>
          </a:p>
          <a:p>
            <a:r>
              <a:rPr lang="en-US" i="1" dirty="0">
                <a:solidFill>
                  <a:srgbClr val="997A70"/>
                </a:solidFill>
              </a:rPr>
              <a:t>To assess the performance of the recommender system, the project utilizes common evaluation metrics such as precision, recall, and F1-score. These metrics help quantify the accuracy and relevance of the generated movie recommendations.</a:t>
            </a:r>
          </a:p>
        </p:txBody>
      </p:sp>
    </p:spTree>
    <p:extLst>
      <p:ext uri="{BB962C8B-B14F-4D97-AF65-F5344CB8AC3E}">
        <p14:creationId xmlns:p14="http://schemas.microsoft.com/office/powerpoint/2010/main" val="424203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3970117" y="-119145"/>
            <a:ext cx="6930838" cy="1505493"/>
          </a:xfrm>
          <a:noFill/>
        </p:spPr>
        <p:txBody>
          <a:bodyPr/>
          <a:lstStyle/>
          <a:p>
            <a:r>
              <a:rPr lang="en-US" b="1" dirty="0"/>
              <a:t>Implementation</a:t>
            </a: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noFill/>
        </p:spPr>
      </p:pic>
      <p:sp>
        <p:nvSpPr>
          <p:cNvPr id="10" name="Arrow: Right 9">
            <a:extLst>
              <a:ext uri="{FF2B5EF4-FFF2-40B4-BE49-F238E27FC236}">
                <a16:creationId xmlns:a16="http://schemas.microsoft.com/office/drawing/2014/main" id="{32B55B33-ADE0-5769-EFA0-FFDC2BB1A6F1}"/>
              </a:ext>
            </a:extLst>
          </p:cNvPr>
          <p:cNvSpPr/>
          <p:nvPr/>
        </p:nvSpPr>
        <p:spPr>
          <a:xfrm>
            <a:off x="3497716" y="3429000"/>
            <a:ext cx="8527135" cy="629265"/>
          </a:xfrm>
          <a:prstGeom prst="rightArrow">
            <a:avLst/>
          </a:prstGeom>
          <a:solidFill>
            <a:schemeClr val="accent3">
              <a:lumMod val="50000"/>
            </a:schemeClr>
          </a:solidFill>
          <a:ln>
            <a:solidFill>
              <a:schemeClr val="accent3">
                <a:lumMod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Arrow: Up 13">
            <a:extLst>
              <a:ext uri="{FF2B5EF4-FFF2-40B4-BE49-F238E27FC236}">
                <a16:creationId xmlns:a16="http://schemas.microsoft.com/office/drawing/2014/main" id="{9AE77AD7-3528-1AEC-38A4-8B5491BCF7A5}"/>
              </a:ext>
            </a:extLst>
          </p:cNvPr>
          <p:cNvSpPr/>
          <p:nvPr/>
        </p:nvSpPr>
        <p:spPr>
          <a:xfrm>
            <a:off x="4267200" y="3067665"/>
            <a:ext cx="501445" cy="540774"/>
          </a:xfrm>
          <a:prstGeom prst="upArrow">
            <a:avLst/>
          </a:prstGeom>
          <a:solidFill>
            <a:schemeClr val="accent3">
              <a:lumMod val="5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Up 14">
            <a:extLst>
              <a:ext uri="{FF2B5EF4-FFF2-40B4-BE49-F238E27FC236}">
                <a16:creationId xmlns:a16="http://schemas.microsoft.com/office/drawing/2014/main" id="{FC274B95-4E65-D603-35F8-DB9CF1EA34A4}"/>
              </a:ext>
            </a:extLst>
          </p:cNvPr>
          <p:cNvSpPr/>
          <p:nvPr/>
        </p:nvSpPr>
        <p:spPr>
          <a:xfrm>
            <a:off x="9542206" y="3075039"/>
            <a:ext cx="501445" cy="540774"/>
          </a:xfrm>
          <a:prstGeom prst="upArrow">
            <a:avLst/>
          </a:prstGeom>
          <a:solidFill>
            <a:schemeClr val="accent3">
              <a:lumMod val="5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BAABBD86-CD95-DB5D-3616-0527E61C8532}"/>
              </a:ext>
            </a:extLst>
          </p:cNvPr>
          <p:cNvSpPr/>
          <p:nvPr/>
        </p:nvSpPr>
        <p:spPr>
          <a:xfrm>
            <a:off x="7039896" y="3891117"/>
            <a:ext cx="501445" cy="720212"/>
          </a:xfrm>
          <a:prstGeom prst="downArrow">
            <a:avLst/>
          </a:prstGeom>
          <a:solidFill>
            <a:schemeClr val="accent3">
              <a:lumMod val="5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E4BD9A1-E7F0-E290-EE99-FFFD65DEA05A}"/>
              </a:ext>
            </a:extLst>
          </p:cNvPr>
          <p:cNvSpPr txBox="1"/>
          <p:nvPr/>
        </p:nvSpPr>
        <p:spPr>
          <a:xfrm>
            <a:off x="3497716" y="1828800"/>
            <a:ext cx="3291840" cy="1508105"/>
          </a:xfrm>
          <a:prstGeom prst="rect">
            <a:avLst/>
          </a:prstGeom>
          <a:noFill/>
        </p:spPr>
        <p:txBody>
          <a:bodyPr wrap="square" rtlCol="0">
            <a:spAutoFit/>
          </a:bodyPr>
          <a:lstStyle/>
          <a:p>
            <a:r>
              <a:rPr lang="en-US" sz="2000" b="1" dirty="0"/>
              <a:t>Data Preprocessing</a:t>
            </a:r>
          </a:p>
          <a:p>
            <a:r>
              <a:rPr lang="en-US" i="1" dirty="0">
                <a:solidFill>
                  <a:srgbClr val="997A70"/>
                </a:solidFill>
              </a:rPr>
              <a:t>Includes tasks like cleaning, transforming, and preparing the data for model training</a:t>
            </a:r>
            <a:r>
              <a:rPr lang="en-US" dirty="0"/>
              <a:t>.</a:t>
            </a:r>
          </a:p>
          <a:p>
            <a:endParaRPr lang="en-US" dirty="0"/>
          </a:p>
        </p:txBody>
      </p:sp>
      <p:sp>
        <p:nvSpPr>
          <p:cNvPr id="18" name="TextBox 17">
            <a:extLst>
              <a:ext uri="{FF2B5EF4-FFF2-40B4-BE49-F238E27FC236}">
                <a16:creationId xmlns:a16="http://schemas.microsoft.com/office/drawing/2014/main" id="{C5784152-A981-8DC7-2ECF-47D7A0D25A0A}"/>
              </a:ext>
            </a:extLst>
          </p:cNvPr>
          <p:cNvSpPr txBox="1"/>
          <p:nvPr/>
        </p:nvSpPr>
        <p:spPr>
          <a:xfrm>
            <a:off x="6025702" y="4739148"/>
            <a:ext cx="2970814" cy="1231106"/>
          </a:xfrm>
          <a:prstGeom prst="rect">
            <a:avLst/>
          </a:prstGeom>
          <a:noFill/>
        </p:spPr>
        <p:txBody>
          <a:bodyPr wrap="square" rtlCol="0">
            <a:spAutoFit/>
          </a:bodyPr>
          <a:lstStyle/>
          <a:p>
            <a:r>
              <a:rPr lang="en-US" sz="2000" b="1" dirty="0"/>
              <a:t>Model Training</a:t>
            </a:r>
          </a:p>
          <a:p>
            <a:r>
              <a:rPr lang="en-US" i="1" dirty="0">
                <a:solidFill>
                  <a:srgbClr val="997A70"/>
                </a:solidFill>
              </a:rPr>
              <a:t>Involves fitting the SVD model on a training dataset of user-movie interactions</a:t>
            </a:r>
            <a:r>
              <a:rPr lang="en-US" dirty="0"/>
              <a:t>.</a:t>
            </a:r>
          </a:p>
        </p:txBody>
      </p:sp>
      <p:sp>
        <p:nvSpPr>
          <p:cNvPr id="19" name="TextBox 18">
            <a:extLst>
              <a:ext uri="{FF2B5EF4-FFF2-40B4-BE49-F238E27FC236}">
                <a16:creationId xmlns:a16="http://schemas.microsoft.com/office/drawing/2014/main" id="{97C34661-D268-B708-66B6-CA9FD0BE4857}"/>
              </a:ext>
            </a:extLst>
          </p:cNvPr>
          <p:cNvSpPr txBox="1"/>
          <p:nvPr/>
        </p:nvSpPr>
        <p:spPr>
          <a:xfrm>
            <a:off x="8332838" y="1653621"/>
            <a:ext cx="3126658" cy="1508105"/>
          </a:xfrm>
          <a:prstGeom prst="rect">
            <a:avLst/>
          </a:prstGeom>
          <a:noFill/>
        </p:spPr>
        <p:txBody>
          <a:bodyPr wrap="square" rtlCol="0">
            <a:spAutoFit/>
          </a:bodyPr>
          <a:lstStyle/>
          <a:p>
            <a:r>
              <a:rPr lang="en-US" sz="2000" b="1" dirty="0"/>
              <a:t>Hyperparameter Tuning</a:t>
            </a:r>
          </a:p>
          <a:p>
            <a:r>
              <a:rPr lang="en-US" i="1" dirty="0">
                <a:solidFill>
                  <a:srgbClr val="997A70"/>
                </a:solidFill>
              </a:rPr>
              <a:t>Optimizes the model's performance using GridSearchCV to identify the best parameters for predicting user ratings</a:t>
            </a:r>
          </a:p>
        </p:txBody>
      </p: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graph with a line and a line">
            <a:extLst>
              <a:ext uri="{FF2B5EF4-FFF2-40B4-BE49-F238E27FC236}">
                <a16:creationId xmlns:a16="http://schemas.microsoft.com/office/drawing/2014/main" id="{FC13AE55-3222-1432-500F-D074BA7795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 y="10160"/>
            <a:ext cx="12192000" cy="6858000"/>
          </a:xfrm>
          <a:prstGeom prst="rect">
            <a:avLst/>
          </a:prstGeom>
        </p:spPr>
      </p:pic>
    </p:spTree>
    <p:extLst>
      <p:ext uri="{BB962C8B-B14F-4D97-AF65-F5344CB8AC3E}">
        <p14:creationId xmlns:p14="http://schemas.microsoft.com/office/powerpoint/2010/main" val="435195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accent3">
            <a:lumMod val="20000"/>
            <a:lumOff val="80000"/>
            <a:alpha val="0"/>
          </a:schemeClr>
        </a:solidFill>
        <a:effectLst/>
      </p:bgPr>
    </p:bg>
    <p:spTree>
      <p:nvGrpSpPr>
        <p:cNvPr id="1" name=""/>
        <p:cNvGrpSpPr/>
        <p:nvPr/>
      </p:nvGrpSpPr>
      <p:grpSpPr>
        <a:xfrm>
          <a:off x="0" y="0"/>
          <a:ext cx="0" cy="0"/>
          <a:chOff x="0" y="0"/>
          <a:chExt cx="0" cy="0"/>
        </a:xfrm>
      </p:grpSpPr>
      <p:pic>
        <p:nvPicPr>
          <p:cNvPr id="17" name="Picture 16" descr="A close-up of a white background&#10;&#10;Description automatically generated">
            <a:extLst>
              <a:ext uri="{FF2B5EF4-FFF2-40B4-BE49-F238E27FC236}">
                <a16:creationId xmlns:a16="http://schemas.microsoft.com/office/drawing/2014/main" id="{3B736554-0E07-1F32-FF0D-7CBC7AF619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37402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4B4E631-F68E-A10D-41A6-4124468071A4}"/>
              </a:ext>
            </a:extLst>
          </p:cNvPr>
          <p:cNvSpPr>
            <a:spLocks noGrp="1"/>
          </p:cNvSpPr>
          <p:nvPr>
            <p:ph type="ctrTitle"/>
          </p:nvPr>
        </p:nvSpPr>
        <p:spPr>
          <a:xfrm>
            <a:off x="4849034" y="1647824"/>
            <a:ext cx="6935872" cy="728616"/>
          </a:xfrm>
        </p:spPr>
        <p:txBody>
          <a:bodyPr vert="horz" lIns="91440" tIns="45720" rIns="91440" bIns="45720" rtlCol="0" anchor="t" anchorCtr="0">
            <a:normAutofit fontScale="90000"/>
          </a:bodyPr>
          <a:lstStyle/>
          <a:p>
            <a:r>
              <a:rPr lang="en-US" sz="3600" b="1" dirty="0"/>
              <a:t>Conclusion and Next Steps</a:t>
            </a:r>
            <a:br>
              <a:rPr lang="en-US" sz="3200" b="1" dirty="0"/>
            </a:br>
            <a:endParaRPr lang="en-US" sz="6600" i="1" kern="1200" cap="all" baseline="0" dirty="0">
              <a:solidFill>
                <a:schemeClr val="tx2"/>
              </a:solidFill>
              <a:latin typeface="+mj-lt"/>
              <a:ea typeface="+mj-ea"/>
              <a:cs typeface="+mj-cs"/>
            </a:endParaRPr>
          </a:p>
        </p:txBody>
      </p:sp>
      <p:pic>
        <p:nvPicPr>
          <p:cNvPr id="10" name="Picture Placeholder 9" descr="A tall buildings in a city&#10;&#10;Description automatically generated">
            <a:extLst>
              <a:ext uri="{FF2B5EF4-FFF2-40B4-BE49-F238E27FC236}">
                <a16:creationId xmlns:a16="http://schemas.microsoft.com/office/drawing/2014/main" id="{C5990139-6AE8-859D-009C-216687FFB98B}"/>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r="9767"/>
          <a:stretch/>
        </p:blipFill>
        <p:spPr>
          <a:xfrm>
            <a:off x="-2573" y="10"/>
            <a:ext cx="4811317" cy="6857988"/>
          </a:xfrm>
          <a:custGeom>
            <a:avLst/>
            <a:gdLst/>
            <a:ahLst/>
            <a:cxnLst/>
            <a:rect l="l" t="t" r="r" b="b"/>
            <a:pathLst>
              <a:path w="4811317" h="6857998">
                <a:moveTo>
                  <a:pt x="0" y="0"/>
                </a:moveTo>
                <a:lnTo>
                  <a:pt x="4811317" y="0"/>
                </a:lnTo>
                <a:lnTo>
                  <a:pt x="2712446" y="6857998"/>
                </a:lnTo>
                <a:lnTo>
                  <a:pt x="0" y="6857998"/>
                </a:lnTo>
                <a:close/>
              </a:path>
            </a:pathLst>
          </a:custGeom>
        </p:spPr>
      </p:pic>
      <p:cxnSp>
        <p:nvCxnSpPr>
          <p:cNvPr id="33" name="Straight Connector 32">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CE7AB3C-2DBA-16DB-2EF7-704FFE1009BB}"/>
              </a:ext>
            </a:extLst>
          </p:cNvPr>
          <p:cNvSpPr txBox="1"/>
          <p:nvPr/>
        </p:nvSpPr>
        <p:spPr>
          <a:xfrm>
            <a:off x="5152962" y="2690010"/>
            <a:ext cx="6121400" cy="1477328"/>
          </a:xfrm>
          <a:prstGeom prst="rect">
            <a:avLst/>
          </a:prstGeom>
          <a:noFill/>
        </p:spPr>
        <p:txBody>
          <a:bodyPr wrap="square">
            <a:spAutoFit/>
          </a:bodyPr>
          <a:lstStyle/>
          <a:p>
            <a:r>
              <a:rPr lang="en-US" dirty="0">
                <a:solidFill>
                  <a:srgbClr val="997A70"/>
                </a:solidFill>
              </a:rPr>
              <a:t>The developed movie recommendation system demonstrates the potential of collaborative filtering with SVD for personalized recommendations. Future work involves addressing limitations and exploring new techniques to enhance its effectiveness and provide users with more insightful and engaging movie suggestions</a:t>
            </a:r>
            <a:r>
              <a:rPr lang="en-US" b="1" dirty="0">
                <a:solidFill>
                  <a:srgbClr val="997A70"/>
                </a:solidFill>
              </a:rPr>
              <a:t>.</a:t>
            </a:r>
          </a:p>
        </p:txBody>
      </p:sp>
    </p:spTree>
    <p:extLst>
      <p:ext uri="{BB962C8B-B14F-4D97-AF65-F5344CB8AC3E}">
        <p14:creationId xmlns:p14="http://schemas.microsoft.com/office/powerpoint/2010/main" val="3277784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close-up of a screen">
            <a:extLst>
              <a:ext uri="{FF2B5EF4-FFF2-40B4-BE49-F238E27FC236}">
                <a16:creationId xmlns:a16="http://schemas.microsoft.com/office/drawing/2014/main" id="{A60D1FA8-89E0-ACC6-5395-EB9C0152E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895026268"/>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6B48886-A0EA-4EFF-A2C7-CAF372959B4B}">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E62E91-3991-445A-ADE0-DB143B39320F}">
  <ds:schemaRefs>
    <ds:schemaRef ds:uri="http://schemas.microsoft.com/sharepoint/v3/contenttype/forms"/>
  </ds:schemaRefs>
</ds:datastoreItem>
</file>

<file path=customXml/itemProps2.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{1EA0F60E-5C9C-4B55-AB99-BB01A571B446}tf22797433_win32</Template>
  <TotalTime>126</TotalTime>
  <Words>439</Words>
  <Application>Microsoft Office PowerPoint</Application>
  <PresentationFormat>Widescreen</PresentationFormat>
  <Paragraphs>44</Paragraphs>
  <Slides>10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Univers Condensed Light</vt:lpstr>
      <vt:lpstr>Walbaum Display Light</vt:lpstr>
      <vt:lpstr>AngleLinesVTI</vt:lpstr>
      <vt:lpstr>PowerPoint Presentation</vt:lpstr>
      <vt:lpstr>PowerPoint Presentation</vt:lpstr>
      <vt:lpstr>PowerPoint Presentation</vt:lpstr>
      <vt:lpstr>PowerPoint Presentation</vt:lpstr>
      <vt:lpstr>Implementation</vt:lpstr>
      <vt:lpstr>PowerPoint Presentation</vt:lpstr>
      <vt:lpstr>PowerPoint Presentation</vt:lpstr>
      <vt:lpstr>Conclusion and Next Steps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Ashish Joon</dc:creator>
  <cp:lastModifiedBy>Ashish Joon</cp:lastModifiedBy>
  <cp:revision>2</cp:revision>
  <dcterms:created xsi:type="dcterms:W3CDTF">2025-01-11T02:56:49Z</dcterms:created>
  <dcterms:modified xsi:type="dcterms:W3CDTF">2025-01-11T05:03:29Z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