
<file path=[Content_Types].xml><?xml version="1.0" encoding="utf-8"?>
<Types xmlns="http://schemas.openxmlformats.org/package/2006/content-types">
  <Default Extension="fntdata" ContentType="application/x-fontdata"/>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Lst>
  <p:notesMasterIdLst>
    <p:notesMasterId r:id="rId10"/>
  </p:notesMasterIdLst>
  <p:sldSz cx="14630400" cy="8229600"/>
  <p:notesSz cx="8229600" cy="14630400"/>
  <p:embeddedFontLst>
    <p:embeddedFont>
      <p:font typeface="Fraunces Medium"/>
      <p:regular r:id="rId15"/>
    </p:embeddedFont>
    <p:embeddedFont>
      <p:font typeface="Fraunces Medium"/>
      <p:regular r:id="rId16"/>
    </p:embeddedFont>
    <p:embeddedFont>
      <p:font typeface="Fraunces Medium"/>
      <p:regular r:id="rId17"/>
    </p:embeddedFont>
    <p:embeddedFont>
      <p:font typeface="Fraunces Medium"/>
      <p:regular r:id="rId18"/>
    </p:embeddedFont>
    <p:embeddedFont>
      <p:font typeface="Epilogue"/>
      <p:regular r:id="rId19"/>
    </p:embeddedFont>
    <p:embeddedFont>
      <p:font typeface="Epilogue"/>
      <p:regular r:id="rId20"/>
    </p:embeddedFont>
    <p:embeddedFont>
      <p:font typeface="Epilogue"/>
      <p:regular r:id="rId21"/>
    </p:embeddedFont>
    <p:embeddedFont>
      <p:font typeface="Epilogue"/>
      <p:regular r:id="rId22"/>
    </p:embeddedFont>
  </p:embeddedFon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notesMaster" Target="notesMasters/notesMaster1.xml"/><Relationship Id="rId11" Type="http://schemas.openxmlformats.org/officeDocument/2006/relationships/presProps" Target="presProps.xml"/><Relationship Id="rId12" Type="http://schemas.openxmlformats.org/officeDocument/2006/relationships/viewProps" Target="viewProps.xml"/><Relationship Id="rId13" Type="http://schemas.openxmlformats.org/officeDocument/2006/relationships/theme" Target="theme/theme1.xml"/><Relationship Id="rId14" Type="http://schemas.openxmlformats.org/officeDocument/2006/relationships/tableStyles" Target="tableStyles.xml"/><Relationship Id="rId15" Type="http://schemas.openxmlformats.org/officeDocument/2006/relationships/font" Target="fonts/font1.fntdata"/><Relationship Id="rId16" Type="http://schemas.openxmlformats.org/officeDocument/2006/relationships/font" Target="fonts/font2.fntdata"/><Relationship Id="rId17" Type="http://schemas.openxmlformats.org/officeDocument/2006/relationships/font" Target="fonts/font3.fntdata"/><Relationship Id="rId18" Type="http://schemas.openxmlformats.org/officeDocument/2006/relationships/font" Target="fonts/font4.fntdata"/><Relationship Id="rId19" Type="http://schemas.openxmlformats.org/officeDocument/2006/relationships/font" Target="fonts/font5.fntdata"/><Relationship Id="rId20" Type="http://schemas.openxmlformats.org/officeDocument/2006/relationships/font" Target="fonts/font6.fntdata"/><Relationship Id="rId21" Type="http://schemas.openxmlformats.org/officeDocument/2006/relationships/font" Target="fonts/font7.fntdata"/><Relationship Id="rId22" Type="http://schemas.openxmlformats.org/officeDocument/2006/relationships/font" Target="fonts/font8.fntdata"/></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8AFCC"/>
          </a:solidFill>
          <a:ln/>
        </p:spPr>
      </p:sp>
      <p:sp>
        <p:nvSpPr>
          <p:cNvPr id="3" name="Shape 1"/>
          <p:cNvSpPr/>
          <p:nvPr/>
        </p:nvSpPr>
        <p:spPr>
          <a:xfrm>
            <a:off x="0" y="0"/>
            <a:ext cx="14630400" cy="8229600"/>
          </a:xfrm>
          <a:prstGeom prst="rect">
            <a:avLst/>
          </a:prstGeom>
          <a:solidFill>
            <a:srgbClr val="080E26"/>
          </a:solidFill>
          <a:ln/>
        </p:spPr>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8AFCC"/>
          </a:solidFill>
          <a:ln/>
        </p:spPr>
      </p:sp>
      <p:sp>
        <p:nvSpPr>
          <p:cNvPr id="3" name="Shape 1"/>
          <p:cNvSpPr/>
          <p:nvPr/>
        </p:nvSpPr>
        <p:spPr>
          <a:xfrm>
            <a:off x="0" y="0"/>
            <a:ext cx="14630400" cy="8229600"/>
          </a:xfrm>
          <a:prstGeom prst="rect">
            <a:avLst/>
          </a:prstGeom>
          <a:solidFill>
            <a:srgbClr val="080E26"/>
          </a:solidFill>
          <a:ln/>
        </p:spPr>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8AFCC"/>
          </a:solidFill>
          <a:ln/>
        </p:spPr>
      </p:sp>
      <p:sp>
        <p:nvSpPr>
          <p:cNvPr id="3" name="Shape 1"/>
          <p:cNvSpPr/>
          <p:nvPr/>
        </p:nvSpPr>
        <p:spPr>
          <a:xfrm>
            <a:off x="0" y="0"/>
            <a:ext cx="14630400" cy="8229600"/>
          </a:xfrm>
          <a:prstGeom prst="rect">
            <a:avLst/>
          </a:prstGeom>
          <a:solidFill>
            <a:srgbClr val="080E26"/>
          </a:solidFill>
          <a:ln/>
        </p:spPr>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8AFCC"/>
          </a:solidFill>
          <a:ln/>
        </p:spPr>
      </p:sp>
      <p:sp>
        <p:nvSpPr>
          <p:cNvPr id="3" name="Shape 1"/>
          <p:cNvSpPr/>
          <p:nvPr/>
        </p:nvSpPr>
        <p:spPr>
          <a:xfrm>
            <a:off x="0" y="0"/>
            <a:ext cx="14630400" cy="8229600"/>
          </a:xfrm>
          <a:prstGeom prst="rect">
            <a:avLst/>
          </a:prstGeom>
          <a:solidFill>
            <a:srgbClr val="080E26"/>
          </a:solidFill>
          <a:ln/>
        </p:spPr>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8AFCC"/>
          </a:solidFill>
          <a:ln/>
        </p:spPr>
      </p:sp>
      <p:sp>
        <p:nvSpPr>
          <p:cNvPr id="3" name="Shape 1"/>
          <p:cNvSpPr/>
          <p:nvPr/>
        </p:nvSpPr>
        <p:spPr>
          <a:xfrm>
            <a:off x="0" y="0"/>
            <a:ext cx="14630400" cy="8229600"/>
          </a:xfrm>
          <a:prstGeom prst="rect">
            <a:avLst/>
          </a:prstGeom>
          <a:solidFill>
            <a:srgbClr val="080E26"/>
          </a:solidFill>
          <a:ln/>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8AFCC"/>
          </a:solidFill>
          <a:ln/>
        </p:spPr>
      </p:sp>
      <p:sp>
        <p:nvSpPr>
          <p:cNvPr id="3" name="Shape 1"/>
          <p:cNvSpPr/>
          <p:nvPr/>
        </p:nvSpPr>
        <p:spPr>
          <a:xfrm>
            <a:off x="0" y="0"/>
            <a:ext cx="14630400" cy="8229600"/>
          </a:xfrm>
          <a:prstGeom prst="rect">
            <a:avLst/>
          </a:prstGeom>
          <a:solidFill>
            <a:srgbClr val="080E26"/>
          </a:solidFill>
          <a:ln/>
        </p:spPr>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8AFCC"/>
          </a:solidFill>
          <a:ln/>
        </p:spPr>
      </p:sp>
      <p:sp>
        <p:nvSpPr>
          <p:cNvPr id="3" name="Shape 1"/>
          <p:cNvSpPr/>
          <p:nvPr/>
        </p:nvSpPr>
        <p:spPr>
          <a:xfrm>
            <a:off x="0" y="0"/>
            <a:ext cx="14630400" cy="8229600"/>
          </a:xfrm>
          <a:prstGeom prst="rect">
            <a:avLst/>
          </a:prstGeom>
          <a:solidFill>
            <a:srgbClr val="080E26"/>
          </a:solidFill>
          <a:ln/>
        </p:spPr>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8AFCC"/>
          </a:solidFill>
          <a:ln/>
        </p:spPr>
      </p:sp>
      <p:sp>
        <p:nvSpPr>
          <p:cNvPr id="3" name="Shape 1"/>
          <p:cNvSpPr/>
          <p:nvPr/>
        </p:nvSpPr>
        <p:spPr>
          <a:xfrm>
            <a:off x="0" y="0"/>
            <a:ext cx="14630400" cy="8229600"/>
          </a:xfrm>
          <a:prstGeom prst="rect">
            <a:avLst/>
          </a:prstGeom>
          <a:solidFill>
            <a:srgbClr val="080E26"/>
          </a:solidFill>
          <a:ln/>
        </p:spPr>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2.png"/><Relationship Id="rId3" Type="http://schemas.openxmlformats.org/officeDocument/2006/relationships/slideLayout" Target="../slideLayouts/slideLayout2.xml"/><Relationship Id="rId4"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3-1.png"/><Relationship Id="rId2" Type="http://schemas.openxmlformats.org/officeDocument/2006/relationships/slideLayout" Target="../slideLayouts/slideLayout4.xml"/><Relationship Id="rId3"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4-1.png"/><Relationship Id="rId2" Type="http://schemas.openxmlformats.org/officeDocument/2006/relationships/image" Target="../media/image-4-2.png"/><Relationship Id="rId3" Type="http://schemas.openxmlformats.org/officeDocument/2006/relationships/image" Target="../media/image-4-3.png"/><Relationship Id="rId4" Type="http://schemas.openxmlformats.org/officeDocument/2006/relationships/image" Target="../media/image-4-4.png"/><Relationship Id="rId5" Type="http://schemas.openxmlformats.org/officeDocument/2006/relationships/image" Target="../media/image-4-5.png"/><Relationship Id="rId6" Type="http://schemas.openxmlformats.org/officeDocument/2006/relationships/slideLayout" Target="../slideLayouts/slideLayout5.xml"/><Relationship Id="rId7"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5-1.png"/><Relationship Id="rId2" Type="http://schemas.openxmlformats.org/officeDocument/2006/relationships/image" Target="../media/image-5-2.png"/><Relationship Id="rId3" Type="http://schemas.openxmlformats.org/officeDocument/2006/relationships/image" Target="../media/image-5-3.png"/><Relationship Id="rId4" Type="http://schemas.openxmlformats.org/officeDocument/2006/relationships/image" Target="../media/image-5-4.png"/><Relationship Id="rId5" Type="http://schemas.openxmlformats.org/officeDocument/2006/relationships/image" Target="../media/image-5-5.png"/><Relationship Id="rId6" Type="http://schemas.openxmlformats.org/officeDocument/2006/relationships/slideLayout" Target="../slideLayouts/slideLayout6.xml"/><Relationship Id="rId7"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image-6-1.png"/><Relationship Id="rId2" Type="http://schemas.openxmlformats.org/officeDocument/2006/relationships/image" Target="../media/image-6-2.png"/><Relationship Id="rId3" Type="http://schemas.openxmlformats.org/officeDocument/2006/relationships/image" Target="../media/image-6-3.png"/><Relationship Id="rId4" Type="http://schemas.openxmlformats.org/officeDocument/2006/relationships/image" Target="../media/image-6-4.png"/><Relationship Id="rId5" Type="http://schemas.openxmlformats.org/officeDocument/2006/relationships/slideLayout" Target="../slideLayouts/slideLayout7.xml"/><Relationship Id="rId6"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7-1.png"/><Relationship Id="rId2" Type="http://schemas.openxmlformats.org/officeDocument/2006/relationships/image" Target="../media/image-7-2.png"/><Relationship Id="rId3" Type="http://schemas.openxmlformats.org/officeDocument/2006/relationships/image" Target="../media/image-7-3.png"/><Relationship Id="rId4" Type="http://schemas.openxmlformats.org/officeDocument/2006/relationships/image" Target="../media/image-7-4.png"/><Relationship Id="rId5" Type="http://schemas.openxmlformats.org/officeDocument/2006/relationships/image" Target="../media/image-7-5.png"/><Relationship Id="rId6" Type="http://schemas.openxmlformats.org/officeDocument/2006/relationships/image" Target="../media/image-7-6.png"/><Relationship Id="rId7" Type="http://schemas.openxmlformats.org/officeDocument/2006/relationships/image" Target="../media/image-7-7.png"/><Relationship Id="rId8" Type="http://schemas.openxmlformats.org/officeDocument/2006/relationships/image" Target="../media/image-7-8.png"/><Relationship Id="rId9" Type="http://schemas.openxmlformats.org/officeDocument/2006/relationships/slideLayout" Target="../slideLayouts/slideLayout8.xml"/><Relationship Id="rId10"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8-1.png"/><Relationship Id="rId2" Type="http://schemas.openxmlformats.org/officeDocument/2006/relationships/image" Target="../media/image-8-2.png"/><Relationship Id="rId3" Type="http://schemas.openxmlformats.org/officeDocument/2006/relationships/image" Target="../media/image-8-3.png"/><Relationship Id="rId4" Type="http://schemas.openxmlformats.org/officeDocument/2006/relationships/image" Target="../media/image-8-4.png"/><Relationship Id="rId5" Type="http://schemas.openxmlformats.org/officeDocument/2006/relationships/image" Target="../media/image-8-5.png"/><Relationship Id="rId6" Type="http://schemas.openxmlformats.org/officeDocument/2006/relationships/slideLayout" Target="../slideLayouts/slideLayout9.xml"/><Relationship Id="rId7"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5486400" cy="8229600"/>
          </a:xfrm>
          <a:prstGeom prst="rect">
            <a:avLst/>
          </a:prstGeom>
        </p:spPr>
      </p:pic>
      <p:sp>
        <p:nvSpPr>
          <p:cNvPr id="3" name="Text 0"/>
          <p:cNvSpPr/>
          <p:nvPr/>
        </p:nvSpPr>
        <p:spPr>
          <a:xfrm>
            <a:off x="6280190" y="786408"/>
            <a:ext cx="7556421" cy="1417558"/>
          </a:xfrm>
          <a:prstGeom prst="rect">
            <a:avLst/>
          </a:prstGeom>
          <a:noFill/>
          <a:ln/>
        </p:spPr>
        <p:txBody>
          <a:bodyPr wrap="square" lIns="0" tIns="0" rIns="0" bIns="0" rtlCol="0" anchor="t"/>
          <a:lstStyle/>
          <a:p>
            <a:pPr algn="l" indent="0" marL="0">
              <a:lnSpc>
                <a:spcPts val="5550"/>
              </a:lnSpc>
              <a:buNone/>
            </a:pPr>
            <a:r>
              <a:rPr lang="en-US" sz="4450" dirty="0">
                <a:solidFill>
                  <a:srgbClr val="FFFFFF"/>
                </a:solidFill>
                <a:latin typeface="Fraunces Medium" pitchFamily="34" charset="0"/>
                <a:ea typeface="Fraunces Medium" pitchFamily="34" charset="-122"/>
                <a:cs typeface="Fraunces Medium" pitchFamily="34" charset="-120"/>
              </a:rPr>
              <a:t>Python File Handling: A Comprehensive Guide</a:t>
            </a:r>
            <a:endParaRPr lang="en-US" sz="4450" dirty="0"/>
          </a:p>
        </p:txBody>
      </p:sp>
      <p:sp>
        <p:nvSpPr>
          <p:cNvPr id="4" name="Text 1"/>
          <p:cNvSpPr/>
          <p:nvPr/>
        </p:nvSpPr>
        <p:spPr>
          <a:xfrm>
            <a:off x="6280190" y="2544128"/>
            <a:ext cx="7556421" cy="2177415"/>
          </a:xfrm>
          <a:prstGeom prst="rect">
            <a:avLst/>
          </a:prstGeom>
          <a:noFill/>
          <a:ln/>
        </p:spPr>
        <p:txBody>
          <a:bodyPr wrap="square" lIns="0" tIns="0" rIns="0" bIns="0" rtlCol="0" anchor="t"/>
          <a:lstStyle/>
          <a:p>
            <a:pPr algn="l" indent="0" marL="0">
              <a:lnSpc>
                <a:spcPts val="2850"/>
              </a:lnSpc>
              <a:buNone/>
            </a:pPr>
            <a:r>
              <a:rPr lang="en-US" sz="1750" dirty="0">
                <a:solidFill>
                  <a:srgbClr val="EBECEF"/>
                </a:solidFill>
                <a:latin typeface="Epilogue" pitchFamily="34" charset="0"/>
                <a:ea typeface="Epilogue" pitchFamily="34" charset="-122"/>
                <a:cs typeface="Epilogue" pitchFamily="34" charset="-120"/>
              </a:rPr>
              <a:t>File handling is one of the most fundamental aspects of programming. It allows your programs to interact with permanent storage, making it possible to store data between program executions, process large datasets, import and export data, configure applications, log information, and share data between different systems.</a:t>
            </a:r>
            <a:endParaRPr lang="en-US" sz="1750" dirty="0"/>
          </a:p>
        </p:txBody>
      </p:sp>
      <p:sp>
        <p:nvSpPr>
          <p:cNvPr id="5" name="Text 2"/>
          <p:cNvSpPr/>
          <p:nvPr/>
        </p:nvSpPr>
        <p:spPr>
          <a:xfrm>
            <a:off x="6280190" y="4976693"/>
            <a:ext cx="7556421" cy="1814513"/>
          </a:xfrm>
          <a:prstGeom prst="rect">
            <a:avLst/>
          </a:prstGeom>
          <a:noFill/>
          <a:ln/>
        </p:spPr>
        <p:txBody>
          <a:bodyPr wrap="square" lIns="0" tIns="0" rIns="0" bIns="0" rtlCol="0" anchor="t"/>
          <a:lstStyle/>
          <a:p>
            <a:pPr algn="l" indent="0" marL="0">
              <a:lnSpc>
                <a:spcPts val="2850"/>
              </a:lnSpc>
              <a:buNone/>
            </a:pPr>
            <a:r>
              <a:rPr lang="en-US" sz="1750" dirty="0">
                <a:solidFill>
                  <a:srgbClr val="EBECEF"/>
                </a:solidFill>
                <a:latin typeface="Epilogue" pitchFamily="34" charset="0"/>
                <a:ea typeface="Epilogue" pitchFamily="34" charset="-122"/>
                <a:cs typeface="Epilogue" pitchFamily="34" charset="-120"/>
              </a:rPr>
              <a:t>For programmers transitioning from other languages like C/C++ or Java, Python offers a much more streamlined approach to file handling with powerful, high-level abstractions that simplify common operations while maintaining flexibility for advanced use cases.</a:t>
            </a:r>
            <a:endParaRPr lang="en-US" sz="1750" dirty="0"/>
          </a:p>
        </p:txBody>
      </p:sp>
      <p:sp>
        <p:nvSpPr>
          <p:cNvPr id="6" name="Shape 3"/>
          <p:cNvSpPr/>
          <p:nvPr/>
        </p:nvSpPr>
        <p:spPr>
          <a:xfrm>
            <a:off x="6280190" y="7063264"/>
            <a:ext cx="362903" cy="362903"/>
          </a:xfrm>
          <a:prstGeom prst="roundRect">
            <a:avLst>
              <a:gd name="adj" fmla="val 25194296"/>
            </a:avLst>
          </a:prstGeom>
          <a:noFill/>
          <a:ln w="7620">
            <a:solidFill>
              <a:srgbClr val="4D4D51"/>
            </a:solidFill>
            <a:prstDash val="solid"/>
          </a:ln>
        </p:spPr>
      </p:sp>
      <p:pic>
        <p:nvPicPr>
          <p:cNvPr id="7" name="Image 1" descr="preencoded.png">    </p:cNvPr>
          <p:cNvPicPr>
            <a:picLocks noChangeAspect="1"/>
          </p:cNvPicPr>
          <p:nvPr/>
        </p:nvPicPr>
        <p:blipFill>
          <a:blip r:embed="rId2"/>
          <a:stretch>
            <a:fillRect/>
          </a:stretch>
        </p:blipFill>
        <p:spPr>
          <a:xfrm>
            <a:off x="6287810" y="7070884"/>
            <a:ext cx="347663" cy="347663"/>
          </a:xfrm>
          <a:prstGeom prst="rect">
            <a:avLst/>
          </a:prstGeom>
        </p:spPr>
      </p:pic>
      <p:sp>
        <p:nvSpPr>
          <p:cNvPr id="8" name="Text 4"/>
          <p:cNvSpPr/>
          <p:nvPr/>
        </p:nvSpPr>
        <p:spPr>
          <a:xfrm>
            <a:off x="6756440" y="7046357"/>
            <a:ext cx="1605320" cy="396835"/>
          </a:xfrm>
          <a:prstGeom prst="rect">
            <a:avLst/>
          </a:prstGeom>
          <a:noFill/>
          <a:ln/>
        </p:spPr>
        <p:txBody>
          <a:bodyPr wrap="none" lIns="0" tIns="0" rIns="0" bIns="0" rtlCol="0" anchor="t"/>
          <a:lstStyle/>
          <a:p>
            <a:pPr algn="l" indent="0" marL="0">
              <a:lnSpc>
                <a:spcPts val="3100"/>
              </a:lnSpc>
              <a:buNone/>
            </a:pPr>
            <a:r>
              <a:rPr lang="en-US" sz="2200" b="1" dirty="0">
                <a:solidFill>
                  <a:srgbClr val="EBECEF"/>
                </a:solidFill>
                <a:latin typeface="Epilogue Bold" pitchFamily="34" charset="0"/>
                <a:ea typeface="Epilogue Bold" pitchFamily="34" charset="-122"/>
                <a:cs typeface="Epilogue Bold" pitchFamily="34" charset="-120"/>
              </a:rPr>
              <a:t>by Ashish S</a:t>
            </a:r>
            <a:endParaRPr lang="en-US" sz="22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793790" y="1408867"/>
            <a:ext cx="6437828" cy="708779"/>
          </a:xfrm>
          <a:prstGeom prst="rect">
            <a:avLst/>
          </a:prstGeom>
          <a:noFill/>
          <a:ln/>
        </p:spPr>
        <p:txBody>
          <a:bodyPr wrap="none" lIns="0" tIns="0" rIns="0" bIns="0" rtlCol="0" anchor="t"/>
          <a:lstStyle/>
          <a:p>
            <a:pPr algn="l" indent="0" marL="0">
              <a:lnSpc>
                <a:spcPts val="5550"/>
              </a:lnSpc>
              <a:buNone/>
            </a:pPr>
            <a:r>
              <a:rPr lang="en-US" sz="4450" dirty="0">
                <a:solidFill>
                  <a:srgbClr val="FFFFFF"/>
                </a:solidFill>
                <a:latin typeface="Fraunces Medium" pitchFamily="34" charset="0"/>
                <a:ea typeface="Fraunces Medium" pitchFamily="34" charset="-122"/>
                <a:cs typeface="Fraunces Medium" pitchFamily="34" charset="-120"/>
              </a:rPr>
              <a:t>Types of Files in Python</a:t>
            </a:r>
            <a:endParaRPr lang="en-US" sz="4450" dirty="0"/>
          </a:p>
        </p:txBody>
      </p:sp>
      <p:sp>
        <p:nvSpPr>
          <p:cNvPr id="3" name="Text 1"/>
          <p:cNvSpPr/>
          <p:nvPr/>
        </p:nvSpPr>
        <p:spPr>
          <a:xfrm>
            <a:off x="793790" y="2684621"/>
            <a:ext cx="2835235" cy="354330"/>
          </a:xfrm>
          <a:prstGeom prst="rect">
            <a:avLst/>
          </a:prstGeom>
          <a:noFill/>
          <a:ln/>
        </p:spPr>
        <p:txBody>
          <a:bodyPr wrap="none" lIns="0" tIns="0" rIns="0" bIns="0" rtlCol="0" anchor="t"/>
          <a:lstStyle/>
          <a:p>
            <a:pPr algn="l" indent="0" marL="0">
              <a:lnSpc>
                <a:spcPts val="2750"/>
              </a:lnSpc>
              <a:buNone/>
            </a:pPr>
            <a:r>
              <a:rPr lang="en-US" sz="2200" dirty="0">
                <a:solidFill>
                  <a:srgbClr val="FFFFFF"/>
                </a:solidFill>
                <a:latin typeface="Fraunces Medium" pitchFamily="34" charset="0"/>
                <a:ea typeface="Fraunces Medium" pitchFamily="34" charset="-122"/>
                <a:cs typeface="Fraunces Medium" pitchFamily="34" charset="-120"/>
              </a:rPr>
              <a:t>Text Files</a:t>
            </a:r>
            <a:endParaRPr lang="en-US" sz="2200" dirty="0"/>
          </a:p>
        </p:txBody>
      </p:sp>
      <p:sp>
        <p:nvSpPr>
          <p:cNvPr id="4" name="Text 2"/>
          <p:cNvSpPr/>
          <p:nvPr/>
        </p:nvSpPr>
        <p:spPr>
          <a:xfrm>
            <a:off x="793790" y="3265765"/>
            <a:ext cx="6244709" cy="362903"/>
          </a:xfrm>
          <a:prstGeom prst="rect">
            <a:avLst/>
          </a:prstGeom>
          <a:noFill/>
          <a:ln/>
        </p:spPr>
        <p:txBody>
          <a:bodyPr wrap="none" lIns="0" tIns="0" rIns="0" bIns="0" rtlCol="0" anchor="t"/>
          <a:lstStyle/>
          <a:p>
            <a:pPr algn="l" marL="342900" indent="-342900">
              <a:lnSpc>
                <a:spcPts val="2850"/>
              </a:lnSpc>
              <a:buSzPct val="100000"/>
              <a:buChar char="•"/>
            </a:pPr>
            <a:r>
              <a:rPr lang="en-US" sz="1750" dirty="0">
                <a:solidFill>
                  <a:srgbClr val="EBECEF"/>
                </a:solidFill>
                <a:latin typeface="Epilogue" pitchFamily="34" charset="0"/>
                <a:ea typeface="Epilogue" pitchFamily="34" charset="-122"/>
                <a:cs typeface="Epilogue" pitchFamily="34" charset="-120"/>
              </a:rPr>
              <a:t>Human-readable text (characters, strings)</a:t>
            </a:r>
            <a:endParaRPr lang="en-US" sz="1750" dirty="0"/>
          </a:p>
        </p:txBody>
      </p:sp>
      <p:sp>
        <p:nvSpPr>
          <p:cNvPr id="5" name="Text 3"/>
          <p:cNvSpPr/>
          <p:nvPr/>
        </p:nvSpPr>
        <p:spPr>
          <a:xfrm>
            <a:off x="793790" y="3707963"/>
            <a:ext cx="6244709" cy="362903"/>
          </a:xfrm>
          <a:prstGeom prst="rect">
            <a:avLst/>
          </a:prstGeom>
          <a:noFill/>
          <a:ln/>
        </p:spPr>
        <p:txBody>
          <a:bodyPr wrap="none" lIns="0" tIns="0" rIns="0" bIns="0" rtlCol="0" anchor="t"/>
          <a:lstStyle/>
          <a:p>
            <a:pPr algn="l" marL="342900" indent="-342900">
              <a:lnSpc>
                <a:spcPts val="2850"/>
              </a:lnSpc>
              <a:buSzPct val="100000"/>
              <a:buChar char="•"/>
            </a:pPr>
            <a:r>
              <a:rPr lang="en-US" sz="1750" dirty="0">
                <a:solidFill>
                  <a:srgbClr val="EBECEF"/>
                </a:solidFill>
                <a:latin typeface="Epilogue" pitchFamily="34" charset="0"/>
                <a:ea typeface="Epilogue" pitchFamily="34" charset="-122"/>
                <a:cs typeface="Epilogue" pitchFamily="34" charset="-120"/>
              </a:rPr>
              <a:t>Access mode: Text mode ('t')</a:t>
            </a:r>
            <a:endParaRPr lang="en-US" sz="1750" dirty="0"/>
          </a:p>
        </p:txBody>
      </p:sp>
      <p:sp>
        <p:nvSpPr>
          <p:cNvPr id="6" name="Text 4"/>
          <p:cNvSpPr/>
          <p:nvPr/>
        </p:nvSpPr>
        <p:spPr>
          <a:xfrm>
            <a:off x="793790" y="4150162"/>
            <a:ext cx="6244709" cy="362903"/>
          </a:xfrm>
          <a:prstGeom prst="rect">
            <a:avLst/>
          </a:prstGeom>
          <a:noFill/>
          <a:ln/>
        </p:spPr>
        <p:txBody>
          <a:bodyPr wrap="none" lIns="0" tIns="0" rIns="0" bIns="0" rtlCol="0" anchor="t"/>
          <a:lstStyle/>
          <a:p>
            <a:pPr algn="l" marL="342900" indent="-342900">
              <a:lnSpc>
                <a:spcPts val="2850"/>
              </a:lnSpc>
              <a:buSzPct val="100000"/>
              <a:buChar char="•"/>
            </a:pPr>
            <a:r>
              <a:rPr lang="en-US" sz="1750" dirty="0">
                <a:solidFill>
                  <a:srgbClr val="EBECEF"/>
                </a:solidFill>
                <a:latin typeface="Epilogue" pitchFamily="34" charset="0"/>
                <a:ea typeface="Epilogue" pitchFamily="34" charset="-122"/>
                <a:cs typeface="Epilogue" pitchFamily="34" charset="-120"/>
              </a:rPr>
              <a:t>Line endings: Automatically translated</a:t>
            </a:r>
            <a:endParaRPr lang="en-US" sz="1750" dirty="0"/>
          </a:p>
        </p:txBody>
      </p:sp>
      <p:sp>
        <p:nvSpPr>
          <p:cNvPr id="7" name="Text 5"/>
          <p:cNvSpPr/>
          <p:nvPr/>
        </p:nvSpPr>
        <p:spPr>
          <a:xfrm>
            <a:off x="793790" y="4592360"/>
            <a:ext cx="6244709" cy="362903"/>
          </a:xfrm>
          <a:prstGeom prst="rect">
            <a:avLst/>
          </a:prstGeom>
          <a:noFill/>
          <a:ln/>
        </p:spPr>
        <p:txBody>
          <a:bodyPr wrap="none" lIns="0" tIns="0" rIns="0" bIns="0" rtlCol="0" anchor="t"/>
          <a:lstStyle/>
          <a:p>
            <a:pPr algn="l" marL="342900" indent="-342900">
              <a:lnSpc>
                <a:spcPts val="2850"/>
              </a:lnSpc>
              <a:buSzPct val="100000"/>
              <a:buChar char="•"/>
            </a:pPr>
            <a:r>
              <a:rPr lang="en-US" sz="1750" dirty="0">
                <a:solidFill>
                  <a:srgbClr val="EBECEF"/>
                </a:solidFill>
                <a:latin typeface="Epilogue" pitchFamily="34" charset="0"/>
                <a:ea typeface="Epilogue" pitchFamily="34" charset="-122"/>
                <a:cs typeface="Epilogue" pitchFamily="34" charset="-120"/>
              </a:rPr>
              <a:t>Common formats: .txt, .csv, .html, .py, .json</a:t>
            </a:r>
            <a:endParaRPr lang="en-US" sz="1750" dirty="0"/>
          </a:p>
        </p:txBody>
      </p:sp>
      <p:sp>
        <p:nvSpPr>
          <p:cNvPr id="8" name="Text 6"/>
          <p:cNvSpPr/>
          <p:nvPr/>
        </p:nvSpPr>
        <p:spPr>
          <a:xfrm>
            <a:off x="793790" y="5034558"/>
            <a:ext cx="6244709" cy="362903"/>
          </a:xfrm>
          <a:prstGeom prst="rect">
            <a:avLst/>
          </a:prstGeom>
          <a:noFill/>
          <a:ln/>
        </p:spPr>
        <p:txBody>
          <a:bodyPr wrap="none" lIns="0" tIns="0" rIns="0" bIns="0" rtlCol="0" anchor="t"/>
          <a:lstStyle/>
          <a:p>
            <a:pPr algn="l" marL="342900" indent="-342900">
              <a:lnSpc>
                <a:spcPts val="2850"/>
              </a:lnSpc>
              <a:buSzPct val="100000"/>
              <a:buChar char="•"/>
            </a:pPr>
            <a:r>
              <a:rPr lang="en-US" sz="1750" dirty="0">
                <a:solidFill>
                  <a:srgbClr val="EBECEF"/>
                </a:solidFill>
                <a:latin typeface="Epilogue" pitchFamily="34" charset="0"/>
                <a:ea typeface="Epilogue" pitchFamily="34" charset="-122"/>
                <a:cs typeface="Epilogue" pitchFamily="34" charset="-120"/>
              </a:rPr>
              <a:t>Requires encoding specification (UTF-8, ASCII)</a:t>
            </a:r>
            <a:endParaRPr lang="en-US" sz="1750" dirty="0"/>
          </a:p>
        </p:txBody>
      </p:sp>
      <p:sp>
        <p:nvSpPr>
          <p:cNvPr id="9" name="Text 7"/>
          <p:cNvSpPr/>
          <p:nvPr/>
        </p:nvSpPr>
        <p:spPr>
          <a:xfrm>
            <a:off x="7599521" y="2684621"/>
            <a:ext cx="2835235" cy="354330"/>
          </a:xfrm>
          <a:prstGeom prst="rect">
            <a:avLst/>
          </a:prstGeom>
          <a:noFill/>
          <a:ln/>
        </p:spPr>
        <p:txBody>
          <a:bodyPr wrap="none" lIns="0" tIns="0" rIns="0" bIns="0" rtlCol="0" anchor="t"/>
          <a:lstStyle/>
          <a:p>
            <a:pPr algn="l" indent="0" marL="0">
              <a:lnSpc>
                <a:spcPts val="2750"/>
              </a:lnSpc>
              <a:buNone/>
            </a:pPr>
            <a:r>
              <a:rPr lang="en-US" sz="2200" dirty="0">
                <a:solidFill>
                  <a:srgbClr val="FFFFFF"/>
                </a:solidFill>
                <a:latin typeface="Fraunces Medium" pitchFamily="34" charset="0"/>
                <a:ea typeface="Fraunces Medium" pitchFamily="34" charset="-122"/>
                <a:cs typeface="Fraunces Medium" pitchFamily="34" charset="-120"/>
              </a:rPr>
              <a:t>Binary Files</a:t>
            </a:r>
            <a:endParaRPr lang="en-US" sz="2200" dirty="0"/>
          </a:p>
        </p:txBody>
      </p:sp>
      <p:sp>
        <p:nvSpPr>
          <p:cNvPr id="10" name="Text 8"/>
          <p:cNvSpPr/>
          <p:nvPr/>
        </p:nvSpPr>
        <p:spPr>
          <a:xfrm>
            <a:off x="7599521" y="3265765"/>
            <a:ext cx="6244709" cy="362903"/>
          </a:xfrm>
          <a:prstGeom prst="rect">
            <a:avLst/>
          </a:prstGeom>
          <a:noFill/>
          <a:ln/>
        </p:spPr>
        <p:txBody>
          <a:bodyPr wrap="none" lIns="0" tIns="0" rIns="0" bIns="0" rtlCol="0" anchor="t"/>
          <a:lstStyle/>
          <a:p>
            <a:pPr algn="l" marL="342900" indent="-342900">
              <a:lnSpc>
                <a:spcPts val="2850"/>
              </a:lnSpc>
              <a:buSzPct val="100000"/>
              <a:buChar char="•"/>
            </a:pPr>
            <a:r>
              <a:rPr lang="en-US" sz="1750" dirty="0">
                <a:solidFill>
                  <a:srgbClr val="EBECEF"/>
                </a:solidFill>
                <a:latin typeface="Epilogue" pitchFamily="34" charset="0"/>
                <a:ea typeface="Epilogue" pitchFamily="34" charset="-122"/>
                <a:cs typeface="Epilogue" pitchFamily="34" charset="-120"/>
              </a:rPr>
              <a:t>Raw bytes (not human-readable)</a:t>
            </a:r>
            <a:endParaRPr lang="en-US" sz="1750" dirty="0"/>
          </a:p>
        </p:txBody>
      </p:sp>
      <p:sp>
        <p:nvSpPr>
          <p:cNvPr id="11" name="Text 9"/>
          <p:cNvSpPr/>
          <p:nvPr/>
        </p:nvSpPr>
        <p:spPr>
          <a:xfrm>
            <a:off x="7599521" y="3707963"/>
            <a:ext cx="6244709" cy="362903"/>
          </a:xfrm>
          <a:prstGeom prst="rect">
            <a:avLst/>
          </a:prstGeom>
          <a:noFill/>
          <a:ln/>
        </p:spPr>
        <p:txBody>
          <a:bodyPr wrap="none" lIns="0" tIns="0" rIns="0" bIns="0" rtlCol="0" anchor="t"/>
          <a:lstStyle/>
          <a:p>
            <a:pPr algn="l" marL="342900" indent="-342900">
              <a:lnSpc>
                <a:spcPts val="2850"/>
              </a:lnSpc>
              <a:buSzPct val="100000"/>
              <a:buChar char="•"/>
            </a:pPr>
            <a:r>
              <a:rPr lang="en-US" sz="1750" dirty="0">
                <a:solidFill>
                  <a:srgbClr val="EBECEF"/>
                </a:solidFill>
                <a:latin typeface="Epilogue" pitchFamily="34" charset="0"/>
                <a:ea typeface="Epilogue" pitchFamily="34" charset="-122"/>
                <a:cs typeface="Epilogue" pitchFamily="34" charset="-120"/>
              </a:rPr>
              <a:t>Access mode: Binary mode ('b')</a:t>
            </a:r>
            <a:endParaRPr lang="en-US" sz="1750" dirty="0"/>
          </a:p>
        </p:txBody>
      </p:sp>
      <p:sp>
        <p:nvSpPr>
          <p:cNvPr id="12" name="Text 10"/>
          <p:cNvSpPr/>
          <p:nvPr/>
        </p:nvSpPr>
        <p:spPr>
          <a:xfrm>
            <a:off x="7599521" y="4150162"/>
            <a:ext cx="6244709" cy="362903"/>
          </a:xfrm>
          <a:prstGeom prst="rect">
            <a:avLst/>
          </a:prstGeom>
          <a:noFill/>
          <a:ln/>
        </p:spPr>
        <p:txBody>
          <a:bodyPr wrap="none" lIns="0" tIns="0" rIns="0" bIns="0" rtlCol="0" anchor="t"/>
          <a:lstStyle/>
          <a:p>
            <a:pPr algn="l" marL="342900" indent="-342900">
              <a:lnSpc>
                <a:spcPts val="2850"/>
              </a:lnSpc>
              <a:buSzPct val="100000"/>
              <a:buChar char="•"/>
            </a:pPr>
            <a:r>
              <a:rPr lang="en-US" sz="1750" dirty="0">
                <a:solidFill>
                  <a:srgbClr val="EBECEF"/>
                </a:solidFill>
                <a:latin typeface="Epilogue" pitchFamily="34" charset="0"/>
                <a:ea typeface="Epilogue" pitchFamily="34" charset="-122"/>
                <a:cs typeface="Epilogue" pitchFamily="34" charset="-120"/>
              </a:rPr>
              <a:t>Line endings: No translation (preserved as-is)</a:t>
            </a:r>
            <a:endParaRPr lang="en-US" sz="1750" dirty="0"/>
          </a:p>
        </p:txBody>
      </p:sp>
      <p:sp>
        <p:nvSpPr>
          <p:cNvPr id="13" name="Text 11"/>
          <p:cNvSpPr/>
          <p:nvPr/>
        </p:nvSpPr>
        <p:spPr>
          <a:xfrm>
            <a:off x="7599521" y="4592360"/>
            <a:ext cx="6244709" cy="362903"/>
          </a:xfrm>
          <a:prstGeom prst="rect">
            <a:avLst/>
          </a:prstGeom>
          <a:noFill/>
          <a:ln/>
        </p:spPr>
        <p:txBody>
          <a:bodyPr wrap="none" lIns="0" tIns="0" rIns="0" bIns="0" rtlCol="0" anchor="t"/>
          <a:lstStyle/>
          <a:p>
            <a:pPr algn="l" marL="342900" indent="-342900">
              <a:lnSpc>
                <a:spcPts val="2850"/>
              </a:lnSpc>
              <a:buSzPct val="100000"/>
              <a:buChar char="•"/>
            </a:pPr>
            <a:r>
              <a:rPr lang="en-US" sz="1750" dirty="0">
                <a:solidFill>
                  <a:srgbClr val="EBECEF"/>
                </a:solidFill>
                <a:latin typeface="Epilogue" pitchFamily="34" charset="0"/>
                <a:ea typeface="Epilogue" pitchFamily="34" charset="-122"/>
                <a:cs typeface="Epilogue" pitchFamily="34" charset="-120"/>
              </a:rPr>
              <a:t>Common formats: .jpg, .png, .pdf, .mp3, .xlsx</a:t>
            </a:r>
            <a:endParaRPr lang="en-US" sz="1750" dirty="0"/>
          </a:p>
        </p:txBody>
      </p:sp>
      <p:sp>
        <p:nvSpPr>
          <p:cNvPr id="14" name="Text 12"/>
          <p:cNvSpPr/>
          <p:nvPr/>
        </p:nvSpPr>
        <p:spPr>
          <a:xfrm>
            <a:off x="7599521" y="5034558"/>
            <a:ext cx="6244709" cy="362903"/>
          </a:xfrm>
          <a:prstGeom prst="rect">
            <a:avLst/>
          </a:prstGeom>
          <a:noFill/>
          <a:ln/>
        </p:spPr>
        <p:txBody>
          <a:bodyPr wrap="none" lIns="0" tIns="0" rIns="0" bIns="0" rtlCol="0" anchor="t"/>
          <a:lstStyle/>
          <a:p>
            <a:pPr algn="l" marL="342900" indent="-342900">
              <a:lnSpc>
                <a:spcPts val="2850"/>
              </a:lnSpc>
              <a:buSzPct val="100000"/>
              <a:buChar char="•"/>
            </a:pPr>
            <a:r>
              <a:rPr lang="en-US" sz="1750" dirty="0">
                <a:solidFill>
                  <a:srgbClr val="EBECEF"/>
                </a:solidFill>
                <a:latin typeface="Epilogue" pitchFamily="34" charset="0"/>
                <a:ea typeface="Epilogue" pitchFamily="34" charset="-122"/>
                <a:cs typeface="Epilogue" pitchFamily="34" charset="-120"/>
              </a:rPr>
              <a:t>No text encoding (raw bytes)</a:t>
            </a:r>
            <a:endParaRPr lang="en-US" sz="1750" dirty="0"/>
          </a:p>
        </p:txBody>
      </p:sp>
      <p:sp>
        <p:nvSpPr>
          <p:cNvPr id="15" name="Text 13"/>
          <p:cNvSpPr/>
          <p:nvPr/>
        </p:nvSpPr>
        <p:spPr>
          <a:xfrm>
            <a:off x="793790" y="5731907"/>
            <a:ext cx="13042821" cy="1088708"/>
          </a:xfrm>
          <a:prstGeom prst="rect">
            <a:avLst/>
          </a:prstGeom>
          <a:noFill/>
          <a:ln/>
        </p:spPr>
        <p:txBody>
          <a:bodyPr wrap="square" lIns="0" tIns="0" rIns="0" bIns="0" rtlCol="0" anchor="t"/>
          <a:lstStyle/>
          <a:p>
            <a:pPr algn="l" indent="0" marL="0">
              <a:lnSpc>
                <a:spcPts val="2850"/>
              </a:lnSpc>
              <a:buNone/>
            </a:pPr>
            <a:r>
              <a:rPr lang="en-US" sz="1750" dirty="0">
                <a:solidFill>
                  <a:srgbClr val="EBECEF"/>
                </a:solidFill>
                <a:latin typeface="Epilogue" pitchFamily="34" charset="0"/>
                <a:ea typeface="Epilogue" pitchFamily="34" charset="-122"/>
                <a:cs typeface="Epilogue" pitchFamily="34" charset="-120"/>
              </a:rPr>
              <a:t>Understanding the difference is crucial because text files require encoding/decoding between bytes and text, while binary files are processed as raw bytes without interpretation. Operations on binary files preserve exact bit patterns.</a:t>
            </a: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5486400" cy="8229600"/>
          </a:xfrm>
          <a:prstGeom prst="rect">
            <a:avLst/>
          </a:prstGeom>
        </p:spPr>
      </p:pic>
      <p:sp>
        <p:nvSpPr>
          <p:cNvPr id="3" name="Text 0"/>
          <p:cNvSpPr/>
          <p:nvPr/>
        </p:nvSpPr>
        <p:spPr>
          <a:xfrm>
            <a:off x="6226493" y="764262"/>
            <a:ext cx="6525578" cy="660916"/>
          </a:xfrm>
          <a:prstGeom prst="rect">
            <a:avLst/>
          </a:prstGeom>
          <a:noFill/>
          <a:ln/>
        </p:spPr>
        <p:txBody>
          <a:bodyPr wrap="none" lIns="0" tIns="0" rIns="0" bIns="0" rtlCol="0" anchor="t"/>
          <a:lstStyle/>
          <a:p>
            <a:pPr algn="l" indent="0" marL="0">
              <a:lnSpc>
                <a:spcPts val="5200"/>
              </a:lnSpc>
              <a:buNone/>
            </a:pPr>
            <a:r>
              <a:rPr lang="en-US" sz="4150" dirty="0">
                <a:solidFill>
                  <a:srgbClr val="FFFFFF"/>
                </a:solidFill>
                <a:latin typeface="Fraunces Medium" pitchFamily="34" charset="0"/>
                <a:ea typeface="Fraunces Medium" pitchFamily="34" charset="-122"/>
                <a:cs typeface="Fraunces Medium" pitchFamily="34" charset="-120"/>
              </a:rPr>
              <a:t>Opening and Closing Files</a:t>
            </a:r>
            <a:endParaRPr lang="en-US" sz="4150" dirty="0"/>
          </a:p>
        </p:txBody>
      </p:sp>
      <p:sp>
        <p:nvSpPr>
          <p:cNvPr id="4" name="Shape 1"/>
          <p:cNvSpPr/>
          <p:nvPr/>
        </p:nvSpPr>
        <p:spPr>
          <a:xfrm>
            <a:off x="6226493" y="1742361"/>
            <a:ext cx="3726180" cy="3601403"/>
          </a:xfrm>
          <a:prstGeom prst="roundRect">
            <a:avLst>
              <a:gd name="adj" fmla="val 2466"/>
            </a:avLst>
          </a:prstGeom>
          <a:solidFill>
            <a:srgbClr val="283157"/>
          </a:solidFill>
          <a:ln w="7620">
            <a:solidFill>
              <a:srgbClr val="414A70"/>
            </a:solidFill>
            <a:prstDash val="solid"/>
          </a:ln>
        </p:spPr>
      </p:sp>
      <p:sp>
        <p:nvSpPr>
          <p:cNvPr id="5" name="Text 2"/>
          <p:cNvSpPr/>
          <p:nvPr/>
        </p:nvSpPr>
        <p:spPr>
          <a:xfrm>
            <a:off x="6445568" y="1961436"/>
            <a:ext cx="2643426" cy="330398"/>
          </a:xfrm>
          <a:prstGeom prst="rect">
            <a:avLst/>
          </a:prstGeom>
          <a:noFill/>
          <a:ln/>
        </p:spPr>
        <p:txBody>
          <a:bodyPr wrap="none" lIns="0" tIns="0" rIns="0" bIns="0" rtlCol="0" anchor="t"/>
          <a:lstStyle/>
          <a:p>
            <a:pPr algn="l" indent="0" marL="0">
              <a:lnSpc>
                <a:spcPts val="2600"/>
              </a:lnSpc>
              <a:buNone/>
            </a:pPr>
            <a:r>
              <a:rPr lang="en-US" sz="2050" dirty="0">
                <a:solidFill>
                  <a:srgbClr val="EBECEF"/>
                </a:solidFill>
                <a:latin typeface="Fraunces Medium" pitchFamily="34" charset="0"/>
                <a:ea typeface="Fraunces Medium" pitchFamily="34" charset="-122"/>
                <a:cs typeface="Fraunces Medium" pitchFamily="34" charset="-120"/>
              </a:rPr>
              <a:t>The open() Function</a:t>
            </a:r>
            <a:endParaRPr lang="en-US" sz="2050" dirty="0"/>
          </a:p>
        </p:txBody>
      </p:sp>
      <p:sp>
        <p:nvSpPr>
          <p:cNvPr id="6" name="Text 3"/>
          <p:cNvSpPr/>
          <p:nvPr/>
        </p:nvSpPr>
        <p:spPr>
          <a:xfrm>
            <a:off x="6445568" y="2418636"/>
            <a:ext cx="3288030" cy="2706053"/>
          </a:xfrm>
          <a:prstGeom prst="rect">
            <a:avLst/>
          </a:prstGeom>
          <a:noFill/>
          <a:ln/>
        </p:spPr>
        <p:txBody>
          <a:bodyPr wrap="square" lIns="0" tIns="0" rIns="0" bIns="0" rtlCol="0" anchor="t"/>
          <a:lstStyle/>
          <a:p>
            <a:pPr algn="l" indent="0" marL="0">
              <a:lnSpc>
                <a:spcPts val="2650"/>
              </a:lnSpc>
              <a:buNone/>
            </a:pPr>
            <a:r>
              <a:rPr lang="en-US" sz="1650" dirty="0">
                <a:solidFill>
                  <a:srgbClr val="EBECEF"/>
                </a:solidFill>
                <a:latin typeface="Epilogue" pitchFamily="34" charset="0"/>
                <a:ea typeface="Epilogue" pitchFamily="34" charset="-122"/>
                <a:cs typeface="Epilogue" pitchFamily="34" charset="-120"/>
              </a:rPr>
              <a:t>Python's built-in open() function is the gateway to file operations, with parameters for file path, mode, encoding, and more. The mode parameter specifies how the file will be accessed (read, write, append).</a:t>
            </a:r>
            <a:endParaRPr lang="en-US" sz="1650" dirty="0"/>
          </a:p>
        </p:txBody>
      </p:sp>
      <p:sp>
        <p:nvSpPr>
          <p:cNvPr id="7" name="Shape 4"/>
          <p:cNvSpPr/>
          <p:nvPr/>
        </p:nvSpPr>
        <p:spPr>
          <a:xfrm>
            <a:off x="10164128" y="1742361"/>
            <a:ext cx="3726180" cy="3601403"/>
          </a:xfrm>
          <a:prstGeom prst="roundRect">
            <a:avLst>
              <a:gd name="adj" fmla="val 2466"/>
            </a:avLst>
          </a:prstGeom>
          <a:solidFill>
            <a:srgbClr val="283157"/>
          </a:solidFill>
          <a:ln w="7620">
            <a:solidFill>
              <a:srgbClr val="414A70"/>
            </a:solidFill>
            <a:prstDash val="solid"/>
          </a:ln>
        </p:spPr>
      </p:sp>
      <p:sp>
        <p:nvSpPr>
          <p:cNvPr id="8" name="Text 5"/>
          <p:cNvSpPr/>
          <p:nvPr/>
        </p:nvSpPr>
        <p:spPr>
          <a:xfrm>
            <a:off x="10383202" y="1961436"/>
            <a:ext cx="2643426" cy="330398"/>
          </a:xfrm>
          <a:prstGeom prst="rect">
            <a:avLst/>
          </a:prstGeom>
          <a:noFill/>
          <a:ln/>
        </p:spPr>
        <p:txBody>
          <a:bodyPr wrap="none" lIns="0" tIns="0" rIns="0" bIns="0" rtlCol="0" anchor="t"/>
          <a:lstStyle/>
          <a:p>
            <a:pPr algn="l" indent="0" marL="0">
              <a:lnSpc>
                <a:spcPts val="2600"/>
              </a:lnSpc>
              <a:buNone/>
            </a:pPr>
            <a:r>
              <a:rPr lang="en-US" sz="2050" dirty="0">
                <a:solidFill>
                  <a:srgbClr val="EBECEF"/>
                </a:solidFill>
                <a:latin typeface="Fraunces Medium" pitchFamily="34" charset="0"/>
                <a:ea typeface="Fraunces Medium" pitchFamily="34" charset="-122"/>
                <a:cs typeface="Fraunces Medium" pitchFamily="34" charset="-120"/>
              </a:rPr>
              <a:t>File Modes</a:t>
            </a:r>
            <a:endParaRPr lang="en-US" sz="2050" dirty="0"/>
          </a:p>
        </p:txBody>
      </p:sp>
      <p:sp>
        <p:nvSpPr>
          <p:cNvPr id="9" name="Text 6"/>
          <p:cNvSpPr/>
          <p:nvPr/>
        </p:nvSpPr>
        <p:spPr>
          <a:xfrm>
            <a:off x="10383202" y="2418636"/>
            <a:ext cx="3288030" cy="2367796"/>
          </a:xfrm>
          <a:prstGeom prst="rect">
            <a:avLst/>
          </a:prstGeom>
          <a:noFill/>
          <a:ln/>
        </p:spPr>
        <p:txBody>
          <a:bodyPr wrap="square" lIns="0" tIns="0" rIns="0" bIns="0" rtlCol="0" anchor="t"/>
          <a:lstStyle/>
          <a:p>
            <a:pPr algn="l" indent="0" marL="0">
              <a:lnSpc>
                <a:spcPts val="2650"/>
              </a:lnSpc>
              <a:buNone/>
            </a:pPr>
            <a:r>
              <a:rPr lang="en-US" sz="1650" dirty="0">
                <a:solidFill>
                  <a:srgbClr val="EBECEF"/>
                </a:solidFill>
                <a:latin typeface="Epilogue" pitchFamily="34" charset="0"/>
                <a:ea typeface="Epilogue" pitchFamily="34" charset="-122"/>
                <a:cs typeface="Epilogue" pitchFamily="34" charset="-120"/>
              </a:rPr>
              <a:t>Common modes include 'r' (read), 'w' (write), 'a' (append), 'x' (exclusive creation), with modifiers like 't' (text, default) and 'b' (binary). Combinations like 'rb' or 'w+' provide additional functionality.</a:t>
            </a:r>
            <a:endParaRPr lang="en-US" sz="1650" dirty="0"/>
          </a:p>
        </p:txBody>
      </p:sp>
      <p:sp>
        <p:nvSpPr>
          <p:cNvPr id="10" name="Shape 7"/>
          <p:cNvSpPr/>
          <p:nvPr/>
        </p:nvSpPr>
        <p:spPr>
          <a:xfrm>
            <a:off x="6226493" y="5555218"/>
            <a:ext cx="7663815" cy="1910120"/>
          </a:xfrm>
          <a:prstGeom prst="roundRect">
            <a:avLst>
              <a:gd name="adj" fmla="val 4650"/>
            </a:avLst>
          </a:prstGeom>
          <a:solidFill>
            <a:srgbClr val="283157"/>
          </a:solidFill>
          <a:ln w="7620">
            <a:solidFill>
              <a:srgbClr val="414A70"/>
            </a:solidFill>
            <a:prstDash val="solid"/>
          </a:ln>
        </p:spPr>
      </p:sp>
      <p:sp>
        <p:nvSpPr>
          <p:cNvPr id="11" name="Text 8"/>
          <p:cNvSpPr/>
          <p:nvPr/>
        </p:nvSpPr>
        <p:spPr>
          <a:xfrm>
            <a:off x="6445568" y="5774293"/>
            <a:ext cx="2643426" cy="330398"/>
          </a:xfrm>
          <a:prstGeom prst="rect">
            <a:avLst/>
          </a:prstGeom>
          <a:noFill/>
          <a:ln/>
        </p:spPr>
        <p:txBody>
          <a:bodyPr wrap="none" lIns="0" tIns="0" rIns="0" bIns="0" rtlCol="0" anchor="t"/>
          <a:lstStyle/>
          <a:p>
            <a:pPr algn="l" indent="0" marL="0">
              <a:lnSpc>
                <a:spcPts val="2600"/>
              </a:lnSpc>
              <a:buNone/>
            </a:pPr>
            <a:r>
              <a:rPr lang="en-US" sz="2050" dirty="0">
                <a:solidFill>
                  <a:srgbClr val="EBECEF"/>
                </a:solidFill>
                <a:latin typeface="Fraunces Medium" pitchFamily="34" charset="0"/>
                <a:ea typeface="Fraunces Medium" pitchFamily="34" charset="-122"/>
                <a:cs typeface="Fraunces Medium" pitchFamily="34" charset="-120"/>
              </a:rPr>
              <a:t>Context Managers</a:t>
            </a:r>
            <a:endParaRPr lang="en-US" sz="2050" dirty="0"/>
          </a:p>
        </p:txBody>
      </p:sp>
      <p:sp>
        <p:nvSpPr>
          <p:cNvPr id="12" name="Text 9"/>
          <p:cNvSpPr/>
          <p:nvPr/>
        </p:nvSpPr>
        <p:spPr>
          <a:xfrm>
            <a:off x="6445568" y="6231493"/>
            <a:ext cx="7225665" cy="1014770"/>
          </a:xfrm>
          <a:prstGeom prst="rect">
            <a:avLst/>
          </a:prstGeom>
          <a:noFill/>
          <a:ln/>
        </p:spPr>
        <p:txBody>
          <a:bodyPr wrap="square" lIns="0" tIns="0" rIns="0" bIns="0" rtlCol="0" anchor="t"/>
          <a:lstStyle/>
          <a:p>
            <a:pPr algn="l" indent="0" marL="0">
              <a:lnSpc>
                <a:spcPts val="2650"/>
              </a:lnSpc>
              <a:buNone/>
            </a:pPr>
            <a:r>
              <a:rPr lang="en-US" sz="1650" dirty="0">
                <a:solidFill>
                  <a:srgbClr val="EBECEF"/>
                </a:solidFill>
                <a:latin typeface="Epilogue" pitchFamily="34" charset="0"/>
                <a:ea typeface="Epilogue" pitchFamily="34" charset="-122"/>
                <a:cs typeface="Epilogue" pitchFamily="34" charset="-120"/>
              </a:rPr>
              <a:t>The recommended way to work with files is using the with statement, which automatically handles file closing even if exceptions occur, preventing resource leaks and ensuring proper cleanup.</a:t>
            </a:r>
            <a:endParaRPr lang="en-US" sz="16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9144000" y="0"/>
            <a:ext cx="5486400" cy="8229600"/>
          </a:xfrm>
          <a:prstGeom prst="rect">
            <a:avLst/>
          </a:prstGeom>
        </p:spPr>
      </p:pic>
      <p:sp>
        <p:nvSpPr>
          <p:cNvPr id="3" name="Text 0"/>
          <p:cNvSpPr/>
          <p:nvPr/>
        </p:nvSpPr>
        <p:spPr>
          <a:xfrm>
            <a:off x="697230" y="721043"/>
            <a:ext cx="4980980" cy="622697"/>
          </a:xfrm>
          <a:prstGeom prst="rect">
            <a:avLst/>
          </a:prstGeom>
          <a:noFill/>
          <a:ln/>
        </p:spPr>
        <p:txBody>
          <a:bodyPr wrap="none" lIns="0" tIns="0" rIns="0" bIns="0" rtlCol="0" anchor="t"/>
          <a:lstStyle/>
          <a:p>
            <a:pPr algn="l" indent="0" marL="0">
              <a:lnSpc>
                <a:spcPts val="4900"/>
              </a:lnSpc>
              <a:buNone/>
            </a:pPr>
            <a:r>
              <a:rPr lang="en-US" sz="3900" dirty="0">
                <a:solidFill>
                  <a:srgbClr val="FFFFFF"/>
                </a:solidFill>
                <a:latin typeface="Fraunces Medium" pitchFamily="34" charset="0"/>
                <a:ea typeface="Fraunces Medium" pitchFamily="34" charset="-122"/>
                <a:cs typeface="Fraunces Medium" pitchFamily="34" charset="-120"/>
              </a:rPr>
              <a:t>Reading from Files</a:t>
            </a:r>
            <a:endParaRPr lang="en-US" sz="3900" dirty="0"/>
          </a:p>
        </p:txBody>
      </p:sp>
      <p:pic>
        <p:nvPicPr>
          <p:cNvPr id="4" name="Image 1" descr="preencoded.png">    </p:cNvPr>
          <p:cNvPicPr>
            <a:picLocks noChangeAspect="1"/>
          </p:cNvPicPr>
          <p:nvPr/>
        </p:nvPicPr>
        <p:blipFill>
          <a:blip r:embed="rId2"/>
          <a:stretch>
            <a:fillRect/>
          </a:stretch>
        </p:blipFill>
        <p:spPr>
          <a:xfrm>
            <a:off x="697230" y="1642586"/>
            <a:ext cx="996196" cy="1466493"/>
          </a:xfrm>
          <a:prstGeom prst="rect">
            <a:avLst/>
          </a:prstGeom>
        </p:spPr>
      </p:pic>
      <p:sp>
        <p:nvSpPr>
          <p:cNvPr id="5" name="Text 1"/>
          <p:cNvSpPr/>
          <p:nvPr/>
        </p:nvSpPr>
        <p:spPr>
          <a:xfrm>
            <a:off x="1992273" y="1841778"/>
            <a:ext cx="2490430" cy="311348"/>
          </a:xfrm>
          <a:prstGeom prst="rect">
            <a:avLst/>
          </a:prstGeom>
          <a:noFill/>
          <a:ln/>
        </p:spPr>
        <p:txBody>
          <a:bodyPr wrap="none" lIns="0" tIns="0" rIns="0" bIns="0" rtlCol="0" anchor="t"/>
          <a:lstStyle/>
          <a:p>
            <a:pPr algn="l" indent="0" marL="0">
              <a:lnSpc>
                <a:spcPts val="2450"/>
              </a:lnSpc>
              <a:buNone/>
            </a:pPr>
            <a:r>
              <a:rPr lang="en-US" sz="1950" dirty="0">
                <a:solidFill>
                  <a:srgbClr val="EBECEF"/>
                </a:solidFill>
                <a:latin typeface="Fraunces Medium" pitchFamily="34" charset="0"/>
                <a:ea typeface="Fraunces Medium" pitchFamily="34" charset="-122"/>
                <a:cs typeface="Fraunces Medium" pitchFamily="34" charset="-120"/>
              </a:rPr>
              <a:t>Read Entire File</a:t>
            </a:r>
            <a:endParaRPr lang="en-US" sz="1950" dirty="0"/>
          </a:p>
        </p:txBody>
      </p:sp>
      <p:sp>
        <p:nvSpPr>
          <p:cNvPr id="6" name="Text 2"/>
          <p:cNvSpPr/>
          <p:nvPr/>
        </p:nvSpPr>
        <p:spPr>
          <a:xfrm>
            <a:off x="1992273" y="2272665"/>
            <a:ext cx="6454497" cy="637223"/>
          </a:xfrm>
          <a:prstGeom prst="rect">
            <a:avLst/>
          </a:prstGeom>
          <a:noFill/>
          <a:ln/>
        </p:spPr>
        <p:txBody>
          <a:bodyPr wrap="square" lIns="0" tIns="0" rIns="0" bIns="0" rtlCol="0" anchor="t"/>
          <a:lstStyle/>
          <a:p>
            <a:pPr algn="l" indent="0" marL="0">
              <a:lnSpc>
                <a:spcPts val="2500"/>
              </a:lnSpc>
              <a:buNone/>
            </a:pPr>
            <a:r>
              <a:rPr lang="en-US" sz="1550" dirty="0">
                <a:solidFill>
                  <a:srgbClr val="EBECEF"/>
                </a:solidFill>
                <a:latin typeface="Epilogue" pitchFamily="34" charset="0"/>
                <a:ea typeface="Epilogue" pitchFamily="34" charset="-122"/>
                <a:cs typeface="Epilogue" pitchFamily="34" charset="-120"/>
              </a:rPr>
              <a:t>Use file.read() to load the entire file content into a single string. For large files, specify a size limit with file.read(size).</a:t>
            </a:r>
            <a:endParaRPr lang="en-US" sz="1550" dirty="0"/>
          </a:p>
        </p:txBody>
      </p:sp>
      <p:pic>
        <p:nvPicPr>
          <p:cNvPr id="7" name="Image 2" descr="preencoded.png">    </p:cNvPr>
          <p:cNvPicPr>
            <a:picLocks noChangeAspect="1"/>
          </p:cNvPicPr>
          <p:nvPr/>
        </p:nvPicPr>
        <p:blipFill>
          <a:blip r:embed="rId3"/>
          <a:stretch>
            <a:fillRect/>
          </a:stretch>
        </p:blipFill>
        <p:spPr>
          <a:xfrm>
            <a:off x="697230" y="3109079"/>
            <a:ext cx="996196" cy="1466493"/>
          </a:xfrm>
          <a:prstGeom prst="rect">
            <a:avLst/>
          </a:prstGeom>
        </p:spPr>
      </p:pic>
      <p:sp>
        <p:nvSpPr>
          <p:cNvPr id="8" name="Text 3"/>
          <p:cNvSpPr/>
          <p:nvPr/>
        </p:nvSpPr>
        <p:spPr>
          <a:xfrm>
            <a:off x="1992273" y="3308271"/>
            <a:ext cx="2490430" cy="311348"/>
          </a:xfrm>
          <a:prstGeom prst="rect">
            <a:avLst/>
          </a:prstGeom>
          <a:noFill/>
          <a:ln/>
        </p:spPr>
        <p:txBody>
          <a:bodyPr wrap="none" lIns="0" tIns="0" rIns="0" bIns="0" rtlCol="0" anchor="t"/>
          <a:lstStyle/>
          <a:p>
            <a:pPr algn="l" indent="0" marL="0">
              <a:lnSpc>
                <a:spcPts val="2450"/>
              </a:lnSpc>
              <a:buNone/>
            </a:pPr>
            <a:r>
              <a:rPr lang="en-US" sz="1950" dirty="0">
                <a:solidFill>
                  <a:srgbClr val="EBECEF"/>
                </a:solidFill>
                <a:latin typeface="Fraunces Medium" pitchFamily="34" charset="0"/>
                <a:ea typeface="Fraunces Medium" pitchFamily="34" charset="-122"/>
                <a:cs typeface="Fraunces Medium" pitchFamily="34" charset="-120"/>
              </a:rPr>
              <a:t>Read Line by Line</a:t>
            </a:r>
            <a:endParaRPr lang="en-US" sz="1950" dirty="0"/>
          </a:p>
        </p:txBody>
      </p:sp>
      <p:sp>
        <p:nvSpPr>
          <p:cNvPr id="9" name="Text 4"/>
          <p:cNvSpPr/>
          <p:nvPr/>
        </p:nvSpPr>
        <p:spPr>
          <a:xfrm>
            <a:off x="1992273" y="3739158"/>
            <a:ext cx="6454497" cy="637223"/>
          </a:xfrm>
          <a:prstGeom prst="rect">
            <a:avLst/>
          </a:prstGeom>
          <a:noFill/>
          <a:ln/>
        </p:spPr>
        <p:txBody>
          <a:bodyPr wrap="square" lIns="0" tIns="0" rIns="0" bIns="0" rtlCol="0" anchor="t"/>
          <a:lstStyle/>
          <a:p>
            <a:pPr algn="l" indent="0" marL="0">
              <a:lnSpc>
                <a:spcPts val="2500"/>
              </a:lnSpc>
              <a:buNone/>
            </a:pPr>
            <a:r>
              <a:rPr lang="en-US" sz="1550" dirty="0">
                <a:solidFill>
                  <a:srgbClr val="EBECEF"/>
                </a:solidFill>
                <a:latin typeface="Epilogue" pitchFamily="34" charset="0"/>
                <a:ea typeface="Epilogue" pitchFamily="34" charset="-122"/>
                <a:cs typeface="Epilogue" pitchFamily="34" charset="-120"/>
              </a:rPr>
              <a:t>Use file.readline() for a single line or file.readlines() for a list of all lines. Consider memory usage with large files.</a:t>
            </a:r>
            <a:endParaRPr lang="en-US" sz="1550" dirty="0"/>
          </a:p>
        </p:txBody>
      </p:sp>
      <p:pic>
        <p:nvPicPr>
          <p:cNvPr id="10" name="Image 3" descr="preencoded.png">    </p:cNvPr>
          <p:cNvPicPr>
            <a:picLocks noChangeAspect="1"/>
          </p:cNvPicPr>
          <p:nvPr/>
        </p:nvPicPr>
        <p:blipFill>
          <a:blip r:embed="rId4"/>
          <a:stretch>
            <a:fillRect/>
          </a:stretch>
        </p:blipFill>
        <p:spPr>
          <a:xfrm>
            <a:off x="697230" y="4575572"/>
            <a:ext cx="996196" cy="1466493"/>
          </a:xfrm>
          <a:prstGeom prst="rect">
            <a:avLst/>
          </a:prstGeom>
        </p:spPr>
      </p:pic>
      <p:sp>
        <p:nvSpPr>
          <p:cNvPr id="11" name="Text 5"/>
          <p:cNvSpPr/>
          <p:nvPr/>
        </p:nvSpPr>
        <p:spPr>
          <a:xfrm>
            <a:off x="1992273" y="4774763"/>
            <a:ext cx="2490430" cy="311348"/>
          </a:xfrm>
          <a:prstGeom prst="rect">
            <a:avLst/>
          </a:prstGeom>
          <a:noFill/>
          <a:ln/>
        </p:spPr>
        <p:txBody>
          <a:bodyPr wrap="none" lIns="0" tIns="0" rIns="0" bIns="0" rtlCol="0" anchor="t"/>
          <a:lstStyle/>
          <a:p>
            <a:pPr algn="l" indent="0" marL="0">
              <a:lnSpc>
                <a:spcPts val="2450"/>
              </a:lnSpc>
              <a:buNone/>
            </a:pPr>
            <a:r>
              <a:rPr lang="en-US" sz="1950" dirty="0">
                <a:solidFill>
                  <a:srgbClr val="EBECEF"/>
                </a:solidFill>
                <a:latin typeface="Fraunces Medium" pitchFamily="34" charset="0"/>
                <a:ea typeface="Fraunces Medium" pitchFamily="34" charset="-122"/>
                <a:cs typeface="Fraunces Medium" pitchFamily="34" charset="-120"/>
              </a:rPr>
              <a:t>Iterate Directly</a:t>
            </a:r>
            <a:endParaRPr lang="en-US" sz="1950" dirty="0"/>
          </a:p>
        </p:txBody>
      </p:sp>
      <p:sp>
        <p:nvSpPr>
          <p:cNvPr id="12" name="Text 6"/>
          <p:cNvSpPr/>
          <p:nvPr/>
        </p:nvSpPr>
        <p:spPr>
          <a:xfrm>
            <a:off x="1992273" y="5205651"/>
            <a:ext cx="6454497" cy="637223"/>
          </a:xfrm>
          <a:prstGeom prst="rect">
            <a:avLst/>
          </a:prstGeom>
          <a:noFill/>
          <a:ln/>
        </p:spPr>
        <p:txBody>
          <a:bodyPr wrap="square" lIns="0" tIns="0" rIns="0" bIns="0" rtlCol="0" anchor="t"/>
          <a:lstStyle/>
          <a:p>
            <a:pPr algn="l" indent="0" marL="0">
              <a:lnSpc>
                <a:spcPts val="2500"/>
              </a:lnSpc>
              <a:buNone/>
            </a:pPr>
            <a:r>
              <a:rPr lang="en-US" sz="1550" dirty="0">
                <a:solidFill>
                  <a:srgbClr val="EBECEF"/>
                </a:solidFill>
                <a:latin typeface="Epilogue" pitchFamily="34" charset="0"/>
                <a:ea typeface="Epilogue" pitchFamily="34" charset="-122"/>
                <a:cs typeface="Epilogue" pitchFamily="34" charset="-120"/>
              </a:rPr>
              <a:t>The most Pythonic approach: for line in file: which reads one line at a time, is memory efficient, and more readable.</a:t>
            </a:r>
            <a:endParaRPr lang="en-US" sz="1550" dirty="0"/>
          </a:p>
        </p:txBody>
      </p:sp>
      <p:pic>
        <p:nvPicPr>
          <p:cNvPr id="13" name="Image 4" descr="preencoded.png">    </p:cNvPr>
          <p:cNvPicPr>
            <a:picLocks noChangeAspect="1"/>
          </p:cNvPicPr>
          <p:nvPr/>
        </p:nvPicPr>
        <p:blipFill>
          <a:blip r:embed="rId5"/>
          <a:stretch>
            <a:fillRect/>
          </a:stretch>
        </p:blipFill>
        <p:spPr>
          <a:xfrm>
            <a:off x="697230" y="6042065"/>
            <a:ext cx="996196" cy="1466493"/>
          </a:xfrm>
          <a:prstGeom prst="rect">
            <a:avLst/>
          </a:prstGeom>
        </p:spPr>
      </p:pic>
      <p:sp>
        <p:nvSpPr>
          <p:cNvPr id="14" name="Text 7"/>
          <p:cNvSpPr/>
          <p:nvPr/>
        </p:nvSpPr>
        <p:spPr>
          <a:xfrm>
            <a:off x="1992273" y="6241256"/>
            <a:ext cx="2490430" cy="311348"/>
          </a:xfrm>
          <a:prstGeom prst="rect">
            <a:avLst/>
          </a:prstGeom>
          <a:noFill/>
          <a:ln/>
        </p:spPr>
        <p:txBody>
          <a:bodyPr wrap="none" lIns="0" tIns="0" rIns="0" bIns="0" rtlCol="0" anchor="t"/>
          <a:lstStyle/>
          <a:p>
            <a:pPr algn="l" indent="0" marL="0">
              <a:lnSpc>
                <a:spcPts val="2450"/>
              </a:lnSpc>
              <a:buNone/>
            </a:pPr>
            <a:r>
              <a:rPr lang="en-US" sz="1950" dirty="0">
                <a:solidFill>
                  <a:srgbClr val="EBECEF"/>
                </a:solidFill>
                <a:latin typeface="Fraunces Medium" pitchFamily="34" charset="0"/>
                <a:ea typeface="Fraunces Medium" pitchFamily="34" charset="-122"/>
                <a:cs typeface="Fraunces Medium" pitchFamily="34" charset="-120"/>
              </a:rPr>
              <a:t>File Position</a:t>
            </a:r>
            <a:endParaRPr lang="en-US" sz="1950" dirty="0"/>
          </a:p>
        </p:txBody>
      </p:sp>
      <p:sp>
        <p:nvSpPr>
          <p:cNvPr id="15" name="Text 8"/>
          <p:cNvSpPr/>
          <p:nvPr/>
        </p:nvSpPr>
        <p:spPr>
          <a:xfrm>
            <a:off x="1992273" y="6672143"/>
            <a:ext cx="6454497" cy="637223"/>
          </a:xfrm>
          <a:prstGeom prst="rect">
            <a:avLst/>
          </a:prstGeom>
          <a:noFill/>
          <a:ln/>
        </p:spPr>
        <p:txBody>
          <a:bodyPr wrap="square" lIns="0" tIns="0" rIns="0" bIns="0" rtlCol="0" anchor="t"/>
          <a:lstStyle/>
          <a:p>
            <a:pPr algn="l" indent="0" marL="0">
              <a:lnSpc>
                <a:spcPts val="2500"/>
              </a:lnSpc>
              <a:buNone/>
            </a:pPr>
            <a:r>
              <a:rPr lang="en-US" sz="1550" dirty="0">
                <a:solidFill>
                  <a:srgbClr val="EBECEF"/>
                </a:solidFill>
                <a:latin typeface="Epilogue" pitchFamily="34" charset="0"/>
                <a:ea typeface="Epilogue" pitchFamily="34" charset="-122"/>
                <a:cs typeface="Epilogue" pitchFamily="34" charset="-120"/>
              </a:rPr>
              <a:t>Use file.tell() to get current position and file.seek() to move to specific positions in the file.</a:t>
            </a:r>
            <a:endParaRPr lang="en-US" sz="15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9144000" y="0"/>
            <a:ext cx="5486400" cy="8230553"/>
          </a:xfrm>
          <a:prstGeom prst="rect">
            <a:avLst/>
          </a:prstGeom>
        </p:spPr>
      </p:pic>
      <p:sp>
        <p:nvSpPr>
          <p:cNvPr id="3" name="Text 0"/>
          <p:cNvSpPr/>
          <p:nvPr/>
        </p:nvSpPr>
        <p:spPr>
          <a:xfrm>
            <a:off x="683538" y="537091"/>
            <a:ext cx="4882872" cy="610314"/>
          </a:xfrm>
          <a:prstGeom prst="rect">
            <a:avLst/>
          </a:prstGeom>
          <a:noFill/>
          <a:ln/>
        </p:spPr>
        <p:txBody>
          <a:bodyPr wrap="none" lIns="0" tIns="0" rIns="0" bIns="0" rtlCol="0" anchor="t"/>
          <a:lstStyle/>
          <a:p>
            <a:pPr algn="l" indent="0" marL="0">
              <a:lnSpc>
                <a:spcPts val="4800"/>
              </a:lnSpc>
              <a:buNone/>
            </a:pPr>
            <a:r>
              <a:rPr lang="en-US" sz="3800" dirty="0">
                <a:solidFill>
                  <a:srgbClr val="FFFFFF"/>
                </a:solidFill>
                <a:latin typeface="Fraunces Medium" pitchFamily="34" charset="0"/>
                <a:ea typeface="Fraunces Medium" pitchFamily="34" charset="-122"/>
                <a:cs typeface="Fraunces Medium" pitchFamily="34" charset="-120"/>
              </a:rPr>
              <a:t>Writing to Files</a:t>
            </a:r>
            <a:endParaRPr lang="en-US" sz="3800" dirty="0"/>
          </a:p>
        </p:txBody>
      </p:sp>
      <p:sp>
        <p:nvSpPr>
          <p:cNvPr id="4" name="Shape 1"/>
          <p:cNvSpPr/>
          <p:nvPr/>
        </p:nvSpPr>
        <p:spPr>
          <a:xfrm>
            <a:off x="903208" y="1440299"/>
            <a:ext cx="22860" cy="6253163"/>
          </a:xfrm>
          <a:prstGeom prst="roundRect">
            <a:avLst>
              <a:gd name="adj" fmla="val 358852"/>
            </a:avLst>
          </a:prstGeom>
          <a:solidFill>
            <a:srgbClr val="414A70"/>
          </a:solidFill>
          <a:ln/>
        </p:spPr>
      </p:sp>
      <p:sp>
        <p:nvSpPr>
          <p:cNvPr id="5" name="Shape 2"/>
          <p:cNvSpPr/>
          <p:nvPr/>
        </p:nvSpPr>
        <p:spPr>
          <a:xfrm>
            <a:off x="1100078" y="1648539"/>
            <a:ext cx="585907" cy="22860"/>
          </a:xfrm>
          <a:prstGeom prst="roundRect">
            <a:avLst>
              <a:gd name="adj" fmla="val 358852"/>
            </a:avLst>
          </a:prstGeom>
          <a:solidFill>
            <a:srgbClr val="414A70"/>
          </a:solidFill>
          <a:ln/>
        </p:spPr>
      </p:sp>
      <p:sp>
        <p:nvSpPr>
          <p:cNvPr id="6" name="Shape 3"/>
          <p:cNvSpPr/>
          <p:nvPr/>
        </p:nvSpPr>
        <p:spPr>
          <a:xfrm>
            <a:off x="683478" y="1440299"/>
            <a:ext cx="439460" cy="439460"/>
          </a:xfrm>
          <a:prstGeom prst="roundRect">
            <a:avLst>
              <a:gd name="adj" fmla="val 18667"/>
            </a:avLst>
          </a:prstGeom>
          <a:solidFill>
            <a:srgbClr val="283157"/>
          </a:solidFill>
          <a:ln w="7620">
            <a:solidFill>
              <a:srgbClr val="414A70"/>
            </a:solidFill>
            <a:prstDash val="solid"/>
          </a:ln>
        </p:spPr>
      </p:sp>
      <p:pic>
        <p:nvPicPr>
          <p:cNvPr id="7" name="Image 1" descr="preencoded.png">    </p:cNvPr>
          <p:cNvPicPr>
            <a:picLocks noChangeAspect="1"/>
          </p:cNvPicPr>
          <p:nvPr/>
        </p:nvPicPr>
        <p:blipFill>
          <a:blip r:embed="rId2"/>
          <a:stretch>
            <a:fillRect/>
          </a:stretch>
        </p:blipFill>
        <p:spPr>
          <a:xfrm>
            <a:off x="756702" y="1476911"/>
            <a:ext cx="292894" cy="366117"/>
          </a:xfrm>
          <a:prstGeom prst="rect">
            <a:avLst/>
          </a:prstGeom>
        </p:spPr>
      </p:pic>
      <p:sp>
        <p:nvSpPr>
          <p:cNvPr id="8" name="Text 4"/>
          <p:cNvSpPr/>
          <p:nvPr/>
        </p:nvSpPr>
        <p:spPr>
          <a:xfrm>
            <a:off x="1879759" y="1507331"/>
            <a:ext cx="2441377" cy="305157"/>
          </a:xfrm>
          <a:prstGeom prst="rect">
            <a:avLst/>
          </a:prstGeom>
          <a:noFill/>
          <a:ln/>
        </p:spPr>
        <p:txBody>
          <a:bodyPr wrap="none" lIns="0" tIns="0" rIns="0" bIns="0" rtlCol="0" anchor="t"/>
          <a:lstStyle/>
          <a:p>
            <a:pPr algn="l" indent="0" marL="0">
              <a:lnSpc>
                <a:spcPts val="2400"/>
              </a:lnSpc>
              <a:buNone/>
            </a:pPr>
            <a:r>
              <a:rPr lang="en-US" sz="1900" dirty="0">
                <a:solidFill>
                  <a:srgbClr val="EBECEF"/>
                </a:solidFill>
                <a:latin typeface="Fraunces Medium" pitchFamily="34" charset="0"/>
                <a:ea typeface="Fraunces Medium" pitchFamily="34" charset="-122"/>
                <a:cs typeface="Fraunces Medium" pitchFamily="34" charset="-120"/>
              </a:rPr>
              <a:t>Basic Writing</a:t>
            </a:r>
            <a:endParaRPr lang="en-US" sz="1900" dirty="0"/>
          </a:p>
        </p:txBody>
      </p:sp>
      <p:sp>
        <p:nvSpPr>
          <p:cNvPr id="9" name="Text 5"/>
          <p:cNvSpPr/>
          <p:nvPr/>
        </p:nvSpPr>
        <p:spPr>
          <a:xfrm>
            <a:off x="1879759" y="1929646"/>
            <a:ext cx="6580703" cy="937260"/>
          </a:xfrm>
          <a:prstGeom prst="rect">
            <a:avLst/>
          </a:prstGeom>
          <a:noFill/>
          <a:ln/>
        </p:spPr>
        <p:txBody>
          <a:bodyPr wrap="square" lIns="0" tIns="0" rIns="0" bIns="0" rtlCol="0" anchor="t"/>
          <a:lstStyle/>
          <a:p>
            <a:pPr algn="l" indent="0" marL="0">
              <a:lnSpc>
                <a:spcPts val="2450"/>
              </a:lnSpc>
              <a:buNone/>
            </a:pPr>
            <a:r>
              <a:rPr lang="en-US" sz="1500" dirty="0">
                <a:solidFill>
                  <a:srgbClr val="EBECEF"/>
                </a:solidFill>
                <a:latin typeface="Epilogue" pitchFamily="34" charset="0"/>
                <a:ea typeface="Epilogue" pitchFamily="34" charset="-122"/>
                <a:cs typeface="Epilogue" pitchFamily="34" charset="-120"/>
              </a:rPr>
              <a:t>Use file.write('text') to write strings to a file. The 'w' mode creates a new file or truncates an existing one, while 'a' mode appends to existing content.</a:t>
            </a:r>
            <a:endParaRPr lang="en-US" sz="1500" dirty="0"/>
          </a:p>
        </p:txBody>
      </p:sp>
      <p:sp>
        <p:nvSpPr>
          <p:cNvPr id="10" name="Shape 6"/>
          <p:cNvSpPr/>
          <p:nvPr/>
        </p:nvSpPr>
        <p:spPr>
          <a:xfrm>
            <a:off x="1100078" y="3465671"/>
            <a:ext cx="585907" cy="22860"/>
          </a:xfrm>
          <a:prstGeom prst="roundRect">
            <a:avLst>
              <a:gd name="adj" fmla="val 358852"/>
            </a:avLst>
          </a:prstGeom>
          <a:solidFill>
            <a:srgbClr val="414A70"/>
          </a:solidFill>
          <a:ln/>
        </p:spPr>
      </p:sp>
      <p:sp>
        <p:nvSpPr>
          <p:cNvPr id="11" name="Shape 7"/>
          <p:cNvSpPr/>
          <p:nvPr/>
        </p:nvSpPr>
        <p:spPr>
          <a:xfrm>
            <a:off x="683478" y="3257431"/>
            <a:ext cx="439460" cy="439460"/>
          </a:xfrm>
          <a:prstGeom prst="roundRect">
            <a:avLst>
              <a:gd name="adj" fmla="val 18667"/>
            </a:avLst>
          </a:prstGeom>
          <a:solidFill>
            <a:srgbClr val="283157"/>
          </a:solidFill>
          <a:ln w="7620">
            <a:solidFill>
              <a:srgbClr val="414A70"/>
            </a:solidFill>
            <a:prstDash val="solid"/>
          </a:ln>
        </p:spPr>
      </p:sp>
      <p:pic>
        <p:nvPicPr>
          <p:cNvPr id="12" name="Image 2" descr="preencoded.png">    </p:cNvPr>
          <p:cNvPicPr>
            <a:picLocks noChangeAspect="1"/>
          </p:cNvPicPr>
          <p:nvPr/>
        </p:nvPicPr>
        <p:blipFill>
          <a:blip r:embed="rId3"/>
          <a:stretch>
            <a:fillRect/>
          </a:stretch>
        </p:blipFill>
        <p:spPr>
          <a:xfrm>
            <a:off x="756702" y="3294043"/>
            <a:ext cx="292894" cy="366117"/>
          </a:xfrm>
          <a:prstGeom prst="rect">
            <a:avLst/>
          </a:prstGeom>
        </p:spPr>
      </p:pic>
      <p:sp>
        <p:nvSpPr>
          <p:cNvPr id="13" name="Text 8"/>
          <p:cNvSpPr/>
          <p:nvPr/>
        </p:nvSpPr>
        <p:spPr>
          <a:xfrm>
            <a:off x="1879759" y="3324463"/>
            <a:ext cx="2599849" cy="305157"/>
          </a:xfrm>
          <a:prstGeom prst="rect">
            <a:avLst/>
          </a:prstGeom>
          <a:noFill/>
          <a:ln/>
        </p:spPr>
        <p:txBody>
          <a:bodyPr wrap="none" lIns="0" tIns="0" rIns="0" bIns="0" rtlCol="0" anchor="t"/>
          <a:lstStyle/>
          <a:p>
            <a:pPr algn="l" indent="0" marL="0">
              <a:lnSpc>
                <a:spcPts val="2400"/>
              </a:lnSpc>
              <a:buNone/>
            </a:pPr>
            <a:r>
              <a:rPr lang="en-US" sz="1900" dirty="0">
                <a:solidFill>
                  <a:srgbClr val="EBECEF"/>
                </a:solidFill>
                <a:latin typeface="Fraunces Medium" pitchFamily="34" charset="0"/>
                <a:ea typeface="Fraunces Medium" pitchFamily="34" charset="-122"/>
                <a:cs typeface="Fraunces Medium" pitchFamily="34" charset="-120"/>
              </a:rPr>
              <a:t>Writing Multiple Lines</a:t>
            </a:r>
            <a:endParaRPr lang="en-US" sz="1900" dirty="0"/>
          </a:p>
        </p:txBody>
      </p:sp>
      <p:sp>
        <p:nvSpPr>
          <p:cNvPr id="14" name="Text 9"/>
          <p:cNvSpPr/>
          <p:nvPr/>
        </p:nvSpPr>
        <p:spPr>
          <a:xfrm>
            <a:off x="1879759" y="3746778"/>
            <a:ext cx="6580703" cy="624840"/>
          </a:xfrm>
          <a:prstGeom prst="rect">
            <a:avLst/>
          </a:prstGeom>
          <a:noFill/>
          <a:ln/>
        </p:spPr>
        <p:txBody>
          <a:bodyPr wrap="square" lIns="0" tIns="0" rIns="0" bIns="0" rtlCol="0" anchor="t"/>
          <a:lstStyle/>
          <a:p>
            <a:pPr algn="l" indent="0" marL="0">
              <a:lnSpc>
                <a:spcPts val="2450"/>
              </a:lnSpc>
              <a:buNone/>
            </a:pPr>
            <a:r>
              <a:rPr lang="en-US" sz="1500" dirty="0">
                <a:solidFill>
                  <a:srgbClr val="EBECEF"/>
                </a:solidFill>
                <a:latin typeface="Epilogue" pitchFamily="34" charset="0"/>
                <a:ea typeface="Epilogue" pitchFamily="34" charset="-122"/>
                <a:cs typeface="Epilogue" pitchFamily="34" charset="-120"/>
              </a:rPr>
              <a:t>Use file.writelines(list_of_strings) to write multiple strings at once, or loop through a list and write each line individually with newlines.</a:t>
            </a:r>
            <a:endParaRPr lang="en-US" sz="1500" dirty="0"/>
          </a:p>
        </p:txBody>
      </p:sp>
      <p:sp>
        <p:nvSpPr>
          <p:cNvPr id="15" name="Shape 10"/>
          <p:cNvSpPr/>
          <p:nvPr/>
        </p:nvSpPr>
        <p:spPr>
          <a:xfrm>
            <a:off x="1100078" y="4970383"/>
            <a:ext cx="585907" cy="22860"/>
          </a:xfrm>
          <a:prstGeom prst="roundRect">
            <a:avLst>
              <a:gd name="adj" fmla="val 358852"/>
            </a:avLst>
          </a:prstGeom>
          <a:solidFill>
            <a:srgbClr val="414A70"/>
          </a:solidFill>
          <a:ln/>
        </p:spPr>
      </p:sp>
      <p:sp>
        <p:nvSpPr>
          <p:cNvPr id="16" name="Shape 11"/>
          <p:cNvSpPr/>
          <p:nvPr/>
        </p:nvSpPr>
        <p:spPr>
          <a:xfrm>
            <a:off x="683478" y="4762143"/>
            <a:ext cx="439460" cy="439460"/>
          </a:xfrm>
          <a:prstGeom prst="roundRect">
            <a:avLst>
              <a:gd name="adj" fmla="val 18667"/>
            </a:avLst>
          </a:prstGeom>
          <a:solidFill>
            <a:srgbClr val="283157"/>
          </a:solidFill>
          <a:ln w="7620">
            <a:solidFill>
              <a:srgbClr val="414A70"/>
            </a:solidFill>
            <a:prstDash val="solid"/>
          </a:ln>
        </p:spPr>
      </p:sp>
      <p:pic>
        <p:nvPicPr>
          <p:cNvPr id="17" name="Image 3" descr="preencoded.png">    </p:cNvPr>
          <p:cNvPicPr>
            <a:picLocks noChangeAspect="1"/>
          </p:cNvPicPr>
          <p:nvPr/>
        </p:nvPicPr>
        <p:blipFill>
          <a:blip r:embed="rId4"/>
          <a:stretch>
            <a:fillRect/>
          </a:stretch>
        </p:blipFill>
        <p:spPr>
          <a:xfrm>
            <a:off x="756702" y="4798755"/>
            <a:ext cx="292894" cy="366117"/>
          </a:xfrm>
          <a:prstGeom prst="rect">
            <a:avLst/>
          </a:prstGeom>
        </p:spPr>
      </p:pic>
      <p:sp>
        <p:nvSpPr>
          <p:cNvPr id="18" name="Text 12"/>
          <p:cNvSpPr/>
          <p:nvPr/>
        </p:nvSpPr>
        <p:spPr>
          <a:xfrm>
            <a:off x="1879759" y="4829175"/>
            <a:ext cx="2441377" cy="305157"/>
          </a:xfrm>
          <a:prstGeom prst="rect">
            <a:avLst/>
          </a:prstGeom>
          <a:noFill/>
          <a:ln/>
        </p:spPr>
        <p:txBody>
          <a:bodyPr wrap="none" lIns="0" tIns="0" rIns="0" bIns="0" rtlCol="0" anchor="t"/>
          <a:lstStyle/>
          <a:p>
            <a:pPr algn="l" indent="0" marL="0">
              <a:lnSpc>
                <a:spcPts val="2400"/>
              </a:lnSpc>
              <a:buNone/>
            </a:pPr>
            <a:r>
              <a:rPr lang="en-US" sz="1900" dirty="0">
                <a:solidFill>
                  <a:srgbClr val="EBECEF"/>
                </a:solidFill>
                <a:latin typeface="Fraunces Medium" pitchFamily="34" charset="0"/>
                <a:ea typeface="Fraunces Medium" pitchFamily="34" charset="-122"/>
                <a:cs typeface="Fraunces Medium" pitchFamily="34" charset="-120"/>
              </a:rPr>
              <a:t>Formatted Writing</a:t>
            </a:r>
            <a:endParaRPr lang="en-US" sz="1900" dirty="0"/>
          </a:p>
        </p:txBody>
      </p:sp>
      <p:sp>
        <p:nvSpPr>
          <p:cNvPr id="19" name="Text 13"/>
          <p:cNvSpPr/>
          <p:nvPr/>
        </p:nvSpPr>
        <p:spPr>
          <a:xfrm>
            <a:off x="1879759" y="5251490"/>
            <a:ext cx="6580703" cy="937260"/>
          </a:xfrm>
          <a:prstGeom prst="rect">
            <a:avLst/>
          </a:prstGeom>
          <a:noFill/>
          <a:ln/>
        </p:spPr>
        <p:txBody>
          <a:bodyPr wrap="square" lIns="0" tIns="0" rIns="0" bIns="0" rtlCol="0" anchor="t"/>
          <a:lstStyle/>
          <a:p>
            <a:pPr algn="l" indent="0" marL="0">
              <a:lnSpc>
                <a:spcPts val="2450"/>
              </a:lnSpc>
              <a:buNone/>
            </a:pPr>
            <a:r>
              <a:rPr lang="en-US" sz="1500" dirty="0">
                <a:solidFill>
                  <a:srgbClr val="EBECEF"/>
                </a:solidFill>
                <a:latin typeface="Epilogue" pitchFamily="34" charset="0"/>
                <a:ea typeface="Epilogue" pitchFamily="34" charset="-122"/>
                <a:cs typeface="Epilogue" pitchFamily="34" charset="-120"/>
              </a:rPr>
              <a:t>Use string formatting or the print() function with the file parameter to write formatted text. For structured data, use specialized modules like csv.</a:t>
            </a:r>
            <a:endParaRPr lang="en-US" sz="1500" dirty="0"/>
          </a:p>
        </p:txBody>
      </p:sp>
      <p:sp>
        <p:nvSpPr>
          <p:cNvPr id="20" name="Shape 14"/>
          <p:cNvSpPr/>
          <p:nvPr/>
        </p:nvSpPr>
        <p:spPr>
          <a:xfrm>
            <a:off x="1100078" y="6787515"/>
            <a:ext cx="585907" cy="22860"/>
          </a:xfrm>
          <a:prstGeom prst="roundRect">
            <a:avLst>
              <a:gd name="adj" fmla="val 358852"/>
            </a:avLst>
          </a:prstGeom>
          <a:solidFill>
            <a:srgbClr val="414A70"/>
          </a:solidFill>
          <a:ln/>
        </p:spPr>
      </p:sp>
      <p:sp>
        <p:nvSpPr>
          <p:cNvPr id="21" name="Shape 15"/>
          <p:cNvSpPr/>
          <p:nvPr/>
        </p:nvSpPr>
        <p:spPr>
          <a:xfrm>
            <a:off x="683478" y="6579275"/>
            <a:ext cx="439460" cy="439460"/>
          </a:xfrm>
          <a:prstGeom prst="roundRect">
            <a:avLst>
              <a:gd name="adj" fmla="val 18667"/>
            </a:avLst>
          </a:prstGeom>
          <a:solidFill>
            <a:srgbClr val="283157"/>
          </a:solidFill>
          <a:ln w="7620">
            <a:solidFill>
              <a:srgbClr val="414A70"/>
            </a:solidFill>
            <a:prstDash val="solid"/>
          </a:ln>
        </p:spPr>
      </p:sp>
      <p:pic>
        <p:nvPicPr>
          <p:cNvPr id="22" name="Image 4" descr="preencoded.png">    </p:cNvPr>
          <p:cNvPicPr>
            <a:picLocks noChangeAspect="1"/>
          </p:cNvPicPr>
          <p:nvPr/>
        </p:nvPicPr>
        <p:blipFill>
          <a:blip r:embed="rId5"/>
          <a:stretch>
            <a:fillRect/>
          </a:stretch>
        </p:blipFill>
        <p:spPr>
          <a:xfrm>
            <a:off x="756702" y="6615886"/>
            <a:ext cx="292894" cy="366117"/>
          </a:xfrm>
          <a:prstGeom prst="rect">
            <a:avLst/>
          </a:prstGeom>
        </p:spPr>
      </p:pic>
      <p:sp>
        <p:nvSpPr>
          <p:cNvPr id="23" name="Text 16"/>
          <p:cNvSpPr/>
          <p:nvPr/>
        </p:nvSpPr>
        <p:spPr>
          <a:xfrm>
            <a:off x="1879759" y="6646307"/>
            <a:ext cx="2490907" cy="305157"/>
          </a:xfrm>
          <a:prstGeom prst="rect">
            <a:avLst/>
          </a:prstGeom>
          <a:noFill/>
          <a:ln/>
        </p:spPr>
        <p:txBody>
          <a:bodyPr wrap="none" lIns="0" tIns="0" rIns="0" bIns="0" rtlCol="0" anchor="t"/>
          <a:lstStyle/>
          <a:p>
            <a:pPr algn="l" indent="0" marL="0">
              <a:lnSpc>
                <a:spcPts val="2400"/>
              </a:lnSpc>
              <a:buNone/>
            </a:pPr>
            <a:r>
              <a:rPr lang="en-US" sz="1900" dirty="0">
                <a:solidFill>
                  <a:srgbClr val="EBECEF"/>
                </a:solidFill>
                <a:latin typeface="Fraunces Medium" pitchFamily="34" charset="0"/>
                <a:ea typeface="Fraunces Medium" pitchFamily="34" charset="-122"/>
                <a:cs typeface="Fraunces Medium" pitchFamily="34" charset="-120"/>
              </a:rPr>
              <a:t>Flushing and Syncing</a:t>
            </a:r>
            <a:endParaRPr lang="en-US" sz="1900" dirty="0"/>
          </a:p>
        </p:txBody>
      </p:sp>
      <p:sp>
        <p:nvSpPr>
          <p:cNvPr id="24" name="Text 17"/>
          <p:cNvSpPr/>
          <p:nvPr/>
        </p:nvSpPr>
        <p:spPr>
          <a:xfrm>
            <a:off x="1879759" y="7068622"/>
            <a:ext cx="6580703" cy="624840"/>
          </a:xfrm>
          <a:prstGeom prst="rect">
            <a:avLst/>
          </a:prstGeom>
          <a:noFill/>
          <a:ln/>
        </p:spPr>
        <p:txBody>
          <a:bodyPr wrap="square" lIns="0" tIns="0" rIns="0" bIns="0" rtlCol="0" anchor="t"/>
          <a:lstStyle/>
          <a:p>
            <a:pPr algn="l" indent="0" marL="0">
              <a:lnSpc>
                <a:spcPts val="2450"/>
              </a:lnSpc>
              <a:buNone/>
            </a:pPr>
            <a:r>
              <a:rPr lang="en-US" sz="1500" dirty="0">
                <a:solidFill>
                  <a:srgbClr val="EBECEF"/>
                </a:solidFill>
                <a:latin typeface="Epilogue" pitchFamily="34" charset="0"/>
                <a:ea typeface="Epilogue" pitchFamily="34" charset="-122"/>
                <a:cs typeface="Epilogue" pitchFamily="34" charset="-120"/>
              </a:rPr>
              <a:t>Use file.flush() to force writing buffered data to disk, and os.fsync() for critical data that must be physically written immediately.</a:t>
            </a:r>
            <a:endParaRPr lang="en-US" sz="15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793790" y="1286828"/>
            <a:ext cx="7025759" cy="708779"/>
          </a:xfrm>
          <a:prstGeom prst="rect">
            <a:avLst/>
          </a:prstGeom>
          <a:noFill/>
          <a:ln/>
        </p:spPr>
        <p:txBody>
          <a:bodyPr wrap="none" lIns="0" tIns="0" rIns="0" bIns="0" rtlCol="0" anchor="t"/>
          <a:lstStyle/>
          <a:p>
            <a:pPr algn="l" indent="0" marL="0">
              <a:lnSpc>
                <a:spcPts val="5550"/>
              </a:lnSpc>
              <a:buNone/>
            </a:pPr>
            <a:r>
              <a:rPr lang="en-US" sz="4450" dirty="0">
                <a:solidFill>
                  <a:srgbClr val="FFFFFF"/>
                </a:solidFill>
                <a:latin typeface="Fraunces Medium" pitchFamily="34" charset="0"/>
                <a:ea typeface="Fraunces Medium" pitchFamily="34" charset="-122"/>
                <a:cs typeface="Fraunces Medium" pitchFamily="34" charset="-120"/>
              </a:rPr>
              <a:t>Working with Binary Files</a:t>
            </a:r>
            <a:endParaRPr lang="en-US" sz="4450" dirty="0"/>
          </a:p>
        </p:txBody>
      </p:sp>
      <p:sp>
        <p:nvSpPr>
          <p:cNvPr id="3" name="Shape 1"/>
          <p:cNvSpPr/>
          <p:nvPr/>
        </p:nvSpPr>
        <p:spPr>
          <a:xfrm>
            <a:off x="793790" y="2449235"/>
            <a:ext cx="510302" cy="510302"/>
          </a:xfrm>
          <a:prstGeom prst="roundRect">
            <a:avLst>
              <a:gd name="adj" fmla="val 18669"/>
            </a:avLst>
          </a:prstGeom>
          <a:solidFill>
            <a:srgbClr val="283157"/>
          </a:solidFill>
          <a:ln w="7620">
            <a:solidFill>
              <a:srgbClr val="414A70"/>
            </a:solidFill>
            <a:prstDash val="solid"/>
          </a:ln>
        </p:spPr>
      </p:sp>
      <p:pic>
        <p:nvPicPr>
          <p:cNvPr id="4" name="Image 0" descr="preencoded.png">    </p:cNvPr>
          <p:cNvPicPr>
            <a:picLocks noChangeAspect="1"/>
          </p:cNvPicPr>
          <p:nvPr/>
        </p:nvPicPr>
        <p:blipFill>
          <a:blip r:embed="rId1"/>
          <a:stretch>
            <a:fillRect/>
          </a:stretch>
        </p:blipFill>
        <p:spPr>
          <a:xfrm>
            <a:off x="878860" y="2491740"/>
            <a:ext cx="340162" cy="425291"/>
          </a:xfrm>
          <a:prstGeom prst="rect">
            <a:avLst/>
          </a:prstGeom>
        </p:spPr>
      </p:pic>
      <p:sp>
        <p:nvSpPr>
          <p:cNvPr id="5" name="Text 2"/>
          <p:cNvSpPr/>
          <p:nvPr/>
        </p:nvSpPr>
        <p:spPr>
          <a:xfrm>
            <a:off x="1530906" y="2527102"/>
            <a:ext cx="2835235" cy="354330"/>
          </a:xfrm>
          <a:prstGeom prst="rect">
            <a:avLst/>
          </a:prstGeom>
          <a:noFill/>
          <a:ln/>
        </p:spPr>
        <p:txBody>
          <a:bodyPr wrap="none" lIns="0" tIns="0" rIns="0" bIns="0" rtlCol="0" anchor="t"/>
          <a:lstStyle/>
          <a:p>
            <a:pPr algn="l" indent="0" marL="0">
              <a:lnSpc>
                <a:spcPts val="2750"/>
              </a:lnSpc>
              <a:buNone/>
            </a:pPr>
            <a:r>
              <a:rPr lang="en-US" sz="2200" dirty="0">
                <a:solidFill>
                  <a:srgbClr val="EBECEF"/>
                </a:solidFill>
                <a:latin typeface="Fraunces Medium" pitchFamily="34" charset="0"/>
                <a:ea typeface="Fraunces Medium" pitchFamily="34" charset="-122"/>
                <a:cs typeface="Fraunces Medium" pitchFamily="34" charset="-120"/>
              </a:rPr>
              <a:t>Binary Mode Basics</a:t>
            </a:r>
            <a:endParaRPr lang="en-US" sz="2200" dirty="0"/>
          </a:p>
        </p:txBody>
      </p:sp>
      <p:sp>
        <p:nvSpPr>
          <p:cNvPr id="6" name="Text 3"/>
          <p:cNvSpPr/>
          <p:nvPr/>
        </p:nvSpPr>
        <p:spPr>
          <a:xfrm>
            <a:off x="1530906" y="3017520"/>
            <a:ext cx="5642610" cy="1451610"/>
          </a:xfrm>
          <a:prstGeom prst="rect">
            <a:avLst/>
          </a:prstGeom>
          <a:noFill/>
          <a:ln/>
        </p:spPr>
        <p:txBody>
          <a:bodyPr wrap="square" lIns="0" tIns="0" rIns="0" bIns="0" rtlCol="0" anchor="t"/>
          <a:lstStyle/>
          <a:p>
            <a:pPr algn="l" indent="0" marL="0">
              <a:lnSpc>
                <a:spcPts val="2850"/>
              </a:lnSpc>
              <a:buNone/>
            </a:pPr>
            <a:r>
              <a:rPr lang="en-US" sz="1750" dirty="0">
                <a:solidFill>
                  <a:srgbClr val="EBECEF"/>
                </a:solidFill>
                <a:latin typeface="Epilogue" pitchFamily="34" charset="0"/>
                <a:ea typeface="Epilogue" pitchFamily="34" charset="-122"/>
                <a:cs typeface="Epilogue" pitchFamily="34" charset="-120"/>
              </a:rPr>
              <a:t>Use 'b' in the mode ('rb', 'wb') to work with binary data. This preserves exact byte values without text encoding or newline translation. Data is read/written as bytes objects, not strings.</a:t>
            </a:r>
            <a:endParaRPr lang="en-US" sz="1750" dirty="0"/>
          </a:p>
        </p:txBody>
      </p:sp>
      <p:sp>
        <p:nvSpPr>
          <p:cNvPr id="7" name="Shape 4"/>
          <p:cNvSpPr/>
          <p:nvPr/>
        </p:nvSpPr>
        <p:spPr>
          <a:xfrm>
            <a:off x="7457003" y="2449235"/>
            <a:ext cx="510302" cy="510302"/>
          </a:xfrm>
          <a:prstGeom prst="roundRect">
            <a:avLst>
              <a:gd name="adj" fmla="val 18669"/>
            </a:avLst>
          </a:prstGeom>
          <a:solidFill>
            <a:srgbClr val="283157"/>
          </a:solidFill>
          <a:ln w="7620">
            <a:solidFill>
              <a:srgbClr val="414A70"/>
            </a:solidFill>
            <a:prstDash val="solid"/>
          </a:ln>
        </p:spPr>
      </p:sp>
      <p:pic>
        <p:nvPicPr>
          <p:cNvPr id="8" name="Image 1" descr="preencoded.png">    </p:cNvPr>
          <p:cNvPicPr>
            <a:picLocks noChangeAspect="1"/>
          </p:cNvPicPr>
          <p:nvPr/>
        </p:nvPicPr>
        <p:blipFill>
          <a:blip r:embed="rId2"/>
          <a:stretch>
            <a:fillRect/>
          </a:stretch>
        </p:blipFill>
        <p:spPr>
          <a:xfrm>
            <a:off x="7542074" y="2491740"/>
            <a:ext cx="340162" cy="425291"/>
          </a:xfrm>
          <a:prstGeom prst="rect">
            <a:avLst/>
          </a:prstGeom>
        </p:spPr>
      </p:pic>
      <p:sp>
        <p:nvSpPr>
          <p:cNvPr id="9" name="Text 5"/>
          <p:cNvSpPr/>
          <p:nvPr/>
        </p:nvSpPr>
        <p:spPr>
          <a:xfrm>
            <a:off x="8194119" y="2527102"/>
            <a:ext cx="5149810" cy="354330"/>
          </a:xfrm>
          <a:prstGeom prst="rect">
            <a:avLst/>
          </a:prstGeom>
          <a:noFill/>
          <a:ln/>
        </p:spPr>
        <p:txBody>
          <a:bodyPr wrap="none" lIns="0" tIns="0" rIns="0" bIns="0" rtlCol="0" anchor="t"/>
          <a:lstStyle/>
          <a:p>
            <a:pPr algn="l" indent="0" marL="0">
              <a:lnSpc>
                <a:spcPts val="2750"/>
              </a:lnSpc>
              <a:buNone/>
            </a:pPr>
            <a:r>
              <a:rPr lang="en-US" sz="2200" dirty="0">
                <a:solidFill>
                  <a:srgbClr val="EBECEF"/>
                </a:solidFill>
                <a:latin typeface="Fraunces Medium" pitchFamily="34" charset="0"/>
                <a:ea typeface="Fraunces Medium" pitchFamily="34" charset="-122"/>
                <a:cs typeface="Fraunces Medium" pitchFamily="34" charset="-120"/>
              </a:rPr>
              <a:t>Converting Between Strings and Bytes</a:t>
            </a:r>
            <a:endParaRPr lang="en-US" sz="2200" dirty="0"/>
          </a:p>
        </p:txBody>
      </p:sp>
      <p:sp>
        <p:nvSpPr>
          <p:cNvPr id="10" name="Text 6"/>
          <p:cNvSpPr/>
          <p:nvPr/>
        </p:nvSpPr>
        <p:spPr>
          <a:xfrm>
            <a:off x="8194119" y="3017520"/>
            <a:ext cx="5642610" cy="1451610"/>
          </a:xfrm>
          <a:prstGeom prst="rect">
            <a:avLst/>
          </a:prstGeom>
          <a:noFill/>
          <a:ln/>
        </p:spPr>
        <p:txBody>
          <a:bodyPr wrap="square" lIns="0" tIns="0" rIns="0" bIns="0" rtlCol="0" anchor="t"/>
          <a:lstStyle/>
          <a:p>
            <a:pPr algn="l" indent="0" marL="0">
              <a:lnSpc>
                <a:spcPts val="2850"/>
              </a:lnSpc>
              <a:buNone/>
            </a:pPr>
            <a:r>
              <a:rPr lang="en-US" sz="1750" dirty="0">
                <a:solidFill>
                  <a:srgbClr val="EBECEF"/>
                </a:solidFill>
                <a:latin typeface="Epilogue" pitchFamily="34" charset="0"/>
                <a:ea typeface="Epilogue" pitchFamily="34" charset="-122"/>
                <a:cs typeface="Epilogue" pitchFamily="34" charset="-120"/>
              </a:rPr>
              <a:t>Use string.encode(encoding) to convert strings to bytes and bytes.decode(encoding) to convert bytes to strings. Specify the encoding (e.g., 'utf-8') for proper conversion.</a:t>
            </a:r>
            <a:endParaRPr lang="en-US" sz="1750" dirty="0"/>
          </a:p>
        </p:txBody>
      </p:sp>
      <p:sp>
        <p:nvSpPr>
          <p:cNvPr id="11" name="Shape 7"/>
          <p:cNvSpPr/>
          <p:nvPr/>
        </p:nvSpPr>
        <p:spPr>
          <a:xfrm>
            <a:off x="793790" y="4922758"/>
            <a:ext cx="510302" cy="510302"/>
          </a:xfrm>
          <a:prstGeom prst="roundRect">
            <a:avLst>
              <a:gd name="adj" fmla="val 18669"/>
            </a:avLst>
          </a:prstGeom>
          <a:solidFill>
            <a:srgbClr val="283157"/>
          </a:solidFill>
          <a:ln w="7620">
            <a:solidFill>
              <a:srgbClr val="414A70"/>
            </a:solidFill>
            <a:prstDash val="solid"/>
          </a:ln>
        </p:spPr>
      </p:sp>
      <p:pic>
        <p:nvPicPr>
          <p:cNvPr id="12" name="Image 2" descr="preencoded.png">    </p:cNvPr>
          <p:cNvPicPr>
            <a:picLocks noChangeAspect="1"/>
          </p:cNvPicPr>
          <p:nvPr/>
        </p:nvPicPr>
        <p:blipFill>
          <a:blip r:embed="rId3"/>
          <a:stretch>
            <a:fillRect/>
          </a:stretch>
        </p:blipFill>
        <p:spPr>
          <a:xfrm>
            <a:off x="878860" y="4965263"/>
            <a:ext cx="340162" cy="425291"/>
          </a:xfrm>
          <a:prstGeom prst="rect">
            <a:avLst/>
          </a:prstGeom>
        </p:spPr>
      </p:pic>
      <p:sp>
        <p:nvSpPr>
          <p:cNvPr id="13" name="Text 8"/>
          <p:cNvSpPr/>
          <p:nvPr/>
        </p:nvSpPr>
        <p:spPr>
          <a:xfrm>
            <a:off x="1530906" y="5000625"/>
            <a:ext cx="3270766" cy="354330"/>
          </a:xfrm>
          <a:prstGeom prst="rect">
            <a:avLst/>
          </a:prstGeom>
          <a:noFill/>
          <a:ln/>
        </p:spPr>
        <p:txBody>
          <a:bodyPr wrap="none" lIns="0" tIns="0" rIns="0" bIns="0" rtlCol="0" anchor="t"/>
          <a:lstStyle/>
          <a:p>
            <a:pPr algn="l" indent="0" marL="0">
              <a:lnSpc>
                <a:spcPts val="2750"/>
              </a:lnSpc>
              <a:buNone/>
            </a:pPr>
            <a:r>
              <a:rPr lang="en-US" sz="2200" dirty="0">
                <a:solidFill>
                  <a:srgbClr val="EBECEF"/>
                </a:solidFill>
                <a:latin typeface="Fraunces Medium" pitchFamily="34" charset="0"/>
                <a:ea typeface="Fraunces Medium" pitchFamily="34" charset="-122"/>
                <a:cs typeface="Fraunces Medium" pitchFamily="34" charset="-120"/>
              </a:rPr>
              <a:t>Serialization with Pickle</a:t>
            </a:r>
            <a:endParaRPr lang="en-US" sz="2200" dirty="0"/>
          </a:p>
        </p:txBody>
      </p:sp>
      <p:sp>
        <p:nvSpPr>
          <p:cNvPr id="14" name="Text 9"/>
          <p:cNvSpPr/>
          <p:nvPr/>
        </p:nvSpPr>
        <p:spPr>
          <a:xfrm>
            <a:off x="1530906" y="5491043"/>
            <a:ext cx="5642610" cy="1451610"/>
          </a:xfrm>
          <a:prstGeom prst="rect">
            <a:avLst/>
          </a:prstGeom>
          <a:noFill/>
          <a:ln/>
        </p:spPr>
        <p:txBody>
          <a:bodyPr wrap="square" lIns="0" tIns="0" rIns="0" bIns="0" rtlCol="0" anchor="t"/>
          <a:lstStyle/>
          <a:p>
            <a:pPr algn="l" indent="0" marL="0">
              <a:lnSpc>
                <a:spcPts val="2850"/>
              </a:lnSpc>
              <a:buNone/>
            </a:pPr>
            <a:r>
              <a:rPr lang="en-US" sz="1750" dirty="0">
                <a:solidFill>
                  <a:srgbClr val="EBECEF"/>
                </a:solidFill>
                <a:latin typeface="Epilogue" pitchFamily="34" charset="0"/>
                <a:ea typeface="Epilogue" pitchFamily="34" charset="-122"/>
                <a:cs typeface="Epilogue" pitchFamily="34" charset="-120"/>
              </a:rPr>
              <a:t>Use the pickle module to serialize Python objects to binary files. This allows saving complex data structures like dictionaries and lists directly to files for later retrieval.</a:t>
            </a:r>
            <a:endParaRPr lang="en-US" sz="1750" dirty="0"/>
          </a:p>
        </p:txBody>
      </p:sp>
      <p:sp>
        <p:nvSpPr>
          <p:cNvPr id="15" name="Shape 10"/>
          <p:cNvSpPr/>
          <p:nvPr/>
        </p:nvSpPr>
        <p:spPr>
          <a:xfrm>
            <a:off x="7457003" y="4922758"/>
            <a:ext cx="510302" cy="510302"/>
          </a:xfrm>
          <a:prstGeom prst="roundRect">
            <a:avLst>
              <a:gd name="adj" fmla="val 18669"/>
            </a:avLst>
          </a:prstGeom>
          <a:solidFill>
            <a:srgbClr val="283157"/>
          </a:solidFill>
          <a:ln w="7620">
            <a:solidFill>
              <a:srgbClr val="414A70"/>
            </a:solidFill>
            <a:prstDash val="solid"/>
          </a:ln>
        </p:spPr>
      </p:sp>
      <p:pic>
        <p:nvPicPr>
          <p:cNvPr id="16" name="Image 3" descr="preencoded.png">    </p:cNvPr>
          <p:cNvPicPr>
            <a:picLocks noChangeAspect="1"/>
          </p:cNvPicPr>
          <p:nvPr/>
        </p:nvPicPr>
        <p:blipFill>
          <a:blip r:embed="rId4"/>
          <a:stretch>
            <a:fillRect/>
          </a:stretch>
        </p:blipFill>
        <p:spPr>
          <a:xfrm>
            <a:off x="7542074" y="4965263"/>
            <a:ext cx="340162" cy="425291"/>
          </a:xfrm>
          <a:prstGeom prst="rect">
            <a:avLst/>
          </a:prstGeom>
        </p:spPr>
      </p:pic>
      <p:sp>
        <p:nvSpPr>
          <p:cNvPr id="17" name="Text 11"/>
          <p:cNvSpPr/>
          <p:nvPr/>
        </p:nvSpPr>
        <p:spPr>
          <a:xfrm>
            <a:off x="8194119" y="5000625"/>
            <a:ext cx="3142297" cy="354330"/>
          </a:xfrm>
          <a:prstGeom prst="rect">
            <a:avLst/>
          </a:prstGeom>
          <a:noFill/>
          <a:ln/>
        </p:spPr>
        <p:txBody>
          <a:bodyPr wrap="none" lIns="0" tIns="0" rIns="0" bIns="0" rtlCol="0" anchor="t"/>
          <a:lstStyle/>
          <a:p>
            <a:pPr algn="l" indent="0" marL="0">
              <a:lnSpc>
                <a:spcPts val="2750"/>
              </a:lnSpc>
              <a:buNone/>
            </a:pPr>
            <a:r>
              <a:rPr lang="en-US" sz="2200" dirty="0">
                <a:solidFill>
                  <a:srgbClr val="EBECEF"/>
                </a:solidFill>
                <a:latin typeface="Fraunces Medium" pitchFamily="34" charset="0"/>
                <a:ea typeface="Fraunces Medium" pitchFamily="34" charset="-122"/>
                <a:cs typeface="Fraunces Medium" pitchFamily="34" charset="-120"/>
              </a:rPr>
              <a:t>Structured Binary Data</a:t>
            </a:r>
            <a:endParaRPr lang="en-US" sz="2200" dirty="0"/>
          </a:p>
        </p:txBody>
      </p:sp>
      <p:sp>
        <p:nvSpPr>
          <p:cNvPr id="18" name="Text 12"/>
          <p:cNvSpPr/>
          <p:nvPr/>
        </p:nvSpPr>
        <p:spPr>
          <a:xfrm>
            <a:off x="8194119" y="5491043"/>
            <a:ext cx="5642610" cy="1451610"/>
          </a:xfrm>
          <a:prstGeom prst="rect">
            <a:avLst/>
          </a:prstGeom>
          <a:noFill/>
          <a:ln/>
        </p:spPr>
        <p:txBody>
          <a:bodyPr wrap="square" lIns="0" tIns="0" rIns="0" bIns="0" rtlCol="0" anchor="t"/>
          <a:lstStyle/>
          <a:p>
            <a:pPr algn="l" indent="0" marL="0">
              <a:lnSpc>
                <a:spcPts val="2850"/>
              </a:lnSpc>
              <a:buNone/>
            </a:pPr>
            <a:r>
              <a:rPr lang="en-US" sz="1750" dirty="0">
                <a:solidFill>
                  <a:srgbClr val="EBECEF"/>
                </a:solidFill>
                <a:latin typeface="Epilogue" pitchFamily="34" charset="0"/>
                <a:ea typeface="Epilogue" pitchFamily="34" charset="-122"/>
                <a:cs typeface="Epilogue" pitchFamily="34" charset="-120"/>
              </a:rPr>
              <a:t>Use the struct module for precise control over binary formats, allowing you to pack and unpack values in specific binary layouts for compatibility with other systems.</a:t>
            </a:r>
            <a:endParaRPr lang="en-US" sz="17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p:nvPr/>
        </p:nvSpPr>
        <p:spPr>
          <a:xfrm>
            <a:off x="793790" y="1244322"/>
            <a:ext cx="9229606" cy="708779"/>
          </a:xfrm>
          <a:prstGeom prst="rect">
            <a:avLst/>
          </a:prstGeom>
          <a:noFill/>
          <a:ln/>
        </p:spPr>
        <p:txBody>
          <a:bodyPr wrap="none" lIns="0" tIns="0" rIns="0" bIns="0" rtlCol="0" anchor="t"/>
          <a:lstStyle/>
          <a:p>
            <a:pPr algn="l" indent="0" marL="0">
              <a:lnSpc>
                <a:spcPts val="5550"/>
              </a:lnSpc>
              <a:buNone/>
            </a:pPr>
            <a:r>
              <a:rPr lang="en-US" sz="4450" dirty="0">
                <a:solidFill>
                  <a:srgbClr val="FFFFFF"/>
                </a:solidFill>
                <a:latin typeface="Fraunces Medium" pitchFamily="34" charset="0"/>
                <a:ea typeface="Fraunces Medium" pitchFamily="34" charset="-122"/>
                <a:cs typeface="Fraunces Medium" pitchFamily="34" charset="-120"/>
              </a:rPr>
              <a:t>Error Handling and Best Practices</a:t>
            </a:r>
            <a:endParaRPr lang="en-US" sz="4450" dirty="0"/>
          </a:p>
        </p:txBody>
      </p:sp>
      <p:sp>
        <p:nvSpPr>
          <p:cNvPr id="3" name="Text 1"/>
          <p:cNvSpPr/>
          <p:nvPr/>
        </p:nvSpPr>
        <p:spPr>
          <a:xfrm>
            <a:off x="1685211" y="2769632"/>
            <a:ext cx="3007281" cy="354330"/>
          </a:xfrm>
          <a:prstGeom prst="rect">
            <a:avLst/>
          </a:prstGeom>
          <a:noFill/>
          <a:ln/>
        </p:spPr>
        <p:txBody>
          <a:bodyPr wrap="none" lIns="0" tIns="0" rIns="0" bIns="0" rtlCol="0" anchor="t"/>
          <a:lstStyle/>
          <a:p>
            <a:pPr algn="r" indent="0" marL="0">
              <a:lnSpc>
                <a:spcPts val="2750"/>
              </a:lnSpc>
              <a:buNone/>
            </a:pPr>
            <a:r>
              <a:rPr lang="en-US" sz="2200" dirty="0">
                <a:solidFill>
                  <a:srgbClr val="EBECEF"/>
                </a:solidFill>
                <a:latin typeface="Fraunces Medium" pitchFamily="34" charset="0"/>
                <a:ea typeface="Fraunces Medium" pitchFamily="34" charset="-122"/>
                <a:cs typeface="Fraunces Medium" pitchFamily="34" charset="-120"/>
              </a:rPr>
              <a:t>Use Context Managers</a:t>
            </a:r>
            <a:endParaRPr lang="en-US" sz="2200" dirty="0"/>
          </a:p>
        </p:txBody>
      </p:sp>
      <p:sp>
        <p:nvSpPr>
          <p:cNvPr id="4" name="Text 2"/>
          <p:cNvSpPr/>
          <p:nvPr/>
        </p:nvSpPr>
        <p:spPr>
          <a:xfrm>
            <a:off x="793790" y="3260050"/>
            <a:ext cx="3898702" cy="1088708"/>
          </a:xfrm>
          <a:prstGeom prst="rect">
            <a:avLst/>
          </a:prstGeom>
          <a:noFill/>
          <a:ln/>
        </p:spPr>
        <p:txBody>
          <a:bodyPr wrap="square" lIns="0" tIns="0" rIns="0" bIns="0" rtlCol="0" anchor="t"/>
          <a:lstStyle/>
          <a:p>
            <a:pPr algn="r" indent="0" marL="0">
              <a:lnSpc>
                <a:spcPts val="2850"/>
              </a:lnSpc>
              <a:buNone/>
            </a:pPr>
            <a:r>
              <a:rPr lang="en-US" sz="1750" dirty="0">
                <a:solidFill>
                  <a:srgbClr val="EBECEF"/>
                </a:solidFill>
                <a:latin typeface="Epilogue" pitchFamily="34" charset="0"/>
                <a:ea typeface="Epilogue" pitchFamily="34" charset="-122"/>
                <a:cs typeface="Epilogue" pitchFamily="34" charset="-120"/>
              </a:rPr>
              <a:t>Always use the with statement to ensure files are properly closed, even if exceptions occur.</a:t>
            </a:r>
            <a:endParaRPr lang="en-US" sz="1750" dirty="0"/>
          </a:p>
        </p:txBody>
      </p:sp>
      <p:pic>
        <p:nvPicPr>
          <p:cNvPr id="5" name="Image 0" descr="preencoded.png">    </p:cNvPr>
          <p:cNvPicPr>
            <a:picLocks noChangeAspect="1"/>
          </p:cNvPicPr>
          <p:nvPr/>
        </p:nvPicPr>
        <p:blipFill>
          <a:blip r:embed="rId1"/>
          <a:stretch>
            <a:fillRect/>
          </a:stretch>
        </p:blipFill>
        <p:spPr>
          <a:xfrm>
            <a:off x="5032653" y="2413516"/>
            <a:ext cx="4564975" cy="4564975"/>
          </a:xfrm>
          <a:prstGeom prst="rect">
            <a:avLst/>
          </a:prstGeom>
        </p:spPr>
      </p:pic>
      <p:pic>
        <p:nvPicPr>
          <p:cNvPr id="6" name="Image 1" descr="preencoded.png">    </p:cNvPr>
          <p:cNvPicPr>
            <a:picLocks noChangeAspect="1"/>
          </p:cNvPicPr>
          <p:nvPr/>
        </p:nvPicPr>
        <p:blipFill>
          <a:blip r:embed="rId2"/>
          <a:stretch>
            <a:fillRect/>
          </a:stretch>
        </p:blipFill>
        <p:spPr>
          <a:xfrm>
            <a:off x="6226731" y="3176588"/>
            <a:ext cx="339328" cy="424220"/>
          </a:xfrm>
          <a:prstGeom prst="rect">
            <a:avLst/>
          </a:prstGeom>
        </p:spPr>
      </p:pic>
      <p:sp>
        <p:nvSpPr>
          <p:cNvPr id="7" name="Text 3"/>
          <p:cNvSpPr/>
          <p:nvPr/>
        </p:nvSpPr>
        <p:spPr>
          <a:xfrm>
            <a:off x="9937790" y="2406729"/>
            <a:ext cx="2835235" cy="354330"/>
          </a:xfrm>
          <a:prstGeom prst="rect">
            <a:avLst/>
          </a:prstGeom>
          <a:noFill/>
          <a:ln/>
        </p:spPr>
        <p:txBody>
          <a:bodyPr wrap="none" lIns="0" tIns="0" rIns="0" bIns="0" rtlCol="0" anchor="t"/>
          <a:lstStyle/>
          <a:p>
            <a:pPr algn="l" indent="0" marL="0">
              <a:lnSpc>
                <a:spcPts val="2750"/>
              </a:lnSpc>
              <a:buNone/>
            </a:pPr>
            <a:r>
              <a:rPr lang="en-US" sz="2200" dirty="0">
                <a:solidFill>
                  <a:srgbClr val="EBECEF"/>
                </a:solidFill>
                <a:latin typeface="Fraunces Medium" pitchFamily="34" charset="0"/>
                <a:ea typeface="Fraunces Medium" pitchFamily="34" charset="-122"/>
                <a:cs typeface="Fraunces Medium" pitchFamily="34" charset="-120"/>
              </a:rPr>
              <a:t>Handle Exceptions</a:t>
            </a:r>
            <a:endParaRPr lang="en-US" sz="2200" dirty="0"/>
          </a:p>
        </p:txBody>
      </p:sp>
      <p:sp>
        <p:nvSpPr>
          <p:cNvPr id="8" name="Text 4"/>
          <p:cNvSpPr/>
          <p:nvPr/>
        </p:nvSpPr>
        <p:spPr>
          <a:xfrm>
            <a:off x="9937790" y="2897148"/>
            <a:ext cx="3898821" cy="1814513"/>
          </a:xfrm>
          <a:prstGeom prst="rect">
            <a:avLst/>
          </a:prstGeom>
          <a:noFill/>
          <a:ln/>
        </p:spPr>
        <p:txBody>
          <a:bodyPr wrap="square" lIns="0" tIns="0" rIns="0" bIns="0" rtlCol="0" anchor="t"/>
          <a:lstStyle/>
          <a:p>
            <a:pPr algn="l" indent="0" marL="0">
              <a:lnSpc>
                <a:spcPts val="2850"/>
              </a:lnSpc>
              <a:buNone/>
            </a:pPr>
            <a:r>
              <a:rPr lang="en-US" sz="1750" dirty="0">
                <a:solidFill>
                  <a:srgbClr val="EBECEF"/>
                </a:solidFill>
                <a:latin typeface="Epilogue" pitchFamily="34" charset="0"/>
                <a:ea typeface="Epilogue" pitchFamily="34" charset="-122"/>
                <a:cs typeface="Epilogue" pitchFamily="34" charset="-120"/>
              </a:rPr>
              <a:t>Implement comprehensive error handling for file operations, catching specific exceptions like FileNotFoundError and PermissionError.</a:t>
            </a:r>
            <a:endParaRPr lang="en-US" sz="1750" dirty="0"/>
          </a:p>
        </p:txBody>
      </p:sp>
      <p:pic>
        <p:nvPicPr>
          <p:cNvPr id="9" name="Image 2" descr="preencoded.png">    </p:cNvPr>
          <p:cNvPicPr>
            <a:picLocks noChangeAspect="1"/>
          </p:cNvPicPr>
          <p:nvPr/>
        </p:nvPicPr>
        <p:blipFill>
          <a:blip r:embed="rId3"/>
          <a:stretch>
            <a:fillRect/>
          </a:stretch>
        </p:blipFill>
        <p:spPr>
          <a:xfrm>
            <a:off x="5032653" y="2413516"/>
            <a:ext cx="4564975" cy="4564975"/>
          </a:xfrm>
          <a:prstGeom prst="rect">
            <a:avLst/>
          </a:prstGeom>
        </p:spPr>
      </p:pic>
      <p:pic>
        <p:nvPicPr>
          <p:cNvPr id="10" name="Image 3" descr="preencoded.png">    </p:cNvPr>
          <p:cNvPicPr>
            <a:picLocks noChangeAspect="1"/>
          </p:cNvPicPr>
          <p:nvPr/>
        </p:nvPicPr>
        <p:blipFill>
          <a:blip r:embed="rId4"/>
          <a:stretch>
            <a:fillRect/>
          </a:stretch>
        </p:blipFill>
        <p:spPr>
          <a:xfrm>
            <a:off x="8452604" y="3565088"/>
            <a:ext cx="339328" cy="424220"/>
          </a:xfrm>
          <a:prstGeom prst="rect">
            <a:avLst/>
          </a:prstGeom>
        </p:spPr>
      </p:pic>
      <p:sp>
        <p:nvSpPr>
          <p:cNvPr id="11" name="Text 5"/>
          <p:cNvSpPr/>
          <p:nvPr/>
        </p:nvSpPr>
        <p:spPr>
          <a:xfrm>
            <a:off x="9937790" y="5228987"/>
            <a:ext cx="2835235" cy="354330"/>
          </a:xfrm>
          <a:prstGeom prst="rect">
            <a:avLst/>
          </a:prstGeom>
          <a:noFill/>
          <a:ln/>
        </p:spPr>
        <p:txBody>
          <a:bodyPr wrap="none" lIns="0" tIns="0" rIns="0" bIns="0" rtlCol="0" anchor="t"/>
          <a:lstStyle/>
          <a:p>
            <a:pPr algn="l" indent="0" marL="0">
              <a:lnSpc>
                <a:spcPts val="2750"/>
              </a:lnSpc>
              <a:buNone/>
            </a:pPr>
            <a:r>
              <a:rPr lang="en-US" sz="2200" dirty="0">
                <a:solidFill>
                  <a:srgbClr val="EBECEF"/>
                </a:solidFill>
                <a:latin typeface="Fraunces Medium" pitchFamily="34" charset="0"/>
                <a:ea typeface="Fraunces Medium" pitchFamily="34" charset="-122"/>
                <a:cs typeface="Fraunces Medium" pitchFamily="34" charset="-120"/>
              </a:rPr>
              <a:t>Validate Paths</a:t>
            </a:r>
            <a:endParaRPr lang="en-US" sz="2200" dirty="0"/>
          </a:p>
        </p:txBody>
      </p:sp>
      <p:sp>
        <p:nvSpPr>
          <p:cNvPr id="12" name="Text 6"/>
          <p:cNvSpPr/>
          <p:nvPr/>
        </p:nvSpPr>
        <p:spPr>
          <a:xfrm>
            <a:off x="9937790" y="5719405"/>
            <a:ext cx="3898821" cy="1088708"/>
          </a:xfrm>
          <a:prstGeom prst="rect">
            <a:avLst/>
          </a:prstGeom>
          <a:noFill/>
          <a:ln/>
        </p:spPr>
        <p:txBody>
          <a:bodyPr wrap="square" lIns="0" tIns="0" rIns="0" bIns="0" rtlCol="0" anchor="t"/>
          <a:lstStyle/>
          <a:p>
            <a:pPr algn="l" indent="0" marL="0">
              <a:lnSpc>
                <a:spcPts val="2850"/>
              </a:lnSpc>
              <a:buNone/>
            </a:pPr>
            <a:r>
              <a:rPr lang="en-US" sz="1750" dirty="0">
                <a:solidFill>
                  <a:srgbClr val="EBECEF"/>
                </a:solidFill>
                <a:latin typeface="Epilogue" pitchFamily="34" charset="0"/>
                <a:ea typeface="Epilogue" pitchFamily="34" charset="-122"/>
                <a:cs typeface="Epilogue" pitchFamily="34" charset="-120"/>
              </a:rPr>
              <a:t>Check if files exist before operations and create directories if needed using os.path or pathlib.</a:t>
            </a:r>
            <a:endParaRPr lang="en-US" sz="1750" dirty="0"/>
          </a:p>
        </p:txBody>
      </p:sp>
      <p:pic>
        <p:nvPicPr>
          <p:cNvPr id="13" name="Image 4" descr="preencoded.png">    </p:cNvPr>
          <p:cNvPicPr>
            <a:picLocks noChangeAspect="1"/>
          </p:cNvPicPr>
          <p:nvPr/>
        </p:nvPicPr>
        <p:blipFill>
          <a:blip r:embed="rId5"/>
          <a:stretch>
            <a:fillRect/>
          </a:stretch>
        </p:blipFill>
        <p:spPr>
          <a:xfrm>
            <a:off x="5032653" y="2413516"/>
            <a:ext cx="4564975" cy="4564975"/>
          </a:xfrm>
          <a:prstGeom prst="rect">
            <a:avLst/>
          </a:prstGeom>
        </p:spPr>
      </p:pic>
      <p:pic>
        <p:nvPicPr>
          <p:cNvPr id="14" name="Image 5" descr="preencoded.png">    </p:cNvPr>
          <p:cNvPicPr>
            <a:picLocks noChangeAspect="1"/>
          </p:cNvPicPr>
          <p:nvPr/>
        </p:nvPicPr>
        <p:blipFill>
          <a:blip r:embed="rId6"/>
          <a:stretch>
            <a:fillRect/>
          </a:stretch>
        </p:blipFill>
        <p:spPr>
          <a:xfrm>
            <a:off x="8064103" y="5790962"/>
            <a:ext cx="339328" cy="424220"/>
          </a:xfrm>
          <a:prstGeom prst="rect">
            <a:avLst/>
          </a:prstGeom>
        </p:spPr>
      </p:pic>
      <p:sp>
        <p:nvSpPr>
          <p:cNvPr id="15" name="Text 7"/>
          <p:cNvSpPr/>
          <p:nvPr/>
        </p:nvSpPr>
        <p:spPr>
          <a:xfrm>
            <a:off x="793790" y="5051822"/>
            <a:ext cx="3898702" cy="708660"/>
          </a:xfrm>
          <a:prstGeom prst="rect">
            <a:avLst/>
          </a:prstGeom>
          <a:noFill/>
          <a:ln/>
        </p:spPr>
        <p:txBody>
          <a:bodyPr wrap="square" lIns="0" tIns="0" rIns="0" bIns="0" rtlCol="0" anchor="t"/>
          <a:lstStyle/>
          <a:p>
            <a:pPr algn="r" indent="0" marL="0">
              <a:lnSpc>
                <a:spcPts val="2750"/>
              </a:lnSpc>
              <a:buNone/>
            </a:pPr>
            <a:r>
              <a:rPr lang="en-US" sz="2200" dirty="0">
                <a:solidFill>
                  <a:srgbClr val="EBECEF"/>
                </a:solidFill>
                <a:latin typeface="Fraunces Medium" pitchFamily="34" charset="0"/>
                <a:ea typeface="Fraunces Medium" pitchFamily="34" charset="-122"/>
                <a:cs typeface="Fraunces Medium" pitchFamily="34" charset="-120"/>
              </a:rPr>
              <a:t>Process Large Files in Chunks</a:t>
            </a:r>
            <a:endParaRPr lang="en-US" sz="2200" dirty="0"/>
          </a:p>
        </p:txBody>
      </p:sp>
      <p:sp>
        <p:nvSpPr>
          <p:cNvPr id="16" name="Text 8"/>
          <p:cNvSpPr/>
          <p:nvPr/>
        </p:nvSpPr>
        <p:spPr>
          <a:xfrm>
            <a:off x="793790" y="5896570"/>
            <a:ext cx="3898702" cy="1088708"/>
          </a:xfrm>
          <a:prstGeom prst="rect">
            <a:avLst/>
          </a:prstGeom>
          <a:noFill/>
          <a:ln/>
        </p:spPr>
        <p:txBody>
          <a:bodyPr wrap="square" lIns="0" tIns="0" rIns="0" bIns="0" rtlCol="0" anchor="t"/>
          <a:lstStyle/>
          <a:p>
            <a:pPr algn="r" indent="0" marL="0">
              <a:lnSpc>
                <a:spcPts val="2850"/>
              </a:lnSpc>
              <a:buNone/>
            </a:pPr>
            <a:r>
              <a:rPr lang="en-US" sz="1750" dirty="0">
                <a:solidFill>
                  <a:srgbClr val="EBECEF"/>
                </a:solidFill>
                <a:latin typeface="Epilogue" pitchFamily="34" charset="0"/>
                <a:ea typeface="Epilogue" pitchFamily="34" charset="-122"/>
                <a:cs typeface="Epilogue" pitchFamily="34" charset="-120"/>
              </a:rPr>
              <a:t>For large files, read and process data in chunks instead of loading everything into memory at once.</a:t>
            </a:r>
            <a:endParaRPr lang="en-US" sz="1750" dirty="0"/>
          </a:p>
        </p:txBody>
      </p:sp>
      <p:pic>
        <p:nvPicPr>
          <p:cNvPr id="17" name="Image 6" descr="preencoded.png">    </p:cNvPr>
          <p:cNvPicPr>
            <a:picLocks noChangeAspect="1"/>
          </p:cNvPicPr>
          <p:nvPr/>
        </p:nvPicPr>
        <p:blipFill>
          <a:blip r:embed="rId7"/>
          <a:stretch>
            <a:fillRect/>
          </a:stretch>
        </p:blipFill>
        <p:spPr>
          <a:xfrm>
            <a:off x="5032653" y="2413516"/>
            <a:ext cx="4564975" cy="4564975"/>
          </a:xfrm>
          <a:prstGeom prst="rect">
            <a:avLst/>
          </a:prstGeom>
        </p:spPr>
      </p:pic>
      <p:pic>
        <p:nvPicPr>
          <p:cNvPr id="18" name="Image 7" descr="preencoded.png">    </p:cNvPr>
          <p:cNvPicPr>
            <a:picLocks noChangeAspect="1"/>
          </p:cNvPicPr>
          <p:nvPr/>
        </p:nvPicPr>
        <p:blipFill>
          <a:blip r:embed="rId8"/>
          <a:stretch>
            <a:fillRect/>
          </a:stretch>
        </p:blipFill>
        <p:spPr>
          <a:xfrm>
            <a:off x="5838230" y="5402461"/>
            <a:ext cx="339328" cy="42422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Text 0"/>
          <p:cNvSpPr/>
          <p:nvPr/>
        </p:nvSpPr>
        <p:spPr>
          <a:xfrm>
            <a:off x="644843" y="1304687"/>
            <a:ext cx="8951952" cy="575786"/>
          </a:xfrm>
          <a:prstGeom prst="rect">
            <a:avLst/>
          </a:prstGeom>
          <a:noFill/>
          <a:ln/>
        </p:spPr>
        <p:txBody>
          <a:bodyPr wrap="none" lIns="0" tIns="0" rIns="0" bIns="0" rtlCol="0" anchor="t"/>
          <a:lstStyle/>
          <a:p>
            <a:pPr algn="l" indent="0" marL="0">
              <a:lnSpc>
                <a:spcPts val="4500"/>
              </a:lnSpc>
              <a:buNone/>
            </a:pPr>
            <a:r>
              <a:rPr lang="en-US" sz="3600" dirty="0">
                <a:solidFill>
                  <a:srgbClr val="FFFFFF"/>
                </a:solidFill>
                <a:latin typeface="Fraunces Medium" pitchFamily="34" charset="0"/>
                <a:ea typeface="Fraunces Medium" pitchFamily="34" charset="-122"/>
                <a:cs typeface="Fraunces Medium" pitchFamily="34" charset="-120"/>
              </a:rPr>
              <a:t>Practical Examples and Advanced Topics</a:t>
            </a:r>
            <a:endParaRPr lang="en-US" sz="3600" dirty="0"/>
          </a:p>
        </p:txBody>
      </p:sp>
      <p:pic>
        <p:nvPicPr>
          <p:cNvPr id="3" name="Image 0" descr="preencoded.png">    </p:cNvPr>
          <p:cNvPicPr>
            <a:picLocks noChangeAspect="1"/>
          </p:cNvPicPr>
          <p:nvPr/>
        </p:nvPicPr>
        <p:blipFill>
          <a:blip r:embed="rId1"/>
          <a:stretch>
            <a:fillRect/>
          </a:stretch>
        </p:blipFill>
        <p:spPr>
          <a:xfrm>
            <a:off x="652463" y="2368987"/>
            <a:ext cx="2547104" cy="2547104"/>
          </a:xfrm>
          <a:prstGeom prst="rect">
            <a:avLst/>
          </a:prstGeom>
        </p:spPr>
      </p:pic>
      <p:pic>
        <p:nvPicPr>
          <p:cNvPr id="4" name="Image 1" descr="preencoded.png">    </p:cNvPr>
          <p:cNvPicPr>
            <a:picLocks noChangeAspect="1"/>
          </p:cNvPicPr>
          <p:nvPr/>
        </p:nvPicPr>
        <p:blipFill>
          <a:blip r:embed="rId2"/>
          <a:stretch>
            <a:fillRect/>
          </a:stretch>
        </p:blipFill>
        <p:spPr>
          <a:xfrm>
            <a:off x="3346966" y="2368987"/>
            <a:ext cx="2547223" cy="2547223"/>
          </a:xfrm>
          <a:prstGeom prst="rect">
            <a:avLst/>
          </a:prstGeom>
        </p:spPr>
      </p:pic>
      <p:pic>
        <p:nvPicPr>
          <p:cNvPr id="5" name="Image 2" descr="preencoded.png">    </p:cNvPr>
          <p:cNvPicPr>
            <a:picLocks noChangeAspect="1"/>
          </p:cNvPicPr>
          <p:nvPr/>
        </p:nvPicPr>
        <p:blipFill>
          <a:blip r:embed="rId3"/>
          <a:stretch>
            <a:fillRect/>
          </a:stretch>
        </p:blipFill>
        <p:spPr>
          <a:xfrm>
            <a:off x="6041588" y="2368987"/>
            <a:ext cx="2547104" cy="2547104"/>
          </a:xfrm>
          <a:prstGeom prst="rect">
            <a:avLst/>
          </a:prstGeom>
        </p:spPr>
      </p:pic>
      <p:pic>
        <p:nvPicPr>
          <p:cNvPr id="6" name="Image 3" descr="preencoded.png">    </p:cNvPr>
          <p:cNvPicPr>
            <a:picLocks noChangeAspect="1"/>
          </p:cNvPicPr>
          <p:nvPr/>
        </p:nvPicPr>
        <p:blipFill>
          <a:blip r:embed="rId4"/>
          <a:stretch>
            <a:fillRect/>
          </a:stretch>
        </p:blipFill>
        <p:spPr>
          <a:xfrm>
            <a:off x="8736092" y="2368987"/>
            <a:ext cx="2547223" cy="2547223"/>
          </a:xfrm>
          <a:prstGeom prst="rect">
            <a:avLst/>
          </a:prstGeom>
        </p:spPr>
      </p:pic>
      <p:pic>
        <p:nvPicPr>
          <p:cNvPr id="7" name="Image 4" descr="preencoded.png">    </p:cNvPr>
          <p:cNvPicPr>
            <a:picLocks noChangeAspect="1"/>
          </p:cNvPicPr>
          <p:nvPr/>
        </p:nvPicPr>
        <p:blipFill>
          <a:blip r:embed="rId5"/>
          <a:stretch>
            <a:fillRect/>
          </a:stretch>
        </p:blipFill>
        <p:spPr>
          <a:xfrm>
            <a:off x="11430714" y="2368987"/>
            <a:ext cx="2547104" cy="2547104"/>
          </a:xfrm>
          <a:prstGeom prst="rect">
            <a:avLst/>
          </a:prstGeom>
        </p:spPr>
      </p:pic>
      <p:sp>
        <p:nvSpPr>
          <p:cNvPr id="8" name="Text 1"/>
          <p:cNvSpPr/>
          <p:nvPr/>
        </p:nvSpPr>
        <p:spPr>
          <a:xfrm>
            <a:off x="644843" y="5243513"/>
            <a:ext cx="13340715" cy="884396"/>
          </a:xfrm>
          <a:prstGeom prst="rect">
            <a:avLst/>
          </a:prstGeom>
          <a:noFill/>
          <a:ln/>
        </p:spPr>
        <p:txBody>
          <a:bodyPr wrap="square" lIns="0" tIns="0" rIns="0" bIns="0" rtlCol="0" anchor="t"/>
          <a:lstStyle/>
          <a:p>
            <a:pPr algn="l" indent="0" marL="0">
              <a:lnSpc>
                <a:spcPts val="2300"/>
              </a:lnSpc>
              <a:buNone/>
            </a:pPr>
            <a:r>
              <a:rPr lang="en-US" sz="1450" dirty="0">
                <a:solidFill>
                  <a:srgbClr val="EBECEF"/>
                </a:solidFill>
                <a:latin typeface="Epilogue" pitchFamily="34" charset="0"/>
                <a:ea typeface="Epilogue" pitchFamily="34" charset="-122"/>
                <a:cs typeface="Epilogue" pitchFamily="34" charset="-120"/>
              </a:rPr>
              <a:t>Python's file handling capabilities extend to advanced topics like memory-mapped files for efficient large file processing, file change monitoring for reactive applications, working with compressed files (ZIP, GZIP), temporary file management, and file locking for concurrent access in multi-process environments.</a:t>
            </a:r>
            <a:endParaRPr lang="en-US" sz="1450" dirty="0"/>
          </a:p>
        </p:txBody>
      </p:sp>
      <p:sp>
        <p:nvSpPr>
          <p:cNvPr id="9" name="Text 2"/>
          <p:cNvSpPr/>
          <p:nvPr/>
        </p:nvSpPr>
        <p:spPr>
          <a:xfrm>
            <a:off x="644843" y="6335197"/>
            <a:ext cx="13340715" cy="589598"/>
          </a:xfrm>
          <a:prstGeom prst="rect">
            <a:avLst/>
          </a:prstGeom>
          <a:noFill/>
          <a:ln/>
        </p:spPr>
        <p:txBody>
          <a:bodyPr wrap="square" lIns="0" tIns="0" rIns="0" bIns="0" rtlCol="0" anchor="t"/>
          <a:lstStyle/>
          <a:p>
            <a:pPr algn="l" indent="0" marL="0">
              <a:lnSpc>
                <a:spcPts val="2300"/>
              </a:lnSpc>
              <a:buNone/>
            </a:pPr>
            <a:r>
              <a:rPr lang="en-US" sz="1450" dirty="0">
                <a:solidFill>
                  <a:srgbClr val="EBECEF"/>
                </a:solidFill>
                <a:latin typeface="Epilogue" pitchFamily="34" charset="0"/>
                <a:ea typeface="Epilogue" pitchFamily="34" charset="-122"/>
                <a:cs typeface="Epilogue" pitchFamily="34" charset="-120"/>
              </a:rPr>
              <a:t>These powerful features, combined with Python's clean syntax and extensive standard library, make it an excellent choice for applications that require sophisticated file operations.</a:t>
            </a:r>
            <a:endParaRPr lang="en-US" sz="14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8</Slides>
  <Notes>8</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Calibri</vt:lpstr>
      <vt:lpstr>Office Theme</vt:lpstr>
      <vt:lpstr>Slide 1</vt:lpstr>
      <vt:lpstr>Slide 2</vt:lpstr>
      <vt:lpstr>Slide 3</vt:lpstr>
      <vt:lpstr>Slide 4</vt:lpstr>
      <vt:lpstr>Slide 5</vt:lpstr>
      <vt:lpstr>Slide 6</vt:lpstr>
      <vt:lpstr>Slide 7</vt:lpstr>
      <vt:lpstr>Slide 8</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2025-05-06T21:24:10Z</dcterms:created>
  <dcterms:modified xsi:type="dcterms:W3CDTF">2025-05-06T21:24:10Z</dcterms:modified>
</cp:coreProperties>
</file>