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23.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jpeg" ContentType="image/jpeg"/>
  <Override PartName="/ppt/media/image8.png" ContentType="image/png"/>
  <Override PartName="/ppt/media/image3.jpeg" ContentType="image/jpeg"/>
  <Override PartName="/ppt/media/image4.png" ContentType="image/png"/>
  <Override PartName="/ppt/media/image11.png" ContentType="image/png"/>
  <Override PartName="/ppt/media/image5.jpeg" ContentType="image/jpeg"/>
  <Override PartName="/ppt/media/image7.png" ContentType="image/png"/>
  <Override PartName="/ppt/media/image6.png" ContentType="image/png"/>
  <Override PartName="/ppt/media/image9.png" ContentType="image/png"/>
  <Override PartName="/ppt/media/image10.png" ContentType="image/png"/>
  <Override PartName="/ppt/media/image12.jpeg" ContentType="image/jpeg"/>
  <Override PartName="/ppt/media/image13.png" ContentType="image/png"/>
  <Override PartName="/ppt/media/image14.png" ContentType="image/png"/>
  <Override PartName="/ppt/media/image15.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A62DB5A-FA43-4AE1-849E-65E9C8DFADD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6040" cy="3085920"/>
          </a:xfrm>
          <a:prstGeom prst="rect">
            <a:avLst/>
          </a:prstGeom>
        </p:spPr>
      </p:sp>
      <p:sp>
        <p:nvSpPr>
          <p:cNvPr id="217"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
        <p:nvSpPr>
          <p:cNvPr id="218"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EB24134-D79E-4ED8-934F-EBCAB6170246}"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6040" cy="3085920"/>
          </a:xfrm>
          <a:prstGeom prst="rect">
            <a:avLst/>
          </a:prstGeom>
        </p:spPr>
      </p:sp>
      <p:sp>
        <p:nvSpPr>
          <p:cNvPr id="220"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
        <p:nvSpPr>
          <p:cNvPr id="221"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9CF1A8C-0014-416B-8CFA-C1DF87A29A26}"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7440" y="812880"/>
            <a:ext cx="7124400" cy="4008240"/>
          </a:xfrm>
          <a:prstGeom prst="rect">
            <a:avLst/>
          </a:prstGeom>
        </p:spPr>
      </p:sp>
      <p:sp>
        <p:nvSpPr>
          <p:cNvPr id="223" name="PlaceHolder 2"/>
          <p:cNvSpPr>
            <a:spLocks noGrp="1"/>
          </p:cNvSpPr>
          <p:nvPr>
            <p:ph type="body"/>
          </p:nvPr>
        </p:nvSpPr>
        <p:spPr>
          <a:xfrm>
            <a:off x="756000" y="5078520"/>
            <a:ext cx="6047280" cy="4810680"/>
          </a:xfrm>
          <a:prstGeom prst="rect">
            <a:avLst/>
          </a:prstGeom>
        </p:spPr>
        <p:txBody>
          <a:bodyPr lIns="0" rIns="0" tIns="0" bIns="0">
            <a:noAutofit/>
          </a:bodyPr>
          <a:p>
            <a:pPr>
              <a:lnSpc>
                <a:spcPct val="100000"/>
              </a:lnSpc>
              <a:tabLst>
                <a:tab algn="l" pos="0"/>
              </a:tabLst>
            </a:pPr>
            <a:r>
              <a:rPr b="0" lang="en-IN" sz="1200" spc="-1" strike="noStrike">
                <a:latin typeface="Calibri"/>
              </a:rPr>
              <a:t>Sentiment analysis in a single language raises the danger of missing important information.</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r>
              <a:rPr b="0" lang="en-IN" sz="2000" spc="-1" strike="noStrike">
                <a:latin typeface="Calibri"/>
              </a:rPr>
              <a:t>Our data is labelled</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tabLst>
                <a:tab algn="l" pos="0"/>
              </a:tabLst>
            </a:pPr>
            <a:r>
              <a:rPr b="0" lang="en-IN" sz="2000" spc="-1" strike="noStrike">
                <a:latin typeface="Calibri"/>
              </a:rPr>
              <a:t>Vader nrc library</a:t>
            </a:r>
            <a:endParaRPr b="0" lang="en-IN" sz="2000" spc="-1" strike="noStrike">
              <a:latin typeface="Arial"/>
            </a:endParaRPr>
          </a:p>
        </p:txBody>
      </p:sp>
      <p:sp>
        <p:nvSpPr>
          <p:cNvPr id="224" name="Slide Number Placeholder 3"/>
          <p:cNvSpPr txBox="1"/>
          <p:nvPr/>
        </p:nvSpPr>
        <p:spPr>
          <a:xfrm>
            <a:off x="4278960" y="10157400"/>
            <a:ext cx="3280320" cy="533880"/>
          </a:xfrm>
          <a:prstGeom prst="rect">
            <a:avLst/>
          </a:prstGeom>
          <a:noFill/>
          <a:ln w="0">
            <a:noFill/>
          </a:ln>
        </p:spPr>
        <p:txBody>
          <a:bodyPr lIns="0" rIns="0" tIns="0" bIns="0" anchor="b">
            <a:noAutofit/>
          </a:bodyPr>
          <a:p>
            <a:pPr algn="r">
              <a:lnSpc>
                <a:spcPct val="100000"/>
              </a:lnSpc>
            </a:pPr>
            <a:fld id="{C9C9E075-B954-489E-BADB-B7B56B71D11D}" type="slidenum">
              <a:rPr b="0" lang="en-IN" sz="1400" spc="-1" strike="noStrike">
                <a:solidFill>
                  <a:srgbClr val="000000"/>
                </a:solidFill>
                <a:latin typeface="Times New Roman"/>
                <a:ea typeface="+mn-ea"/>
              </a:rPr>
              <a:t>&lt;number&gt;</a:t>
            </a:fld>
            <a:endParaRPr b="0" lang="en-IN"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p:spPr>
      </p:sp>
      <p:sp>
        <p:nvSpPr>
          <p:cNvPr id="19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Word Cloud is a pictorial representation of commonly used words ina particular dataset</a:t>
            </a:r>
            <a:endParaRPr b="0" lang="en-IN" sz="2000" spc="-1" strike="noStrike">
              <a:latin typeface="Arial"/>
            </a:endParaRPr>
          </a:p>
        </p:txBody>
      </p:sp>
      <p:sp>
        <p:nvSpPr>
          <p:cNvPr id="200"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CC250B9-B256-430A-8A68-F50286DE4FC8}"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217440" y="812880"/>
            <a:ext cx="7124400" cy="4008240"/>
          </a:xfrm>
          <a:prstGeom prst="rect">
            <a:avLst/>
          </a:prstGeom>
        </p:spPr>
      </p:sp>
      <p:sp>
        <p:nvSpPr>
          <p:cNvPr id="202"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1" lang="en-IN" sz="2000" spc="-1" strike="noStrike">
                <a:solidFill>
                  <a:srgbClr val="ffffff"/>
                </a:solidFill>
                <a:latin typeface="urw-din"/>
              </a:rPr>
              <a:t>Classifiers Of Machine Learning:</a:t>
            </a:r>
            <a:r>
              <a:rPr b="0" lang="en-IN" sz="2000" spc="-1" strike="noStrike">
                <a:solidFill>
                  <a:srgbClr val="ffffff"/>
                </a:solidFill>
                <a:latin typeface="urw-din"/>
              </a:rPr>
              <a:t> </a:t>
            </a:r>
            <a:endParaRPr b="0" lang="en-IN" sz="2000" spc="-1" strike="noStrike">
              <a:latin typeface="Arial"/>
            </a:endParaRPr>
          </a:p>
          <a:p>
            <a:pPr marL="216000" indent="-216000">
              <a:lnSpc>
                <a:spcPct val="100000"/>
              </a:lnSpc>
            </a:pPr>
            <a:r>
              <a:rPr b="0" lang="en-IN" sz="2000" spc="-1" strike="noStrike">
                <a:solidFill>
                  <a:srgbClr val="ffffff"/>
                </a:solidFill>
                <a:latin typeface="urw-din"/>
              </a:rPr>
              <a:t>Decision Trees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Bayesian Classifiers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Neural Networks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K-Nearest Neighbour</a:t>
            </a:r>
            <a:endParaRPr b="0" lang="en-IN" sz="2000" spc="-1" strike="noStrike">
              <a:latin typeface="Arial"/>
            </a:endParaRPr>
          </a:p>
          <a:p>
            <a:pPr marL="216000" indent="-216000">
              <a:lnSpc>
                <a:spcPct val="100000"/>
              </a:lnSpc>
            </a:pPr>
            <a:r>
              <a:rPr b="0" lang="en-IN" sz="2000" spc="-1" strike="noStrike">
                <a:solidFill>
                  <a:srgbClr val="ffffff"/>
                </a:solidFill>
                <a:latin typeface="urw-din"/>
              </a:rPr>
              <a:t>Support Vector Machines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solidFill>
                  <a:srgbClr val="bcc0c3"/>
                </a:solidFill>
                <a:latin typeface="arial"/>
              </a:rPr>
              <a:t>WordNet</a:t>
            </a:r>
            <a:r>
              <a:rPr b="0" lang="en-IN" sz="2000" spc="-1" strike="noStrike">
                <a:solidFill>
                  <a:srgbClr val="bdc1c6"/>
                </a:solidFill>
                <a:latin typeface="arial"/>
              </a:rPr>
              <a:t> is a lexical database of semantic relations between words in more than 200 languages.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solidFill>
                  <a:srgbClr val="bdc1c6"/>
                </a:solidFill>
                <a:latin typeface="arial"/>
              </a:rPr>
              <a:t>2</a:t>
            </a:r>
            <a:r>
              <a:rPr b="0" lang="en-IN" sz="2000" spc="-1" strike="noStrike" baseline="30000">
                <a:solidFill>
                  <a:srgbClr val="bdc1c6"/>
                </a:solidFill>
                <a:latin typeface="arial"/>
              </a:rPr>
              <a:t>nd</a:t>
            </a:r>
            <a:r>
              <a:rPr b="0" lang="en-IN" sz="2000" spc="-1" strike="noStrike">
                <a:solidFill>
                  <a:srgbClr val="bdc1c6"/>
                </a:solidFill>
                <a:latin typeface="arial"/>
              </a:rPr>
              <a:t> one- knn random forest ,bays, naivebays</a:t>
            </a:r>
            <a:endParaRPr b="0" lang="en-IN" sz="2000" spc="-1" strike="noStrike">
              <a:latin typeface="Arial"/>
            </a:endParaRPr>
          </a:p>
        </p:txBody>
      </p:sp>
      <p:sp>
        <p:nvSpPr>
          <p:cNvPr id="203" name="Slide Number Placeholder 3"/>
          <p:cNvSpPr txBox="1"/>
          <p:nvPr/>
        </p:nvSpPr>
        <p:spPr>
          <a:xfrm>
            <a:off x="4278960" y="10157400"/>
            <a:ext cx="3280320" cy="533880"/>
          </a:xfrm>
          <a:prstGeom prst="rect">
            <a:avLst/>
          </a:prstGeom>
          <a:noFill/>
          <a:ln w="0">
            <a:noFill/>
          </a:ln>
        </p:spPr>
        <p:txBody>
          <a:bodyPr lIns="0" rIns="0" tIns="0" bIns="0" anchor="b">
            <a:noAutofit/>
          </a:bodyPr>
          <a:p>
            <a:pPr algn="r">
              <a:lnSpc>
                <a:spcPct val="100000"/>
              </a:lnSpc>
            </a:pPr>
            <a:fld id="{FBF74152-AB92-4C75-ACE0-74590FD87FF5}" type="slidenum">
              <a:rPr b="0" lang="en-IN" sz="1400" spc="-1" strike="noStrike">
                <a:solidFill>
                  <a:srgbClr val="000000"/>
                </a:solidFill>
                <a:latin typeface="Times New Roman"/>
                <a:ea typeface="+mn-ea"/>
              </a:rPr>
              <a:t>&lt;number&gt;</a:t>
            </a:fld>
            <a:endParaRPr b="0" lang="en-IN"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217440" y="812880"/>
            <a:ext cx="7124400" cy="4008240"/>
          </a:xfrm>
          <a:prstGeom prst="rect">
            <a:avLst/>
          </a:prstGeom>
        </p:spPr>
      </p:sp>
      <p:sp>
        <p:nvSpPr>
          <p:cNvPr id="205"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1" lang="en-IN" sz="2000" spc="-1" strike="noStrike">
                <a:solidFill>
                  <a:srgbClr val="ffffff"/>
                </a:solidFill>
                <a:latin typeface="urw-din"/>
              </a:rPr>
              <a:t>Classifiers Of Machine Learning:</a:t>
            </a:r>
            <a:r>
              <a:rPr b="0" lang="en-IN" sz="2000" spc="-1" strike="noStrike">
                <a:solidFill>
                  <a:srgbClr val="ffffff"/>
                </a:solidFill>
                <a:latin typeface="urw-din"/>
              </a:rPr>
              <a:t> </a:t>
            </a:r>
            <a:endParaRPr b="0" lang="en-IN" sz="2000" spc="-1" strike="noStrike">
              <a:latin typeface="Arial"/>
            </a:endParaRPr>
          </a:p>
          <a:p>
            <a:pPr marL="216000" indent="-216000">
              <a:lnSpc>
                <a:spcPct val="100000"/>
              </a:lnSpc>
            </a:pPr>
            <a:r>
              <a:rPr b="0" lang="en-IN" sz="2000" spc="-1" strike="noStrike">
                <a:solidFill>
                  <a:srgbClr val="ffffff"/>
                </a:solidFill>
                <a:latin typeface="urw-din"/>
              </a:rPr>
              <a:t>Decision Trees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Bayesian Classifiers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Neural Networks</a:t>
            </a:r>
            <a:endParaRPr b="0" lang="en-IN" sz="2000" spc="-1" strike="noStrike">
              <a:latin typeface="Arial"/>
            </a:endParaRPr>
          </a:p>
          <a:p>
            <a:pPr marL="216000" indent="-216000">
              <a:lnSpc>
                <a:spcPct val="100000"/>
              </a:lnSpc>
            </a:pPr>
            <a:r>
              <a:rPr b="0" lang="en-IN" sz="2000" spc="-1" strike="noStrike">
                <a:solidFill>
                  <a:srgbClr val="ffffff"/>
                </a:solidFill>
                <a:latin typeface="urw-din"/>
              </a:rPr>
              <a:t>K-Nearest Neighbour</a:t>
            </a:r>
            <a:endParaRPr b="0" lang="en-IN" sz="2000" spc="-1" strike="noStrike">
              <a:latin typeface="Arial"/>
            </a:endParaRPr>
          </a:p>
          <a:p>
            <a:pPr marL="216000" indent="-216000">
              <a:lnSpc>
                <a:spcPct val="100000"/>
              </a:lnSpc>
            </a:pPr>
            <a:r>
              <a:rPr b="0" lang="en-IN" sz="2000" spc="-1" strike="noStrike">
                <a:solidFill>
                  <a:srgbClr val="ffffff"/>
                </a:solidFill>
                <a:latin typeface="urw-din"/>
              </a:rPr>
              <a:t>Support Vector Machines</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06" name="Slide Number Placeholder 3"/>
          <p:cNvSpPr txBox="1"/>
          <p:nvPr/>
        </p:nvSpPr>
        <p:spPr>
          <a:xfrm>
            <a:off x="4278960" y="10157400"/>
            <a:ext cx="3280320" cy="533880"/>
          </a:xfrm>
          <a:prstGeom prst="rect">
            <a:avLst/>
          </a:prstGeom>
          <a:noFill/>
          <a:ln w="0">
            <a:noFill/>
          </a:ln>
        </p:spPr>
        <p:txBody>
          <a:bodyPr lIns="0" rIns="0" tIns="0" bIns="0" anchor="b">
            <a:noAutofit/>
          </a:bodyPr>
          <a:p>
            <a:pPr algn="r">
              <a:lnSpc>
                <a:spcPct val="100000"/>
              </a:lnSpc>
            </a:pPr>
            <a:fld id="{CCD402C7-0C12-46CF-989A-596B7F93561E}" type="slidenum">
              <a:rPr b="0" lang="en-IN" sz="1400" spc="-1" strike="noStrike">
                <a:solidFill>
                  <a:srgbClr val="000000"/>
                </a:solidFill>
                <a:latin typeface="Times New Roman"/>
                <a:ea typeface="+mn-ea"/>
              </a:rPr>
              <a:t>&lt;number&gt;</a:t>
            </a:fld>
            <a:endParaRPr b="0" lang="en-IN"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p:spPr>
      </p:sp>
      <p:sp>
        <p:nvSpPr>
          <p:cNvPr id="208"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
        <p:nvSpPr>
          <p:cNvPr id="209"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E3A6B07-2337-4A7F-B3EB-31D9E03EE064}"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6040" cy="3085920"/>
          </a:xfrm>
          <a:prstGeom prst="rect">
            <a:avLst/>
          </a:prstGeom>
        </p:spPr>
      </p:sp>
      <p:sp>
        <p:nvSpPr>
          <p:cNvPr id="211"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1" lang="en-IN" sz="2000" spc="-1" strike="noStrike">
                <a:solidFill>
                  <a:srgbClr val="bdc1c6"/>
                </a:solidFill>
                <a:latin typeface="arial"/>
              </a:rPr>
              <a:t>Polarity is float which lies in the range of [-1,1] where 1 means positive statement and -1 means a negative statement</a:t>
            </a:r>
            <a:r>
              <a:rPr b="0" lang="en-IN" sz="2000" spc="-1" strike="noStrike">
                <a:solidFill>
                  <a:srgbClr val="bdc1c6"/>
                </a:solidFill>
                <a:latin typeface="arial"/>
              </a:rPr>
              <a:t>. Subjective sentences generally refer to personal opinion, emotion or judgment whereas objective refers to factual information.</a:t>
            </a:r>
            <a:endParaRPr b="0" lang="en-IN" sz="2000" spc="-1" strike="noStrike">
              <a:latin typeface="Arial"/>
            </a:endParaRPr>
          </a:p>
          <a:p>
            <a:pPr marL="216000" indent="-215640">
              <a:lnSpc>
                <a:spcPct val="100000"/>
              </a:lnSpc>
              <a:tabLst>
                <a:tab algn="l" pos="0"/>
              </a:tabLst>
            </a:pPr>
            <a:endParaRPr b="0" lang="en-IN" sz="2000" spc="-1" strike="noStrike">
              <a:latin typeface="Arial"/>
            </a:endParaRPr>
          </a:p>
          <a:p>
            <a:pPr marL="216000" indent="-215640">
              <a:lnSpc>
                <a:spcPct val="100000"/>
              </a:lnSpc>
              <a:tabLst>
                <a:tab algn="l" pos="0"/>
              </a:tabLst>
            </a:pPr>
            <a:r>
              <a:rPr b="0" lang="en-US" sz="2000" spc="-1" strike="noStrike">
                <a:solidFill>
                  <a:srgbClr val="bdc1c6"/>
                </a:solidFill>
                <a:latin typeface="arial"/>
              </a:rPr>
              <a:t>The subjec-tivity of data ranges from 0 to 1, with 0 being a complete opinion and1 being a fact</a:t>
            </a:r>
            <a:endParaRPr b="0" lang="en-IN" sz="2000" spc="-1" strike="noStrike">
              <a:latin typeface="Arial"/>
            </a:endParaRPr>
          </a:p>
        </p:txBody>
      </p:sp>
      <p:sp>
        <p:nvSpPr>
          <p:cNvPr id="212"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33E090D-B953-4570-8DE2-11E8C94AA651}"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5800" y="1143000"/>
            <a:ext cx="5486040" cy="3085920"/>
          </a:xfrm>
          <a:prstGeom prst="rect">
            <a:avLst/>
          </a:prstGeom>
        </p:spPr>
      </p:sp>
      <p:sp>
        <p:nvSpPr>
          <p:cNvPr id="21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n-IN" sz="2000" spc="-1" strike="noStrike">
                <a:latin typeface="Arial"/>
              </a:rPr>
              <a:t>Data visualisation using classifier(KNN Random forest Naive bayes</a:t>
            </a:r>
            <a:endParaRPr b="0" lang="en-IN" sz="2000" spc="-1" strike="noStrike">
              <a:latin typeface="Arial"/>
            </a:endParaRPr>
          </a:p>
        </p:txBody>
      </p:sp>
      <p:sp>
        <p:nvSpPr>
          <p:cNvPr id="215" name="Slide Number Placeholder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90D6D00-9B03-46ED-ACDF-5909DFDD142B}" type="slidenum">
              <a:rPr b="0" lang="en-US" sz="1200" spc="-1" strike="noStrike">
                <a:solidFill>
                  <a:srgbClr val="000000"/>
                </a:solidFill>
                <a:latin typeface="Times New Roman"/>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3"/>
          <p:cNvSpPr/>
          <p:nvPr/>
        </p:nvSpPr>
        <p:spPr>
          <a:xfrm>
            <a:off x="1524240" y="317880"/>
            <a:ext cx="9143280" cy="148716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n-IN" sz="4800" spc="-1" strike="noStrike">
                <a:solidFill>
                  <a:srgbClr val="000000"/>
                </a:solidFill>
                <a:latin typeface="Times New Roman"/>
                <a:ea typeface="DejaVu Sans"/>
              </a:rPr>
              <a:t>Sentiment Analysis on Indian Farmer’s Protest</a:t>
            </a:r>
            <a:endParaRPr b="0" lang="en-IN" sz="4800" spc="-1" strike="noStrike">
              <a:latin typeface="Arial"/>
            </a:endParaRPr>
          </a:p>
        </p:txBody>
      </p:sp>
      <p:pic>
        <p:nvPicPr>
          <p:cNvPr id="121" name="Picture 2" descr="Image result for pec logo"/>
          <p:cNvPicPr/>
          <p:nvPr/>
        </p:nvPicPr>
        <p:blipFill>
          <a:blip r:embed="rId1"/>
          <a:stretch/>
        </p:blipFill>
        <p:spPr>
          <a:xfrm>
            <a:off x="5223960" y="2022120"/>
            <a:ext cx="1743480" cy="1612440"/>
          </a:xfrm>
          <a:prstGeom prst="rect">
            <a:avLst/>
          </a:prstGeom>
          <a:ln w="0">
            <a:noFill/>
          </a:ln>
        </p:spPr>
      </p:pic>
      <p:sp>
        <p:nvSpPr>
          <p:cNvPr id="122" name="TextBox 4"/>
          <p:cNvSpPr/>
          <p:nvPr/>
        </p:nvSpPr>
        <p:spPr>
          <a:xfrm>
            <a:off x="3048840" y="3639960"/>
            <a:ext cx="6093720" cy="1125000"/>
          </a:xfrm>
          <a:prstGeom prst="rect">
            <a:avLst/>
          </a:prstGeom>
          <a:noFill/>
          <a:ln w="0">
            <a:noFill/>
          </a:ln>
        </p:spPr>
        <p:style>
          <a:lnRef idx="0"/>
          <a:fillRef idx="0"/>
          <a:effectRef idx="0"/>
          <a:fontRef idx="minor"/>
        </p:style>
        <p:txBody>
          <a:bodyPr lIns="90000" rIns="90000" tIns="45000" bIns="45000">
            <a:spAutoFit/>
          </a:bodyPr>
          <a:p>
            <a:pPr algn="ctr">
              <a:lnSpc>
                <a:spcPct val="100000"/>
              </a:lnSpc>
              <a:spcAft>
                <a:spcPts val="799"/>
              </a:spcAft>
            </a:pPr>
            <a:r>
              <a:rPr b="1" lang="en-IN" sz="1200" spc="-1" strike="noStrike">
                <a:solidFill>
                  <a:srgbClr val="000000"/>
                </a:solidFill>
                <a:latin typeface="Times New Roman"/>
                <a:ea typeface="Calibri"/>
              </a:rPr>
              <a:t>CYBER SECURITY RESEARCH CENTER</a:t>
            </a:r>
            <a:endParaRPr b="0" lang="en-IN" sz="1200" spc="-1" strike="noStrike">
              <a:latin typeface="Arial"/>
            </a:endParaRPr>
          </a:p>
          <a:p>
            <a:pPr algn="ctr">
              <a:lnSpc>
                <a:spcPct val="100000"/>
              </a:lnSpc>
              <a:spcAft>
                <a:spcPts val="799"/>
              </a:spcAft>
            </a:pPr>
            <a:r>
              <a:rPr b="1" lang="en-IN" sz="1200" spc="-1" strike="noStrike">
                <a:solidFill>
                  <a:srgbClr val="000000"/>
                </a:solidFill>
                <a:latin typeface="Times New Roman"/>
                <a:ea typeface="Calibri"/>
              </a:rPr>
              <a:t>PUNJAB ENGINEERING COLLEGE (DEEMED TO BE UNIVERSITY)</a:t>
            </a:r>
            <a:endParaRPr b="0" lang="en-IN" sz="1200" spc="-1" strike="noStrike">
              <a:latin typeface="Arial"/>
            </a:endParaRPr>
          </a:p>
          <a:p>
            <a:pPr algn="ctr">
              <a:lnSpc>
                <a:spcPct val="100000"/>
              </a:lnSpc>
              <a:spcAft>
                <a:spcPts val="799"/>
              </a:spcAft>
            </a:pPr>
            <a:r>
              <a:rPr b="1" lang="en-IN" sz="1200" spc="-1" strike="noStrike">
                <a:solidFill>
                  <a:srgbClr val="000000"/>
                </a:solidFill>
                <a:latin typeface="Times New Roman"/>
                <a:ea typeface="Calibri"/>
              </a:rPr>
              <a:t>CHANDIGARH – 160012 (INDIA)</a:t>
            </a:r>
            <a:endParaRPr b="0" lang="en-IN" sz="1200" spc="-1" strike="noStrike">
              <a:latin typeface="Arial"/>
            </a:endParaRPr>
          </a:p>
          <a:p>
            <a:pPr algn="ctr">
              <a:lnSpc>
                <a:spcPct val="100000"/>
              </a:lnSpc>
              <a:spcAft>
                <a:spcPts val="799"/>
              </a:spcAft>
            </a:pPr>
            <a:r>
              <a:rPr b="1" lang="en-IN" sz="1200" spc="-1" strike="noStrike" u="sng">
                <a:solidFill>
                  <a:srgbClr val="000000"/>
                </a:solidFill>
                <a:uFillTx/>
                <a:latin typeface="Times New Roman"/>
                <a:ea typeface="Calibri"/>
              </a:rPr>
              <a:t>MAY</a:t>
            </a:r>
            <a:r>
              <a:rPr b="1" lang="en-IN" sz="1200" spc="-1" strike="noStrike">
                <a:solidFill>
                  <a:srgbClr val="000000"/>
                </a:solidFill>
                <a:latin typeface="Times New Roman"/>
                <a:ea typeface="Calibri"/>
              </a:rPr>
              <a:t> 2022</a:t>
            </a:r>
            <a:endParaRPr b="0" lang="en-IN" sz="1200" spc="-1" strike="noStrike">
              <a:latin typeface="Arial"/>
            </a:endParaRPr>
          </a:p>
        </p:txBody>
      </p:sp>
      <p:sp>
        <p:nvSpPr>
          <p:cNvPr id="123" name="TextBox 6"/>
          <p:cNvSpPr/>
          <p:nvPr/>
        </p:nvSpPr>
        <p:spPr>
          <a:xfrm>
            <a:off x="7830000" y="5052600"/>
            <a:ext cx="3792960" cy="678240"/>
          </a:xfrm>
          <a:prstGeom prst="rect">
            <a:avLst/>
          </a:prstGeom>
          <a:noFill/>
          <a:ln w="0">
            <a:noFill/>
          </a:ln>
        </p:spPr>
        <p:style>
          <a:lnRef idx="0"/>
          <a:fillRef idx="0"/>
          <a:effectRef idx="0"/>
          <a:fontRef idx="minor"/>
        </p:style>
        <p:txBody>
          <a:bodyPr lIns="90000" rIns="90000" tIns="45000" bIns="45000">
            <a:spAutoFit/>
          </a:bodyPr>
          <a:p>
            <a:pPr algn="r">
              <a:lnSpc>
                <a:spcPct val="100000"/>
              </a:lnSpc>
              <a:spcAft>
                <a:spcPts val="799"/>
              </a:spcAft>
            </a:pPr>
            <a:r>
              <a:rPr b="1" lang="en-IN" sz="1600" spc="-1" strike="noStrike">
                <a:solidFill>
                  <a:srgbClr val="000000"/>
                </a:solidFill>
                <a:latin typeface="Times New Roman"/>
                <a:ea typeface="Calibri"/>
              </a:rPr>
              <a:t>Under the guidance and supervision of:</a:t>
            </a:r>
            <a:endParaRPr b="0" lang="en-IN" sz="1600" spc="-1" strike="noStrike">
              <a:latin typeface="Arial"/>
            </a:endParaRPr>
          </a:p>
          <a:p>
            <a:pPr algn="r">
              <a:lnSpc>
                <a:spcPct val="100000"/>
              </a:lnSpc>
            </a:pPr>
            <a:r>
              <a:rPr b="0" lang="en-IN" sz="1600" spc="-1" strike="noStrike">
                <a:solidFill>
                  <a:srgbClr val="000000"/>
                </a:solidFill>
                <a:latin typeface="Times New Roman"/>
                <a:ea typeface="Calibri"/>
              </a:rPr>
              <a:t>	</a:t>
            </a:r>
            <a:r>
              <a:rPr b="0" lang="en-IN" sz="1600" spc="-1" strike="noStrike">
                <a:solidFill>
                  <a:srgbClr val="000000"/>
                </a:solidFill>
                <a:latin typeface="Times New Roman"/>
                <a:ea typeface="Calibri"/>
              </a:rPr>
              <a:t>Dr. Amrita Dahiya</a:t>
            </a:r>
            <a:endParaRPr b="0" lang="en-IN" sz="1600" spc="-1" strike="noStrike">
              <a:latin typeface="Arial"/>
            </a:endParaRPr>
          </a:p>
        </p:txBody>
      </p:sp>
      <p:sp>
        <p:nvSpPr>
          <p:cNvPr id="124" name="TextBox 8"/>
          <p:cNvSpPr/>
          <p:nvPr/>
        </p:nvSpPr>
        <p:spPr>
          <a:xfrm>
            <a:off x="914400" y="5115600"/>
            <a:ext cx="2804760" cy="1023120"/>
          </a:xfrm>
          <a:prstGeom prst="rect">
            <a:avLst/>
          </a:prstGeom>
          <a:noFill/>
          <a:ln w="0">
            <a:noFill/>
          </a:ln>
        </p:spPr>
        <p:style>
          <a:lnRef idx="0"/>
          <a:fillRef idx="0"/>
          <a:effectRef idx="0"/>
          <a:fontRef idx="minor"/>
        </p:style>
        <p:txBody>
          <a:bodyPr lIns="90000" rIns="90000" tIns="45000" bIns="45000">
            <a:spAutoFit/>
          </a:bodyPr>
          <a:p>
            <a:pPr>
              <a:lnSpc>
                <a:spcPct val="100000"/>
              </a:lnSpc>
              <a:spcAft>
                <a:spcPts val="799"/>
              </a:spcAft>
            </a:pPr>
            <a:r>
              <a:rPr b="1" lang="en-IN" sz="1600" spc="-1" strike="noStrike">
                <a:solidFill>
                  <a:srgbClr val="000000"/>
                </a:solidFill>
                <a:latin typeface="Times New Roman"/>
                <a:ea typeface="Calibri"/>
              </a:rPr>
              <a:t>Submitted by:</a:t>
            </a:r>
            <a:endParaRPr b="0" lang="en-IN" sz="1600" spc="-1" strike="noStrike">
              <a:latin typeface="Arial"/>
            </a:endParaRPr>
          </a:p>
          <a:p>
            <a:pPr>
              <a:lnSpc>
                <a:spcPct val="100000"/>
              </a:lnSpc>
              <a:spcAft>
                <a:spcPts val="799"/>
              </a:spcAft>
            </a:pPr>
            <a:r>
              <a:rPr b="1" lang="en-IN" sz="1600" spc="-1" strike="noStrike" u="sng">
                <a:solidFill>
                  <a:srgbClr val="000000"/>
                </a:solidFill>
                <a:uFillTx/>
                <a:latin typeface="Times New Roman"/>
                <a:ea typeface="Calibri"/>
              </a:rPr>
              <a:t>Ashish Upadhyay</a:t>
            </a:r>
            <a:endParaRPr b="0" lang="en-IN" sz="1600" spc="-1" strike="noStrike">
              <a:latin typeface="Arial"/>
            </a:endParaRPr>
          </a:p>
          <a:p>
            <a:pPr>
              <a:lnSpc>
                <a:spcPct val="100000"/>
              </a:lnSpc>
              <a:spcAft>
                <a:spcPts val="799"/>
              </a:spcAft>
            </a:pPr>
            <a:r>
              <a:rPr b="0" lang="en-IN" sz="1600" spc="-1" strike="noStrike">
                <a:solidFill>
                  <a:srgbClr val="000000"/>
                </a:solidFill>
                <a:latin typeface="Times New Roman"/>
                <a:ea typeface="Calibri"/>
              </a:rPr>
              <a:t>(SID: </a:t>
            </a:r>
            <a:r>
              <a:rPr b="0" lang="en-IN" sz="1600" spc="-1" strike="noStrike" u="sng">
                <a:solidFill>
                  <a:srgbClr val="000000"/>
                </a:solidFill>
                <a:uFillTx/>
                <a:latin typeface="Times New Roman"/>
                <a:ea typeface="Calibri"/>
              </a:rPr>
              <a:t>21212003</a:t>
            </a:r>
            <a:r>
              <a:rPr b="0" lang="en-IN" sz="1600" spc="-1" strike="noStrike">
                <a:solidFill>
                  <a:srgbClr val="000000"/>
                </a:solidFill>
                <a:latin typeface="Times New Roman"/>
                <a:ea typeface="Calibri"/>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Methodology </a:t>
            </a:r>
            <a:endParaRPr b="0" lang="en-IN" sz="4400" spc="-1" strike="noStrike">
              <a:latin typeface="Arial"/>
            </a:endParaRPr>
          </a:p>
        </p:txBody>
      </p:sp>
      <p:sp>
        <p:nvSpPr>
          <p:cNvPr id="145"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Library Used: SNSCrape, Pandas, datetime, TextBlob, WordCloud</a:t>
            </a:r>
            <a:endParaRPr b="0" lang="en-IN" sz="2400" spc="-1" strike="noStrike">
              <a:latin typeface="Arial"/>
            </a:endParaRPr>
          </a:p>
          <a:p>
            <a:pPr marL="228600" indent="-22788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API used: ParseHub</a:t>
            </a:r>
            <a:endParaRPr b="0" lang="en-IN" sz="2400" spc="-1" strike="noStrike">
              <a:latin typeface="Arial"/>
            </a:endParaRPr>
          </a:p>
          <a:p>
            <a:pPr marL="228600" indent="-22788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Index Term: “Farmer Protest”,</a:t>
            </a:r>
            <a:endParaRPr b="0" lang="en-IN" sz="2400" spc="-1" strike="noStrike">
              <a:latin typeface="Arial"/>
            </a:endParaRPr>
          </a:p>
          <a:p>
            <a:pPr marL="228600" indent="-22788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Data sources: </a:t>
            </a:r>
            <a:endParaRPr b="0" lang="en-IN" sz="2400" spc="-1" strike="noStrike">
              <a:latin typeface="Arial"/>
            </a:endParaRPr>
          </a:p>
          <a:p>
            <a:pPr lvl="1" marL="914400" indent="-456480">
              <a:lnSpc>
                <a:spcPct val="90000"/>
              </a:lnSpc>
              <a:spcBef>
                <a:spcPts val="499"/>
              </a:spcBef>
              <a:buClr>
                <a:srgbClr val="000000"/>
              </a:buClr>
              <a:buFont typeface="Calibri Light"/>
              <a:buAutoNum type="arabicPeriod"/>
            </a:pPr>
            <a:r>
              <a:rPr b="0" lang="en-IN" sz="2000" spc="-1" strike="noStrike">
                <a:solidFill>
                  <a:srgbClr val="000000"/>
                </a:solidFill>
                <a:latin typeface="Arial"/>
                <a:ea typeface="DejaVu Sans"/>
              </a:rPr>
              <a:t>https://twitter.com/</a:t>
            </a:r>
            <a:endParaRPr b="0" lang="en-IN" sz="2000" spc="-1" strike="noStrike">
              <a:latin typeface="Arial"/>
            </a:endParaRPr>
          </a:p>
          <a:p>
            <a:pPr lvl="1" marL="914400" indent="-456480">
              <a:lnSpc>
                <a:spcPct val="90000"/>
              </a:lnSpc>
              <a:spcBef>
                <a:spcPts val="499"/>
              </a:spcBef>
              <a:buClr>
                <a:srgbClr val="000000"/>
              </a:buClr>
              <a:buFont typeface="Calibri Light"/>
              <a:buAutoNum type="arabicPeriod"/>
            </a:pPr>
            <a:r>
              <a:rPr b="0" lang="en-IN" sz="2000" spc="-1" strike="noStrike">
                <a:solidFill>
                  <a:srgbClr val="000000"/>
                </a:solidFill>
                <a:latin typeface="Arial"/>
                <a:ea typeface="DejaVu Sans"/>
              </a:rPr>
              <a:t>https://www.hindustantimes.com/</a:t>
            </a:r>
            <a:endParaRPr b="0" lang="en-IN" sz="2000" spc="-1" strike="noStrike">
              <a:latin typeface="Arial"/>
            </a:endParaRPr>
          </a:p>
          <a:p>
            <a:pPr marL="228600" indent="-22788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Technologies Used: Python on google collab and Jupyter IDE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 </a:t>
            </a:r>
            <a:endParaRPr b="0" lang="en-US" sz="4400" spc="-1" strike="noStrike">
              <a:solidFill>
                <a:srgbClr val="000000"/>
              </a:solidFill>
              <a:latin typeface="Arial"/>
            </a:endParaRPr>
          </a:p>
        </p:txBody>
      </p:sp>
      <p:sp>
        <p:nvSpPr>
          <p:cNvPr id="147" name="Subtitle 2"/>
          <p:cNvSpPr txBox="1"/>
          <p:nvPr/>
        </p:nvSpPr>
        <p:spPr>
          <a:xfrm>
            <a:off x="838080" y="1690200"/>
            <a:ext cx="10514880" cy="3737520"/>
          </a:xfrm>
          <a:prstGeom prst="rect">
            <a:avLst/>
          </a:prstGeom>
          <a:noFill/>
          <a:ln w="0">
            <a:noFill/>
          </a:ln>
        </p:spPr>
        <p:txBody>
          <a:bodyPr lIns="0" rIns="0" tIns="0" bIns="0" anchor="ctr">
            <a:noAutofit/>
          </a:bodyPr>
          <a:p>
            <a:pPr marL="228600" indent="-228240" algn="ctr">
              <a:lnSpc>
                <a:spcPct val="90000"/>
              </a:lnSpc>
              <a:spcBef>
                <a:spcPts val="1001"/>
              </a:spcBef>
              <a:buClr>
                <a:srgbClr val="000000"/>
              </a:buClr>
              <a:buFont typeface="Arial"/>
              <a:buChar char="•"/>
            </a:pPr>
            <a:r>
              <a:rPr b="1" lang="en-IN" sz="3200" spc="-1" strike="noStrike">
                <a:solidFill>
                  <a:srgbClr val="000000"/>
                </a:solidFill>
                <a:latin typeface="Calibri"/>
                <a:ea typeface="DejaVu Sans"/>
              </a:rPr>
              <a:t>Data Collection</a:t>
            </a:r>
            <a:endParaRPr b="0" lang="en-IN" sz="3200" spc="-1" strike="noStrike">
              <a:latin typeface="Arial"/>
            </a:endParaRPr>
          </a:p>
          <a:p>
            <a:pPr marL="228600" indent="-228240">
              <a:lnSpc>
                <a:spcPct val="90000"/>
              </a:lnSpc>
              <a:spcBef>
                <a:spcPts val="1001"/>
              </a:spcBef>
              <a:buClr>
                <a:srgbClr val="000000"/>
              </a:buClr>
              <a:buFont typeface="Arial"/>
              <a:buChar char="•"/>
            </a:pPr>
            <a:r>
              <a:rPr b="1" lang="en-IN" sz="2600" spc="-1" strike="noStrike">
                <a:solidFill>
                  <a:srgbClr val="000000"/>
                </a:solidFill>
                <a:latin typeface="Calibri"/>
                <a:ea typeface="DejaVu Sans"/>
              </a:rPr>
              <a:t>Web Scraping - </a:t>
            </a:r>
            <a:r>
              <a:rPr b="0" lang="en-IN" sz="2600" spc="-1" strike="noStrike">
                <a:solidFill>
                  <a:srgbClr val="000000"/>
                </a:solidFill>
                <a:latin typeface="Calibri"/>
                <a:ea typeface="DejaVu Sans"/>
              </a:rPr>
              <a:t>It</a:t>
            </a:r>
            <a:r>
              <a:rPr b="0" lang="en-IN" sz="2600" spc="-1" strike="noStrike">
                <a:solidFill>
                  <a:srgbClr val="000000"/>
                </a:solidFill>
                <a:latin typeface="Calibri"/>
                <a:ea typeface="DejaVu Sans"/>
              </a:rPr>
              <a:t> is an automatic method to obtain large amounts of data from websites. Most of this data is unstructured data in an HTML format which is then converted into structured data in a spreadsheet or a dataset so that it can be used in various applications</a:t>
            </a:r>
            <a:endParaRPr b="0" lang="en-IN" sz="2600" spc="-1" strike="noStrike">
              <a:latin typeface="Arial"/>
            </a:endParaRPr>
          </a:p>
          <a:p>
            <a:pPr>
              <a:lnSpc>
                <a:spcPct val="90000"/>
              </a:lnSpc>
              <a:spcBef>
                <a:spcPts val="1001"/>
              </a:spcBef>
              <a:tabLst>
                <a:tab algn="l" pos="0"/>
              </a:tabLst>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Libraries tested in implementations are:</a:t>
            </a:r>
            <a:endParaRPr b="0" lang="en-IN" sz="2600" spc="-1" strike="noStrike">
              <a:latin typeface="Arial"/>
            </a:endParaRPr>
          </a:p>
          <a:p>
            <a:pPr>
              <a:lnSpc>
                <a:spcPct val="90000"/>
              </a:lnSpc>
              <a:spcBef>
                <a:spcPts val="1001"/>
              </a:spcBef>
              <a:tabLst>
                <a:tab algn="l" pos="0"/>
              </a:tabLst>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1.SNSCrape</a:t>
            </a:r>
            <a:endParaRPr b="0" lang="en-IN" sz="2600" spc="-1" strike="noStrike">
              <a:latin typeface="Arial"/>
            </a:endParaRPr>
          </a:p>
          <a:p>
            <a:pPr>
              <a:lnSpc>
                <a:spcPct val="90000"/>
              </a:lnSpc>
              <a:spcBef>
                <a:spcPts val="1001"/>
              </a:spcBef>
              <a:tabLst>
                <a:tab algn="l" pos="0"/>
              </a:tabLst>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2.ParseHub</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itle 1"/>
          <p:cNvSpPr/>
          <p:nvPr/>
        </p:nvSpPr>
        <p:spPr>
          <a:xfrm>
            <a:off x="838080" y="592920"/>
            <a:ext cx="10514880" cy="101052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IN" sz="4400" spc="-1" strike="noStrike">
              <a:latin typeface="Arial"/>
            </a:endParaRPr>
          </a:p>
        </p:txBody>
      </p:sp>
      <p:sp>
        <p:nvSpPr>
          <p:cNvPr id="149" name="Content Placeholder 2"/>
          <p:cNvSpPr/>
          <p:nvPr/>
        </p:nvSpPr>
        <p:spPr>
          <a:xfrm>
            <a:off x="838080" y="1359720"/>
            <a:ext cx="10514880" cy="1864080"/>
          </a:xfrm>
          <a:prstGeom prst="rect">
            <a:avLst/>
          </a:prstGeom>
          <a:noFill/>
          <a:ln w="0">
            <a:noFill/>
          </a:ln>
        </p:spPr>
        <p:style>
          <a:lnRef idx="0"/>
          <a:fillRef idx="0"/>
          <a:effectRef idx="0"/>
          <a:fontRef idx="minor"/>
        </p:style>
        <p:txBody>
          <a:bodyPr lIns="90000" rIns="90000" tIns="45000" bIns="45000">
            <a:noAutofit/>
          </a:bodyPr>
          <a:p>
            <a:pPr marL="360">
              <a:lnSpc>
                <a:spcPct val="90000"/>
              </a:lnSpc>
              <a:spcBef>
                <a:spcPts val="1001"/>
              </a:spcBef>
            </a:pPr>
            <a:endParaRPr b="0" lang="en-IN" sz="1800" spc="-1" strike="noStrike">
              <a:latin typeface="Arial"/>
            </a:endParaRPr>
          </a:p>
          <a:p>
            <a:pPr marL="360">
              <a:lnSpc>
                <a:spcPct val="90000"/>
              </a:lnSpc>
              <a:spcBef>
                <a:spcPts val="1001"/>
              </a:spcBef>
            </a:pPr>
            <a:r>
              <a:rPr b="1" lang="en-IN" sz="2800" spc="-1" strike="noStrike">
                <a:solidFill>
                  <a:srgbClr val="000000"/>
                </a:solidFill>
                <a:latin typeface="Calibri"/>
                <a:ea typeface="DejaVu Sans"/>
              </a:rPr>
              <a:t>SNScrape</a:t>
            </a:r>
            <a:r>
              <a:rPr b="0" lang="en-IN" sz="2800" spc="-1" strike="noStrike">
                <a:solidFill>
                  <a:srgbClr val="000000"/>
                </a:solidFill>
                <a:latin typeface="Calibri"/>
                <a:ea typeface="DejaVu Sans"/>
              </a:rPr>
              <a:t>- it is a Library built for the scrapping purpose of twitter, Instagram, Redit, Telegram etc</a:t>
            </a:r>
            <a:endParaRPr b="0" lang="en-IN" sz="28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ea typeface="DejaVu Sans"/>
              </a:rPr>
              <a:t>By using this library tweets, caption, user-id, urls can be extracted</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p:txBody>
      </p:sp>
      <p:sp>
        <p:nvSpPr>
          <p:cNvPr id="150" name="TextBox 2"/>
          <p:cNvSpPr/>
          <p:nvPr/>
        </p:nvSpPr>
        <p:spPr>
          <a:xfrm>
            <a:off x="4844880" y="5957280"/>
            <a:ext cx="25016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SNSCrape Syntax</a:t>
            </a:r>
            <a:endParaRPr b="0" lang="en-IN" sz="1400" spc="-1" strike="noStrike">
              <a:latin typeface="Arial"/>
            </a:endParaRPr>
          </a:p>
        </p:txBody>
      </p:sp>
      <p:pic>
        <p:nvPicPr>
          <p:cNvPr id="151" name="Picture 4" descr=""/>
          <p:cNvPicPr/>
          <p:nvPr/>
        </p:nvPicPr>
        <p:blipFill>
          <a:blip r:embed="rId1"/>
          <a:stretch/>
        </p:blipFill>
        <p:spPr>
          <a:xfrm>
            <a:off x="838080" y="3370680"/>
            <a:ext cx="10514880" cy="2573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itle 1"/>
          <p:cNvSpPr txBox="1"/>
          <p:nvPr/>
        </p:nvSpPr>
        <p:spPr>
          <a:xfrm>
            <a:off x="838080" y="41400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 </a:t>
            </a:r>
            <a:endParaRPr b="0" lang="en-US" sz="4400" spc="-1" strike="noStrike">
              <a:solidFill>
                <a:srgbClr val="000000"/>
              </a:solidFill>
              <a:latin typeface="Arial"/>
            </a:endParaRPr>
          </a:p>
        </p:txBody>
      </p:sp>
      <p:sp>
        <p:nvSpPr>
          <p:cNvPr id="153" name="Subtitle 2"/>
          <p:cNvSpPr txBox="1"/>
          <p:nvPr/>
        </p:nvSpPr>
        <p:spPr>
          <a:xfrm>
            <a:off x="316080" y="1739160"/>
            <a:ext cx="6246720" cy="3863160"/>
          </a:xfrm>
          <a:prstGeom prst="rect">
            <a:avLst/>
          </a:prstGeom>
          <a:noFill/>
          <a:ln w="0">
            <a:noFill/>
          </a:ln>
        </p:spPr>
        <p:txBody>
          <a:bodyPr lIns="0" rIns="0" tIns="0" bIns="0" anchor="ctr">
            <a:noAutofit/>
          </a:bodyPr>
          <a:p>
            <a:pPr marL="360" indent="-228240" algn="ctr">
              <a:lnSpc>
                <a:spcPct val="90000"/>
              </a:lnSpc>
              <a:spcBef>
                <a:spcPts val="1001"/>
              </a:spcBef>
              <a:buClr>
                <a:srgbClr val="000000"/>
              </a:buClr>
              <a:buFont typeface="Arial"/>
              <a:buChar char="•"/>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Parsehub</a:t>
            </a:r>
            <a:endParaRPr b="0" lang="en-IN" sz="2800" spc="-1" strike="noStrike">
              <a:latin typeface="Arial"/>
            </a:endParaRPr>
          </a:p>
          <a:p>
            <a:pPr lvl="1" marL="685800" indent="-227880" algn="just">
              <a:lnSpc>
                <a:spcPct val="90000"/>
              </a:lnSpc>
              <a:spcBef>
                <a:spcPts val="499"/>
              </a:spcBef>
              <a:buClr>
                <a:srgbClr val="000000"/>
              </a:buClr>
              <a:buFont typeface="Arial"/>
              <a:buChar char="•"/>
            </a:pPr>
            <a:r>
              <a:rPr b="0" lang="en-IN" sz="2800" spc="-1" strike="noStrike">
                <a:solidFill>
                  <a:srgbClr val="000000"/>
                </a:solidFill>
                <a:latin typeface="Calibri"/>
                <a:ea typeface="DejaVu Sans"/>
              </a:rPr>
              <a:t>No coding required</a:t>
            </a:r>
            <a:endParaRPr b="0" lang="en-IN" sz="2800" spc="-1" strike="noStrike">
              <a:latin typeface="Arial"/>
            </a:endParaRPr>
          </a:p>
          <a:p>
            <a:pPr lvl="1" marL="685800" indent="-227880" algn="just">
              <a:lnSpc>
                <a:spcPct val="90000"/>
              </a:lnSpc>
              <a:spcBef>
                <a:spcPts val="499"/>
              </a:spcBef>
              <a:buClr>
                <a:srgbClr val="000000"/>
              </a:buClr>
              <a:buFont typeface="Arial"/>
              <a:buChar char="•"/>
            </a:pPr>
            <a:r>
              <a:rPr b="0" lang="en-IN" sz="2800" spc="-1" strike="noStrike">
                <a:solidFill>
                  <a:srgbClr val="000000"/>
                </a:solidFill>
                <a:latin typeface="Calibri"/>
                <a:ea typeface="DejaVu Sans"/>
              </a:rPr>
              <a:t>Free and powerful web scraping tool</a:t>
            </a:r>
            <a:endParaRPr b="0" lang="en-IN" sz="2800" spc="-1" strike="noStrike">
              <a:latin typeface="Arial"/>
            </a:endParaRPr>
          </a:p>
          <a:p>
            <a:pPr lvl="1" marL="685800" indent="-227880" algn="just">
              <a:lnSpc>
                <a:spcPct val="90000"/>
              </a:lnSpc>
              <a:spcBef>
                <a:spcPts val="499"/>
              </a:spcBef>
              <a:buClr>
                <a:srgbClr val="000000"/>
              </a:buClr>
              <a:buFont typeface="Arial"/>
              <a:buChar char="•"/>
            </a:pPr>
            <a:r>
              <a:rPr b="0" lang="en-IN" sz="2800" spc="-1" strike="noStrike">
                <a:solidFill>
                  <a:srgbClr val="000000"/>
                </a:solidFill>
                <a:latin typeface="Calibri"/>
                <a:ea typeface="DejaVu Sans"/>
              </a:rPr>
              <a:t>Converts website into hierarchy of elements</a:t>
            </a:r>
            <a:endParaRPr b="0" lang="en-IN" sz="2800" spc="-1" strike="noStrike">
              <a:latin typeface="Arial"/>
            </a:endParaRPr>
          </a:p>
        </p:txBody>
      </p:sp>
      <p:pic>
        <p:nvPicPr>
          <p:cNvPr id="154" name="Content Placeholder 5" descr=""/>
          <p:cNvPicPr/>
          <p:nvPr/>
        </p:nvPicPr>
        <p:blipFill>
          <a:blip r:embed="rId1"/>
          <a:stretch/>
        </p:blipFill>
        <p:spPr>
          <a:xfrm>
            <a:off x="6563160" y="1739160"/>
            <a:ext cx="5395320" cy="3717720"/>
          </a:xfrm>
          <a:prstGeom prst="rect">
            <a:avLst/>
          </a:prstGeom>
          <a:ln w="0">
            <a:noFill/>
          </a:ln>
        </p:spPr>
      </p:pic>
      <p:sp>
        <p:nvSpPr>
          <p:cNvPr id="155" name="TextBox 8"/>
          <p:cNvSpPr/>
          <p:nvPr/>
        </p:nvSpPr>
        <p:spPr>
          <a:xfrm>
            <a:off x="7726680" y="5731560"/>
            <a:ext cx="302616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ParseHub implementation and GUI</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US" sz="4400" spc="-1" strike="noStrike">
              <a:solidFill>
                <a:srgbClr val="000000"/>
              </a:solidFill>
              <a:latin typeface="Arial"/>
            </a:endParaRPr>
          </a:p>
        </p:txBody>
      </p:sp>
      <p:sp>
        <p:nvSpPr>
          <p:cNvPr id="157" name="Subtitle 2"/>
          <p:cNvSpPr txBox="1"/>
          <p:nvPr/>
        </p:nvSpPr>
        <p:spPr>
          <a:xfrm>
            <a:off x="838080" y="1825560"/>
            <a:ext cx="6520680" cy="4065120"/>
          </a:xfrm>
          <a:prstGeom prst="rect">
            <a:avLst/>
          </a:prstGeom>
          <a:noFill/>
          <a:ln w="0">
            <a:noFill/>
          </a:ln>
        </p:spPr>
        <p:txBody>
          <a:bodyPr lIns="0" rIns="0" tIns="0" bIns="0" anchor="ctr">
            <a:noAutofit/>
          </a:bodyPr>
          <a:p>
            <a:pPr marL="228600" indent="-228240" algn="ctr">
              <a:lnSpc>
                <a:spcPct val="90000"/>
              </a:lnSpc>
              <a:spcBef>
                <a:spcPts val="1001"/>
              </a:spcBef>
              <a:buClr>
                <a:srgbClr val="000000"/>
              </a:buClr>
              <a:buFont typeface="Arial"/>
              <a:buChar char="•"/>
            </a:pPr>
            <a:r>
              <a:rPr b="1" lang="en-IN" sz="2800" spc="-1" strike="noStrike">
                <a:solidFill>
                  <a:srgbClr val="000000"/>
                </a:solidFill>
                <a:latin typeface="Calibri"/>
                <a:ea typeface="DejaVu Sans"/>
              </a:rPr>
              <a:t>Data Cleaning</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pre-processing of tweets like removal of stop words, repeated characters, special symbols</a:t>
            </a:r>
            <a:r>
              <a:rPr b="0" lang="en-IN" sz="2800" spc="-1" strike="noStrike">
                <a:solidFill>
                  <a:srgbClr val="000000"/>
                </a:solidFill>
                <a:latin typeface="Calibri"/>
                <a:ea typeface="DejaVu Sans"/>
              </a:rPr>
              <a:t> </a:t>
            </a:r>
            <a:r>
              <a:rPr b="0" lang="en-US" sz="2800" spc="-1" strike="noStrike">
                <a:solidFill>
                  <a:srgbClr val="000000"/>
                </a:solidFill>
                <a:latin typeface="Calibri"/>
                <a:ea typeface="DejaVu Sans"/>
              </a:rPr>
              <a:t>pos-tagging, stemming execution can be referred to as Data-Cleaning.</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
        <p:nvSpPr>
          <p:cNvPr id="158" name="TextBox 6"/>
          <p:cNvSpPr/>
          <p:nvPr/>
        </p:nvSpPr>
        <p:spPr>
          <a:xfrm>
            <a:off x="8739720" y="5583240"/>
            <a:ext cx="16448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Data</a:t>
            </a:r>
            <a:r>
              <a:rPr b="0" lang="en-IN" sz="1400" spc="-1" strike="noStrike">
                <a:solidFill>
                  <a:srgbClr val="000000"/>
                </a:solidFill>
                <a:latin typeface="Arial"/>
                <a:ea typeface="DejaVu Sans"/>
              </a:rPr>
              <a:t> </a:t>
            </a:r>
            <a:r>
              <a:rPr b="0" lang="en-IN" sz="1400" spc="-1" strike="noStrike">
                <a:solidFill>
                  <a:srgbClr val="000000"/>
                </a:solidFill>
                <a:latin typeface="Calibri"/>
                <a:ea typeface="DejaVu Sans"/>
              </a:rPr>
              <a:t>cleaning</a:t>
            </a:r>
            <a:endParaRPr b="0" lang="en-IN" sz="1400" spc="-1" strike="noStrike">
              <a:latin typeface="Arial"/>
            </a:endParaRPr>
          </a:p>
        </p:txBody>
      </p:sp>
      <p:pic>
        <p:nvPicPr>
          <p:cNvPr id="159" name="Picture 4" descr=""/>
          <p:cNvPicPr/>
          <p:nvPr/>
        </p:nvPicPr>
        <p:blipFill>
          <a:blip r:embed="rId1"/>
          <a:stretch/>
        </p:blipFill>
        <p:spPr>
          <a:xfrm>
            <a:off x="7984440" y="1825560"/>
            <a:ext cx="2400120" cy="3757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US" sz="4400" spc="-1" strike="noStrike">
              <a:solidFill>
                <a:srgbClr val="000000"/>
              </a:solidFill>
              <a:latin typeface="Arial"/>
            </a:endParaRPr>
          </a:p>
        </p:txBody>
      </p:sp>
      <p:sp>
        <p:nvSpPr>
          <p:cNvPr id="161" name="Subtitle 2"/>
          <p:cNvSpPr txBox="1"/>
          <p:nvPr/>
        </p:nvSpPr>
        <p:spPr>
          <a:xfrm>
            <a:off x="720720" y="1981800"/>
            <a:ext cx="6086880" cy="3135960"/>
          </a:xfrm>
          <a:prstGeom prst="rect">
            <a:avLst/>
          </a:prstGeom>
          <a:noFill/>
          <a:ln w="0">
            <a:noFill/>
          </a:ln>
        </p:spPr>
        <p:txBody>
          <a:bodyPr lIns="0" rIns="0" tIns="0" bIns="0" anchor="ctr">
            <a:noAutofit/>
          </a:bodyPr>
          <a:p>
            <a:pPr marL="228600" indent="-228240">
              <a:lnSpc>
                <a:spcPct val="90000"/>
              </a:lnSpc>
              <a:spcBef>
                <a:spcPts val="1001"/>
              </a:spcBef>
              <a:buClr>
                <a:srgbClr val="000000"/>
              </a:buClr>
              <a:buFont typeface="Arial"/>
              <a:buChar char="•"/>
            </a:pPr>
            <a:r>
              <a:rPr b="1" lang="en-IN" sz="2400" spc="-1" strike="noStrike">
                <a:solidFill>
                  <a:srgbClr val="000000"/>
                </a:solidFill>
                <a:latin typeface="Calibri"/>
                <a:ea typeface="DejaVu Sans"/>
              </a:rPr>
              <a:t>Calculating Polarity</a:t>
            </a:r>
            <a:endParaRPr b="0" lang="en-IN" sz="2400" spc="-1" strike="noStrike">
              <a:latin typeface="Arial"/>
            </a:endParaRPr>
          </a:p>
          <a:p>
            <a:pPr marL="343080" indent="-34272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When a sentence is passed into Textblob it gives polarity count. </a:t>
            </a:r>
            <a:endParaRPr b="0" lang="en-IN" sz="2400" spc="-1" strike="noStrike">
              <a:latin typeface="Arial"/>
            </a:endParaRPr>
          </a:p>
          <a:p>
            <a:pPr marL="343080" indent="-342720">
              <a:lnSpc>
                <a:spcPct val="90000"/>
              </a:lnSpc>
              <a:spcBef>
                <a:spcPts val="1001"/>
              </a:spcBef>
              <a:buClr>
                <a:srgbClr val="000000"/>
              </a:buClr>
              <a:buFont typeface="Arial"/>
              <a:buChar char="•"/>
            </a:pPr>
            <a:r>
              <a:rPr b="0" lang="en-IN" sz="2400" spc="-1" strike="noStrike">
                <a:solidFill>
                  <a:srgbClr val="000000"/>
                </a:solidFill>
                <a:latin typeface="Calibri"/>
                <a:ea typeface="DejaVu Sans"/>
              </a:rPr>
              <a:t>Polarity is the output that lies between [-1,1], where -1 refers to negative sentiment and +1 refers to positive sentiment.</a:t>
            </a:r>
            <a:endParaRPr b="0" lang="en-IN" sz="2400" spc="-1" strike="noStrike">
              <a:latin typeface="Arial"/>
            </a:endParaRPr>
          </a:p>
        </p:txBody>
      </p:sp>
      <p:pic>
        <p:nvPicPr>
          <p:cNvPr id="162" name="Picture 5" descr=""/>
          <p:cNvPicPr/>
          <p:nvPr/>
        </p:nvPicPr>
        <p:blipFill>
          <a:blip r:embed="rId1"/>
          <a:stretch/>
        </p:blipFill>
        <p:spPr>
          <a:xfrm>
            <a:off x="6807960" y="2152440"/>
            <a:ext cx="5286960" cy="1276200"/>
          </a:xfrm>
          <a:prstGeom prst="rect">
            <a:avLst/>
          </a:prstGeom>
          <a:ln w="0">
            <a:noFill/>
          </a:ln>
        </p:spPr>
      </p:pic>
      <p:pic>
        <p:nvPicPr>
          <p:cNvPr id="163" name="Picture 8" descr=""/>
          <p:cNvPicPr/>
          <p:nvPr/>
        </p:nvPicPr>
        <p:blipFill>
          <a:blip r:embed="rId2"/>
          <a:stretch/>
        </p:blipFill>
        <p:spPr>
          <a:xfrm>
            <a:off x="7371360" y="4118040"/>
            <a:ext cx="3981600" cy="1847880"/>
          </a:xfrm>
          <a:prstGeom prst="rect">
            <a:avLst/>
          </a:prstGeom>
          <a:ln w="0">
            <a:noFill/>
          </a:ln>
        </p:spPr>
      </p:pic>
      <p:sp>
        <p:nvSpPr>
          <p:cNvPr id="164" name="TextBox 3"/>
          <p:cNvSpPr/>
          <p:nvPr/>
        </p:nvSpPr>
        <p:spPr>
          <a:xfrm>
            <a:off x="8605080" y="3429000"/>
            <a:ext cx="22075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Screenshot of polarity code</a:t>
            </a:r>
            <a:endParaRPr b="0" lang="en-IN" sz="1400" spc="-1" strike="noStrike">
              <a:latin typeface="Arial"/>
            </a:endParaRPr>
          </a:p>
        </p:txBody>
      </p:sp>
      <p:sp>
        <p:nvSpPr>
          <p:cNvPr id="165" name="TextBox 4"/>
          <p:cNvSpPr/>
          <p:nvPr/>
        </p:nvSpPr>
        <p:spPr>
          <a:xfrm>
            <a:off x="8627760" y="5880960"/>
            <a:ext cx="18284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Polarity count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US" sz="4400" spc="-1" strike="noStrike">
              <a:solidFill>
                <a:srgbClr val="000000"/>
              </a:solidFill>
              <a:latin typeface="Arial"/>
            </a:endParaRPr>
          </a:p>
        </p:txBody>
      </p:sp>
      <p:sp>
        <p:nvSpPr>
          <p:cNvPr id="167" name="Subtitle 2"/>
          <p:cNvSpPr txBox="1"/>
          <p:nvPr/>
        </p:nvSpPr>
        <p:spPr>
          <a:xfrm>
            <a:off x="838080" y="1500480"/>
            <a:ext cx="7094880" cy="3705120"/>
          </a:xfrm>
          <a:prstGeom prst="rect">
            <a:avLst/>
          </a:prstGeom>
          <a:noFill/>
          <a:ln w="0">
            <a:noFill/>
          </a:ln>
        </p:spPr>
        <p:txBody>
          <a:bodyPr lIns="0" rIns="0" tIns="0" bIns="0" anchor="ctr">
            <a:noAutofit/>
          </a:bodyPr>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The polarity is converted to sentiment tag</a:t>
            </a: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Sentiment tag is encoded to numeric value</a:t>
            </a: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Negative being 0</a:t>
            </a: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Neutral being 1</a:t>
            </a: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Positive being 2</a:t>
            </a:r>
            <a:endParaRPr b="0" lang="en-IN" sz="2800" spc="-1" strike="noStrike">
              <a:latin typeface="Arial"/>
            </a:endParaRPr>
          </a:p>
          <a:p>
            <a:pPr>
              <a:lnSpc>
                <a:spcPct val="90000"/>
              </a:lnSpc>
              <a:spcBef>
                <a:spcPts val="1001"/>
              </a:spcBef>
            </a:pPr>
            <a:endParaRPr b="0" lang="en-IN" sz="2800" spc="-1" strike="noStrike">
              <a:latin typeface="Arial"/>
            </a:endParaRPr>
          </a:p>
        </p:txBody>
      </p:sp>
      <p:pic>
        <p:nvPicPr>
          <p:cNvPr id="168" name="Picture 5" descr=""/>
          <p:cNvPicPr/>
          <p:nvPr/>
        </p:nvPicPr>
        <p:blipFill>
          <a:blip r:embed="rId1"/>
          <a:stretch/>
        </p:blipFill>
        <p:spPr>
          <a:xfrm>
            <a:off x="6095880" y="2943360"/>
            <a:ext cx="5038920" cy="1638000"/>
          </a:xfrm>
          <a:prstGeom prst="rect">
            <a:avLst/>
          </a:prstGeom>
          <a:ln w="0">
            <a:noFill/>
          </a:ln>
        </p:spPr>
      </p:pic>
      <p:sp>
        <p:nvSpPr>
          <p:cNvPr id="169" name="TextBox 3"/>
          <p:cNvSpPr/>
          <p:nvPr/>
        </p:nvSpPr>
        <p:spPr>
          <a:xfrm>
            <a:off x="7394760" y="4582080"/>
            <a:ext cx="24408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Sentiment and encoded value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US" sz="4400" spc="-1" strike="noStrike">
              <a:solidFill>
                <a:srgbClr val="000000"/>
              </a:solidFill>
              <a:latin typeface="Arial"/>
            </a:endParaRPr>
          </a:p>
        </p:txBody>
      </p:sp>
      <p:sp>
        <p:nvSpPr>
          <p:cNvPr id="171" name="Subtitle 2"/>
          <p:cNvSpPr txBox="1"/>
          <p:nvPr/>
        </p:nvSpPr>
        <p:spPr>
          <a:xfrm>
            <a:off x="838080" y="1690200"/>
            <a:ext cx="11069280" cy="1738440"/>
          </a:xfrm>
          <a:prstGeom prst="rect">
            <a:avLst/>
          </a:prstGeom>
          <a:noFill/>
          <a:ln w="0">
            <a:noFill/>
          </a:ln>
        </p:spPr>
        <p:txBody>
          <a:bodyPr lIns="0" rIns="0" tIns="0" bIns="0" anchor="ctr">
            <a:noAutofit/>
          </a:bodyPr>
          <a:p>
            <a:pPr marL="228600" indent="-228240">
              <a:lnSpc>
                <a:spcPct val="90000"/>
              </a:lnSpc>
              <a:spcBef>
                <a:spcPts val="1001"/>
              </a:spcBef>
              <a:buClr>
                <a:srgbClr val="000000"/>
              </a:buClr>
              <a:buFont typeface="Arial"/>
              <a:buChar char="•"/>
            </a:pPr>
            <a:r>
              <a:rPr b="1" lang="en-IN" sz="2800" spc="-1" strike="noStrike">
                <a:solidFill>
                  <a:srgbClr val="000000"/>
                </a:solidFill>
                <a:latin typeface="Arial"/>
                <a:ea typeface="DejaVu Sans"/>
              </a:rPr>
              <a:t>Sentiment analysis performed</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code</a:t>
            </a:r>
            <a:r>
              <a:rPr b="0" lang="en-IN" sz="2800" spc="-1" strike="noStrike">
                <a:solidFill>
                  <a:srgbClr val="000000"/>
                </a:solidFill>
                <a:latin typeface="Calibri"/>
                <a:ea typeface="DejaVu Sans"/>
              </a:rPr>
              <a:t> </a:t>
            </a:r>
            <a:r>
              <a:rPr b="0" lang="en-US" sz="2800" spc="-1" strike="noStrike">
                <a:solidFill>
                  <a:srgbClr val="000000"/>
                </a:solidFill>
                <a:latin typeface="Calibri"/>
                <a:ea typeface="DejaVu Sans"/>
              </a:rPr>
              <a:t>for sentiment</a:t>
            </a:r>
            <a:r>
              <a:rPr b="0" lang="en-IN" sz="2800" spc="-1" strike="noStrike">
                <a:solidFill>
                  <a:srgbClr val="000000"/>
                </a:solidFill>
                <a:latin typeface="Calibri"/>
                <a:ea typeface="DejaVu Sans"/>
              </a:rPr>
              <a:t> </a:t>
            </a:r>
            <a:r>
              <a:rPr b="0" lang="en-US" sz="2800" spc="-1" strike="noStrike">
                <a:solidFill>
                  <a:srgbClr val="000000"/>
                </a:solidFill>
                <a:latin typeface="Calibri"/>
                <a:ea typeface="DejaVu Sans"/>
              </a:rPr>
              <a:t>analysis </a:t>
            </a:r>
            <a:r>
              <a:rPr b="0" lang="en-IN" sz="2800" spc="-1" strike="noStrike">
                <a:solidFill>
                  <a:srgbClr val="000000"/>
                </a:solidFill>
                <a:latin typeface="Calibri"/>
                <a:ea typeface="DejaVu Sans"/>
              </a:rPr>
              <a:t>after </a:t>
            </a:r>
            <a:r>
              <a:rPr b="0" lang="en-US" sz="2800" spc="-1" strike="noStrike">
                <a:solidFill>
                  <a:srgbClr val="000000"/>
                </a:solidFill>
                <a:latin typeface="Calibri"/>
                <a:ea typeface="DejaVu Sans"/>
              </a:rPr>
              <a:t>obtain</a:t>
            </a:r>
            <a:r>
              <a:rPr b="0" lang="en-IN" sz="2800" spc="-1" strike="noStrike">
                <a:solidFill>
                  <a:srgbClr val="000000"/>
                </a:solidFill>
                <a:latin typeface="Calibri"/>
                <a:ea typeface="DejaVu Sans"/>
              </a:rPr>
              <a:t>ing</a:t>
            </a:r>
            <a:r>
              <a:rPr b="0" lang="en-US" sz="2800" spc="-1" strike="noStrike">
                <a:solidFill>
                  <a:srgbClr val="000000"/>
                </a:solidFill>
                <a:latin typeface="Calibri"/>
                <a:ea typeface="DejaVu Sans"/>
              </a:rPr>
              <a:t> the polarity of tweets</a:t>
            </a:r>
            <a:endParaRPr b="0" lang="en-IN" sz="2800" spc="-1" strike="noStrike">
              <a:latin typeface="Arial"/>
            </a:endParaRPr>
          </a:p>
          <a:p>
            <a:pPr>
              <a:lnSpc>
                <a:spcPct val="90000"/>
              </a:lnSpc>
              <a:spcBef>
                <a:spcPts val="1001"/>
              </a:spcBef>
            </a:pPr>
            <a:endParaRPr b="0" lang="en-IN" sz="2800" spc="-1" strike="noStrike">
              <a:latin typeface="Arial"/>
            </a:endParaRPr>
          </a:p>
        </p:txBody>
      </p:sp>
      <p:pic>
        <p:nvPicPr>
          <p:cNvPr id="172" name="Picture 5" descr=""/>
          <p:cNvPicPr/>
          <p:nvPr/>
        </p:nvPicPr>
        <p:blipFill>
          <a:blip r:embed="rId1"/>
          <a:stretch/>
        </p:blipFill>
        <p:spPr>
          <a:xfrm>
            <a:off x="3056400" y="2923560"/>
            <a:ext cx="6632280" cy="2243880"/>
          </a:xfrm>
          <a:prstGeom prst="rect">
            <a:avLst/>
          </a:prstGeom>
          <a:ln w="0">
            <a:noFill/>
          </a:ln>
        </p:spPr>
      </p:pic>
      <p:sp>
        <p:nvSpPr>
          <p:cNvPr id="173" name="TextBox 3"/>
          <p:cNvSpPr/>
          <p:nvPr/>
        </p:nvSpPr>
        <p:spPr>
          <a:xfrm>
            <a:off x="4366440" y="5167800"/>
            <a:ext cx="34588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ea typeface="DejaVu Sans"/>
              </a:rPr>
              <a:t>Screenshot of sentiment analysis on data-set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Implementation</a:t>
            </a:r>
            <a:endParaRPr b="0" lang="en-US" sz="4400" spc="-1" strike="noStrike">
              <a:solidFill>
                <a:srgbClr val="000000"/>
              </a:solidFill>
              <a:latin typeface="Arial"/>
            </a:endParaRPr>
          </a:p>
        </p:txBody>
      </p:sp>
      <p:sp>
        <p:nvSpPr>
          <p:cNvPr id="175" name="Subtitle 2"/>
          <p:cNvSpPr txBox="1"/>
          <p:nvPr/>
        </p:nvSpPr>
        <p:spPr>
          <a:xfrm>
            <a:off x="838080" y="1825560"/>
            <a:ext cx="6024600" cy="4350600"/>
          </a:xfrm>
          <a:prstGeom prst="rect">
            <a:avLst/>
          </a:prstGeom>
          <a:noFill/>
          <a:ln w="0">
            <a:noFill/>
          </a:ln>
        </p:spPr>
        <p:txBody>
          <a:bodyPr lIns="0" rIns="0" tIns="0" bIns="0" anchor="ctr">
            <a:noAutofit/>
          </a:bodyPr>
          <a:p>
            <a:pPr marL="228600" indent="-228240" algn="ctr">
              <a:lnSpc>
                <a:spcPct val="90000"/>
              </a:lnSpc>
              <a:spcBef>
                <a:spcPts val="1001"/>
              </a:spcBef>
              <a:buClr>
                <a:srgbClr val="000000"/>
              </a:buClr>
              <a:buFont typeface="Arial"/>
              <a:buChar char="•"/>
            </a:pPr>
            <a:r>
              <a:rPr b="1" lang="en-IN" sz="2800" spc="-1" strike="noStrike">
                <a:solidFill>
                  <a:srgbClr val="000000"/>
                </a:solidFill>
                <a:latin typeface="Calibri"/>
                <a:ea typeface="DejaVu Sans"/>
              </a:rPr>
              <a:t>Word Cloud</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A word cloud (also known as a tag cloud) is a visual representation of words. Cloud creators are used to highlight popular words and phrases based on frequency and relevance. They provide you with quick and simple visual insights that can lead to more in-depth analyses.</a:t>
            </a:r>
            <a:endParaRPr b="0" lang="en-IN" sz="2800" spc="-1" strike="noStrike">
              <a:latin typeface="Arial"/>
            </a:endParaRPr>
          </a:p>
        </p:txBody>
      </p:sp>
      <p:pic>
        <p:nvPicPr>
          <p:cNvPr id="176" name="Picture 5" descr=""/>
          <p:cNvPicPr/>
          <p:nvPr/>
        </p:nvPicPr>
        <p:blipFill>
          <a:blip r:embed="rId1"/>
          <a:stretch/>
        </p:blipFill>
        <p:spPr>
          <a:xfrm>
            <a:off x="6863040" y="1825560"/>
            <a:ext cx="4489920" cy="4448880"/>
          </a:xfrm>
          <a:prstGeom prst="rect">
            <a:avLst/>
          </a:prstGeom>
          <a:ln w="0">
            <a:noFill/>
          </a:ln>
        </p:spPr>
      </p:pic>
      <p:sp>
        <p:nvSpPr>
          <p:cNvPr id="177" name="TextBox 3"/>
          <p:cNvSpPr/>
          <p:nvPr/>
        </p:nvSpPr>
        <p:spPr>
          <a:xfrm>
            <a:off x="6863040" y="6176520"/>
            <a:ext cx="4893840" cy="516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WordCloud is created for the data set of tweet and Newspaper</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Use case</a:t>
            </a:r>
            <a:endParaRPr b="0" lang="en-US" sz="4400" spc="-1" strike="noStrike">
              <a:solidFill>
                <a:srgbClr val="000000"/>
              </a:solidFill>
              <a:latin typeface="Arial"/>
            </a:endParaRPr>
          </a:p>
        </p:txBody>
      </p:sp>
      <p:sp>
        <p:nvSpPr>
          <p:cNvPr id="179" name="Subtitle 2"/>
          <p:cNvSpPr txBox="1"/>
          <p:nvPr/>
        </p:nvSpPr>
        <p:spPr>
          <a:xfrm>
            <a:off x="838080" y="2035440"/>
            <a:ext cx="10514880" cy="4305600"/>
          </a:xfrm>
          <a:prstGeom prst="rect">
            <a:avLst/>
          </a:prstGeom>
          <a:noFill/>
          <a:ln w="0">
            <a:noFill/>
          </a:ln>
        </p:spPr>
        <p:txBody>
          <a:bodyPr lIns="0" rIns="0" tIns="0" bIns="0" anchor="ctr">
            <a:noAutofit/>
          </a:bodyPr>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This study might be valuable in the field of public policy, where governments may use machine learning techniques to improve decision-making and conduct mass behavioural analysis</a:t>
            </a:r>
            <a:endParaRPr b="0" lang="en-IN" sz="2800" spc="-1" strike="noStrike">
              <a:latin typeface="Arial"/>
            </a:endParaRPr>
          </a:p>
          <a:p>
            <a:pPr>
              <a:lnSpc>
                <a:spcPct val="90000"/>
              </a:lnSpc>
              <a:spcBef>
                <a:spcPts val="1001"/>
              </a:spcBef>
            </a:pP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The study can also be beneficial to analyse multiple protests happening internationally with a more inclusive approach to various local languages.</a:t>
            </a:r>
            <a:endParaRPr b="0" lang="en-IN" sz="2800" spc="-1" strike="noStrike">
              <a:latin typeface="Arial"/>
            </a:endParaRPr>
          </a:p>
          <a:p>
            <a:pPr>
              <a:lnSpc>
                <a:spcPct val="90000"/>
              </a:lnSpc>
              <a:spcBef>
                <a:spcPts val="1001"/>
              </a:spcBef>
            </a:pPr>
            <a:endParaRPr b="0" lang="en-IN" sz="2800" spc="-1" strike="noStrike">
              <a:latin typeface="Arial"/>
            </a:endParaRPr>
          </a:p>
          <a:p>
            <a:pPr marL="457200" indent="-45684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By using WordCloud data and polarity of statements, government could tackle protest even before they start.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Outline</a:t>
            </a:r>
            <a:endParaRPr b="0" lang="en-IN" sz="4400" spc="-1" strike="noStrike">
              <a:latin typeface="Arial"/>
            </a:endParaRPr>
          </a:p>
        </p:txBody>
      </p:sp>
      <p:sp>
        <p:nvSpPr>
          <p:cNvPr id="126" name="Content Placeholder 2"/>
          <p:cNvSpPr/>
          <p:nvPr/>
        </p:nvSpPr>
        <p:spPr>
          <a:xfrm>
            <a:off x="838080" y="1690560"/>
            <a:ext cx="10514880" cy="4350600"/>
          </a:xfrm>
          <a:prstGeom prst="rect">
            <a:avLst/>
          </a:prstGeom>
          <a:noFill/>
          <a:ln w="0">
            <a:noFill/>
          </a:ln>
        </p:spPr>
        <p:style>
          <a:lnRef idx="0"/>
          <a:fillRef idx="0"/>
          <a:effectRef idx="0"/>
          <a:fontRef idx="minor"/>
        </p:style>
        <p:txBody>
          <a:bodyPr lIns="90000" rIns="90000" tIns="45000" bIns="45000">
            <a:normAutofit fontScale="73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Introduction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Motivation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Literature Review</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Research Gaps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Objectives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Methodology</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Implementation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Use-case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Results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Conclusion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Future Work</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References</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itle 1"/>
          <p:cNvSpPr/>
          <p:nvPr/>
        </p:nvSpPr>
        <p:spPr>
          <a:xfrm>
            <a:off x="838080" y="0"/>
            <a:ext cx="10514880" cy="77868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Results</a:t>
            </a:r>
            <a:endParaRPr b="0" lang="en-IN" sz="4400" spc="-1" strike="noStrike">
              <a:latin typeface="Arial"/>
            </a:endParaRPr>
          </a:p>
        </p:txBody>
      </p:sp>
      <p:sp>
        <p:nvSpPr>
          <p:cNvPr id="181" name="Content Placeholder 2"/>
          <p:cNvSpPr/>
          <p:nvPr/>
        </p:nvSpPr>
        <p:spPr>
          <a:xfrm>
            <a:off x="838080" y="779400"/>
            <a:ext cx="10514880" cy="77868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Data is collected in form of tweets and headlines</a:t>
            </a:r>
            <a:endParaRPr b="0" lang="en-IN" sz="2800" spc="-1" strike="noStrike">
              <a:latin typeface="Arial"/>
            </a:endParaRPr>
          </a:p>
        </p:txBody>
      </p:sp>
      <p:pic>
        <p:nvPicPr>
          <p:cNvPr id="182" name="Picture 5" descr=""/>
          <p:cNvPicPr/>
          <p:nvPr/>
        </p:nvPicPr>
        <p:blipFill>
          <a:blip r:embed="rId1"/>
          <a:stretch/>
        </p:blipFill>
        <p:spPr>
          <a:xfrm>
            <a:off x="838080" y="1558440"/>
            <a:ext cx="5381280" cy="4897800"/>
          </a:xfrm>
          <a:prstGeom prst="rect">
            <a:avLst/>
          </a:prstGeom>
          <a:ln w="0">
            <a:noFill/>
          </a:ln>
        </p:spPr>
      </p:pic>
      <p:sp>
        <p:nvSpPr>
          <p:cNvPr id="183" name="TextBox 4"/>
          <p:cNvSpPr/>
          <p:nvPr/>
        </p:nvSpPr>
        <p:spPr>
          <a:xfrm>
            <a:off x="2164320" y="6451920"/>
            <a:ext cx="272916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Raw Tweets Extracted</a:t>
            </a:r>
            <a:endParaRPr b="0" lang="en-IN" sz="1400" spc="-1" strike="noStrike">
              <a:latin typeface="Arial"/>
            </a:endParaRPr>
          </a:p>
        </p:txBody>
      </p:sp>
      <p:pic>
        <p:nvPicPr>
          <p:cNvPr id="184" name="Content Placeholder 4" descr=""/>
          <p:cNvPicPr/>
          <p:nvPr/>
        </p:nvPicPr>
        <p:blipFill>
          <a:blip r:embed="rId2"/>
          <a:srcRect l="0" t="0" r="53294" b="0"/>
          <a:stretch/>
        </p:blipFill>
        <p:spPr>
          <a:xfrm>
            <a:off x="7178400" y="1558440"/>
            <a:ext cx="4174560" cy="4876920"/>
          </a:xfrm>
          <a:prstGeom prst="rect">
            <a:avLst/>
          </a:prstGeom>
          <a:ln w="0">
            <a:noFill/>
          </a:ln>
        </p:spPr>
      </p:pic>
      <p:sp>
        <p:nvSpPr>
          <p:cNvPr id="185" name="TextBox 5"/>
          <p:cNvSpPr/>
          <p:nvPr/>
        </p:nvSpPr>
        <p:spPr>
          <a:xfrm>
            <a:off x="7519320" y="6465600"/>
            <a:ext cx="34927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ea typeface="DejaVu Sans"/>
              </a:rPr>
              <a:t>Headlines Extraction by HindustanTimes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itle 1"/>
          <p:cNvSpPr/>
          <p:nvPr/>
        </p:nvSpPr>
        <p:spPr>
          <a:xfrm>
            <a:off x="1277640" y="186120"/>
            <a:ext cx="10514880" cy="134028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Results (Cont...)</a:t>
            </a:r>
            <a:endParaRPr b="0" lang="en-IN" sz="4400" spc="-1" strike="noStrike">
              <a:latin typeface="Arial"/>
            </a:endParaRPr>
          </a:p>
        </p:txBody>
      </p:sp>
      <p:sp>
        <p:nvSpPr>
          <p:cNvPr id="187" name="TextBox 6"/>
          <p:cNvSpPr/>
          <p:nvPr/>
        </p:nvSpPr>
        <p:spPr>
          <a:xfrm>
            <a:off x="1225080" y="1632240"/>
            <a:ext cx="10514880" cy="94356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IN" sz="2800" spc="-1" strike="noStrike">
                <a:solidFill>
                  <a:srgbClr val="000000"/>
                </a:solidFill>
                <a:latin typeface="Calibri"/>
                <a:ea typeface="DejaVu Sans"/>
              </a:rPr>
              <a:t>Sentiment of collected dataset is calculated along with their polarity score</a:t>
            </a:r>
            <a:endParaRPr b="0" lang="en-IN" sz="2800" spc="-1" strike="noStrike">
              <a:latin typeface="Arial"/>
            </a:endParaRPr>
          </a:p>
        </p:txBody>
      </p:sp>
      <p:pic>
        <p:nvPicPr>
          <p:cNvPr id="188" name="Picture 2" descr=""/>
          <p:cNvPicPr/>
          <p:nvPr/>
        </p:nvPicPr>
        <p:blipFill>
          <a:blip r:embed="rId1"/>
          <a:stretch/>
        </p:blipFill>
        <p:spPr>
          <a:xfrm>
            <a:off x="1028160" y="2982600"/>
            <a:ext cx="4738680" cy="1676160"/>
          </a:xfrm>
          <a:prstGeom prst="rect">
            <a:avLst/>
          </a:prstGeom>
          <a:ln w="0">
            <a:noFill/>
          </a:ln>
        </p:spPr>
      </p:pic>
      <p:pic>
        <p:nvPicPr>
          <p:cNvPr id="189" name="Picture 4" descr=""/>
          <p:cNvPicPr/>
          <p:nvPr/>
        </p:nvPicPr>
        <p:blipFill>
          <a:blip r:embed="rId2"/>
          <a:stretch/>
        </p:blipFill>
        <p:spPr>
          <a:xfrm>
            <a:off x="5943600" y="3047040"/>
            <a:ext cx="5796720" cy="1225800"/>
          </a:xfrm>
          <a:prstGeom prst="rect">
            <a:avLst/>
          </a:prstGeom>
          <a:ln w="0">
            <a:noFill/>
          </a:ln>
        </p:spPr>
      </p:pic>
      <p:sp>
        <p:nvSpPr>
          <p:cNvPr id="190" name="TextBox 5"/>
          <p:cNvSpPr/>
          <p:nvPr/>
        </p:nvSpPr>
        <p:spPr>
          <a:xfrm>
            <a:off x="2125080" y="4659120"/>
            <a:ext cx="25452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Arial"/>
                <a:ea typeface="DejaVu Sans"/>
              </a:rPr>
              <a:t>Result in numeric term</a:t>
            </a:r>
            <a:endParaRPr b="0" lang="en-IN" sz="1400" spc="-1" strike="noStrike">
              <a:latin typeface="Arial"/>
            </a:endParaRPr>
          </a:p>
        </p:txBody>
      </p:sp>
      <p:sp>
        <p:nvSpPr>
          <p:cNvPr id="191" name="TextBox 7"/>
          <p:cNvSpPr/>
          <p:nvPr/>
        </p:nvSpPr>
        <p:spPr>
          <a:xfrm>
            <a:off x="7521480" y="4659120"/>
            <a:ext cx="28004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Arial"/>
                <a:ea typeface="DejaVu Sans"/>
              </a:rPr>
              <a:t>Result in percentage form</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itle 1"/>
          <p:cNvSpPr/>
          <p:nvPr/>
        </p:nvSpPr>
        <p:spPr>
          <a:xfrm>
            <a:off x="838440" y="581040"/>
            <a:ext cx="10514880" cy="6354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Conclusion</a:t>
            </a:r>
            <a:endParaRPr b="0" lang="en-IN" sz="4400" spc="-1" strike="noStrike">
              <a:latin typeface="Arial"/>
            </a:endParaRPr>
          </a:p>
        </p:txBody>
      </p:sp>
      <p:sp>
        <p:nvSpPr>
          <p:cNvPr id="193" name="Content Placeholder 2"/>
          <p:cNvSpPr/>
          <p:nvPr/>
        </p:nvSpPr>
        <p:spPr>
          <a:xfrm>
            <a:off x="838440" y="1383120"/>
            <a:ext cx="10514880" cy="4670640"/>
          </a:xfrm>
          <a:prstGeom prst="rect">
            <a:avLst/>
          </a:prstGeom>
          <a:noFill/>
          <a:ln w="0">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IN" sz="2800" spc="-1" strike="noStrike" u="sng">
                <a:solidFill>
                  <a:srgbClr val="000000"/>
                </a:solidFill>
                <a:uFillTx/>
                <a:latin typeface="Calibri"/>
                <a:ea typeface="DejaVu Sans"/>
              </a:rPr>
              <a:t>Data Collection </a:t>
            </a:r>
            <a:r>
              <a:rPr b="0" lang="en-IN" sz="2800" spc="-1" strike="noStrike">
                <a:solidFill>
                  <a:srgbClr val="000000"/>
                </a:solidFill>
                <a:latin typeface="Calibri"/>
                <a:ea typeface="DejaVu Sans"/>
              </a:rPr>
              <a:t>:</a:t>
            </a:r>
            <a:endParaRPr b="0" lang="en-IN" sz="2800" spc="-1" strike="noStrike">
              <a:latin typeface="Arial"/>
            </a:endParaRPr>
          </a:p>
          <a:p>
            <a:pPr lvl="1" marL="914400" indent="-456480">
              <a:lnSpc>
                <a:spcPct val="90000"/>
              </a:lnSpc>
              <a:spcBef>
                <a:spcPts val="499"/>
              </a:spcBef>
              <a:buClr>
                <a:srgbClr val="000000"/>
              </a:buClr>
              <a:buFont typeface="Calibri Light"/>
              <a:buAutoNum type="arabicPeriod"/>
            </a:pPr>
            <a:r>
              <a:rPr b="0" lang="en-IN" sz="2800" spc="-1" strike="noStrike">
                <a:solidFill>
                  <a:srgbClr val="000000"/>
                </a:solidFill>
                <a:latin typeface="Calibri"/>
                <a:ea typeface="DejaVu Sans"/>
              </a:rPr>
              <a:t>In form of tweets</a:t>
            </a:r>
            <a:endParaRPr b="0" lang="en-IN" sz="2800" spc="-1" strike="noStrike">
              <a:latin typeface="Arial"/>
            </a:endParaRPr>
          </a:p>
          <a:p>
            <a:pPr lvl="1" marL="914400" indent="-456480">
              <a:lnSpc>
                <a:spcPct val="90000"/>
              </a:lnSpc>
              <a:spcBef>
                <a:spcPts val="499"/>
              </a:spcBef>
              <a:buClr>
                <a:srgbClr val="000000"/>
              </a:buClr>
              <a:buFont typeface="Calibri Light"/>
              <a:buAutoNum type="arabicPeriod"/>
            </a:pPr>
            <a:r>
              <a:rPr b="0" lang="en-IN" sz="2800" spc="-1" strike="noStrike">
                <a:solidFill>
                  <a:srgbClr val="000000"/>
                </a:solidFill>
                <a:latin typeface="Calibri"/>
                <a:ea typeface="DejaVu Sans"/>
              </a:rPr>
              <a:t>In form of News Headlines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In this project, we have explored ways to understand the sentimentality of people by building a sentiment analysis model and identifying the direction the protest is leading towards.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We discovered that the bulk of tweets are neutral, with positive sentiments coming in a close second and negative sentiments coming in last.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Future Work </a:t>
            </a:r>
            <a:endParaRPr b="0" lang="en-IN" sz="4400" spc="-1" strike="noStrike">
              <a:latin typeface="Arial"/>
            </a:endParaRPr>
          </a:p>
        </p:txBody>
      </p:sp>
      <p:sp>
        <p:nvSpPr>
          <p:cNvPr id="195"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Multilingual sentiment analysis can be implemented.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More lexicon based libraries can be explored to implement sentiment analysis.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Sentiment analysis can be implemented on unlabelled dataset.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Subtitle 2"/>
          <p:cNvSpPr txBox="1"/>
          <p:nvPr/>
        </p:nvSpPr>
        <p:spPr>
          <a:xfrm>
            <a:off x="720000" y="540000"/>
            <a:ext cx="10514880" cy="1440000"/>
          </a:xfrm>
          <a:prstGeom prst="rect">
            <a:avLst/>
          </a:prstGeom>
          <a:noFill/>
          <a:ln w="0">
            <a:noFill/>
          </a:ln>
        </p:spPr>
        <p:txBody>
          <a:bodyPr lIns="0" rIns="0" tIns="0" bIns="0" anchor="ctr">
            <a:noAutofit/>
          </a:bodyPr>
          <a:p>
            <a:pPr marL="228600" indent="-228240" algn="ctr">
              <a:lnSpc>
                <a:spcPct val="90000"/>
              </a:lnSpc>
              <a:spcBef>
                <a:spcPts val="1001"/>
              </a:spcBef>
              <a:buClr>
                <a:srgbClr val="000000"/>
              </a:buClr>
              <a:buFont typeface="Arial"/>
              <a:buChar char="•"/>
            </a:pPr>
            <a:r>
              <a:rPr b="1" lang="en-IN" sz="2800" spc="-1" strike="noStrike" u="sng">
                <a:solidFill>
                  <a:srgbClr val="000000"/>
                </a:solidFill>
                <a:uFillTx/>
                <a:latin typeface="Calibri"/>
                <a:ea typeface="DejaVu Sans"/>
              </a:rPr>
              <a:t>References </a:t>
            </a:r>
            <a:endParaRPr b="0" lang="en-IN" sz="2800" spc="-1" strike="noStrike">
              <a:latin typeface="Arial"/>
            </a:endParaRPr>
          </a:p>
        </p:txBody>
      </p:sp>
      <p:graphicFrame>
        <p:nvGraphicFramePr>
          <p:cNvPr id="197" name="Table 4"/>
          <p:cNvGraphicFramePr/>
          <p:nvPr/>
        </p:nvGraphicFramePr>
        <p:xfrm>
          <a:off x="1232280" y="2183040"/>
          <a:ext cx="9459360" cy="2224800"/>
        </p:xfrm>
        <a:graphic>
          <a:graphicData uri="http://schemas.openxmlformats.org/drawingml/2006/table">
            <a:tbl>
              <a:tblPr/>
              <a:tblGrid>
                <a:gridCol w="479160"/>
                <a:gridCol w="8980560"/>
              </a:tblGrid>
              <a:tr h="543240">
                <a:tc>
                  <a:txBody>
                    <a:bodyPr>
                      <a:noAutofit/>
                    </a:bodyPr>
                    <a:p>
                      <a:pPr>
                        <a:lnSpc>
                          <a:spcPct val="100000"/>
                        </a:lnSpc>
                      </a:pPr>
                      <a:r>
                        <a:rPr b="0" lang="en-IN" sz="1600" spc="-1" strike="noStrike">
                          <a:solidFill>
                            <a:srgbClr val="000000"/>
                          </a:solidFill>
                          <a:latin typeface="Arial"/>
                          <a:ea typeface="DejaVu Sans"/>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Glez-Peña, D., Lourenço, A., López-Fernández, H., Reboiro-Jato, M., &amp; Fdez-Riverola, F. (2014). Web scraping technologies in an API world. </a:t>
                      </a:r>
                      <a:r>
                        <a:rPr b="0" i="1" lang="en-IN" sz="1600" spc="-1" strike="noStrike">
                          <a:solidFill>
                            <a:srgbClr val="222222"/>
                          </a:solidFill>
                          <a:latin typeface="Arial"/>
                          <a:ea typeface="DejaVu Sans"/>
                        </a:rPr>
                        <a:t>Briefings in bioinformatics</a:t>
                      </a:r>
                      <a:r>
                        <a:rPr b="0" lang="en-IN" sz="1600" spc="-1" strike="noStrike">
                          <a:solidFill>
                            <a:srgbClr val="222222"/>
                          </a:solidFill>
                          <a:latin typeface="Arial"/>
                          <a:ea typeface="DejaVu Sans"/>
                        </a:rPr>
                        <a:t>, </a:t>
                      </a:r>
                      <a:r>
                        <a:rPr b="0" i="1" lang="en-IN" sz="1600" spc="-1" strike="noStrike">
                          <a:solidFill>
                            <a:srgbClr val="222222"/>
                          </a:solidFill>
                          <a:latin typeface="Arial"/>
                          <a:ea typeface="DejaVu Sans"/>
                        </a:rPr>
                        <a:t>15</a:t>
                      </a:r>
                      <a:r>
                        <a:rPr b="0" lang="en-IN" sz="1600" spc="-1" strike="noStrike">
                          <a:solidFill>
                            <a:srgbClr val="222222"/>
                          </a:solidFill>
                          <a:latin typeface="Arial"/>
                          <a:ea typeface="DejaVu Sans"/>
                        </a:rPr>
                        <a:t>(5), 788-797.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3240">
                <a:tc>
                  <a:txBody>
                    <a:bodyPr>
                      <a:noAutofit/>
                    </a:bodyPr>
                    <a:p>
                      <a:pPr>
                        <a:lnSpc>
                          <a:spcPct val="100000"/>
                        </a:lnSpc>
                      </a:pPr>
                      <a:r>
                        <a:rPr b="0" lang="en-IN" sz="1600" spc="-1" strike="noStrike">
                          <a:solidFill>
                            <a:srgbClr val="000000"/>
                          </a:solidFill>
                          <a:latin typeface="Arial"/>
                          <a:ea typeface="DejaVu Sans"/>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Jain, A. P., &amp; Katkar, V. D. (2015, December). Sentiments analysis of Twitter data using data mining. In </a:t>
                      </a:r>
                      <a:r>
                        <a:rPr b="0" i="1" lang="en-IN" sz="1600" spc="-1" strike="noStrike">
                          <a:solidFill>
                            <a:srgbClr val="222222"/>
                          </a:solidFill>
                          <a:latin typeface="Arial"/>
                          <a:ea typeface="DejaVu Sans"/>
                        </a:rPr>
                        <a:t>2015 International Conference on Information Processing (ICIP)</a:t>
                      </a:r>
                      <a:r>
                        <a:rPr b="0" lang="en-IN" sz="1600" spc="-1" strike="noStrike">
                          <a:solidFill>
                            <a:srgbClr val="222222"/>
                          </a:solidFill>
                          <a:latin typeface="Arial"/>
                          <a:ea typeface="DejaVu Sans"/>
                        </a:rPr>
                        <a:t> (pp. 807-810). IEEE.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3240">
                <a:tc>
                  <a:txBody>
                    <a:bodyPr>
                      <a:noAutofit/>
                    </a:bodyPr>
                    <a:p>
                      <a:pPr>
                        <a:lnSpc>
                          <a:spcPct val="100000"/>
                        </a:lnSpc>
                      </a:pPr>
                      <a:r>
                        <a:rPr b="0" lang="en-IN" sz="1600" spc="-1" strike="noStrike">
                          <a:solidFill>
                            <a:srgbClr val="000000"/>
                          </a:solidFill>
                          <a:latin typeface="Arial"/>
                          <a:ea typeface="DejaVu Sans"/>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Rajput, V., Ansari, I. A., &amp; Pant, M. (2018). Analysis of News in the Hindustan Times and India Today. In </a:t>
                      </a:r>
                      <a:r>
                        <a:rPr b="0" i="1" lang="en-IN" sz="1600" spc="-1" strike="noStrike">
                          <a:solidFill>
                            <a:srgbClr val="222222"/>
                          </a:solidFill>
                          <a:latin typeface="Arial"/>
                          <a:ea typeface="DejaVu Sans"/>
                        </a:rPr>
                        <a:t>Soft Computing Applications</a:t>
                      </a:r>
                      <a:r>
                        <a:rPr b="0" lang="en-IN" sz="1600" spc="-1" strike="noStrike">
                          <a:solidFill>
                            <a:srgbClr val="222222"/>
                          </a:solidFill>
                          <a:latin typeface="Arial"/>
                          <a:ea typeface="DejaVu Sans"/>
                        </a:rPr>
                        <a:t> (pp. 45-58). Springer, Singapore.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68960">
                <a:tc>
                  <a:txBody>
                    <a:bodyPr>
                      <a:noAutofit/>
                    </a:bodyPr>
                    <a:p>
                      <a:pPr>
                        <a:lnSpc>
                          <a:spcPct val="100000"/>
                        </a:lnSpc>
                      </a:pPr>
                      <a:r>
                        <a:rPr b="0" lang="en-IN" sz="1600" spc="-1" strike="noStrike">
                          <a:solidFill>
                            <a:srgbClr val="000000"/>
                          </a:solidFill>
                          <a:latin typeface="Arial"/>
                          <a:ea typeface="DejaVu Sans"/>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Kanakaraj, M., &amp; Guddeti, R. M. R. (2015, February). Performance analysis of Ensemble methods on Twitter sentiment analysis using NLP techniques. In </a:t>
                      </a:r>
                      <a:r>
                        <a:rPr b="0" i="1" lang="en-IN" sz="1600" spc="-1" strike="noStrike">
                          <a:solidFill>
                            <a:srgbClr val="222222"/>
                          </a:solidFill>
                          <a:latin typeface="Arial"/>
                          <a:ea typeface="DejaVu Sans"/>
                        </a:rPr>
                        <a:t>Proceedings of the 2015 IEEE 9th international conference on semantic computing (IEEE ICSC 2015)</a:t>
                      </a:r>
                      <a:r>
                        <a:rPr b="0" lang="en-IN" sz="1600" spc="-1" strike="noStrike">
                          <a:solidFill>
                            <a:srgbClr val="222222"/>
                          </a:solidFill>
                          <a:latin typeface="Arial"/>
                          <a:ea typeface="DejaVu Sans"/>
                        </a:rPr>
                        <a:t> (pp. 169-170). IEEE.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3240">
                <a:tc>
                  <a:txBody>
                    <a:bodyPr>
                      <a:noAutofit/>
                    </a:bodyPr>
                    <a:p>
                      <a:pPr>
                        <a:lnSpc>
                          <a:spcPct val="100000"/>
                        </a:lnSpc>
                      </a:pPr>
                      <a:r>
                        <a:rPr b="0" lang="en-IN" sz="1600" spc="-1" strike="noStrike">
                          <a:solidFill>
                            <a:srgbClr val="000000"/>
                          </a:solidFill>
                          <a:latin typeface="Arial"/>
                          <a:ea typeface="DejaVu Sans"/>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Rastogi, S., &amp; Bansal, D. (2021). Visualization of Twitter Sentiments on Kashmir Territorial Conflict. </a:t>
                      </a:r>
                      <a:r>
                        <a:rPr b="0" i="1" lang="en-IN" sz="1600" spc="-1" strike="noStrike">
                          <a:solidFill>
                            <a:srgbClr val="222222"/>
                          </a:solidFill>
                          <a:latin typeface="Arial"/>
                          <a:ea typeface="DejaVu Sans"/>
                        </a:rPr>
                        <a:t>Cybernetics and Systems</a:t>
                      </a:r>
                      <a:r>
                        <a:rPr b="0" lang="en-IN" sz="1600" spc="-1" strike="noStrike">
                          <a:solidFill>
                            <a:srgbClr val="222222"/>
                          </a:solidFill>
                          <a:latin typeface="Arial"/>
                          <a:ea typeface="DejaVu Sans"/>
                        </a:rPr>
                        <a:t>, </a:t>
                      </a:r>
                      <a:r>
                        <a:rPr b="0" i="1" lang="en-IN" sz="1600" spc="-1" strike="noStrike">
                          <a:solidFill>
                            <a:srgbClr val="222222"/>
                          </a:solidFill>
                          <a:latin typeface="Arial"/>
                          <a:ea typeface="DejaVu Sans"/>
                        </a:rPr>
                        <a:t>52</a:t>
                      </a:r>
                      <a:r>
                        <a:rPr b="0" lang="en-IN" sz="1600" spc="-1" strike="noStrike">
                          <a:solidFill>
                            <a:srgbClr val="222222"/>
                          </a:solidFill>
                          <a:latin typeface="Arial"/>
                          <a:ea typeface="DejaVu Sans"/>
                        </a:rPr>
                        <a:t>(8), 642-669.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3240">
                <a:tc>
                  <a:txBody>
                    <a:bodyPr>
                      <a:noAutofit/>
                    </a:bodyPr>
                    <a:p>
                      <a:pPr>
                        <a:lnSpc>
                          <a:spcPct val="100000"/>
                        </a:lnSpc>
                      </a:pPr>
                      <a:r>
                        <a:rPr b="0" lang="en-IN" sz="1600" spc="-1" strike="noStrike">
                          <a:solidFill>
                            <a:srgbClr val="000000"/>
                          </a:solidFill>
                          <a:latin typeface="Arial"/>
                          <a:ea typeface="DejaVu Sans"/>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600" spc="-1" strike="noStrike">
                          <a:solidFill>
                            <a:srgbClr val="222222"/>
                          </a:solidFill>
                          <a:latin typeface="Arial"/>
                          <a:ea typeface="DejaVu Sans"/>
                        </a:rPr>
                        <a:t>Chaudhary, M., Vashistha, S., &amp; Bansal, D. (2022). Automated Detection of Anti-National Textual Response to Terroristic Events on Online Media. </a:t>
                      </a:r>
                      <a:r>
                        <a:rPr b="0" i="1" lang="en-IN" sz="1600" spc="-1" strike="noStrike">
                          <a:solidFill>
                            <a:srgbClr val="222222"/>
                          </a:solidFill>
                          <a:latin typeface="Arial"/>
                          <a:ea typeface="DejaVu Sans"/>
                        </a:rPr>
                        <a:t>Cybernetics and Systems</a:t>
                      </a:r>
                      <a:r>
                        <a:rPr b="0" lang="en-IN" sz="1600" spc="-1" strike="noStrike">
                          <a:solidFill>
                            <a:srgbClr val="222222"/>
                          </a:solidFill>
                          <a:latin typeface="Arial"/>
                          <a:ea typeface="DejaVu Sans"/>
                        </a:rPr>
                        <a:t>, 1-14.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p:nvPr/>
        </p:nvSpPr>
        <p:spPr>
          <a:xfrm>
            <a:off x="824760" y="349920"/>
            <a:ext cx="10514880" cy="89964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Introduction</a:t>
            </a:r>
            <a:endParaRPr b="0" lang="en-IN" sz="4400" spc="-1" strike="noStrike">
              <a:latin typeface="Arial"/>
            </a:endParaRPr>
          </a:p>
        </p:txBody>
      </p:sp>
      <p:sp>
        <p:nvSpPr>
          <p:cNvPr id="128" name="Content Placeholder 2"/>
          <p:cNvSpPr/>
          <p:nvPr/>
        </p:nvSpPr>
        <p:spPr>
          <a:xfrm>
            <a:off x="838080" y="1612080"/>
            <a:ext cx="10514880" cy="4078440"/>
          </a:xfrm>
          <a:prstGeom prst="rect">
            <a:avLst/>
          </a:prstGeom>
          <a:noFill/>
          <a:ln w="0">
            <a:noFill/>
          </a:ln>
        </p:spPr>
        <p:style>
          <a:lnRef idx="0"/>
          <a:fillRef idx="0"/>
          <a:effectRef idx="0"/>
          <a:fontRef idx="minor"/>
        </p:style>
        <p:txBody>
          <a:bodyPr lIns="90000" rIns="90000" tIns="45000" bIns="45000">
            <a:noAutofit/>
          </a:bodyPr>
          <a:p>
            <a:pPr marL="360" algn="ctr">
              <a:lnSpc>
                <a:spcPct val="90000"/>
              </a:lnSpc>
              <a:spcBef>
                <a:spcPts val="1001"/>
              </a:spcBef>
            </a:pPr>
            <a:r>
              <a:rPr b="1" lang="en-IN" sz="2400" spc="-1" strike="noStrike" u="sng">
                <a:solidFill>
                  <a:srgbClr val="000000"/>
                </a:solidFill>
                <a:uFillTx/>
                <a:latin typeface="Calibri"/>
                <a:ea typeface="DejaVu Sans"/>
              </a:rPr>
              <a:t>Sentiment Analysis</a:t>
            </a:r>
            <a:endParaRPr b="0" lang="en-IN" sz="2400" spc="-1" strike="noStrike">
              <a:latin typeface="Arial"/>
            </a:endParaRPr>
          </a:p>
          <a:p>
            <a:pPr marL="228600" indent="-227880" algn="just">
              <a:lnSpc>
                <a:spcPct val="90000"/>
              </a:lnSpc>
              <a:spcBef>
                <a:spcPts val="1001"/>
              </a:spcBef>
              <a:buClr>
                <a:srgbClr val="000000"/>
              </a:buClr>
              <a:buFont typeface="Arial"/>
              <a:buChar char="•"/>
            </a:pPr>
            <a:r>
              <a:rPr b="0" lang="en-US" sz="2000" spc="-1" strike="noStrike">
                <a:solidFill>
                  <a:srgbClr val="000000"/>
                </a:solidFill>
                <a:latin typeface="Calibri"/>
                <a:ea typeface="DejaVu Sans"/>
              </a:rPr>
              <a:t>The process of computationally identifying and categorizing opinions from piece of text to determine whether the writer’s attitude towards a particular topic, product, organization or service is positive, negative or neutral.</a:t>
            </a:r>
            <a:r>
              <a:rPr b="0" lang="en-IN" sz="2000" spc="-1" strike="noStrike">
                <a:solidFill>
                  <a:srgbClr val="000000"/>
                </a:solidFill>
                <a:latin typeface="Calibri"/>
                <a:ea typeface="DejaVu Sans"/>
              </a:rPr>
              <a:t> It comes under natural language processing.</a:t>
            </a:r>
            <a:endParaRPr b="0" lang="en-IN" sz="2000" spc="-1" strike="noStrike">
              <a:latin typeface="Arial"/>
            </a:endParaRPr>
          </a:p>
          <a:p>
            <a:pPr marL="228600" indent="-227880" algn="just">
              <a:lnSpc>
                <a:spcPct val="90000"/>
              </a:lnSpc>
              <a:spcBef>
                <a:spcPts val="1001"/>
              </a:spcBef>
              <a:buClr>
                <a:srgbClr val="000000"/>
              </a:buClr>
              <a:buFont typeface="Arial"/>
              <a:buChar char="•"/>
            </a:pPr>
            <a:r>
              <a:rPr b="0" lang="en-US" sz="2000" spc="-1" strike="noStrike">
                <a:solidFill>
                  <a:srgbClr val="000000"/>
                </a:solidFill>
                <a:latin typeface="Calibri"/>
                <a:ea typeface="Times New Roman"/>
              </a:rPr>
              <a:t>It has variety of applications on fields such as brand evaluation, public health, social behaviors, movie market and political scenario.</a:t>
            </a:r>
            <a:endParaRPr b="0" lang="en-IN" sz="2000" spc="-1" strike="noStrike">
              <a:latin typeface="Arial"/>
            </a:endParaRPr>
          </a:p>
          <a:p>
            <a:pPr marL="228600" indent="-227880" algn="just">
              <a:lnSpc>
                <a:spcPct val="90000"/>
              </a:lnSpc>
              <a:spcBef>
                <a:spcPts val="1001"/>
              </a:spcBef>
              <a:buClr>
                <a:srgbClr val="000000"/>
              </a:buClr>
              <a:buFont typeface="Arial"/>
              <a:buChar char="•"/>
            </a:pPr>
            <a:r>
              <a:rPr b="0" lang="en-US" sz="2000" spc="-1" strike="noStrike">
                <a:solidFill>
                  <a:srgbClr val="000000"/>
                </a:solidFill>
                <a:latin typeface="Calibri"/>
                <a:ea typeface="DejaVu Sans"/>
              </a:rPr>
              <a:t>Twitter is a leading platform where people tweet about various topics from daily life events to major incidents. The influence of this social media platform analysis has attracted attention of developers and researchers.</a:t>
            </a:r>
            <a:endParaRPr b="0" lang="en-IN" sz="2000" spc="-1" strike="noStrike">
              <a:latin typeface="Arial"/>
            </a:endParaRPr>
          </a:p>
          <a:p>
            <a:pPr marL="228600" indent="-227880" algn="just">
              <a:lnSpc>
                <a:spcPct val="90000"/>
              </a:lnSpc>
              <a:spcBef>
                <a:spcPts val="1001"/>
              </a:spcBef>
              <a:buClr>
                <a:srgbClr val="000000"/>
              </a:buClr>
              <a:buFont typeface="Arial"/>
              <a:buChar char="•"/>
            </a:pPr>
            <a:r>
              <a:rPr b="0" lang="en-US" sz="2000" spc="-1" strike="noStrike">
                <a:solidFill>
                  <a:srgbClr val="000000"/>
                </a:solidFill>
                <a:latin typeface="Calibri"/>
                <a:ea typeface="DejaVu Sans"/>
              </a:rPr>
              <a:t>Sentiment analysis, also known as OPINION MINING RESEARCH comes under NLP(natural language processing). Twitter generated data comprising of various tweets is collected, processed, classified and analyzed to determine POLARITY and SUBJECTIVITY of tweets.</a:t>
            </a:r>
            <a:endParaRPr b="0" lang="en-IN" sz="2000" spc="-1" strike="noStrike">
              <a:latin typeface="Arial"/>
            </a:endParaRPr>
          </a:p>
          <a:p>
            <a:pPr algn="just">
              <a:lnSpc>
                <a:spcPct val="90000"/>
              </a:lnSpc>
              <a:spcBef>
                <a:spcPts val="1001"/>
              </a:spcBef>
            </a:pPr>
            <a:endParaRPr b="0" lang="en-IN" sz="2000" spc="-1" strike="noStrike">
              <a:latin typeface="Arial"/>
            </a:endParaRPr>
          </a:p>
          <a:p>
            <a:pPr marL="360">
              <a:lnSpc>
                <a:spcPct val="90000"/>
              </a:lnSpc>
              <a:spcBef>
                <a:spcPts val="1001"/>
              </a:spcBef>
            </a:pPr>
            <a:endParaRPr b="0" lang="en-IN" sz="2000" spc="-1" strike="noStrike">
              <a:latin typeface="Arial"/>
            </a:endParaRPr>
          </a:p>
          <a:p>
            <a:pPr marL="360">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txBox="1"/>
          <p:nvPr/>
        </p:nvSpPr>
        <p:spPr>
          <a:xfrm>
            <a:off x="838080" y="365040"/>
            <a:ext cx="10514880" cy="1324800"/>
          </a:xfrm>
          <a:prstGeom prst="rect">
            <a:avLst/>
          </a:prstGeom>
          <a:noFill/>
          <a:ln w="0">
            <a:noFill/>
          </a:ln>
        </p:spPr>
        <p:txBody>
          <a:bodyPr lIns="0" rIns="0" tIns="0" bIns="0" anchor="ctr">
            <a:noAutofit/>
          </a:bodyPr>
          <a:p>
            <a:pPr algn="ctr">
              <a:lnSpc>
                <a:spcPct val="90000"/>
              </a:lnSpc>
            </a:pPr>
            <a:r>
              <a:rPr b="1" lang="en-IN" sz="4400" spc="-1" strike="noStrike" u="sng">
                <a:solidFill>
                  <a:srgbClr val="000000"/>
                </a:solidFill>
                <a:uFillTx/>
                <a:latin typeface="Calibri"/>
                <a:ea typeface="DejaVu Sans"/>
              </a:rPr>
              <a:t>Motivation</a:t>
            </a:r>
            <a:endParaRPr b="0" lang="en-US" sz="4400" spc="-1" strike="noStrike">
              <a:solidFill>
                <a:srgbClr val="000000"/>
              </a:solidFill>
              <a:latin typeface="Arial"/>
            </a:endParaRPr>
          </a:p>
        </p:txBody>
      </p:sp>
      <p:sp>
        <p:nvSpPr>
          <p:cNvPr id="130" name="Subtitle 2"/>
          <p:cNvSpPr txBox="1"/>
          <p:nvPr/>
        </p:nvSpPr>
        <p:spPr>
          <a:xfrm>
            <a:off x="838080" y="1554840"/>
            <a:ext cx="10514880" cy="3711960"/>
          </a:xfrm>
          <a:prstGeom prst="rect">
            <a:avLst/>
          </a:prstGeom>
          <a:noFill/>
          <a:ln w="0">
            <a:noFill/>
          </a:ln>
        </p:spPr>
        <p:txBody>
          <a:bodyPr lIns="0" rIns="0" tIns="0" bIns="0" anchor="ctr">
            <a:noAutofit/>
          </a:bodyPr>
          <a:p>
            <a:pPr marL="285840" indent="-285480" algn="just">
              <a:lnSpc>
                <a:spcPct val="90000"/>
              </a:lnSpc>
              <a:spcBef>
                <a:spcPts val="1001"/>
              </a:spcBef>
              <a:buClr>
                <a:srgbClr val="000000"/>
              </a:buClr>
              <a:buFont typeface="Arial"/>
              <a:buChar char="•"/>
            </a:pPr>
            <a:r>
              <a:rPr b="0" lang="en-US" sz="2400" spc="-1" strike="noStrike">
                <a:solidFill>
                  <a:srgbClr val="000000"/>
                </a:solidFill>
                <a:latin typeface="Calibri"/>
                <a:ea typeface="DejaVu Sans"/>
              </a:rPr>
              <a:t>Accurate analysis help organizations gain much better results and growth accordingly.</a:t>
            </a:r>
            <a:endParaRPr b="0" lang="en-IN" sz="2400" spc="-1" strike="noStrike">
              <a:latin typeface="Arial"/>
            </a:endParaRPr>
          </a:p>
          <a:p>
            <a:pPr algn="just">
              <a:lnSpc>
                <a:spcPct val="90000"/>
              </a:lnSpc>
              <a:spcBef>
                <a:spcPts val="1001"/>
              </a:spcBef>
            </a:pPr>
            <a:endParaRPr b="0" lang="en-IN" sz="2400" spc="-1" strike="noStrike">
              <a:latin typeface="Arial"/>
            </a:endParaRPr>
          </a:p>
          <a:p>
            <a:pPr marL="285840" indent="-285480" algn="just">
              <a:lnSpc>
                <a:spcPct val="90000"/>
              </a:lnSpc>
              <a:spcBef>
                <a:spcPts val="1001"/>
              </a:spcBef>
              <a:buClr>
                <a:srgbClr val="000000"/>
              </a:buClr>
              <a:buFont typeface="Arial"/>
              <a:buChar char="•"/>
            </a:pPr>
            <a:r>
              <a:rPr b="0" lang="en-US" sz="2400" spc="-1" strike="noStrike">
                <a:solidFill>
                  <a:srgbClr val="000000"/>
                </a:solidFill>
                <a:latin typeface="Calibri"/>
                <a:ea typeface="DejaVu Sans"/>
              </a:rPr>
              <a:t>Surveys are expensive, time consuming and inaccurate.</a:t>
            </a:r>
            <a:endParaRPr b="0" lang="en-IN" sz="2400" spc="-1" strike="noStrike">
              <a:latin typeface="Arial"/>
            </a:endParaRPr>
          </a:p>
          <a:p>
            <a:pPr algn="just">
              <a:lnSpc>
                <a:spcPct val="90000"/>
              </a:lnSpc>
              <a:spcBef>
                <a:spcPts val="1001"/>
              </a:spcBef>
            </a:pPr>
            <a:endParaRPr b="0" lang="en-IN" sz="2400" spc="-1" strike="noStrike">
              <a:latin typeface="Arial"/>
            </a:endParaRPr>
          </a:p>
          <a:p>
            <a:pPr marL="285840" indent="-285480" algn="just">
              <a:lnSpc>
                <a:spcPct val="90000"/>
              </a:lnSpc>
              <a:spcBef>
                <a:spcPts val="1001"/>
              </a:spcBef>
              <a:buClr>
                <a:srgbClr val="000000"/>
              </a:buClr>
              <a:buFont typeface="Arial"/>
              <a:buChar char="•"/>
            </a:pPr>
            <a:r>
              <a:rPr b="0" lang="en-IN" sz="2400" spc="-1" strike="noStrike">
                <a:solidFill>
                  <a:srgbClr val="000000"/>
                </a:solidFill>
                <a:latin typeface="Calibri"/>
                <a:ea typeface="DejaVu Sans"/>
              </a:rPr>
              <a:t>Unsocial event cause unrest in the society</a:t>
            </a:r>
            <a:endParaRPr b="0" lang="en-IN" sz="2400" spc="-1" strike="noStrike">
              <a:latin typeface="Arial"/>
            </a:endParaRPr>
          </a:p>
          <a:p>
            <a:pPr algn="just">
              <a:lnSpc>
                <a:spcPct val="90000"/>
              </a:lnSpc>
              <a:spcBef>
                <a:spcPts val="1001"/>
              </a:spcBef>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p:nvPr/>
        </p:nvSpPr>
        <p:spPr>
          <a:xfrm>
            <a:off x="838080" y="317520"/>
            <a:ext cx="10514880" cy="487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Literature Review</a:t>
            </a:r>
            <a:endParaRPr b="0" lang="en-IN" sz="4400" spc="-1" strike="noStrike">
              <a:latin typeface="Arial"/>
            </a:endParaRPr>
          </a:p>
        </p:txBody>
      </p:sp>
      <p:graphicFrame>
        <p:nvGraphicFramePr>
          <p:cNvPr id="132" name="Table 4"/>
          <p:cNvGraphicFramePr/>
          <p:nvPr/>
        </p:nvGraphicFramePr>
        <p:xfrm>
          <a:off x="878400" y="863280"/>
          <a:ext cx="10271880" cy="3630960"/>
        </p:xfrm>
        <a:graphic>
          <a:graphicData uri="http://schemas.openxmlformats.org/drawingml/2006/table">
            <a:tbl>
              <a:tblPr/>
              <a:tblGrid>
                <a:gridCol w="444960"/>
                <a:gridCol w="643680"/>
                <a:gridCol w="1983600"/>
                <a:gridCol w="1983600"/>
                <a:gridCol w="1983600"/>
                <a:gridCol w="1153800"/>
                <a:gridCol w="2078640"/>
              </a:tblGrid>
              <a:tr h="699840">
                <a:tc>
                  <a:txBody>
                    <a:bodyPr>
                      <a:noAutofit/>
                    </a:bodyPr>
                    <a:p>
                      <a:pPr algn="ctr">
                        <a:lnSpc>
                          <a:spcPct val="100000"/>
                        </a:lnSpc>
                      </a:pPr>
                      <a:r>
                        <a:rPr b="1" lang="en-IN" sz="1400" spc="-1" strike="noStrike">
                          <a:solidFill>
                            <a:srgbClr val="ffffff"/>
                          </a:solidFill>
                          <a:latin typeface="Calibri"/>
                          <a:ea typeface="DejaVu Sans"/>
                        </a:rPr>
                        <a:t>S.No.</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400" spc="-1" strike="noStrike">
                          <a:solidFill>
                            <a:srgbClr val="ffffff"/>
                          </a:solidFill>
                          <a:latin typeface="Calibri"/>
                          <a:ea typeface="DejaVu Sans"/>
                        </a:rPr>
                        <a:t>Year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400" spc="-1" strike="noStrike">
                          <a:solidFill>
                            <a:srgbClr val="ffffff"/>
                          </a:solidFill>
                          <a:latin typeface="Calibri"/>
                          <a:ea typeface="DejaVu Sans"/>
                        </a:rPr>
                        <a:t>Title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Arial"/>
                          <a:ea typeface="DejaVu Sans"/>
                        </a:rPr>
                        <a:t>Accuracy of best model</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Arial"/>
                          <a:ea typeface="DejaVu Sans"/>
                        </a:rPr>
                        <a:t>Models used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400" spc="-1" strike="noStrike">
                          <a:solidFill>
                            <a:srgbClr val="ffffff"/>
                          </a:solidFill>
                          <a:latin typeface="Calibri"/>
                          <a:ea typeface="DejaVu Sans"/>
                        </a:rPr>
                        <a:t>Journal/Conference/Publisher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400" spc="-1" strike="noStrike">
                          <a:solidFill>
                            <a:srgbClr val="ffffff"/>
                          </a:solidFill>
                          <a:latin typeface="Calibri"/>
                          <a:ea typeface="DejaVu Sans"/>
                        </a:rPr>
                        <a:t>Inferences Drawn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163160">
                <a:tc>
                  <a:txBody>
                    <a:bodyPr>
                      <a:noAutofit/>
                    </a:bodyPr>
                    <a:p>
                      <a:pPr algn="ctr">
                        <a:lnSpc>
                          <a:spcPct val="100000"/>
                        </a:lnSpc>
                      </a:pPr>
                      <a:r>
                        <a:rPr b="0" lang="en-IN" sz="1400" spc="-1" strike="noStrike">
                          <a:solidFill>
                            <a:srgbClr val="000000"/>
                          </a:solidFill>
                          <a:latin typeface="Calibri"/>
                          <a:ea typeface="DejaVu Sans"/>
                        </a:rPr>
                        <a:t>1</a:t>
                      </a:r>
                      <a:endParaRPr b="0" lang="en-IN" sz="1400" spc="-1" strike="noStrike">
                        <a:latin typeface="Arial"/>
                      </a:endParaRPr>
                    </a:p>
                    <a:p>
                      <a:pPr algn="ctr">
                        <a:lnSpc>
                          <a:spcPct val="100000"/>
                        </a:lnSpc>
                      </a:pP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2014</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Web scraping technologies in an API world</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gn="ctr">
                        <a:lnSpc>
                          <a:spcPct val="100000"/>
                        </a:lnSpc>
                      </a:pPr>
                      <a:endParaRPr b="0" lang="en-IN" sz="1800" spc="-1" strike="noStrike">
                        <a:latin typeface="Arial"/>
                      </a:endParaRPr>
                    </a:p>
                    <a:p>
                      <a:pPr algn="ctr">
                        <a:lnSpc>
                          <a:spcPct val="100000"/>
                        </a:lnSpc>
                      </a:pPr>
                      <a:r>
                        <a:rPr b="0" lang="en-IN" sz="1400" spc="-1" strike="noStrike">
                          <a:solidFill>
                            <a:srgbClr val="000000"/>
                          </a:solidFill>
                          <a:latin typeface="Arial"/>
                          <a:ea typeface="DejaVu Sans"/>
                        </a:rPr>
                        <a: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gn="ctr">
                        <a:lnSpc>
                          <a:spcPct val="100000"/>
                        </a:lnSpc>
                      </a:pPr>
                      <a:endParaRPr b="0" lang="en-IN" sz="1800" spc="-1" strike="noStrike">
                        <a:latin typeface="Arial"/>
                      </a:endParaRPr>
                    </a:p>
                    <a:p>
                      <a:pPr algn="ctr">
                        <a:lnSpc>
                          <a:spcPct val="100000"/>
                        </a:lnSpc>
                      </a:pPr>
                      <a:r>
                        <a:rPr b="0" lang="en-IN" sz="1400" spc="-1" strike="noStrike">
                          <a:solidFill>
                            <a:srgbClr val="000000"/>
                          </a:solidFill>
                          <a:latin typeface="Arial"/>
                          <a:ea typeface="DejaVu Sans"/>
                        </a:rPr>
                        <a: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Oxford Academic</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oAutofit/>
                    </a:bodyPr>
                    <a:p>
                      <a:pPr>
                        <a:lnSpc>
                          <a:spcPct val="100000"/>
                        </a:lnSpc>
                      </a:pPr>
                      <a:r>
                        <a:rPr b="0" lang="en-IN" sz="1400" spc="-1" strike="noStrike">
                          <a:solidFill>
                            <a:srgbClr val="000000"/>
                          </a:solidFill>
                          <a:latin typeface="Calibri"/>
                          <a:ea typeface="DejaVu Sans"/>
                        </a:rPr>
                        <a:t>Visual Web Ripper, Newbie, Mozenda, ScreenScraper,  etc. desktop based web scrapping tools are discussed. </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r h="934200">
                <a:tc>
                  <a:txBody>
                    <a:bodyPr>
                      <a:noAutofit/>
                    </a:bodyPr>
                    <a:p>
                      <a:pPr algn="ctr">
                        <a:lnSpc>
                          <a:spcPct val="100000"/>
                        </a:lnSpc>
                      </a:pPr>
                      <a:r>
                        <a:rPr b="0" lang="en-IN" sz="1400" spc="-1" strike="noStrike">
                          <a:solidFill>
                            <a:srgbClr val="000000"/>
                          </a:solidFill>
                          <a:latin typeface="Calibri"/>
                          <a:ea typeface="DejaVu Sans"/>
                        </a:rPr>
                        <a:t>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2015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tabLst>
                          <a:tab algn="l" pos="0"/>
                        </a:tabLst>
                      </a:pPr>
                      <a:r>
                        <a:rPr b="0" lang="en-IN" sz="1400" spc="-1" strike="noStrike">
                          <a:solidFill>
                            <a:srgbClr val="000000"/>
                          </a:solidFill>
                          <a:latin typeface="Calibri"/>
                          <a:ea typeface="DejaVu Sans"/>
                        </a:rPr>
                        <a:t>Sentiments analysis of Twitter data using data mining</a:t>
                      </a:r>
                      <a:endParaRPr b="0" lang="en-IN" sz="1400" spc="-1" strike="noStrike">
                        <a:latin typeface="Arial"/>
                      </a:endParaRPr>
                    </a:p>
                    <a:p>
                      <a:pPr algn="ctr">
                        <a:lnSpc>
                          <a:spcPct val="100000"/>
                        </a:lnSpc>
                        <a:tabLst>
                          <a:tab algn="l" pos="0"/>
                        </a:tabLst>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tabLst>
                          <a:tab algn="l" pos="0"/>
                        </a:tabLst>
                      </a:pPr>
                      <a:r>
                        <a:rPr b="0" lang="en-IN" sz="1400" spc="-1" strike="noStrike">
                          <a:solidFill>
                            <a:srgbClr val="000000"/>
                          </a:solidFill>
                          <a:latin typeface="Arial"/>
                          <a:ea typeface="DejaVu Sans"/>
                        </a:rPr>
                        <a:t>Random forest-99..24%</a:t>
                      </a:r>
                      <a:endParaRPr b="0" lang="en-IN" sz="1400" spc="-1" strike="noStrike">
                        <a:latin typeface="Arial"/>
                      </a:endParaRPr>
                    </a:p>
                    <a:p>
                      <a:pPr algn="ctr">
                        <a:lnSpc>
                          <a:spcPct val="100000"/>
                        </a:lnSpc>
                        <a:tabLst>
                          <a:tab algn="l" pos="0"/>
                        </a:tabLst>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tabLst>
                          <a:tab algn="l" pos="0"/>
                        </a:tabLst>
                      </a:pPr>
                      <a:r>
                        <a:rPr b="0" lang="en-IN" sz="1400" spc="-1" strike="noStrike">
                          <a:solidFill>
                            <a:srgbClr val="000000"/>
                          </a:solidFill>
                          <a:latin typeface="Arial"/>
                          <a:ea typeface="DejaVu Sans"/>
                        </a:rPr>
                        <a:t>Naive bayes, KNN, Randomforest, </a:t>
                      </a:r>
                      <a:endParaRPr b="0" lang="en-IN" sz="1400" spc="-1" strike="noStrike">
                        <a:latin typeface="Arial"/>
                      </a:endParaRPr>
                    </a:p>
                    <a:p>
                      <a:pPr algn="ctr">
                        <a:lnSpc>
                          <a:spcPct val="100000"/>
                        </a:lnSpc>
                        <a:tabLst>
                          <a:tab algn="l" pos="0"/>
                        </a:tabLst>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IEEE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IN" sz="1400" spc="-1" strike="noStrike">
                          <a:solidFill>
                            <a:srgbClr val="000000"/>
                          </a:solidFill>
                          <a:latin typeface="Calibri"/>
                          <a:ea typeface="DejaVu Sans"/>
                        </a:rPr>
                        <a:t>Data mining classifiers is a good choice for sentiments prediction using twitter data</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698840">
                <a:tc>
                  <a:txBody>
                    <a:bodyPr>
                      <a:noAutofit/>
                    </a:bodyPr>
                    <a:p>
                      <a:pPr algn="ctr">
                        <a:lnSpc>
                          <a:spcPct val="100000"/>
                        </a:lnSpc>
                      </a:pPr>
                      <a:r>
                        <a:rPr b="0" lang="en-IN" sz="1400" spc="-1" strike="noStrike">
                          <a:solidFill>
                            <a:srgbClr val="000000"/>
                          </a:solidFill>
                          <a:latin typeface="Calibri"/>
                          <a:ea typeface="DejaVu Sans"/>
                        </a:rPr>
                        <a:t>3</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2015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tabLst>
                          <a:tab algn="l" pos="0"/>
                        </a:tabLst>
                      </a:pPr>
                      <a:r>
                        <a:rPr b="0" lang="en-IN" sz="1400" spc="-1" strike="noStrike">
                          <a:solidFill>
                            <a:srgbClr val="000000"/>
                          </a:solidFill>
                          <a:latin typeface="Calibri"/>
                          <a:ea typeface="DejaVu Sans"/>
                        </a:rPr>
                        <a:t>Performance analysis of Ensemble methods on Twitter sentiment analysis using NLP techniques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tabLst>
                          <a:tab algn="l" pos="0"/>
                        </a:tabLst>
                      </a:pPr>
                      <a:r>
                        <a:rPr b="0" lang="en-IN" sz="1400" spc="-1" strike="noStrike">
                          <a:solidFill>
                            <a:srgbClr val="000000"/>
                          </a:solidFill>
                          <a:latin typeface="Arial"/>
                          <a:ea typeface="DejaVu Sans"/>
                        </a:rPr>
                        <a:t>Random forest-91%</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tabLst>
                          <a:tab algn="l" pos="0"/>
                        </a:tabLst>
                      </a:pPr>
                      <a:r>
                        <a:rPr b="0" lang="en-IN" sz="1400" spc="-1" strike="noStrike">
                          <a:solidFill>
                            <a:srgbClr val="000000"/>
                          </a:solidFill>
                          <a:latin typeface="Arial"/>
                          <a:ea typeface="DejaVu Sans"/>
                        </a:rPr>
                        <a:t>Random forest, Decision tree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IEEE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Prediction accuracy is increased using Disambiguation and WordNet</a:t>
                      </a:r>
                      <a:endParaRPr b="0" lang="en-IN" sz="1400" spc="-1" strike="noStrike">
                        <a:latin typeface="Arial"/>
                      </a:endParaRPr>
                    </a:p>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Extremely Randomized Trees classification has most accurate performance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p:nvPr/>
        </p:nvSpPr>
        <p:spPr>
          <a:xfrm>
            <a:off x="716760" y="260640"/>
            <a:ext cx="10514880" cy="65916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Literature Review</a:t>
            </a:r>
            <a:endParaRPr b="0" lang="en-IN" sz="4400" spc="-1" strike="noStrike">
              <a:latin typeface="Arial"/>
            </a:endParaRPr>
          </a:p>
        </p:txBody>
      </p:sp>
      <p:graphicFrame>
        <p:nvGraphicFramePr>
          <p:cNvPr id="134" name="Table 4"/>
          <p:cNvGraphicFramePr/>
          <p:nvPr/>
        </p:nvGraphicFramePr>
        <p:xfrm>
          <a:off x="838080" y="919800"/>
          <a:ext cx="10271880" cy="4657320"/>
        </p:xfrm>
        <a:graphic>
          <a:graphicData uri="http://schemas.openxmlformats.org/drawingml/2006/table">
            <a:tbl>
              <a:tblPr/>
              <a:tblGrid>
                <a:gridCol w="602280"/>
                <a:gridCol w="602640"/>
                <a:gridCol w="1937160"/>
                <a:gridCol w="1423440"/>
                <a:gridCol w="1423440"/>
                <a:gridCol w="1423440"/>
                <a:gridCol w="2859480"/>
              </a:tblGrid>
              <a:tr h="792360">
                <a:tc>
                  <a:txBody>
                    <a:bodyPr>
                      <a:noAutofit/>
                    </a:bodyPr>
                    <a:p>
                      <a:pPr algn="ctr">
                        <a:lnSpc>
                          <a:spcPct val="100000"/>
                        </a:lnSpc>
                      </a:pPr>
                      <a:r>
                        <a:rPr b="0" lang="en-IN" sz="1400" spc="-1" strike="noStrike">
                          <a:solidFill>
                            <a:srgbClr val="ffffff"/>
                          </a:solidFill>
                          <a:latin typeface="Calibri"/>
                          <a:ea typeface="DejaVu Sans"/>
                        </a:rPr>
                        <a:t>S.No.</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Calibri"/>
                          <a:ea typeface="DejaVu Sans"/>
                        </a:rPr>
                        <a:t>Year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Calibri"/>
                          <a:ea typeface="DejaVu Sans"/>
                        </a:rPr>
                        <a:t>Title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Arial"/>
                          <a:ea typeface="DejaVu Sans"/>
                        </a:rPr>
                        <a:t>Accuracy of best model</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Arial"/>
                          <a:ea typeface="DejaVu Sans"/>
                        </a:rPr>
                        <a:t>Models used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Calibri"/>
                          <a:ea typeface="DejaVu Sans"/>
                        </a:rPr>
                        <a:t>Journal/Conference/Publisher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0" lang="en-IN" sz="1400" spc="-1" strike="noStrike">
                          <a:solidFill>
                            <a:srgbClr val="ffffff"/>
                          </a:solidFill>
                          <a:latin typeface="Calibri"/>
                          <a:ea typeface="DejaVu Sans"/>
                        </a:rPr>
                        <a:t>Inferences Drawn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278720">
                <a:tc>
                  <a:txBody>
                    <a:bodyPr>
                      <a:noAutofit/>
                    </a:bodyPr>
                    <a:p>
                      <a:pPr algn="ctr">
                        <a:lnSpc>
                          <a:spcPct val="100000"/>
                        </a:lnSpc>
                      </a:pPr>
                      <a:r>
                        <a:rPr b="0" lang="en-IN" sz="1400" spc="-1" strike="noStrike">
                          <a:solidFill>
                            <a:srgbClr val="000000"/>
                          </a:solidFill>
                          <a:latin typeface="Calibri"/>
                          <a:ea typeface="DejaVu Sans"/>
                        </a:rPr>
                        <a:t>4</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2018</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Analysis of News in the Hindustan Times and India Today </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algn="ctr">
                        <a:lnSpc>
                          <a:spcPct val="100000"/>
                        </a:lnSpc>
                      </a:pPr>
                      <a:endParaRPr b="0" lang="en-IN" sz="1800" spc="-1" strike="noStrike">
                        <a:latin typeface="Arial"/>
                      </a:endParaRPr>
                    </a:p>
                    <a:p>
                      <a:pPr algn="ctr">
                        <a:lnSpc>
                          <a:spcPct val="100000"/>
                        </a:lnSpc>
                      </a:pPr>
                      <a:r>
                        <a:rPr b="0" lang="en-IN" sz="1400" spc="-1" strike="noStrike">
                          <a:solidFill>
                            <a:srgbClr val="000000"/>
                          </a:solidFill>
                          <a:latin typeface="Arial"/>
                          <a:ea typeface="DejaVu Sans"/>
                        </a:rPr>
                        <a: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algn="ctr">
                        <a:lnSpc>
                          <a:spcPct val="100000"/>
                        </a:lnSpc>
                      </a:pPr>
                      <a:endParaRPr b="0" lang="en-IN" sz="1800" spc="-1" strike="noStrike">
                        <a:latin typeface="Arial"/>
                      </a:endParaRPr>
                    </a:p>
                    <a:p>
                      <a:pPr algn="ctr">
                        <a:lnSpc>
                          <a:spcPct val="100000"/>
                        </a:lnSpc>
                      </a:pPr>
                      <a:r>
                        <a:rPr b="0" lang="en-IN" sz="1400" spc="-1" strike="noStrike">
                          <a:solidFill>
                            <a:srgbClr val="000000"/>
                          </a:solidFill>
                          <a:latin typeface="Arial"/>
                          <a:ea typeface="DejaVu Sans"/>
                        </a:rPr>
                        <a: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Researchgate</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c>
                  <a:txBody>
                    <a:bodyPr>
                      <a:noAutofit/>
                    </a:bodyPr>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News percentage is higher in Hindustan times than India today in form of e-papers</a:t>
                      </a:r>
                      <a:endParaRPr b="0" lang="en-IN" sz="1400" spc="-1" strike="noStrike">
                        <a:latin typeface="Arial"/>
                      </a:endParaRPr>
                    </a:p>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Political news was found to be very dominating in Hindustan times over the scientific and other news</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8ebf4"/>
                    </a:solidFill>
                  </a:tcPr>
                </a:tc>
              </a:tr>
              <a:tr h="1278720">
                <a:tc>
                  <a:txBody>
                    <a:bodyPr>
                      <a:noAutofit/>
                    </a:bodyPr>
                    <a:p>
                      <a:pPr algn="ctr">
                        <a:lnSpc>
                          <a:spcPct val="100000"/>
                        </a:lnSpc>
                      </a:pPr>
                      <a:r>
                        <a:rPr b="0" lang="en-IN" sz="1400" spc="-1" strike="noStrike">
                          <a:solidFill>
                            <a:srgbClr val="000000"/>
                          </a:solidFill>
                          <a:latin typeface="Calibri"/>
                          <a:ea typeface="DejaVu Sans"/>
                        </a:rPr>
                        <a:t>5</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2021</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algn="ctr">
                        <a:lnSpc>
                          <a:spcPct val="100000"/>
                        </a:lnSpc>
                      </a:pPr>
                      <a:r>
                        <a:rPr b="0" lang="en-IN" sz="1400" spc="-1" strike="noStrike">
                          <a:solidFill>
                            <a:srgbClr val="000000"/>
                          </a:solidFill>
                          <a:latin typeface="Calibri"/>
                          <a:ea typeface="DejaVu Sans"/>
                        </a:rPr>
                        <a:t>Visualization of Twitter Sentiments on Kashmir Territorial Conflict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a:lnSpc>
                          <a:spcPct val="100000"/>
                        </a:lnSpc>
                      </a:pPr>
                      <a:r>
                        <a:rPr b="0" lang="en-IN" sz="1400" spc="-1" strike="noStrike">
                          <a:solidFill>
                            <a:srgbClr val="000000"/>
                          </a:solidFill>
                          <a:latin typeface="Arial"/>
                          <a:ea typeface="DejaVu Sans"/>
                        </a:rPr>
                        <a:t>NRC lexicon-87.6%</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a:lnSpc>
                          <a:spcPct val="100000"/>
                        </a:lnSpc>
                      </a:pPr>
                      <a:r>
                        <a:rPr b="0" lang="en-IN" sz="1400" spc="-1" strike="noStrike">
                          <a:solidFill>
                            <a:srgbClr val="000000"/>
                          </a:solidFill>
                          <a:latin typeface="Arial"/>
                          <a:ea typeface="DejaVu Sans"/>
                        </a:rPr>
                        <a:t>NRC,Vader,MNB, Decision tree, KNN</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a:lnSpc>
                          <a:spcPct val="100000"/>
                        </a:lnSpc>
                      </a:pPr>
                      <a:r>
                        <a:rPr b="0" lang="en-IN" sz="1400" spc="-1" strike="noStrike">
                          <a:solidFill>
                            <a:srgbClr val="000000"/>
                          </a:solidFill>
                          <a:latin typeface="Calibri"/>
                          <a:ea typeface="DejaVu Sans"/>
                        </a:rPr>
                        <a:t>Cybernetics And Systems: An International Journal</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c>
                  <a:txBody>
                    <a:bodyPr>
                      <a:noAutofit/>
                    </a:bodyPr>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Location-based data collection has been done by extracting 60k tweets</a:t>
                      </a:r>
                      <a:endParaRPr b="0" lang="en-IN" sz="1400" spc="-1" strike="noStrike">
                        <a:latin typeface="Arial"/>
                      </a:endParaRPr>
                    </a:p>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The period of tweets collection is an important factor, which may affect the results strongly </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ebf4"/>
                    </a:solidFill>
                  </a:tcPr>
                </a:tc>
              </a:tr>
              <a:tr h="1307880">
                <a:tc>
                  <a:txBody>
                    <a:bodyPr>
                      <a:noAutofit/>
                    </a:bodyPr>
                    <a:p>
                      <a:pPr algn="ctr">
                        <a:lnSpc>
                          <a:spcPct val="100000"/>
                        </a:lnSpc>
                      </a:pPr>
                      <a:r>
                        <a:rPr b="0" lang="en-IN" sz="1400" spc="-1" strike="noStrike">
                          <a:solidFill>
                            <a:srgbClr val="000000"/>
                          </a:solidFill>
                          <a:latin typeface="Calibri"/>
                          <a:ea typeface="DejaVu Sans"/>
                        </a:rPr>
                        <a:t>6</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2022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400" spc="-1" strike="noStrike">
                          <a:solidFill>
                            <a:srgbClr val="000000"/>
                          </a:solidFill>
                          <a:latin typeface="Calibri"/>
                          <a:ea typeface="DejaVu Sans"/>
                        </a:rPr>
                        <a:t>Automated Detection of Anti-National Textual Response to Terroristic Events on Online Media</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IN" sz="1400" spc="-1" strike="noStrike">
                          <a:solidFill>
                            <a:srgbClr val="000000"/>
                          </a:solidFill>
                          <a:latin typeface="Arial"/>
                          <a:ea typeface="DejaVu Sans"/>
                        </a:rPr>
                        <a:t>HE-CM-Bert 82%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IN" sz="1400" spc="-1" strike="noStrike">
                          <a:solidFill>
                            <a:srgbClr val="000000"/>
                          </a:solidFill>
                          <a:latin typeface="Arial"/>
                          <a:ea typeface="DejaVu Sans"/>
                        </a:rPr>
                        <a:t>SVM, CNN, Lstm, Bi-LSTM, HE-CM-BERT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IN" sz="1400" spc="-1" strike="noStrike">
                          <a:solidFill>
                            <a:srgbClr val="000000"/>
                          </a:solidFill>
                          <a:latin typeface="Calibri"/>
                          <a:ea typeface="DejaVu Sans"/>
                        </a:rPr>
                        <a:t>Cybernetics And Systems: An International Journal</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Vocabulary of pre-trained multilingual BERT is extended</a:t>
                      </a:r>
                      <a:endParaRPr b="0" lang="en-IN" sz="1400" spc="-1" strike="noStrike">
                        <a:latin typeface="Arial"/>
                      </a:endParaRPr>
                    </a:p>
                    <a:p>
                      <a:pPr marL="285840" indent="-285120">
                        <a:lnSpc>
                          <a:spcPct val="100000"/>
                        </a:lnSpc>
                        <a:buClr>
                          <a:srgbClr val="000000"/>
                        </a:buClr>
                        <a:buFont typeface="Arial"/>
                        <a:buChar char="•"/>
                      </a:pPr>
                      <a:r>
                        <a:rPr b="0" lang="en-IN" sz="1400" spc="-1" strike="noStrike">
                          <a:solidFill>
                            <a:srgbClr val="000000"/>
                          </a:solidFill>
                          <a:latin typeface="Calibri"/>
                          <a:ea typeface="DejaVu Sans"/>
                        </a:rPr>
                        <a:t>Anti-national code-mix textual content on YouTube in the form of comments on terrorism-related videos are used at dataset.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Research Gaps</a:t>
            </a:r>
            <a:endParaRPr b="0" lang="en-IN" sz="4400" spc="-1" strike="noStrike">
              <a:latin typeface="Arial"/>
            </a:endParaRPr>
          </a:p>
        </p:txBody>
      </p:sp>
      <p:sp>
        <p:nvSpPr>
          <p:cNvPr id="136"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Lack of dataset on farmer protest.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Lack of </a:t>
            </a:r>
            <a:r>
              <a:rPr b="0" lang="en-US" sz="2800" spc="-1" strike="noStrike">
                <a:solidFill>
                  <a:srgbClr val="000000"/>
                </a:solidFill>
                <a:latin typeface="Calibri"/>
                <a:ea typeface="DejaVu Sans"/>
              </a:rPr>
              <a:t>DECISION SUPPORT TOOL for government</a:t>
            </a:r>
            <a:r>
              <a:rPr b="0" lang="en-IN" sz="2800" spc="-1" strike="noStrike">
                <a:solidFill>
                  <a:srgbClr val="000000"/>
                </a:solidFill>
                <a:latin typeface="Calibri"/>
                <a:ea typeface="DejaVu Sans"/>
              </a:rPr>
              <a:t> regarding farmer protest.</a:t>
            </a:r>
            <a:endParaRPr b="0" lang="en-IN" sz="2800" spc="-1" strike="noStrike">
              <a:latin typeface="Arial"/>
            </a:endParaRPr>
          </a:p>
          <a:p>
            <a:pPr marL="360">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IN" sz="4400" spc="-1" strike="noStrike" u="sng">
                <a:solidFill>
                  <a:srgbClr val="000000"/>
                </a:solidFill>
                <a:uFillTx/>
                <a:latin typeface="Calibri"/>
                <a:ea typeface="DejaVu Sans"/>
              </a:rPr>
              <a:t>Objectives</a:t>
            </a:r>
            <a:endParaRPr b="0" lang="en-IN" sz="4400" spc="-1" strike="noStrike">
              <a:latin typeface="Arial"/>
            </a:endParaRPr>
          </a:p>
        </p:txBody>
      </p:sp>
      <p:sp>
        <p:nvSpPr>
          <p:cNvPr id="138"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Autofit/>
          </a:bodyPr>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To create a diverse dataset based on farmer’s protest from multiple sources. </a:t>
            </a:r>
            <a:endParaRPr b="0" lang="en-IN" sz="2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To understand the sentiments of the Indian citizens towards the three acts passed by the government.</a:t>
            </a:r>
            <a:endParaRPr b="0" lang="en-IN" sz="2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To analyse the polarity and factuality of Twitter data regarding the demonstrations by extracting twitter data.</a:t>
            </a:r>
            <a:endParaRPr b="0" lang="en-IN" sz="2800" spc="-1" strike="noStrike">
              <a:latin typeface="Arial"/>
            </a:endParaRPr>
          </a:p>
          <a:p>
            <a:pPr marL="360">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Box 1"/>
          <p:cNvSpPr/>
          <p:nvPr/>
        </p:nvSpPr>
        <p:spPr>
          <a:xfrm>
            <a:off x="5183280" y="2541600"/>
            <a:ext cx="1828080" cy="1828080"/>
          </a:xfrm>
          <a:prstGeom prst="rect">
            <a:avLst/>
          </a:prstGeom>
          <a:noFill/>
          <a:ln w="0">
            <a:noFill/>
          </a:ln>
        </p:spPr>
        <p:style>
          <a:lnRef idx="0"/>
          <a:fillRef idx="0"/>
          <a:effectRef idx="0"/>
          <a:fontRef idx="minor"/>
        </p:style>
      </p:sp>
      <p:sp>
        <p:nvSpPr>
          <p:cNvPr id="140" name="TextBox 2"/>
          <p:cNvSpPr/>
          <p:nvPr/>
        </p:nvSpPr>
        <p:spPr>
          <a:xfrm>
            <a:off x="5183280" y="2512800"/>
            <a:ext cx="1828080" cy="1828080"/>
          </a:xfrm>
          <a:prstGeom prst="rect">
            <a:avLst/>
          </a:prstGeom>
          <a:noFill/>
          <a:ln w="0">
            <a:noFill/>
          </a:ln>
        </p:spPr>
        <p:style>
          <a:lnRef idx="0"/>
          <a:fillRef idx="0"/>
          <a:effectRef idx="0"/>
          <a:fontRef idx="minor"/>
        </p:style>
      </p:sp>
      <p:sp>
        <p:nvSpPr>
          <p:cNvPr id="141" name="TextBox 3"/>
          <p:cNvSpPr/>
          <p:nvPr/>
        </p:nvSpPr>
        <p:spPr>
          <a:xfrm>
            <a:off x="1636200" y="417600"/>
            <a:ext cx="8221680" cy="7603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IN" sz="4400" spc="-1" strike="noStrike" u="sng">
                <a:solidFill>
                  <a:srgbClr val="000000"/>
                </a:solidFill>
                <a:uFillTx/>
                <a:latin typeface="Calibri"/>
                <a:ea typeface="DejaVu Sans"/>
              </a:rPr>
              <a:t>Proposed Methodology</a:t>
            </a:r>
            <a:endParaRPr b="0" lang="en-IN" sz="4400" spc="-1" strike="noStrike">
              <a:latin typeface="Arial"/>
            </a:endParaRPr>
          </a:p>
        </p:txBody>
      </p:sp>
      <p:pic>
        <p:nvPicPr>
          <p:cNvPr id="142" name="Picture 9" descr=""/>
          <p:cNvPicPr/>
          <p:nvPr/>
        </p:nvPicPr>
        <p:blipFill>
          <a:blip r:embed="rId1"/>
          <a:stretch/>
        </p:blipFill>
        <p:spPr>
          <a:xfrm>
            <a:off x="2202120" y="1159200"/>
            <a:ext cx="7787160" cy="5698080"/>
          </a:xfrm>
          <a:prstGeom prst="rect">
            <a:avLst/>
          </a:prstGeom>
          <a:ln w="0">
            <a:noFill/>
          </a:ln>
        </p:spPr>
      </p:pic>
      <p:pic>
        <p:nvPicPr>
          <p:cNvPr id="143" name="Picture 2" descr=""/>
          <p:cNvPicPr/>
          <p:nvPr/>
        </p:nvPicPr>
        <p:blipFill>
          <a:blip r:embed="rId2"/>
          <a:stretch/>
        </p:blipFill>
        <p:spPr>
          <a:xfrm>
            <a:off x="1839600" y="1343520"/>
            <a:ext cx="8512560" cy="4632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LibreOffice/7.1.3.2$Windows_X86_64 LibreOffice_project/47f78053abe362b9384784d31a6e56f8511eb1c1</Application>
  <AppVersion>15.0000</AppVersion>
  <Words>251</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2021-06-07T17:45:34Z</dcterms:created>
  <dc:creator>ridhma khokhar</dc:creator>
  <dc:description/>
  <dc:language>en-IN</dc:language>
  <cp:lastModifiedBy/>
  <dcterms:modified xsi:type="dcterms:W3CDTF">2022-05-22T21:46:15Z</dcterms:modified>
  <cp:revision>36</cp:revision>
  <dc:subject/>
  <dc:title>Mini-Project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Widescreen</vt:lpwstr>
  </property>
  <property fmtid="{D5CDD505-2E9C-101B-9397-08002B2CF9AE}" pid="4" name="Slides">
    <vt:i4>24</vt:i4>
  </property>
</Properties>
</file>