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6248400" cy="2438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19600"/>
            <a:ext cx="6140450" cy="609600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2200" y="6248400"/>
            <a:ext cx="1752600" cy="457200"/>
          </a:xfrm>
        </p:spPr>
        <p:txBody>
          <a:bodyPr/>
          <a:lstStyle>
            <a:lvl1pPr>
              <a:defRPr sz="1000"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2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2200" y="838200"/>
            <a:ext cx="17526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38200"/>
            <a:ext cx="51054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2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5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46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01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5D84966-CE62-4418-8751-D4B126646F0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E440F53-369F-45A5-BEFB-AB60EDE4414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err="1" smtClean="0"/>
              <a:t>Startup</a:t>
            </a:r>
            <a:r>
              <a:rPr lang="en-GB" sz="4000" dirty="0" smtClean="0"/>
              <a:t> for Inward </a:t>
            </a:r>
            <a:r>
              <a:rPr lang="en-GB" sz="4000" dirty="0" err="1" smtClean="0"/>
              <a:t>Forex</a:t>
            </a:r>
            <a:r>
              <a:rPr lang="en-GB" sz="4000" dirty="0" smtClean="0"/>
              <a:t> remittance by expat Indian workers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81600"/>
            <a:ext cx="6140450" cy="609600"/>
          </a:xfrm>
        </p:spPr>
        <p:txBody>
          <a:bodyPr/>
          <a:lstStyle/>
          <a:p>
            <a:r>
              <a:rPr lang="en-GB" dirty="0" err="1" smtClean="0">
                <a:solidFill>
                  <a:schemeClr val="tx2">
                    <a:lumMod val="50000"/>
                  </a:schemeClr>
                </a:solidFill>
              </a:rPr>
              <a:t>Trioms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Tech</a:t>
            </a: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 : +91-9876061725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10400" cy="1311275"/>
          </a:xfrm>
        </p:spPr>
        <p:txBody>
          <a:bodyPr/>
          <a:lstStyle/>
          <a:p>
            <a:r>
              <a:rPr lang="en-GB" dirty="0" smtClean="0"/>
              <a:t>Our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010400" cy="4267200"/>
          </a:xfrm>
        </p:spPr>
        <p:txBody>
          <a:bodyPr/>
          <a:lstStyle/>
          <a:p>
            <a:pPr algn="just"/>
            <a:r>
              <a:rPr lang="en-GB" sz="1800" dirty="0" smtClean="0"/>
              <a:t>Ours is a </a:t>
            </a:r>
            <a:r>
              <a:rPr lang="en-GB" sz="1800" dirty="0" err="1" smtClean="0"/>
              <a:t>fintech</a:t>
            </a:r>
            <a:r>
              <a:rPr lang="en-GB" sz="1800" dirty="0" smtClean="0"/>
              <a:t> application wherein money transfer information in the form of tokens are transmitted across international borders.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smtClean="0"/>
              <a:t>The sender (payer) buys tokens in foreign currency. Payer decides how many tokens to be sent to whom and when.</a:t>
            </a:r>
          </a:p>
          <a:p>
            <a:pPr algn="just"/>
            <a:r>
              <a:rPr lang="en-GB" sz="1800" dirty="0" smtClean="0"/>
              <a:t>Money paid for buying tokens get credited to our overseas account.</a:t>
            </a:r>
          </a:p>
          <a:p>
            <a:pPr algn="just"/>
            <a:r>
              <a:rPr lang="en-GB" sz="1800" dirty="0" smtClean="0"/>
              <a:t>The receiver (payee) decided how many tokens to redeem and when. Payee gets to </a:t>
            </a:r>
            <a:r>
              <a:rPr lang="en-GB" sz="1800" dirty="0" err="1" smtClean="0"/>
              <a:t>encash</a:t>
            </a:r>
            <a:r>
              <a:rPr lang="en-GB" sz="1800" dirty="0" smtClean="0"/>
              <a:t> the tokens in local currency, directly into their bank accounts.</a:t>
            </a:r>
          </a:p>
          <a:p>
            <a:pPr algn="just"/>
            <a:r>
              <a:rPr lang="en-GB" sz="1800" dirty="0" smtClean="0"/>
              <a:t>Money lying in overseas account is periodically transferred to Indian account using RBI approved AD (authorised distributors) or FFMC (full fledged money changer).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0476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311275"/>
          </a:xfrm>
        </p:spPr>
        <p:txBody>
          <a:bodyPr/>
          <a:lstStyle/>
          <a:p>
            <a:r>
              <a:rPr lang="en-GB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010400" cy="4495800"/>
          </a:xfrm>
        </p:spPr>
        <p:txBody>
          <a:bodyPr/>
          <a:lstStyle/>
          <a:p>
            <a:pPr algn="just"/>
            <a:r>
              <a:rPr lang="en-GB" sz="1800" dirty="0" smtClean="0"/>
              <a:t>Present stage – Jan 2020</a:t>
            </a:r>
          </a:p>
          <a:p>
            <a:pPr lvl="1" algn="just"/>
            <a:r>
              <a:rPr lang="en-GB" sz="1800" dirty="0" smtClean="0"/>
              <a:t>Writing smart contract for token generation and transfer.</a:t>
            </a:r>
          </a:p>
          <a:p>
            <a:pPr algn="just"/>
            <a:r>
              <a:rPr lang="en-GB" sz="1800" dirty="0" smtClean="0"/>
              <a:t>Mar 2020 </a:t>
            </a:r>
          </a:p>
          <a:p>
            <a:pPr lvl="1" algn="just"/>
            <a:r>
              <a:rPr lang="en-GB" sz="1600" dirty="0" smtClean="0"/>
              <a:t>Opening overseas bank accounts, audit of smart contracts, trial of desktop / mobile application.</a:t>
            </a:r>
          </a:p>
          <a:p>
            <a:pPr algn="just"/>
            <a:r>
              <a:rPr lang="en-GB" sz="1800" dirty="0" smtClean="0"/>
              <a:t> April 2020 </a:t>
            </a:r>
          </a:p>
          <a:p>
            <a:pPr lvl="1" algn="just"/>
            <a:r>
              <a:rPr lang="en-GB" sz="1600" dirty="0" smtClean="0"/>
              <a:t>Launch of application.</a:t>
            </a:r>
          </a:p>
          <a:p>
            <a:pPr algn="just"/>
            <a:r>
              <a:rPr lang="en-GB" sz="1800" dirty="0" smtClean="0"/>
              <a:t>Dec 2020 </a:t>
            </a:r>
          </a:p>
          <a:p>
            <a:pPr lvl="1" algn="just"/>
            <a:r>
              <a:rPr lang="en-GB" sz="1600" dirty="0" smtClean="0"/>
              <a:t>Target 10k regular customers remitting Rs 25,000 on an average (target remittance volume Rs 25cr per month, gross earnings Rs 25 </a:t>
            </a:r>
            <a:r>
              <a:rPr lang="en-GB" sz="1600" dirty="0" err="1" smtClean="0"/>
              <a:t>lacs</a:t>
            </a:r>
            <a:r>
              <a:rPr lang="en-GB" sz="1600" dirty="0" smtClean="0"/>
              <a:t> per month)</a:t>
            </a:r>
          </a:p>
          <a:p>
            <a:pPr algn="just"/>
            <a:r>
              <a:rPr lang="en-GB" sz="1800" dirty="0" smtClean="0"/>
              <a:t>Dec 2021</a:t>
            </a:r>
          </a:p>
          <a:p>
            <a:pPr lvl="1" algn="just"/>
            <a:r>
              <a:rPr lang="en-GB" sz="1600" dirty="0" smtClean="0"/>
              <a:t>Target 100k regular </a:t>
            </a:r>
            <a:r>
              <a:rPr lang="en-GB" sz="1600" dirty="0"/>
              <a:t>customers remitting Rs 25,000 on an average (target remittance volume Rs </a:t>
            </a:r>
            <a:r>
              <a:rPr lang="en-GB" sz="1600" dirty="0" smtClean="0"/>
              <a:t>250cr </a:t>
            </a:r>
            <a:r>
              <a:rPr lang="en-GB" sz="1600" dirty="0"/>
              <a:t>per </a:t>
            </a:r>
            <a:r>
              <a:rPr lang="en-GB" sz="1600" dirty="0" smtClean="0"/>
              <a:t>month {US$ 40 million}, </a:t>
            </a:r>
            <a:r>
              <a:rPr lang="en-GB" sz="1600" dirty="0"/>
              <a:t>gross earnings Rs </a:t>
            </a:r>
            <a:r>
              <a:rPr lang="en-GB" sz="1600" dirty="0" smtClean="0"/>
              <a:t>2.5 Cr per </a:t>
            </a:r>
            <a:r>
              <a:rPr lang="en-GB" sz="1600" dirty="0"/>
              <a:t>month</a:t>
            </a:r>
            <a:r>
              <a:rPr lang="en-GB" sz="16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778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10400" cy="1311275"/>
          </a:xfrm>
        </p:spPr>
        <p:txBody>
          <a:bodyPr/>
          <a:lstStyle/>
          <a:p>
            <a:r>
              <a:rPr lang="en-GB" dirty="0" smtClean="0"/>
              <a:t>Funding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010400" cy="3962400"/>
          </a:xfrm>
        </p:spPr>
        <p:txBody>
          <a:bodyPr/>
          <a:lstStyle/>
          <a:p>
            <a:r>
              <a:rPr lang="en-GB" sz="1800" dirty="0" err="1" smtClean="0"/>
              <a:t>Bootstraped</a:t>
            </a:r>
            <a:r>
              <a:rPr lang="en-GB" sz="1800" dirty="0" smtClean="0"/>
              <a:t> with initial capital of Rs 10 </a:t>
            </a:r>
            <a:r>
              <a:rPr lang="en-GB" sz="1800" dirty="0" err="1" smtClean="0"/>
              <a:t>lacs</a:t>
            </a:r>
            <a:r>
              <a:rPr lang="en-GB" sz="1800" dirty="0" smtClean="0"/>
              <a:t> .</a:t>
            </a:r>
          </a:p>
          <a:p>
            <a:r>
              <a:rPr lang="en-GB" sz="1800" dirty="0" smtClean="0"/>
              <a:t>Seed funding required – Rs 50 </a:t>
            </a:r>
            <a:r>
              <a:rPr lang="en-GB" sz="1800" dirty="0" err="1" smtClean="0"/>
              <a:t>lacs</a:t>
            </a:r>
            <a:r>
              <a:rPr lang="en-GB" sz="1800" dirty="0" smtClean="0"/>
              <a:t> </a:t>
            </a:r>
          </a:p>
          <a:p>
            <a:pPr lvl="1"/>
            <a:r>
              <a:rPr lang="en-GB" sz="1800" dirty="0" smtClean="0"/>
              <a:t>Smart contract audit, website / mobile app development – Rs 10 </a:t>
            </a:r>
            <a:r>
              <a:rPr lang="en-GB" sz="1800" dirty="0" err="1" smtClean="0"/>
              <a:t>lacs</a:t>
            </a:r>
            <a:endParaRPr lang="en-GB" sz="1800" dirty="0" smtClean="0"/>
          </a:p>
          <a:p>
            <a:pPr lvl="1"/>
            <a:r>
              <a:rPr lang="en-GB" sz="1800" dirty="0" smtClean="0"/>
              <a:t>First year KYC / compliance – Rs 10 </a:t>
            </a:r>
            <a:r>
              <a:rPr lang="en-GB" sz="1800" dirty="0" err="1" smtClean="0"/>
              <a:t>lacs</a:t>
            </a:r>
            <a:r>
              <a:rPr lang="en-GB" sz="1800" dirty="0" smtClean="0"/>
              <a:t> ( Rs 100 per new signup).</a:t>
            </a:r>
          </a:p>
          <a:p>
            <a:pPr lvl="1"/>
            <a:r>
              <a:rPr lang="en-GB" sz="1800" dirty="0" smtClean="0"/>
              <a:t>Advertisement / digital marketing / social media presence – Rs 12 </a:t>
            </a:r>
            <a:r>
              <a:rPr lang="en-GB" sz="1800" dirty="0" err="1" smtClean="0"/>
              <a:t>lacs</a:t>
            </a:r>
            <a:r>
              <a:rPr lang="en-GB" sz="1800" dirty="0" smtClean="0"/>
              <a:t> ( Rs 1 lakh per month).</a:t>
            </a:r>
          </a:p>
          <a:p>
            <a:pPr lvl="1"/>
            <a:r>
              <a:rPr lang="en-GB" sz="1800" dirty="0" smtClean="0"/>
              <a:t>Field staff costs in first year – Rs 12 </a:t>
            </a:r>
            <a:r>
              <a:rPr lang="en-GB" sz="1800" dirty="0" err="1" smtClean="0"/>
              <a:t>lacs</a:t>
            </a:r>
            <a:r>
              <a:rPr lang="en-GB" sz="1800" dirty="0" smtClean="0"/>
              <a:t> (</a:t>
            </a:r>
            <a:r>
              <a:rPr lang="en-GB" sz="1800" dirty="0"/>
              <a:t>Rs 1 lakh per month</a:t>
            </a:r>
            <a:r>
              <a:rPr lang="en-GB" sz="1800" dirty="0" smtClean="0"/>
              <a:t>)</a:t>
            </a:r>
          </a:p>
          <a:p>
            <a:pPr lvl="1"/>
            <a:r>
              <a:rPr lang="en-GB" sz="1800" dirty="0" smtClean="0"/>
              <a:t>Office staff &amp; </a:t>
            </a:r>
            <a:r>
              <a:rPr lang="en-GB" sz="1800" dirty="0" err="1" smtClean="0"/>
              <a:t>oursourcing</a:t>
            </a:r>
            <a:r>
              <a:rPr lang="en-GB" sz="1800" dirty="0" smtClean="0"/>
              <a:t> jobs – Rs 6 </a:t>
            </a:r>
            <a:r>
              <a:rPr lang="en-GB" sz="1800" dirty="0" err="1" smtClean="0"/>
              <a:t>lacs</a:t>
            </a:r>
            <a:r>
              <a:rPr lang="en-GB" sz="1800" dirty="0" smtClean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819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2725"/>
            <a:ext cx="7010400" cy="1311275"/>
          </a:xfrm>
        </p:spPr>
        <p:txBody>
          <a:bodyPr/>
          <a:lstStyle/>
          <a:p>
            <a:r>
              <a:rPr lang="en-GB" dirty="0" smtClean="0"/>
              <a:t>Team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010400" cy="3962400"/>
          </a:xfrm>
        </p:spPr>
        <p:txBody>
          <a:bodyPr/>
          <a:lstStyle/>
          <a:p>
            <a:r>
              <a:rPr lang="en-GB" sz="1800" dirty="0" smtClean="0"/>
              <a:t>Ashish Kumar – Aged 45 years</a:t>
            </a:r>
          </a:p>
          <a:p>
            <a:pPr lvl="1"/>
            <a:r>
              <a:rPr lang="en-GB" sz="1800" dirty="0" smtClean="0"/>
              <a:t>More than 20 years experience in supply chain management in organisations like Hero Honda / Philips / Schneider etc.</a:t>
            </a:r>
          </a:p>
          <a:p>
            <a:pPr lvl="1"/>
            <a:r>
              <a:rPr lang="en-GB" sz="1800" dirty="0" smtClean="0"/>
              <a:t>Leading the smart contract development &amp; blueprint of business.</a:t>
            </a:r>
          </a:p>
          <a:p>
            <a:r>
              <a:rPr lang="en-GB" sz="1800" dirty="0" err="1" smtClean="0"/>
              <a:t>Anu</a:t>
            </a:r>
            <a:r>
              <a:rPr lang="en-GB" sz="1800" dirty="0" smtClean="0"/>
              <a:t> Gupta – Aged 42years</a:t>
            </a:r>
          </a:p>
          <a:p>
            <a:pPr lvl="1"/>
            <a:r>
              <a:rPr lang="en-GB" sz="1800" dirty="0" smtClean="0"/>
              <a:t>MBA HR , with a flair for hiring talent / content writing / designing and administration.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Suitably advised by industry experts / writers / friends in right places.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7139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98725"/>
            <a:ext cx="7010400" cy="1311275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8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smtClean="0"/>
              <a:t>Test Case –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1800" dirty="0" err="1" smtClean="0"/>
              <a:t>Parminder</a:t>
            </a:r>
            <a:r>
              <a:rPr lang="en-GB" sz="1800" dirty="0" smtClean="0"/>
              <a:t>, who worked as a plumber in Jalandhar, was advised by a travel agent to try an assignment in Dubai for two years wherein he would easily save Rs 50,000 per month and can then buy an apartment in city. </a:t>
            </a:r>
          </a:p>
          <a:p>
            <a:pPr algn="just"/>
            <a:r>
              <a:rPr lang="en-GB" sz="1800" dirty="0" smtClean="0"/>
              <a:t>After spending all his savings of Rs 3 </a:t>
            </a:r>
            <a:r>
              <a:rPr lang="en-GB" sz="1800" dirty="0" err="1" smtClean="0"/>
              <a:t>lacs</a:t>
            </a:r>
            <a:r>
              <a:rPr lang="en-GB" sz="1800" dirty="0" smtClean="0"/>
              <a:t>, </a:t>
            </a:r>
            <a:r>
              <a:rPr lang="en-GB" sz="1800" dirty="0" err="1" smtClean="0"/>
              <a:t>Parminder</a:t>
            </a:r>
            <a:r>
              <a:rPr lang="en-GB" sz="1800" dirty="0" smtClean="0"/>
              <a:t> successfully landed in Dubai a few months later and put up with 3 other Indians in a one room apartment , 20 </a:t>
            </a:r>
            <a:r>
              <a:rPr lang="en-GB" sz="1800" dirty="0" err="1" smtClean="0"/>
              <a:t>kms</a:t>
            </a:r>
            <a:r>
              <a:rPr lang="en-GB" sz="1800" dirty="0" smtClean="0"/>
              <a:t> outside the city , near to a construction site.</a:t>
            </a:r>
          </a:p>
          <a:p>
            <a:pPr algn="just"/>
            <a:r>
              <a:rPr lang="en-GB" sz="1800" dirty="0" smtClean="0"/>
              <a:t>His monthly salary was transferred into his local bank account on 7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of every month. On first occasion possible, </a:t>
            </a:r>
            <a:r>
              <a:rPr lang="en-GB" sz="1800" dirty="0" err="1" smtClean="0"/>
              <a:t>Parminder</a:t>
            </a:r>
            <a:r>
              <a:rPr lang="en-GB" sz="1800" dirty="0" smtClean="0"/>
              <a:t> and his associates would hitchhike a truck to go to a mall 10 </a:t>
            </a:r>
            <a:r>
              <a:rPr lang="en-GB" sz="1800" dirty="0" err="1" smtClean="0"/>
              <a:t>kms</a:t>
            </a:r>
            <a:r>
              <a:rPr lang="en-GB" sz="1800" dirty="0" smtClean="0"/>
              <a:t> away where they would stand in a queue for an hour outside a money transfer agents office.</a:t>
            </a:r>
          </a:p>
          <a:p>
            <a:pPr algn="just"/>
            <a:r>
              <a:rPr lang="en-GB" sz="1800" dirty="0" smtClean="0"/>
              <a:t>Although </a:t>
            </a:r>
            <a:r>
              <a:rPr lang="en-GB" sz="1800" dirty="0" err="1" smtClean="0"/>
              <a:t>Parminder’s</a:t>
            </a:r>
            <a:r>
              <a:rPr lang="en-GB" sz="1800" dirty="0" smtClean="0"/>
              <a:t> account be debited of equivalent of Rs 50,000/- , his family was sent Rs 48,500/- payment advice.</a:t>
            </a:r>
          </a:p>
          <a:p>
            <a:pPr algn="just"/>
            <a:r>
              <a:rPr lang="en-GB" sz="1800" dirty="0" err="1" smtClean="0"/>
              <a:t>Parminder’s</a:t>
            </a:r>
            <a:r>
              <a:rPr lang="en-GB" sz="1800" dirty="0" smtClean="0"/>
              <a:t> father would go to a local money transfer agent, a few </a:t>
            </a:r>
            <a:r>
              <a:rPr lang="en-GB" sz="1800" dirty="0" err="1" smtClean="0"/>
              <a:t>kms</a:t>
            </a:r>
            <a:r>
              <a:rPr lang="en-GB" sz="1800" dirty="0" smtClean="0"/>
              <a:t> away, with a code and get the amount in cash. He would then go to a local bank branch to deposit Rs 30,000/- into a savings account and bring the balance home for daily expenses.</a:t>
            </a:r>
          </a:p>
          <a:p>
            <a:pPr algn="just"/>
            <a:r>
              <a:rPr lang="en-GB" sz="1800" dirty="0" smtClean="0"/>
              <a:t>After six months, </a:t>
            </a:r>
            <a:r>
              <a:rPr lang="en-GB" sz="1800" dirty="0" err="1" smtClean="0"/>
              <a:t>Parminder</a:t>
            </a:r>
            <a:r>
              <a:rPr lang="en-GB" sz="1800" dirty="0" smtClean="0"/>
              <a:t> was sent to another construction site which had a money transfer agent 20 km away which charged Rs 2000/- for every transaction.</a:t>
            </a:r>
          </a:p>
        </p:txBody>
      </p:sp>
    </p:spTree>
    <p:extLst>
      <p:ext uri="{BB962C8B-B14F-4D97-AF65-F5344CB8AC3E}">
        <p14:creationId xmlns:p14="http://schemas.microsoft.com/office/powerpoint/2010/main" val="12853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smtClean="0"/>
              <a:t>Test Case 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GB" sz="1800" dirty="0" err="1" smtClean="0"/>
              <a:t>Akhil</a:t>
            </a:r>
            <a:r>
              <a:rPr lang="en-GB" sz="1800" dirty="0" smtClean="0"/>
              <a:t> lives with his family in Kuwait and works as a HR manager in a manufacturing concern.</a:t>
            </a:r>
          </a:p>
          <a:p>
            <a:pPr algn="just"/>
            <a:r>
              <a:rPr lang="en-GB" sz="1800" dirty="0" smtClean="0"/>
              <a:t>Every month </a:t>
            </a:r>
            <a:r>
              <a:rPr lang="en-GB" sz="1800" dirty="0" err="1" smtClean="0"/>
              <a:t>Akhil</a:t>
            </a:r>
            <a:r>
              <a:rPr lang="en-GB" sz="1800" dirty="0" smtClean="0"/>
              <a:t> needs to send Rs 100,000/- back home to his parents in </a:t>
            </a:r>
            <a:r>
              <a:rPr lang="en-GB" sz="1800" dirty="0" err="1" smtClean="0"/>
              <a:t>Yamunanagar</a:t>
            </a:r>
            <a:r>
              <a:rPr lang="en-GB" sz="1800" dirty="0" smtClean="0"/>
              <a:t> , half for his younger siblings education &amp; their living expenses and half for investments on his behalf.</a:t>
            </a:r>
          </a:p>
          <a:p>
            <a:pPr algn="just"/>
            <a:r>
              <a:rPr lang="en-GB" sz="1800" dirty="0" err="1" smtClean="0"/>
              <a:t>Akhil</a:t>
            </a:r>
            <a:r>
              <a:rPr lang="en-GB" sz="1800" dirty="0" smtClean="0"/>
              <a:t> goes to his bank branch near his office on payday and fills a form for transfer of money</a:t>
            </a:r>
            <a:r>
              <a:rPr lang="en-GB" sz="1800" dirty="0"/>
              <a:t> ( commission charges Rs 2000/-)</a:t>
            </a:r>
            <a:r>
              <a:rPr lang="en-GB" sz="1800" dirty="0" smtClean="0"/>
              <a:t> to his account back home which is jointly owned by him and his mother.</a:t>
            </a:r>
          </a:p>
          <a:p>
            <a:pPr algn="just"/>
            <a:r>
              <a:rPr lang="en-GB" sz="1800" dirty="0" err="1" smtClean="0"/>
              <a:t>Akhil’s</a:t>
            </a:r>
            <a:r>
              <a:rPr lang="en-GB" sz="1800" dirty="0" smtClean="0"/>
              <a:t> parent &amp; siblings withdraw money for monthly expenses frequently and balance is invested into a FD every month.</a:t>
            </a:r>
          </a:p>
          <a:p>
            <a:pPr algn="just"/>
            <a:r>
              <a:rPr lang="en-GB" sz="1800" dirty="0" smtClean="0"/>
              <a:t>On his annual visit this year, </a:t>
            </a:r>
            <a:r>
              <a:rPr lang="en-GB" sz="1800" dirty="0" err="1" smtClean="0"/>
              <a:t>Akhil</a:t>
            </a:r>
            <a:r>
              <a:rPr lang="en-GB" sz="1800" dirty="0" smtClean="0"/>
              <a:t> found out that instead of Rs 6 </a:t>
            </a:r>
            <a:r>
              <a:rPr lang="en-GB" sz="1800" dirty="0" err="1" smtClean="0"/>
              <a:t>lacs</a:t>
            </a:r>
            <a:r>
              <a:rPr lang="en-GB" sz="1800" dirty="0" smtClean="0"/>
              <a:t>, only Rs 4 </a:t>
            </a:r>
            <a:r>
              <a:rPr lang="en-GB" sz="1800" dirty="0" err="1" smtClean="0"/>
              <a:t>lacs</a:t>
            </a:r>
            <a:r>
              <a:rPr lang="en-GB" sz="1800" dirty="0" smtClean="0"/>
              <a:t> have gone into making FD. </a:t>
            </a:r>
          </a:p>
          <a:p>
            <a:pPr algn="just"/>
            <a:r>
              <a:rPr lang="en-GB" sz="1800" dirty="0" smtClean="0"/>
              <a:t>On questioning, he was casually told by his younger siblings that they needed money for trip to Goa and other locations . So they did not make FD for a few months in between.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685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2800" dirty="0" smtClean="0"/>
              <a:t>Problems faced by expat Indians in sending money back home.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Inconvenience of payer and payee.</a:t>
            </a:r>
          </a:p>
          <a:p>
            <a:r>
              <a:rPr lang="en-GB" dirty="0" smtClean="0"/>
              <a:t>High cost of commission.</a:t>
            </a:r>
          </a:p>
          <a:p>
            <a:r>
              <a:rPr lang="en-GB" dirty="0" smtClean="0"/>
              <a:t>Security / Theft at delivery point.</a:t>
            </a:r>
          </a:p>
          <a:p>
            <a:r>
              <a:rPr lang="en-GB" dirty="0" smtClean="0"/>
              <a:t>Loss of control of payer over deployment of funds.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6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010400" cy="1066800"/>
          </a:xfrm>
        </p:spPr>
        <p:txBody>
          <a:bodyPr/>
          <a:lstStyle/>
          <a:p>
            <a:r>
              <a:rPr lang="en-GB" sz="2800" dirty="0" smtClean="0"/>
              <a:t>Solution to the situation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010400" cy="5105400"/>
          </a:xfrm>
        </p:spPr>
        <p:txBody>
          <a:bodyPr/>
          <a:lstStyle/>
          <a:p>
            <a:pPr algn="just"/>
            <a:r>
              <a:rPr lang="en-GB" sz="1800" dirty="0" smtClean="0"/>
              <a:t>A </a:t>
            </a:r>
            <a:r>
              <a:rPr lang="en-GB" sz="1800" dirty="0" err="1" smtClean="0"/>
              <a:t>blockchain</a:t>
            </a:r>
            <a:r>
              <a:rPr lang="en-GB" sz="1800" dirty="0" smtClean="0"/>
              <a:t> based mobile / desktop application needs to be developed which will issue tokens to payer depositing money overseas.</a:t>
            </a:r>
          </a:p>
          <a:p>
            <a:pPr algn="just"/>
            <a:r>
              <a:rPr lang="en-GB" sz="1800" dirty="0" smtClean="0"/>
              <a:t>The overseas account money will be transferred to Indian account using any AD (authorised dealer) or FFMC (full fledged money changer) approved by RBI.</a:t>
            </a:r>
          </a:p>
          <a:p>
            <a:pPr algn="just"/>
            <a:r>
              <a:rPr lang="en-GB" sz="1800" dirty="0" smtClean="0"/>
              <a:t>Payer transfers tokens to payee for redemption in INR.</a:t>
            </a:r>
          </a:p>
          <a:p>
            <a:pPr algn="just"/>
            <a:r>
              <a:rPr lang="en-GB" sz="1800" dirty="0" smtClean="0"/>
              <a:t>Payee redeems the tokens for direct money transfer into the bank account using UPI / RTGS etc.</a:t>
            </a:r>
          </a:p>
          <a:p>
            <a:pPr algn="just"/>
            <a:r>
              <a:rPr lang="en-GB" sz="1800" dirty="0" smtClean="0"/>
              <a:t>Payer and payee will have to submit their KYC credentials before being approved for transactions on the platform.</a:t>
            </a:r>
          </a:p>
          <a:p>
            <a:pPr algn="just"/>
            <a:r>
              <a:rPr lang="en-GB" sz="1800" dirty="0" smtClean="0"/>
              <a:t>Geographically, there is no difference if the payee is residing in any corner of the country. Payee need not move out of their homes to get redemption.</a:t>
            </a:r>
          </a:p>
          <a:p>
            <a:pPr algn="just"/>
            <a:r>
              <a:rPr lang="en-GB" sz="1800" dirty="0" smtClean="0"/>
              <a:t>Application will support regional Indian languages for ease of operation of general public.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489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010400" cy="1311275"/>
          </a:xfrm>
        </p:spPr>
        <p:txBody>
          <a:bodyPr/>
          <a:lstStyle/>
          <a:p>
            <a:r>
              <a:rPr lang="en-GB" sz="2800" dirty="0" smtClean="0"/>
              <a:t>USP (Unique selling proposition)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10400" cy="4876800"/>
          </a:xfrm>
        </p:spPr>
        <p:txBody>
          <a:bodyPr/>
          <a:lstStyle/>
          <a:p>
            <a:pPr algn="just"/>
            <a:r>
              <a:rPr lang="en-GB" sz="2400" dirty="0" smtClean="0"/>
              <a:t>Low cost of transaction</a:t>
            </a:r>
          </a:p>
          <a:p>
            <a:pPr lvl="1" algn="just"/>
            <a:r>
              <a:rPr lang="en-GB" sz="2400" dirty="0" smtClean="0"/>
              <a:t>Target to be under 1%</a:t>
            </a:r>
          </a:p>
          <a:p>
            <a:pPr lvl="1" algn="just"/>
            <a:r>
              <a:rPr lang="en-GB" sz="2400" dirty="0" smtClean="0"/>
              <a:t>Average cost today is more than 3% </a:t>
            </a:r>
          </a:p>
          <a:p>
            <a:pPr algn="just"/>
            <a:r>
              <a:rPr lang="en-GB" sz="2400" dirty="0" smtClean="0"/>
              <a:t>Ease of operations.</a:t>
            </a:r>
          </a:p>
          <a:p>
            <a:pPr lvl="1" algn="just"/>
            <a:r>
              <a:rPr lang="en-GB" sz="2400" dirty="0" smtClean="0"/>
              <a:t>Mobile/desktop based operation</a:t>
            </a:r>
          </a:p>
          <a:p>
            <a:pPr lvl="1" algn="just"/>
            <a:r>
              <a:rPr lang="en-GB" sz="2400" dirty="0" smtClean="0"/>
              <a:t>No hassle of locating money transfer agency.</a:t>
            </a:r>
          </a:p>
          <a:p>
            <a:pPr algn="just"/>
            <a:r>
              <a:rPr lang="en-GB" sz="2400" dirty="0" smtClean="0"/>
              <a:t>Security of transaction - </a:t>
            </a:r>
            <a:r>
              <a:rPr lang="en-GB" sz="2400" dirty="0"/>
              <a:t>S</a:t>
            </a:r>
            <a:r>
              <a:rPr lang="en-GB" sz="2400" dirty="0" smtClean="0"/>
              <a:t>ince all data is cryptographically transmitted and accessible using a pair of public and private keys</a:t>
            </a:r>
            <a:r>
              <a:rPr lang="en-GB" sz="2400" dirty="0"/>
              <a:t> only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9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10400" cy="1311275"/>
          </a:xfrm>
        </p:spPr>
        <p:txBody>
          <a:bodyPr/>
          <a:lstStyle/>
          <a:p>
            <a:r>
              <a:rPr lang="en-GB" sz="2800" dirty="0" smtClean="0"/>
              <a:t>Competition and barrier to entry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 dirty="0" smtClean="0"/>
              <a:t>Competitors include</a:t>
            </a:r>
            <a:r>
              <a:rPr lang="en-GB" sz="1800" dirty="0"/>
              <a:t> money </a:t>
            </a:r>
            <a:r>
              <a:rPr lang="en-GB" sz="1800" dirty="0" smtClean="0"/>
              <a:t>changers like Western Union / </a:t>
            </a:r>
            <a:r>
              <a:rPr lang="en-GB" sz="1800" dirty="0" err="1" smtClean="0"/>
              <a:t>Transfast</a:t>
            </a:r>
            <a:r>
              <a:rPr lang="en-GB" sz="1800" dirty="0" smtClean="0"/>
              <a:t>, banks and financial institutions.</a:t>
            </a:r>
          </a:p>
          <a:p>
            <a:pPr algn="just"/>
            <a:r>
              <a:rPr lang="en-GB" sz="1800" dirty="0" smtClean="0"/>
              <a:t>Transactions in </a:t>
            </a:r>
            <a:r>
              <a:rPr lang="en-GB" sz="1800" dirty="0" err="1"/>
              <a:t>F</a:t>
            </a:r>
            <a:r>
              <a:rPr lang="en-GB" sz="1800" dirty="0" err="1" smtClean="0"/>
              <a:t>orex</a:t>
            </a:r>
            <a:r>
              <a:rPr lang="en-GB" sz="1800" dirty="0" smtClean="0"/>
              <a:t> require RBI FEMA guidelines to be followed and opening of bank accounts overseas as per local laws can be cumbersome and compliance heavy.</a:t>
            </a:r>
          </a:p>
          <a:p>
            <a:pPr algn="just"/>
            <a:r>
              <a:rPr lang="en-GB" sz="1800" dirty="0" smtClean="0"/>
              <a:t>Replicating our model will not be easy as </a:t>
            </a:r>
            <a:r>
              <a:rPr lang="en-GB" sz="1800" dirty="0" err="1" smtClean="0"/>
              <a:t>blockchain</a:t>
            </a:r>
            <a:r>
              <a:rPr lang="en-GB" sz="1800" dirty="0" smtClean="0"/>
              <a:t> applications are not very easy to write and copy.</a:t>
            </a:r>
          </a:p>
          <a:p>
            <a:pPr algn="just"/>
            <a:r>
              <a:rPr lang="en-GB" sz="1800" dirty="0" smtClean="0"/>
              <a:t>We strive to be a ‘replacement’ competitor to the money transfer agents and ‘direct’ competitor to money transfer changers.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541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10400" cy="1311275"/>
          </a:xfrm>
        </p:spPr>
        <p:txBody>
          <a:bodyPr/>
          <a:lstStyle/>
          <a:p>
            <a:r>
              <a:rPr lang="en-GB" sz="3200" dirty="0" smtClean="0"/>
              <a:t>Revenue Model &amp; Expenditure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010400" cy="3962400"/>
          </a:xfrm>
        </p:spPr>
        <p:txBody>
          <a:bodyPr/>
          <a:lstStyle/>
          <a:p>
            <a:pPr algn="just"/>
            <a:r>
              <a:rPr lang="en-GB" sz="1800" dirty="0" smtClean="0"/>
              <a:t>Plan to target </a:t>
            </a:r>
            <a:r>
              <a:rPr lang="en-GB" sz="1800" dirty="0" err="1" smtClean="0"/>
              <a:t>upto</a:t>
            </a:r>
            <a:r>
              <a:rPr lang="en-GB" sz="1800" dirty="0" smtClean="0"/>
              <a:t> 1% commission to payer for all volumes of transactions , irrespective of value.</a:t>
            </a:r>
          </a:p>
          <a:p>
            <a:pPr algn="just"/>
            <a:r>
              <a:rPr lang="en-GB" sz="1800" dirty="0" smtClean="0"/>
              <a:t>Advertisement for related services to expat Indians , like Air travel /Immigration / Education on the application.</a:t>
            </a:r>
          </a:p>
          <a:p>
            <a:pPr algn="just"/>
            <a:r>
              <a:rPr lang="en-GB" sz="1800" dirty="0" smtClean="0"/>
              <a:t>Commission will be paid ( </a:t>
            </a:r>
            <a:r>
              <a:rPr lang="en-GB" sz="1800" dirty="0" err="1" smtClean="0"/>
              <a:t>approx</a:t>
            </a:r>
            <a:r>
              <a:rPr lang="en-GB" sz="1800" dirty="0" smtClean="0"/>
              <a:t> 0.1%) to </a:t>
            </a:r>
            <a:r>
              <a:rPr lang="en-GB" sz="1800" dirty="0" err="1" smtClean="0"/>
              <a:t>upline</a:t>
            </a:r>
            <a:r>
              <a:rPr lang="en-GB" sz="1800" dirty="0" smtClean="0"/>
              <a:t> (introducer) of payer for each transaction.</a:t>
            </a:r>
          </a:p>
          <a:p>
            <a:pPr algn="just"/>
            <a:r>
              <a:rPr lang="en-GB" sz="1800" dirty="0" smtClean="0"/>
              <a:t>Payer will be encouraged to </a:t>
            </a:r>
            <a:r>
              <a:rPr lang="en-GB" sz="1800" dirty="0" err="1" smtClean="0"/>
              <a:t>onboard</a:t>
            </a:r>
            <a:r>
              <a:rPr lang="en-GB" sz="1800" dirty="0" smtClean="0"/>
              <a:t> more payer(s) and thus help the customer base grow.</a:t>
            </a:r>
          </a:p>
          <a:p>
            <a:pPr algn="just"/>
            <a:r>
              <a:rPr lang="en-GB" sz="1800" dirty="0" smtClean="0"/>
              <a:t>There will be provision of ‘delegated’ transfer also, wherein one payer (agent) transfers money on behalf of another (payer). This will help payers who do not have a smartphone or have inhibitions in carrying out transactions.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54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311275"/>
          </a:xfrm>
        </p:spPr>
        <p:txBody>
          <a:bodyPr/>
          <a:lstStyle/>
          <a:p>
            <a:r>
              <a:rPr lang="en-GB" dirty="0" smtClean="0"/>
              <a:t>Target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10400" cy="4495800"/>
          </a:xfrm>
        </p:spPr>
        <p:txBody>
          <a:bodyPr/>
          <a:lstStyle/>
          <a:p>
            <a:r>
              <a:rPr lang="en-GB" sz="1800" dirty="0" smtClean="0"/>
              <a:t>Indians lose over Rs 15,000cr * annually in sending money back home. Average cost of remittance to India is 3.29%</a:t>
            </a:r>
          </a:p>
          <a:p>
            <a:r>
              <a:rPr lang="en-GB" sz="1800" dirty="0" smtClean="0"/>
              <a:t>Total Indian inward remittance is </a:t>
            </a:r>
            <a:r>
              <a:rPr lang="en-GB" sz="1800" dirty="0" err="1" smtClean="0"/>
              <a:t>approx</a:t>
            </a:r>
            <a:r>
              <a:rPr lang="en-GB" sz="1800" dirty="0" smtClean="0"/>
              <a:t> US$ 70 billion.</a:t>
            </a:r>
          </a:p>
          <a:p>
            <a:r>
              <a:rPr lang="en-GB" sz="1800" dirty="0" smtClean="0"/>
              <a:t>Top markets by way of remittance fees are : UAE (US$472million), Saudi Arabia (US$250 million), Qatar (US$169million), Kuwait (US$ 93million), US (US$247 million). 82% of India’s remittances come from only eight countries.</a:t>
            </a:r>
          </a:p>
          <a:p>
            <a:r>
              <a:rPr lang="en-GB" sz="1800" dirty="0" smtClean="0"/>
              <a:t>In between various Middle East nations, annual remittance fees are US$ 1 billion annually.</a:t>
            </a:r>
          </a:p>
          <a:p>
            <a:r>
              <a:rPr lang="en-GB" sz="1800" dirty="0" smtClean="0"/>
              <a:t>Most remittances come from Middle East, where millions of migrants work as labour but transaction fees eat into their earnings.</a:t>
            </a:r>
          </a:p>
          <a:p>
            <a:r>
              <a:rPr lang="en-GB" sz="1800" dirty="0" smtClean="0"/>
              <a:t>Indian diaspora will be targeted and payer will be rewarded every time his </a:t>
            </a:r>
            <a:r>
              <a:rPr lang="en-GB" sz="1800" dirty="0" err="1" smtClean="0"/>
              <a:t>downline</a:t>
            </a:r>
            <a:r>
              <a:rPr lang="en-GB" sz="1800" dirty="0" smtClean="0"/>
              <a:t> (follower) makes a transaction.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356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7EAC7E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729B72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6699"/>
        </a:dk1>
        <a:lt1>
          <a:srgbClr val="FFCC99"/>
        </a:lt1>
        <a:dk2>
          <a:srgbClr val="DFD293"/>
        </a:dk2>
        <a:lt2>
          <a:srgbClr val="5C1F00"/>
        </a:lt2>
        <a:accent1>
          <a:srgbClr val="B7D7B5"/>
        </a:accent1>
        <a:accent2>
          <a:srgbClr val="BE7960"/>
        </a:accent2>
        <a:accent3>
          <a:srgbClr val="FFE2CA"/>
        </a:accent3>
        <a:accent4>
          <a:srgbClr val="005682"/>
        </a:accent4>
        <a:accent5>
          <a:srgbClr val="D8E8D7"/>
        </a:accent5>
        <a:accent6>
          <a:srgbClr val="AC6D56"/>
        </a:accent6>
        <a:hlink>
          <a:srgbClr val="169FD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2D2015"/>
        </a:dk1>
        <a:lt1>
          <a:srgbClr val="006699"/>
        </a:lt1>
        <a:dk2>
          <a:srgbClr val="523E26"/>
        </a:dk2>
        <a:lt2>
          <a:srgbClr val="DFC08D"/>
        </a:lt2>
        <a:accent1>
          <a:srgbClr val="AAB99D"/>
        </a:accent1>
        <a:accent2>
          <a:srgbClr val="8F5F2F"/>
        </a:accent2>
        <a:accent3>
          <a:srgbClr val="B3AFAC"/>
        </a:accent3>
        <a:accent4>
          <a:srgbClr val="005682"/>
        </a:accent4>
        <a:accent5>
          <a:srgbClr val="D2D9CC"/>
        </a:accent5>
        <a:accent6>
          <a:srgbClr val="81552A"/>
        </a:accent6>
        <a:hlink>
          <a:srgbClr val="FFEF79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6699"/>
        </a:dk1>
        <a:lt1>
          <a:srgbClr val="C4DAC2"/>
        </a:lt1>
        <a:dk2>
          <a:srgbClr val="00405C"/>
        </a:dk2>
        <a:lt2>
          <a:srgbClr val="005A58"/>
        </a:lt2>
        <a:accent1>
          <a:srgbClr val="88C294"/>
        </a:accent1>
        <a:accent2>
          <a:srgbClr val="48C5EC"/>
        </a:accent2>
        <a:accent3>
          <a:srgbClr val="DEEADD"/>
        </a:accent3>
        <a:accent4>
          <a:srgbClr val="2A5682"/>
        </a:accent4>
        <a:accent5>
          <a:srgbClr val="C3DDC8"/>
        </a:accent5>
        <a:accent6>
          <a:srgbClr val="40B2D6"/>
        </a:accent6>
        <a:hlink>
          <a:srgbClr val="B2E7F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1A6D9"/>
        </a:dk1>
        <a:lt1>
          <a:srgbClr val="FFFFFF"/>
        </a:lt1>
        <a:dk2>
          <a:srgbClr val="00486C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18DB9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75C87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4537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3D5C"/>
        </a:dk2>
        <a:lt2>
          <a:srgbClr val="969696"/>
        </a:lt2>
        <a:accent1>
          <a:srgbClr val="ABCB9D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2CC"/>
        </a:accent5>
        <a:accent6>
          <a:srgbClr val="E78A5C"/>
        </a:accent6>
        <a:hlink>
          <a:srgbClr val="0099C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8EC8A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80B591"/>
        </a:accent6>
        <a:hlink>
          <a:srgbClr val="00428A"/>
        </a:hlink>
        <a:folHlink>
          <a:srgbClr val="DAF0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00"/>
        </a:dk1>
        <a:lt1>
          <a:srgbClr val="B3DBE9"/>
        </a:lt1>
        <a:dk2>
          <a:srgbClr val="DDDDDD"/>
        </a:dk2>
        <a:lt2>
          <a:srgbClr val="003366"/>
        </a:lt2>
        <a:accent1>
          <a:srgbClr val="11A5D9"/>
        </a:accent1>
        <a:accent2>
          <a:srgbClr val="52B34B"/>
        </a:accent2>
        <a:accent3>
          <a:srgbClr val="D6EAF2"/>
        </a:accent3>
        <a:accent4>
          <a:srgbClr val="2A5600"/>
        </a:accent4>
        <a:accent5>
          <a:srgbClr val="AACFE9"/>
        </a:accent5>
        <a:accent6>
          <a:srgbClr val="49A243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36699"/>
        </a:dk1>
        <a:lt1>
          <a:srgbClr val="5F5F5F"/>
        </a:lt1>
        <a:dk2>
          <a:srgbClr val="000000"/>
        </a:dk2>
        <a:lt2>
          <a:srgbClr val="273D4D"/>
        </a:lt2>
        <a:accent1>
          <a:srgbClr val="0099CC"/>
        </a:accent1>
        <a:accent2>
          <a:srgbClr val="468A4B"/>
        </a:accent2>
        <a:accent3>
          <a:srgbClr val="AAAAAA"/>
        </a:accent3>
        <a:accent4>
          <a:srgbClr val="505050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3399"/>
        </a:dk1>
        <a:lt1>
          <a:srgbClr val="A5D5EF"/>
        </a:lt1>
        <a:dk2>
          <a:srgbClr val="003399"/>
        </a:dk2>
        <a:lt2>
          <a:srgbClr val="3E3E5C"/>
        </a:lt2>
        <a:accent1>
          <a:srgbClr val="78AA95"/>
        </a:accent1>
        <a:accent2>
          <a:srgbClr val="1E8FE4"/>
        </a:accent2>
        <a:accent3>
          <a:srgbClr val="CFE7F6"/>
        </a:accent3>
        <a:accent4>
          <a:srgbClr val="002A82"/>
        </a:accent4>
        <a:accent5>
          <a:srgbClr val="BED2C8"/>
        </a:accent5>
        <a:accent6>
          <a:srgbClr val="1A81CF"/>
        </a:accent6>
        <a:hlink>
          <a:srgbClr val="CCECFF"/>
        </a:hlink>
        <a:folHlink>
          <a:srgbClr val="D2F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3300"/>
        </a:dk1>
        <a:lt1>
          <a:srgbClr val="D8E4D8"/>
        </a:lt1>
        <a:dk2>
          <a:srgbClr val="272D2C"/>
        </a:dk2>
        <a:lt2>
          <a:srgbClr val="777777"/>
        </a:lt2>
        <a:accent1>
          <a:srgbClr val="909082"/>
        </a:accent1>
        <a:accent2>
          <a:srgbClr val="55A9D3"/>
        </a:accent2>
        <a:accent3>
          <a:srgbClr val="E9EFE9"/>
        </a:accent3>
        <a:accent4>
          <a:srgbClr val="002A00"/>
        </a:accent4>
        <a:accent5>
          <a:srgbClr val="C6C6C1"/>
        </a:accent5>
        <a:accent6>
          <a:srgbClr val="4C99BF"/>
        </a:accent6>
        <a:hlink>
          <a:srgbClr val="FFCC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1427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Startup for Inward Forex remittance by expat Indian workers</vt:lpstr>
      <vt:lpstr>Test Case – 1</vt:lpstr>
      <vt:lpstr>Test Case -2</vt:lpstr>
      <vt:lpstr>Problems faced by expat Indians in sending money back home.</vt:lpstr>
      <vt:lpstr>Solution to the situation</vt:lpstr>
      <vt:lpstr>USP (Unique selling proposition)</vt:lpstr>
      <vt:lpstr>Competition and barrier to entry</vt:lpstr>
      <vt:lpstr>Revenue Model &amp; Expenditure</vt:lpstr>
      <vt:lpstr>Target Market</vt:lpstr>
      <vt:lpstr>Our Product</vt:lpstr>
      <vt:lpstr>Milestones</vt:lpstr>
      <vt:lpstr>Funding so far</vt:lpstr>
      <vt:lpstr>Team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for Inward Forex remittance by expat Indian workers</dc:title>
  <dc:creator>Aditiya</dc:creator>
  <cp:lastModifiedBy>Aditiya</cp:lastModifiedBy>
  <cp:revision>26</cp:revision>
  <dcterms:created xsi:type="dcterms:W3CDTF">2019-12-30T08:24:11Z</dcterms:created>
  <dcterms:modified xsi:type="dcterms:W3CDTF">2019-12-30T17:42:00Z</dcterms:modified>
</cp:coreProperties>
</file>