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Dancing Script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2" roundtripDataSignature="AMtx7mi9/N66AYIpVroEifS8nU5rgA5H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ancingScript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DancingScrip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539552" y="62068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Dancing Script"/>
              <a:buNone/>
            </a:pPr>
            <a:r>
              <a:rPr lang="en-IN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UNDERWATER WIRELESS COMMUNICATIONS</a:t>
            </a:r>
            <a:endParaRPr>
              <a:solidFill>
                <a:schemeClr val="lt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755576" y="3886200"/>
            <a:ext cx="777686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IN">
                <a:solidFill>
                  <a:schemeClr val="lt1"/>
                </a:solidFill>
              </a:rPr>
              <a:t>SEMINAR GUIDE:                   PRESENTED BY:</a:t>
            </a:r>
            <a:endParaRPr/>
          </a:p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IN">
                <a:solidFill>
                  <a:schemeClr val="lt1"/>
                </a:solidFill>
              </a:rPr>
              <a:t> </a:t>
            </a:r>
            <a:r>
              <a:rPr lang="en-IN" sz="3000">
                <a:solidFill>
                  <a:schemeClr val="lt1"/>
                </a:solidFill>
              </a:rPr>
              <a:t>Mrs.R.Sailakshimi,                    K.Ashish,                                              </a:t>
            </a:r>
            <a:endParaRPr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IN" sz="3000">
                <a:solidFill>
                  <a:schemeClr val="lt1"/>
                </a:solidFill>
              </a:rPr>
              <a:t> Asst.Professor.          </a:t>
            </a:r>
            <a:r>
              <a:rPr lang="en-IN" sz="3000"/>
              <a:t>                </a:t>
            </a:r>
            <a:r>
              <a:rPr lang="en-IN" sz="2800">
                <a:solidFill>
                  <a:schemeClr val="lt1"/>
                </a:solidFill>
              </a:rPr>
              <a:t>15P31A0481,ECE-B.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Dancing Script"/>
              <a:buNone/>
            </a:pPr>
            <a:r>
              <a:rPr lang="en-IN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ADVANTAGES</a:t>
            </a:r>
            <a:endParaRPr>
              <a:solidFill>
                <a:schemeClr val="lt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>
                <a:solidFill>
                  <a:schemeClr val="lt1"/>
                </a:solidFill>
              </a:rPr>
              <a:t>It avoids data spoofing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>
                <a:solidFill>
                  <a:schemeClr val="lt1"/>
                </a:solidFill>
              </a:rPr>
              <a:t>Avoids privacy leakage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>
                <a:solidFill>
                  <a:schemeClr val="lt1"/>
                </a:solidFill>
              </a:rPr>
              <a:t>Minimize communication and computational cost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>
                <a:solidFill>
                  <a:schemeClr val="lt1"/>
                </a:solidFill>
              </a:rPr>
              <a:t>Maximizes the battery power by preserve the power of under water sensors.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Dancing Script"/>
              <a:buNone/>
            </a:pPr>
            <a:r>
              <a:rPr lang="en-IN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LIMITATIONS</a:t>
            </a:r>
            <a:endParaRPr>
              <a:solidFill>
                <a:schemeClr val="lt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>
                <a:solidFill>
                  <a:schemeClr val="lt1"/>
                </a:solidFill>
              </a:rPr>
              <a:t>Limited battery power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>
                <a:solidFill>
                  <a:schemeClr val="lt1"/>
                </a:solidFill>
              </a:rPr>
              <a:t>Underwater sensors are prone to failure because of corrosion,fouling, etc.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>
                <a:solidFill>
                  <a:schemeClr val="lt1"/>
                </a:solidFill>
              </a:rPr>
              <a:t>Highly effected by environmental and natural factors.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Dancing Script"/>
              <a:buNone/>
            </a:pPr>
            <a:r>
              <a:rPr lang="en-IN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APPLICATIONS</a:t>
            </a:r>
            <a:endParaRPr>
              <a:solidFill>
                <a:schemeClr val="lt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153" name="Google Shape;153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>
                <a:solidFill>
                  <a:schemeClr val="lt1"/>
                </a:solidFill>
              </a:rPr>
              <a:t>Ocean current monitoring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>
                <a:solidFill>
                  <a:schemeClr val="lt1"/>
                </a:solidFill>
              </a:rPr>
              <a:t>Pollution monitoring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>
                <a:solidFill>
                  <a:schemeClr val="lt1"/>
                </a:solidFill>
              </a:rPr>
              <a:t>Equipment monitoring and control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>
                <a:solidFill>
                  <a:schemeClr val="lt1"/>
                </a:solidFill>
              </a:rPr>
              <a:t>Solar powered AUV’s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>
                <a:solidFill>
                  <a:schemeClr val="lt1"/>
                </a:solidFill>
              </a:rPr>
              <a:t>Remotely operated vehicle(ROV)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>
                <a:solidFill>
                  <a:schemeClr val="lt1"/>
                </a:solidFill>
              </a:rPr>
              <a:t>Autonomous underwater vehicles(AUV)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>
                <a:solidFill>
                  <a:schemeClr val="lt1"/>
                </a:solidFill>
              </a:rPr>
              <a:t>Underwater navigation and tracking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Dancing Script"/>
              <a:buNone/>
            </a:pPr>
            <a:r>
              <a:rPr lang="en-IN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CONCLUSION</a:t>
            </a:r>
            <a:endParaRPr>
              <a:solidFill>
                <a:schemeClr val="lt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159" name="Google Shape;15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>
                <a:solidFill>
                  <a:schemeClr val="lt1"/>
                </a:solidFill>
              </a:rPr>
              <a:t>The challenges of underwater communication can be overcome by regulating the sensors properly and using various CDMA spectrums. By focusing on the routing schemes for 3- dimensional and considering present situation we can utilize this technique more efficiently. The use of Wavelength Division Multiplexing is also a revolutionary step in this direction.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>
            <p:ph type="title"/>
          </p:nvPr>
        </p:nvSpPr>
        <p:spPr>
          <a:xfrm>
            <a:off x="467544" y="1484784"/>
            <a:ext cx="8229600" cy="2938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Dancing Script"/>
              <a:buNone/>
            </a:pPr>
            <a:r>
              <a:rPr lang="en-IN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THANK YOU</a:t>
            </a:r>
            <a:br>
              <a:rPr lang="en-IN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rPr>
            </a:br>
            <a:br>
              <a:rPr lang="en-IN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rPr>
            </a:br>
            <a:r>
              <a:rPr lang="en-IN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QUERIES??</a:t>
            </a:r>
            <a:endParaRPr>
              <a:solidFill>
                <a:schemeClr val="lt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Dancing Script"/>
              <a:buNone/>
            </a:pPr>
            <a:r>
              <a:rPr lang="en-IN" sz="4800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CONTENTS</a:t>
            </a:r>
            <a:endParaRPr sz="4800">
              <a:solidFill>
                <a:schemeClr val="lt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>
                <a:solidFill>
                  <a:schemeClr val="lt1"/>
                </a:solidFill>
              </a:rPr>
              <a:t>Introduction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>
                <a:solidFill>
                  <a:schemeClr val="lt1"/>
                </a:solidFill>
              </a:rPr>
              <a:t>History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>
                <a:solidFill>
                  <a:schemeClr val="lt1"/>
                </a:solidFill>
              </a:rPr>
              <a:t>Technology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>
                <a:solidFill>
                  <a:schemeClr val="lt1"/>
                </a:solidFill>
              </a:rPr>
              <a:t>Construction</a:t>
            </a:r>
            <a:endParaRPr>
              <a:solidFill>
                <a:schemeClr val="lt1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>
                <a:solidFill>
                  <a:schemeClr val="lt1"/>
                </a:solidFill>
              </a:rPr>
              <a:t>Advantages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>
                <a:solidFill>
                  <a:schemeClr val="lt1"/>
                </a:solidFill>
              </a:rPr>
              <a:t>Limitations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>
                <a:solidFill>
                  <a:schemeClr val="lt1"/>
                </a:solidFill>
              </a:rPr>
              <a:t>Applications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>
                <a:solidFill>
                  <a:schemeClr val="lt1"/>
                </a:solidFill>
              </a:rPr>
              <a:t>Conclusion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3287" l="4171" r="4513" t="3906"/>
          <a:stretch/>
        </p:blipFill>
        <p:spPr>
          <a:xfrm>
            <a:off x="3674712" y="1733965"/>
            <a:ext cx="4608513" cy="3609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Dancing Script"/>
              <a:buNone/>
            </a:pPr>
            <a:r>
              <a:rPr lang="en-IN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INTRODUCTION</a:t>
            </a:r>
            <a:endParaRPr>
              <a:solidFill>
                <a:schemeClr val="lt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b="1" lang="en-IN">
                <a:solidFill>
                  <a:schemeClr val="lt1"/>
                </a:solidFill>
              </a:rPr>
              <a:t>Underwater wireless communication </a:t>
            </a:r>
            <a:r>
              <a:rPr lang="en-IN">
                <a:solidFill>
                  <a:schemeClr val="lt1"/>
                </a:solidFill>
              </a:rPr>
              <a:t>is the wireless communication in which acoustic signals will carry digital information through a under water channel. Electromagnetic  waves are not used as they propagate short distances.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Dancing Script"/>
              <a:buNone/>
            </a:pPr>
            <a:r>
              <a:rPr lang="en-IN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HISTORY</a:t>
            </a:r>
            <a:endParaRPr>
              <a:solidFill>
                <a:schemeClr val="lt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>
                <a:solidFill>
                  <a:schemeClr val="lt1"/>
                </a:solidFill>
              </a:rPr>
              <a:t>The science of under water acoustics begin in1490,when </a:t>
            </a:r>
            <a:r>
              <a:rPr b="1" lang="en-IN">
                <a:solidFill>
                  <a:schemeClr val="lt1"/>
                </a:solidFill>
              </a:rPr>
              <a:t>LEONARDO DA VINCI </a:t>
            </a:r>
            <a:r>
              <a:rPr lang="en-IN">
                <a:solidFill>
                  <a:schemeClr val="lt1"/>
                </a:solidFill>
              </a:rPr>
              <a:t>started.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>
                <a:solidFill>
                  <a:schemeClr val="lt1"/>
                </a:solidFill>
              </a:rPr>
              <a:t>In 1687 </a:t>
            </a:r>
            <a:r>
              <a:rPr b="1" lang="en-IN">
                <a:solidFill>
                  <a:schemeClr val="lt1"/>
                </a:solidFill>
              </a:rPr>
              <a:t>ISAAC NEWTON </a:t>
            </a:r>
            <a:r>
              <a:rPr lang="en-IN">
                <a:solidFill>
                  <a:schemeClr val="lt1"/>
                </a:solidFill>
              </a:rPr>
              <a:t>wrote his mathematical principles of natural philosophy which include the first mathematical treatment of sound in water.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Dancing Script"/>
              <a:buNone/>
            </a:pPr>
            <a:r>
              <a:rPr lang="en-IN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TECHNOLOGY</a:t>
            </a:r>
            <a:endParaRPr>
              <a:solidFill>
                <a:schemeClr val="lt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>
                <a:solidFill>
                  <a:schemeClr val="lt1"/>
                </a:solidFill>
              </a:rPr>
              <a:t>Underwater communications are based on </a:t>
            </a:r>
            <a:r>
              <a:rPr b="1" lang="en-IN">
                <a:solidFill>
                  <a:schemeClr val="lt1"/>
                </a:solidFill>
              </a:rPr>
              <a:t>ACOUSTIC LINKS</a:t>
            </a:r>
            <a:r>
              <a:rPr lang="en-IN">
                <a:solidFill>
                  <a:schemeClr val="lt1"/>
                </a:solidFill>
              </a:rPr>
              <a:t> characterized by large propagation delays.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>
                <a:solidFill>
                  <a:schemeClr val="lt1"/>
                </a:solidFill>
              </a:rPr>
              <a:t>Acoustic channels have </a:t>
            </a:r>
            <a:r>
              <a:rPr b="1" lang="en-IN">
                <a:solidFill>
                  <a:schemeClr val="lt1"/>
                </a:solidFill>
              </a:rPr>
              <a:t>LOW BANDWIDTH</a:t>
            </a:r>
            <a:r>
              <a:rPr lang="en-IN">
                <a:solidFill>
                  <a:schemeClr val="lt1"/>
                </a:solidFill>
              </a:rPr>
              <a:t>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>
                <a:solidFill>
                  <a:schemeClr val="lt1"/>
                </a:solidFill>
              </a:rPr>
              <a:t>The propagation speed of acoustic signals in water is typically </a:t>
            </a:r>
            <a:r>
              <a:rPr b="1" lang="en-IN">
                <a:solidFill>
                  <a:schemeClr val="lt1"/>
                </a:solidFill>
              </a:rPr>
              <a:t>1500 m/s.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IN">
                <a:solidFill>
                  <a:schemeClr val="lt1"/>
                </a:solidFill>
              </a:rPr>
              <a:t>It cannot rely on the </a:t>
            </a:r>
            <a:r>
              <a:rPr b="1" lang="en-IN">
                <a:solidFill>
                  <a:schemeClr val="lt1"/>
                </a:solidFill>
              </a:rPr>
              <a:t>Global Positioning System </a:t>
            </a:r>
            <a:r>
              <a:rPr lang="en-IN">
                <a:solidFill>
                  <a:schemeClr val="lt1"/>
                </a:solidFill>
              </a:rPr>
              <a:t>(GPS).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Dancing Script"/>
              <a:buNone/>
            </a:pPr>
            <a:r>
              <a:rPr lang="en-IN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ACOUSTIC MODEM</a:t>
            </a:r>
            <a:endParaRPr>
              <a:solidFill>
                <a:schemeClr val="lt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 sz="2800">
                <a:solidFill>
                  <a:schemeClr val="lt1"/>
                </a:solidFill>
              </a:rPr>
              <a:t>Employ advanced modulation scheme and channel equalization for improved signal to noise ratio.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IN" sz="2800">
                <a:solidFill>
                  <a:schemeClr val="lt1"/>
                </a:solidFill>
              </a:rPr>
              <a:t>PARTS OF ACOISTIC MODEM:</a:t>
            </a:r>
            <a:endParaRPr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1" lang="en-IN" sz="2800">
                <a:solidFill>
                  <a:schemeClr val="lt1"/>
                </a:solidFill>
              </a:rPr>
              <a:t>DSP</a:t>
            </a:r>
            <a:r>
              <a:rPr lang="en-IN" sz="2800">
                <a:solidFill>
                  <a:schemeClr val="lt1"/>
                </a:solidFill>
              </a:rPr>
              <a:t> Board </a:t>
            </a:r>
            <a:endParaRPr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1" lang="en-IN" sz="2800">
                <a:solidFill>
                  <a:schemeClr val="lt1"/>
                </a:solidFill>
              </a:rPr>
              <a:t>AFE</a:t>
            </a:r>
            <a:r>
              <a:rPr lang="en-IN" sz="2800">
                <a:solidFill>
                  <a:schemeClr val="lt1"/>
                </a:solidFill>
              </a:rPr>
              <a:t> (</a:t>
            </a:r>
            <a:r>
              <a:rPr b="1" lang="en-IN" sz="2800">
                <a:solidFill>
                  <a:schemeClr val="lt1"/>
                </a:solidFill>
              </a:rPr>
              <a:t>A</a:t>
            </a:r>
            <a:r>
              <a:rPr lang="en-IN" sz="2800">
                <a:solidFill>
                  <a:schemeClr val="lt1"/>
                </a:solidFill>
              </a:rPr>
              <a:t>nalog </a:t>
            </a:r>
            <a:r>
              <a:rPr b="1" lang="en-IN" sz="2800">
                <a:solidFill>
                  <a:schemeClr val="lt1"/>
                </a:solidFill>
              </a:rPr>
              <a:t>F</a:t>
            </a:r>
            <a:r>
              <a:rPr lang="en-IN" sz="2800">
                <a:solidFill>
                  <a:schemeClr val="lt1"/>
                </a:solidFill>
              </a:rPr>
              <a:t>ront </a:t>
            </a:r>
            <a:r>
              <a:rPr b="1" lang="en-IN" sz="2800">
                <a:solidFill>
                  <a:schemeClr val="lt1"/>
                </a:solidFill>
              </a:rPr>
              <a:t>E</a:t>
            </a:r>
            <a:r>
              <a:rPr lang="en-IN" sz="2800">
                <a:solidFill>
                  <a:schemeClr val="lt1"/>
                </a:solidFill>
              </a:rPr>
              <a:t>nd) board</a:t>
            </a:r>
            <a:endParaRPr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AutoNum type="arabicPeriod"/>
            </a:pPr>
            <a:r>
              <a:rPr b="1" lang="en-IN" sz="2800">
                <a:solidFill>
                  <a:schemeClr val="lt1"/>
                </a:solidFill>
              </a:rPr>
              <a:t>DC/DC</a:t>
            </a:r>
            <a:r>
              <a:rPr lang="en-IN" sz="2800">
                <a:solidFill>
                  <a:schemeClr val="lt1"/>
                </a:solidFill>
              </a:rPr>
              <a:t> Converter</a:t>
            </a:r>
            <a:endParaRPr sz="2800">
              <a:solidFill>
                <a:schemeClr val="lt1"/>
              </a:solidFill>
            </a:endParaRPr>
          </a:p>
        </p:txBody>
      </p:sp>
      <p:pic>
        <p:nvPicPr>
          <p:cNvPr id="117" name="Google Shape;1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0112" y="2924944"/>
            <a:ext cx="2592288" cy="302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Dancing Script"/>
              <a:buNone/>
            </a:pPr>
            <a:r>
              <a:rPr lang="en-IN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ASN COMMUNICATION ARCHIRECTURE</a:t>
            </a:r>
            <a:endParaRPr>
              <a:solidFill>
                <a:schemeClr val="lt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pic>
        <p:nvPicPr>
          <p:cNvPr id="123" name="Google Shape;123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2451" l="5380" r="5255" t="19395"/>
          <a:stretch/>
        </p:blipFill>
        <p:spPr>
          <a:xfrm>
            <a:off x="720436" y="1551709"/>
            <a:ext cx="7786255" cy="5112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Dancing Script"/>
              <a:buNone/>
            </a:pPr>
            <a:r>
              <a:rPr lang="en-IN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3-D ARCHITECTURE</a:t>
            </a:r>
            <a:endParaRPr>
              <a:solidFill>
                <a:schemeClr val="lt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pic>
        <p:nvPicPr>
          <p:cNvPr id="129" name="Google Shape;129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728" l="7483" r="6563" t="20663"/>
          <a:stretch/>
        </p:blipFill>
        <p:spPr>
          <a:xfrm>
            <a:off x="611560" y="1412776"/>
            <a:ext cx="7791030" cy="4752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Dancing Script"/>
              <a:buNone/>
            </a:pPr>
            <a:r>
              <a:rPr lang="en-IN" sz="3600">
                <a:solidFill>
                  <a:schemeClr val="lt1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ADVANCE MODEMS AVAILABLE</a:t>
            </a:r>
            <a:endParaRPr sz="3600">
              <a:solidFill>
                <a:schemeClr val="lt1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135" name="Google Shape;135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2017-12-26T14:32:47Z</dcterms:created>
  <dc:creator>A</dc:creator>
</cp:coreProperties>
</file>