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291D-97C0-48AD-9B0E-37EE0C3D2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F56EF5-A12D-4B6F-B7F9-4536E6315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7AF9BA-B621-4AB9-B753-611CC7808132}"/>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5" name="Footer Placeholder 4">
            <a:extLst>
              <a:ext uri="{FF2B5EF4-FFF2-40B4-BE49-F238E27FC236}">
                <a16:creationId xmlns:a16="http://schemas.microsoft.com/office/drawing/2014/main" id="{A54F1C46-EF4A-4D03-8F4C-B40FCD4F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2F241-003D-43CC-837C-71BB1A8909B3}"/>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234632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141B-9983-4F7E-90BB-78FD1DA5A9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66E1A2-6165-4BCD-A798-96F2FB226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50228-857D-49C2-9AEC-0BA0A9253FCD}"/>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5" name="Footer Placeholder 4">
            <a:extLst>
              <a:ext uri="{FF2B5EF4-FFF2-40B4-BE49-F238E27FC236}">
                <a16:creationId xmlns:a16="http://schemas.microsoft.com/office/drawing/2014/main" id="{429A07A9-A3C8-4309-B98C-0FB834B2C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0116B-C41D-4E7F-89D7-AADCD55337D6}"/>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32287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ECE1FE-2743-4DFA-8460-12209465D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FE33F5-D510-46E5-AA13-A9B0B2ED1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A71C8-8344-4955-8CBC-4CBB0819597E}"/>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5" name="Footer Placeholder 4">
            <a:extLst>
              <a:ext uri="{FF2B5EF4-FFF2-40B4-BE49-F238E27FC236}">
                <a16:creationId xmlns:a16="http://schemas.microsoft.com/office/drawing/2014/main" id="{4A50D5DE-9C17-425C-AA4D-08FF56BD3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13257-E368-4B61-A61D-A883BF92182C}"/>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307540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1037-E002-43B1-B87F-F5947847F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F54042-0B0C-40C0-8301-1B9D5F5C0C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450A0-7D7D-4631-A502-650CB29B2AB6}"/>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5" name="Footer Placeholder 4">
            <a:extLst>
              <a:ext uri="{FF2B5EF4-FFF2-40B4-BE49-F238E27FC236}">
                <a16:creationId xmlns:a16="http://schemas.microsoft.com/office/drawing/2014/main" id="{D89C0385-D26F-4C6A-8614-52DDD1DA0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374F6-AAD3-45FB-AFB9-4D7CAE9184D1}"/>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288438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00A35-EF66-4116-A79D-B75C11830B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B32A51-8B02-48CF-BEC5-8254EC87AB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46BE6C-5CB2-481F-9F04-51EFBDB02D43}"/>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5" name="Footer Placeholder 4">
            <a:extLst>
              <a:ext uri="{FF2B5EF4-FFF2-40B4-BE49-F238E27FC236}">
                <a16:creationId xmlns:a16="http://schemas.microsoft.com/office/drawing/2014/main" id="{233B3B06-F342-4760-BBEA-F02733410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B2948-5B08-43A4-9BB5-DDEE42EB1133}"/>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314683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98ED-3716-4B78-BD42-C804FB601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105B66-196A-4F90-8EB7-A47F3C6F5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18DC5E-5E7D-448B-8417-E7751EC4B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5BE49E-A827-4D18-A4A3-B7974612B38B}"/>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6" name="Footer Placeholder 5">
            <a:extLst>
              <a:ext uri="{FF2B5EF4-FFF2-40B4-BE49-F238E27FC236}">
                <a16:creationId xmlns:a16="http://schemas.microsoft.com/office/drawing/2014/main" id="{C1A79AFF-BE6A-40DF-B4F2-A1BA80657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7A4A3-788E-4C0B-BBEA-89B7A4C83AF6}"/>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234785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6B-FA0F-41E2-977D-4AFDF25E0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DB0CAF-7003-4A3B-A2A8-1EE932D3C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5ED4D-9950-469E-AF2E-E12C5AE3B5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4F0A1B-B1CA-4688-82B9-F34DD4A64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F28057-5D21-4E9E-91DE-C3BED2506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C772A0-C593-4165-8D15-104F48CC0AB4}"/>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8" name="Footer Placeholder 7">
            <a:extLst>
              <a:ext uri="{FF2B5EF4-FFF2-40B4-BE49-F238E27FC236}">
                <a16:creationId xmlns:a16="http://schemas.microsoft.com/office/drawing/2014/main" id="{72A1E4D5-F50F-4C62-A645-180C31D2FA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9C30AE-B2F6-4564-95F8-23B6096065A6}"/>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176481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B238-8954-4C41-8BC4-BDD5404C77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72327C-D7A2-494F-995D-AA4E34DC14B0}"/>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4" name="Footer Placeholder 3">
            <a:extLst>
              <a:ext uri="{FF2B5EF4-FFF2-40B4-BE49-F238E27FC236}">
                <a16:creationId xmlns:a16="http://schemas.microsoft.com/office/drawing/2014/main" id="{774960BA-626B-4876-97B7-2F0F538797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28AEE8-1A5E-42E0-9CFC-5C3E8F4FFDC8}"/>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357733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7EB6D3-52D8-4C9C-BCA0-58B67D4B71A5}"/>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3" name="Footer Placeholder 2">
            <a:extLst>
              <a:ext uri="{FF2B5EF4-FFF2-40B4-BE49-F238E27FC236}">
                <a16:creationId xmlns:a16="http://schemas.microsoft.com/office/drawing/2014/main" id="{9A11A185-40B1-4C49-8AA1-526B172285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6835D1-EA93-4B6E-8110-F874D5D33AF4}"/>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155173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A19A-8916-4E64-B910-7061C3851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3ABB20-BD64-4744-96C5-2AEBC4906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945C97-E617-4BB7-A169-5E2E3F36E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4D0C8-0B6E-4A1B-8CF5-3BE2D3A1874D}"/>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6" name="Footer Placeholder 5">
            <a:extLst>
              <a:ext uri="{FF2B5EF4-FFF2-40B4-BE49-F238E27FC236}">
                <a16:creationId xmlns:a16="http://schemas.microsoft.com/office/drawing/2014/main" id="{234AB7C6-4A37-4278-B780-ABF20B189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95DCC-1FD6-4887-BD91-63C455F63285}"/>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413841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CEA0-FD23-4379-9E04-3431EDDBB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B14E8D-280E-4AE5-A173-255B05447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9212F4-43D4-4761-BC75-0B8D0DA75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3C27-735D-4859-818D-7B958A9F645A}"/>
              </a:ext>
            </a:extLst>
          </p:cNvPr>
          <p:cNvSpPr>
            <a:spLocks noGrp="1"/>
          </p:cNvSpPr>
          <p:nvPr>
            <p:ph type="dt" sz="half" idx="10"/>
          </p:nvPr>
        </p:nvSpPr>
        <p:spPr/>
        <p:txBody>
          <a:bodyPr/>
          <a:lstStyle/>
          <a:p>
            <a:fld id="{5B2DFBFE-8922-4764-9285-7F69AF6E4509}" type="datetimeFigureOut">
              <a:rPr lang="en-US" smtClean="0"/>
              <a:t>23-Nov-21</a:t>
            </a:fld>
            <a:endParaRPr lang="en-US"/>
          </a:p>
        </p:txBody>
      </p:sp>
      <p:sp>
        <p:nvSpPr>
          <p:cNvPr id="6" name="Footer Placeholder 5">
            <a:extLst>
              <a:ext uri="{FF2B5EF4-FFF2-40B4-BE49-F238E27FC236}">
                <a16:creationId xmlns:a16="http://schemas.microsoft.com/office/drawing/2014/main" id="{60C44902-159D-47BC-B6CC-023B8855E5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1D7C6-BF49-4208-9E80-E995F1B9FC66}"/>
              </a:ext>
            </a:extLst>
          </p:cNvPr>
          <p:cNvSpPr>
            <a:spLocks noGrp="1"/>
          </p:cNvSpPr>
          <p:nvPr>
            <p:ph type="sldNum" sz="quarter" idx="12"/>
          </p:nvPr>
        </p:nvSpPr>
        <p:spPr/>
        <p:txBody>
          <a:bodyPr/>
          <a:lstStyle/>
          <a:p>
            <a:fld id="{E6EB8506-3BD9-4311-AF6F-898AB5CB32BE}" type="slidenum">
              <a:rPr lang="en-US" smtClean="0"/>
              <a:t>‹#›</a:t>
            </a:fld>
            <a:endParaRPr lang="en-US"/>
          </a:p>
        </p:txBody>
      </p:sp>
    </p:spTree>
    <p:extLst>
      <p:ext uri="{BB962C8B-B14F-4D97-AF65-F5344CB8AC3E}">
        <p14:creationId xmlns:p14="http://schemas.microsoft.com/office/powerpoint/2010/main" val="38564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0C601F-C9E1-4D44-8F98-DB362A4523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223A78-83AD-4214-B19A-33E25DBE4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B7169-F27E-44DB-970F-C10882F12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DFBFE-8922-4764-9285-7F69AF6E4509}" type="datetimeFigureOut">
              <a:rPr lang="en-US" smtClean="0"/>
              <a:t>23-Nov-21</a:t>
            </a:fld>
            <a:endParaRPr lang="en-US"/>
          </a:p>
        </p:txBody>
      </p:sp>
      <p:sp>
        <p:nvSpPr>
          <p:cNvPr id="5" name="Footer Placeholder 4">
            <a:extLst>
              <a:ext uri="{FF2B5EF4-FFF2-40B4-BE49-F238E27FC236}">
                <a16:creationId xmlns:a16="http://schemas.microsoft.com/office/drawing/2014/main" id="{BA3CF116-E2A0-408B-BB66-C0ECF0A1A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44396E-15EC-4E3C-9FAF-5E6AD7D099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B8506-3BD9-4311-AF6F-898AB5CB32BE}" type="slidenum">
              <a:rPr lang="en-US" smtClean="0"/>
              <a:t>‹#›</a:t>
            </a:fld>
            <a:endParaRPr lang="en-US"/>
          </a:p>
        </p:txBody>
      </p:sp>
    </p:spTree>
    <p:extLst>
      <p:ext uri="{BB962C8B-B14F-4D97-AF65-F5344CB8AC3E}">
        <p14:creationId xmlns:p14="http://schemas.microsoft.com/office/powerpoint/2010/main" val="2110786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368C0D3-A52B-4881-B684-2F978CEFE948}"/>
              </a:ext>
            </a:extLst>
          </p:cNvPr>
          <p:cNvSpPr>
            <a:spLocks noGrp="1" noChangeArrowheads="1"/>
          </p:cNvSpPr>
          <p:nvPr>
            <p:ph type="ctrTitle"/>
          </p:nvPr>
        </p:nvSpPr>
        <p:spPr bwMode="auto">
          <a:xfrm>
            <a:off x="2104571" y="1592889"/>
            <a:ext cx="788841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0000"/>
                </a:solidFill>
                <a:effectLst/>
                <a:latin typeface="Arial Unicode MS" panose="020B0604020202020204" pitchFamily="34" charset="-128"/>
              </a:rPr>
              <a:t>Removing Autocorrelation and Multicollinearity</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18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8F24-5814-4AD4-BA6F-2484BC30790A}"/>
              </a:ext>
            </a:extLst>
          </p:cNvPr>
          <p:cNvSpPr>
            <a:spLocks noGrp="1"/>
          </p:cNvSpPr>
          <p:nvPr>
            <p:ph type="title"/>
          </p:nvPr>
        </p:nvSpPr>
        <p:spPr>
          <a:xfrm>
            <a:off x="838200" y="365125"/>
            <a:ext cx="10515600" cy="1027577"/>
          </a:xfrm>
        </p:spPr>
        <p:txBody>
          <a:bodyPr/>
          <a:lstStyle/>
          <a:p>
            <a:r>
              <a:rPr lang="en-US" sz="4400" dirty="0">
                <a:solidFill>
                  <a:srgbClr val="333333"/>
                </a:solidFill>
                <a:latin typeface="Candara" panose="020E0502030303020204" pitchFamily="34" charset="0"/>
              </a:rPr>
              <a:t>D</a:t>
            </a:r>
            <a:r>
              <a:rPr lang="en-US" sz="4400" b="0" i="0" dirty="0">
                <a:solidFill>
                  <a:srgbClr val="333333"/>
                </a:solidFill>
                <a:effectLst/>
                <a:latin typeface="Candara" panose="020E0502030303020204" pitchFamily="34" charset="0"/>
              </a:rPr>
              <a:t>iagnostic </a:t>
            </a:r>
            <a:r>
              <a:rPr lang="en-US" sz="4400" dirty="0">
                <a:solidFill>
                  <a:srgbClr val="333333"/>
                </a:solidFill>
                <a:latin typeface="Candara" panose="020E0502030303020204" pitchFamily="34" charset="0"/>
              </a:rPr>
              <a:t>C</a:t>
            </a:r>
            <a:r>
              <a:rPr lang="en-US" sz="4400" b="0" i="0" dirty="0">
                <a:solidFill>
                  <a:srgbClr val="333333"/>
                </a:solidFill>
                <a:effectLst/>
                <a:latin typeface="Candara" panose="020E0502030303020204" pitchFamily="34" charset="0"/>
              </a:rPr>
              <a:t>hecking</a:t>
            </a:r>
            <a:endParaRPr lang="en-US" dirty="0"/>
          </a:p>
        </p:txBody>
      </p:sp>
      <p:sp>
        <p:nvSpPr>
          <p:cNvPr id="3" name="Content Placeholder 2">
            <a:extLst>
              <a:ext uri="{FF2B5EF4-FFF2-40B4-BE49-F238E27FC236}">
                <a16:creationId xmlns:a16="http://schemas.microsoft.com/office/drawing/2014/main" id="{8F7E30A5-8567-4A90-8A6E-4262F38CFDE8}"/>
              </a:ext>
            </a:extLst>
          </p:cNvPr>
          <p:cNvSpPr>
            <a:spLocks noGrp="1"/>
          </p:cNvSpPr>
          <p:nvPr>
            <p:ph idx="1"/>
          </p:nvPr>
        </p:nvSpPr>
        <p:spPr>
          <a:xfrm>
            <a:off x="604911" y="1294228"/>
            <a:ext cx="10748889" cy="4882735"/>
          </a:xfrm>
        </p:spPr>
        <p:txBody>
          <a:bodyPr>
            <a:normAutofit fontScale="92500" lnSpcReduction="20000"/>
          </a:bodyPr>
          <a:lstStyle/>
          <a:p>
            <a:pPr algn="just">
              <a:lnSpc>
                <a:spcPct val="150000"/>
              </a:lnSpc>
            </a:pPr>
            <a:r>
              <a:rPr lang="en-US" b="0" i="0" dirty="0">
                <a:solidFill>
                  <a:srgbClr val="333333"/>
                </a:solidFill>
                <a:effectLst/>
                <a:latin typeface="Candara" panose="020E0502030303020204" pitchFamily="34" charset="0"/>
              </a:rPr>
              <a:t>Thus, the diagnostic plot is also look fair. </a:t>
            </a:r>
          </a:p>
          <a:p>
            <a:pPr algn="just">
              <a:lnSpc>
                <a:spcPct val="150000"/>
              </a:lnSpc>
            </a:pPr>
            <a:r>
              <a:rPr lang="en-US" b="0" i="0" dirty="0">
                <a:solidFill>
                  <a:srgbClr val="333333"/>
                </a:solidFill>
                <a:effectLst/>
                <a:latin typeface="Candara" panose="020E0502030303020204" pitchFamily="34" charset="0"/>
              </a:rPr>
              <a:t>So, possibly the multicollinearity problem is the reason for not getting many insignificant regression coefficients.</a:t>
            </a:r>
          </a:p>
          <a:p>
            <a:pPr algn="just">
              <a:lnSpc>
                <a:spcPct val="150000"/>
              </a:lnSpc>
            </a:pPr>
            <a:r>
              <a:rPr lang="en-US" b="0" i="0" dirty="0">
                <a:solidFill>
                  <a:srgbClr val="333333"/>
                </a:solidFill>
                <a:effectLst/>
                <a:latin typeface="Candara" panose="020E0502030303020204" pitchFamily="34" charset="0"/>
              </a:rPr>
              <a:t>For further diagnosis of the problem, let us first look at the pair-wise correlation among the explanatory variables.</a:t>
            </a:r>
          </a:p>
          <a:p>
            <a:pPr algn="just">
              <a:lnSpc>
                <a:spcPct val="150000"/>
              </a:lnSpc>
            </a:pPr>
            <a:r>
              <a:rPr lang="en-US" b="0" i="0" dirty="0">
                <a:solidFill>
                  <a:srgbClr val="333333"/>
                </a:solidFill>
                <a:effectLst/>
                <a:latin typeface="Candara" panose="020E0502030303020204" pitchFamily="34" charset="0"/>
              </a:rPr>
              <a:t>&gt; library(</a:t>
            </a:r>
            <a:r>
              <a:rPr lang="en-US" b="0" i="0" dirty="0" err="1">
                <a:solidFill>
                  <a:srgbClr val="333333"/>
                </a:solidFill>
                <a:effectLst/>
                <a:latin typeface="Candara" panose="020E0502030303020204" pitchFamily="34" charset="0"/>
              </a:rPr>
              <a:t>GGally</a:t>
            </a:r>
            <a:r>
              <a:rPr lang="en-US" b="0" i="0" dirty="0">
                <a:solidFill>
                  <a:srgbClr val="333333"/>
                </a:solidFill>
                <a:effectLst/>
                <a:latin typeface="Candara" panose="020E0502030303020204" pitchFamily="34" charset="0"/>
              </a:rPr>
              <a:t>)</a:t>
            </a:r>
          </a:p>
          <a:p>
            <a:pPr algn="just">
              <a:lnSpc>
                <a:spcPct val="150000"/>
              </a:lnSpc>
            </a:pPr>
            <a:r>
              <a:rPr lang="en-US" b="0" i="0" dirty="0">
                <a:solidFill>
                  <a:srgbClr val="333333"/>
                </a:solidFill>
                <a:effectLst/>
                <a:latin typeface="Candara" panose="020E0502030303020204" pitchFamily="34" charset="0"/>
              </a:rPr>
              <a:t>&gt; X&lt;-</a:t>
            </a:r>
            <a:r>
              <a:rPr lang="en-US" b="0" i="0" dirty="0" err="1">
                <a:solidFill>
                  <a:srgbClr val="333333"/>
                </a:solidFill>
                <a:effectLst/>
                <a:latin typeface="Candara" panose="020E0502030303020204" pitchFamily="34" charset="0"/>
              </a:rPr>
              <a:t>wagesmicrodata</a:t>
            </a:r>
            <a:r>
              <a:rPr lang="en-US" b="0" i="0" dirty="0">
                <a:solidFill>
                  <a:srgbClr val="333333"/>
                </a:solidFill>
                <a:effectLst/>
                <a:latin typeface="Candara" panose="020E0502030303020204" pitchFamily="34" charset="0"/>
              </a:rPr>
              <a:t>[,2:11]</a:t>
            </a:r>
          </a:p>
          <a:p>
            <a:pPr algn="just">
              <a:lnSpc>
                <a:spcPct val="150000"/>
              </a:lnSpc>
            </a:pPr>
            <a:r>
              <a:rPr lang="en-US" b="0" i="0" dirty="0">
                <a:solidFill>
                  <a:srgbClr val="333333"/>
                </a:solidFill>
                <a:effectLst/>
                <a:latin typeface="Candara" panose="020E0502030303020204" pitchFamily="34" charset="0"/>
              </a:rPr>
              <a:t>&gt; </a:t>
            </a:r>
            <a:r>
              <a:rPr lang="en-US" b="0" i="0" dirty="0" err="1">
                <a:solidFill>
                  <a:srgbClr val="333333"/>
                </a:solidFill>
                <a:effectLst/>
                <a:latin typeface="Candara" panose="020E0502030303020204" pitchFamily="34" charset="0"/>
              </a:rPr>
              <a:t>ggpairs</a:t>
            </a:r>
            <a:r>
              <a:rPr lang="en-US" b="0" i="0" dirty="0">
                <a:solidFill>
                  <a:srgbClr val="333333"/>
                </a:solidFill>
                <a:effectLst/>
                <a:latin typeface="Candara" panose="020E0502030303020204" pitchFamily="34" charset="0"/>
              </a:rPr>
              <a:t>(X)</a:t>
            </a:r>
          </a:p>
          <a:p>
            <a:endParaRPr lang="en-US" dirty="0">
              <a:latin typeface="Candara" panose="020E0502030303020204" pitchFamily="34" charset="0"/>
            </a:endParaRPr>
          </a:p>
        </p:txBody>
      </p:sp>
    </p:spTree>
    <p:extLst>
      <p:ext uri="{BB962C8B-B14F-4D97-AF65-F5344CB8AC3E}">
        <p14:creationId xmlns:p14="http://schemas.microsoft.com/office/powerpoint/2010/main" val="328132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table&#10;&#10;Description automatically generated">
            <a:extLst>
              <a:ext uri="{FF2B5EF4-FFF2-40B4-BE49-F238E27FC236}">
                <a16:creationId xmlns:a16="http://schemas.microsoft.com/office/drawing/2014/main" id="{037B8772-4395-4957-A913-32ECB638F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43" y="1"/>
            <a:ext cx="12094482" cy="7024914"/>
          </a:xfrm>
        </p:spPr>
      </p:pic>
    </p:spTree>
    <p:extLst>
      <p:ext uri="{BB962C8B-B14F-4D97-AF65-F5344CB8AC3E}">
        <p14:creationId xmlns:p14="http://schemas.microsoft.com/office/powerpoint/2010/main" val="234563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279D-91B3-4E1A-8EAA-5F9419969514}"/>
              </a:ext>
            </a:extLst>
          </p:cNvPr>
          <p:cNvSpPr>
            <a:spLocks noGrp="1"/>
          </p:cNvSpPr>
          <p:nvPr>
            <p:ph type="title"/>
          </p:nvPr>
        </p:nvSpPr>
        <p:spPr/>
        <p:txBody>
          <a:bodyPr/>
          <a:lstStyle/>
          <a:p>
            <a:r>
              <a:rPr lang="en-US" sz="4400" dirty="0">
                <a:solidFill>
                  <a:srgbClr val="333333"/>
                </a:solidFill>
                <a:latin typeface="Candara" panose="020E0502030303020204" pitchFamily="34" charset="0"/>
              </a:rPr>
              <a:t>D</a:t>
            </a:r>
            <a:r>
              <a:rPr lang="en-US" sz="4400" b="0" i="0" dirty="0">
                <a:solidFill>
                  <a:srgbClr val="333333"/>
                </a:solidFill>
                <a:effectLst/>
                <a:latin typeface="Candara" panose="020E0502030303020204" pitchFamily="34" charset="0"/>
              </a:rPr>
              <a:t>iagnostic </a:t>
            </a:r>
            <a:r>
              <a:rPr lang="en-US" sz="4400" dirty="0">
                <a:solidFill>
                  <a:srgbClr val="333333"/>
                </a:solidFill>
                <a:latin typeface="Candara" panose="020E0502030303020204" pitchFamily="34" charset="0"/>
              </a:rPr>
              <a:t>C</a:t>
            </a:r>
            <a:r>
              <a:rPr lang="en-US" sz="4400" b="0" i="0" dirty="0">
                <a:solidFill>
                  <a:srgbClr val="333333"/>
                </a:solidFill>
                <a:effectLst/>
                <a:latin typeface="Candara" panose="020E0502030303020204" pitchFamily="34" charset="0"/>
              </a:rPr>
              <a:t>hecking</a:t>
            </a:r>
            <a:endParaRPr lang="en-US" dirty="0"/>
          </a:p>
        </p:txBody>
      </p:sp>
      <p:sp>
        <p:nvSpPr>
          <p:cNvPr id="3" name="Content Placeholder 2">
            <a:extLst>
              <a:ext uri="{FF2B5EF4-FFF2-40B4-BE49-F238E27FC236}">
                <a16:creationId xmlns:a16="http://schemas.microsoft.com/office/drawing/2014/main" id="{6FEAD287-4C89-489E-BFF5-5D17CE425B30}"/>
              </a:ext>
            </a:extLst>
          </p:cNvPr>
          <p:cNvSpPr>
            <a:spLocks noGrp="1"/>
          </p:cNvSpPr>
          <p:nvPr>
            <p:ph idx="1"/>
          </p:nvPr>
        </p:nvSpPr>
        <p:spPr/>
        <p:txBody>
          <a:bodyPr>
            <a:normAutofit fontScale="85000" lnSpcReduction="10000"/>
          </a:bodyPr>
          <a:lstStyle/>
          <a:p>
            <a:pPr>
              <a:lnSpc>
                <a:spcPct val="150000"/>
              </a:lnSpc>
            </a:pPr>
            <a:r>
              <a:rPr lang="en-US" dirty="0">
                <a:latin typeface="Candara" panose="020E0502030303020204" pitchFamily="34" charset="0"/>
              </a:rPr>
              <a:t>The correlation matrix shows that the pair-wise correlation among all the explanatory variables are not very high, except for the pair age – experience. </a:t>
            </a:r>
          </a:p>
          <a:p>
            <a:pPr>
              <a:lnSpc>
                <a:spcPct val="150000"/>
              </a:lnSpc>
            </a:pPr>
            <a:r>
              <a:rPr lang="en-US" dirty="0">
                <a:latin typeface="Candara" panose="020E0502030303020204" pitchFamily="34" charset="0"/>
              </a:rPr>
              <a:t>The high correlation between age and experience might be the root cause of multicollinearity.</a:t>
            </a:r>
          </a:p>
          <a:p>
            <a:pPr>
              <a:lnSpc>
                <a:spcPct val="150000"/>
              </a:lnSpc>
            </a:pPr>
            <a:r>
              <a:rPr lang="en-US" dirty="0">
                <a:latin typeface="Candara" panose="020E0502030303020204" pitchFamily="34" charset="0"/>
              </a:rPr>
              <a:t>Again by looking at the partial correlation coefficient matrix among the variables, it is also clear that the partial correlation between experience – education, age – education and age – experience are quite high.</a:t>
            </a:r>
          </a:p>
        </p:txBody>
      </p:sp>
    </p:spTree>
    <p:extLst>
      <p:ext uri="{BB962C8B-B14F-4D97-AF65-F5344CB8AC3E}">
        <p14:creationId xmlns:p14="http://schemas.microsoft.com/office/powerpoint/2010/main" val="180042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2DFC-A291-408E-A546-5103FE9C9EC4}"/>
              </a:ext>
            </a:extLst>
          </p:cNvPr>
          <p:cNvSpPr>
            <a:spLocks noGrp="1"/>
          </p:cNvSpPr>
          <p:nvPr>
            <p:ph type="title"/>
          </p:nvPr>
        </p:nvSpPr>
        <p:spPr>
          <a:xfrm>
            <a:off x="838200" y="365126"/>
            <a:ext cx="10515600" cy="211650"/>
          </a:xfrm>
        </p:spPr>
        <p:txBody>
          <a:bodyPr>
            <a:normAutofit fontScale="90000"/>
          </a:bodyPr>
          <a:lstStyle/>
          <a:p>
            <a:r>
              <a:rPr lang="en-US" sz="4400" dirty="0">
                <a:solidFill>
                  <a:srgbClr val="333333"/>
                </a:solidFill>
                <a:latin typeface="Candara" panose="020E0502030303020204" pitchFamily="34" charset="0"/>
              </a:rPr>
              <a:t>D</a:t>
            </a:r>
            <a:r>
              <a:rPr lang="en-US" sz="4400" b="0" i="0" dirty="0">
                <a:solidFill>
                  <a:srgbClr val="333333"/>
                </a:solidFill>
                <a:effectLst/>
                <a:latin typeface="Candara" panose="020E0502030303020204" pitchFamily="34" charset="0"/>
              </a:rPr>
              <a:t>iagnostic </a:t>
            </a:r>
            <a:r>
              <a:rPr lang="en-US" sz="4400" dirty="0">
                <a:solidFill>
                  <a:srgbClr val="333333"/>
                </a:solidFill>
                <a:latin typeface="Candara" panose="020E0502030303020204" pitchFamily="34" charset="0"/>
              </a:rPr>
              <a:t>C</a:t>
            </a:r>
            <a:r>
              <a:rPr lang="en-US" sz="4400" b="0" i="0" dirty="0">
                <a:solidFill>
                  <a:srgbClr val="333333"/>
                </a:solidFill>
                <a:effectLst/>
                <a:latin typeface="Candara" panose="020E0502030303020204" pitchFamily="34" charset="0"/>
              </a:rPr>
              <a:t>hecking</a:t>
            </a:r>
            <a:endParaRPr lang="en-US" dirty="0"/>
          </a:p>
        </p:txBody>
      </p:sp>
      <p:sp>
        <p:nvSpPr>
          <p:cNvPr id="3" name="Content Placeholder 2">
            <a:extLst>
              <a:ext uri="{FF2B5EF4-FFF2-40B4-BE49-F238E27FC236}">
                <a16:creationId xmlns:a16="http://schemas.microsoft.com/office/drawing/2014/main" id="{0C349BC5-FAE3-4C0B-A9E9-5161DD714BD9}"/>
              </a:ext>
            </a:extLst>
          </p:cNvPr>
          <p:cNvSpPr>
            <a:spLocks noGrp="1"/>
          </p:cNvSpPr>
          <p:nvPr>
            <p:ph idx="1"/>
          </p:nvPr>
        </p:nvSpPr>
        <p:spPr>
          <a:xfrm>
            <a:off x="492369" y="576776"/>
            <a:ext cx="10861431" cy="5600187"/>
          </a:xfrm>
        </p:spPr>
        <p:txBody>
          <a:bodyPr/>
          <a:lstStyle/>
          <a:p>
            <a:pPr marL="0" indent="0">
              <a:lnSpc>
                <a:spcPct val="100000"/>
              </a:lnSpc>
              <a:buNone/>
            </a:pPr>
            <a:endParaRPr lang="en-US" dirty="0">
              <a:latin typeface="Candara" panose="020E0502030303020204" pitchFamily="34" charset="0"/>
            </a:endParaRPr>
          </a:p>
          <a:p>
            <a:pPr marL="0" indent="0">
              <a:lnSpc>
                <a:spcPct val="100000"/>
              </a:lnSpc>
              <a:buNone/>
            </a:pPr>
            <a:r>
              <a:rPr lang="en-US" dirty="0">
                <a:latin typeface="Candara" panose="020E0502030303020204" pitchFamily="34" charset="0"/>
              </a:rPr>
              <a:t>&gt;</a:t>
            </a:r>
            <a:r>
              <a:rPr lang="en-US" dirty="0" err="1">
                <a:latin typeface="Candara" panose="020E0502030303020204" pitchFamily="34" charset="0"/>
              </a:rPr>
              <a:t>install.packages</a:t>
            </a:r>
            <a:r>
              <a:rPr lang="en-US" dirty="0">
                <a:latin typeface="Candara" panose="020E0502030303020204" pitchFamily="34" charset="0"/>
              </a:rPr>
              <a:t>("</a:t>
            </a:r>
            <a:r>
              <a:rPr lang="en-US" dirty="0" err="1">
                <a:latin typeface="Candara" panose="020E0502030303020204" pitchFamily="34" charset="0"/>
              </a:rPr>
              <a:t>corpcor</a:t>
            </a:r>
            <a:r>
              <a:rPr lang="en-US" dirty="0">
                <a:latin typeface="Candara" panose="020E0502030303020204" pitchFamily="34" charset="0"/>
              </a:rPr>
              <a:t>")</a:t>
            </a:r>
          </a:p>
          <a:p>
            <a:pPr marL="0" indent="0">
              <a:lnSpc>
                <a:spcPct val="100000"/>
              </a:lnSpc>
              <a:buNone/>
            </a:pPr>
            <a:r>
              <a:rPr lang="en-US" dirty="0">
                <a:latin typeface="Candara" panose="020E0502030303020204" pitchFamily="34" charset="0"/>
              </a:rPr>
              <a:t>&gt; library(</a:t>
            </a:r>
            <a:r>
              <a:rPr lang="en-US" dirty="0" err="1">
                <a:latin typeface="Candara" panose="020E0502030303020204" pitchFamily="34" charset="0"/>
              </a:rPr>
              <a:t>corpcor</a:t>
            </a:r>
            <a:r>
              <a:rPr lang="en-US" dirty="0">
                <a:latin typeface="Candara" panose="020E0502030303020204" pitchFamily="34" charset="0"/>
              </a:rPr>
              <a:t>)</a:t>
            </a:r>
          </a:p>
          <a:p>
            <a:pPr marL="0" indent="0">
              <a:lnSpc>
                <a:spcPct val="100000"/>
              </a:lnSpc>
              <a:buNone/>
            </a:pPr>
            <a:r>
              <a:rPr lang="en-US" dirty="0">
                <a:latin typeface="Candara" panose="020E0502030303020204" pitchFamily="34" charset="0"/>
              </a:rPr>
              <a:t>&gt; cor2pcor(</a:t>
            </a:r>
            <a:r>
              <a:rPr lang="en-US" dirty="0" err="1">
                <a:latin typeface="Candara" panose="020E0502030303020204" pitchFamily="34" charset="0"/>
              </a:rPr>
              <a:t>cov</a:t>
            </a:r>
            <a:r>
              <a:rPr lang="en-US" dirty="0">
                <a:latin typeface="Candara" panose="020E0502030303020204" pitchFamily="34" charset="0"/>
              </a:rPr>
              <a:t>(X))</a:t>
            </a:r>
          </a:p>
        </p:txBody>
      </p:sp>
      <p:pic>
        <p:nvPicPr>
          <p:cNvPr id="5" name="Picture 4" descr="Calendar&#10;&#10;Description automatically generated with low confidence">
            <a:extLst>
              <a:ext uri="{FF2B5EF4-FFF2-40B4-BE49-F238E27FC236}">
                <a16:creationId xmlns:a16="http://schemas.microsoft.com/office/drawing/2014/main" id="{E06843B1-2F4F-40DA-8635-4EDB94851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1" y="3119381"/>
            <a:ext cx="12253707" cy="1989648"/>
          </a:xfrm>
          <a:prstGeom prst="rect">
            <a:avLst/>
          </a:prstGeom>
        </p:spPr>
      </p:pic>
    </p:spTree>
    <p:extLst>
      <p:ext uri="{BB962C8B-B14F-4D97-AF65-F5344CB8AC3E}">
        <p14:creationId xmlns:p14="http://schemas.microsoft.com/office/powerpoint/2010/main" val="289596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9610-0E1C-4E7E-9C40-42A8FAF8F247}"/>
              </a:ext>
            </a:extLst>
          </p:cNvPr>
          <p:cNvSpPr>
            <a:spLocks noGrp="1"/>
          </p:cNvSpPr>
          <p:nvPr>
            <p:ph type="title"/>
          </p:nvPr>
        </p:nvSpPr>
        <p:spPr/>
        <p:txBody>
          <a:bodyPr/>
          <a:lstStyle/>
          <a:p>
            <a:r>
              <a:rPr lang="en-US" b="1" i="0" dirty="0">
                <a:solidFill>
                  <a:srgbClr val="111111"/>
                </a:solidFill>
                <a:effectLst/>
                <a:latin typeface="nunito" pitchFamily="2" charset="0"/>
              </a:rPr>
              <a:t>Farrar – Glauber Test</a:t>
            </a:r>
            <a:br>
              <a:rPr lang="en-US" b="1" i="0" dirty="0">
                <a:solidFill>
                  <a:srgbClr val="111111"/>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CDE9DF6-01C5-43AF-82FF-C5BBFECB9BE9}"/>
              </a:ext>
            </a:extLst>
          </p:cNvPr>
          <p:cNvSpPr>
            <a:spLocks noGrp="1"/>
          </p:cNvSpPr>
          <p:nvPr>
            <p:ph idx="1"/>
          </p:nvPr>
        </p:nvSpPr>
        <p:spPr>
          <a:xfrm>
            <a:off x="838200" y="1350498"/>
            <a:ext cx="10515600" cy="4826465"/>
          </a:xfrm>
        </p:spPr>
        <p:txBody>
          <a:bodyPr/>
          <a:lstStyle/>
          <a:p>
            <a:pPr>
              <a:lnSpc>
                <a:spcPct val="150000"/>
              </a:lnSpc>
            </a:pPr>
            <a:r>
              <a:rPr lang="en-US" b="0" i="0" dirty="0">
                <a:solidFill>
                  <a:srgbClr val="333333"/>
                </a:solidFill>
                <a:effectLst/>
                <a:latin typeface="Candara" panose="020E0502030303020204" pitchFamily="34" charset="0"/>
              </a:rPr>
              <a:t>The ‘</a:t>
            </a:r>
            <a:r>
              <a:rPr lang="en-US" b="0" i="0" dirty="0" err="1">
                <a:solidFill>
                  <a:srgbClr val="333333"/>
                </a:solidFill>
                <a:effectLst/>
                <a:latin typeface="Candara" panose="020E0502030303020204" pitchFamily="34" charset="0"/>
              </a:rPr>
              <a:t>mctest</a:t>
            </a:r>
            <a:r>
              <a:rPr lang="en-US" b="0" i="0" dirty="0">
                <a:solidFill>
                  <a:srgbClr val="333333"/>
                </a:solidFill>
                <a:effectLst/>
                <a:latin typeface="Candara" panose="020E0502030303020204" pitchFamily="34" charset="0"/>
              </a:rPr>
              <a:t>’ package in R provides the Farrar-Glauber test and other relevant tests for multicollinearity. </a:t>
            </a:r>
          </a:p>
          <a:p>
            <a:pPr>
              <a:lnSpc>
                <a:spcPct val="150000"/>
              </a:lnSpc>
            </a:pPr>
            <a:r>
              <a:rPr lang="en-US" b="0" i="0" dirty="0">
                <a:solidFill>
                  <a:srgbClr val="333333"/>
                </a:solidFill>
                <a:effectLst/>
                <a:latin typeface="Candara" panose="020E0502030303020204" pitchFamily="34" charset="0"/>
              </a:rPr>
              <a:t>There are two functions viz. ‘</a:t>
            </a:r>
            <a:r>
              <a:rPr lang="en-US" b="0" i="0" dirty="0" err="1">
                <a:solidFill>
                  <a:srgbClr val="333333"/>
                </a:solidFill>
                <a:effectLst/>
                <a:latin typeface="Candara" panose="020E0502030303020204" pitchFamily="34" charset="0"/>
              </a:rPr>
              <a:t>omcdiag</a:t>
            </a:r>
            <a:r>
              <a:rPr lang="en-US" b="0" i="0" dirty="0">
                <a:solidFill>
                  <a:srgbClr val="333333"/>
                </a:solidFill>
                <a:effectLst/>
                <a:latin typeface="Candara" panose="020E0502030303020204" pitchFamily="34" charset="0"/>
              </a:rPr>
              <a:t>’ and ‘</a:t>
            </a:r>
            <a:r>
              <a:rPr lang="en-US" b="0" i="0" dirty="0" err="1">
                <a:solidFill>
                  <a:srgbClr val="333333"/>
                </a:solidFill>
                <a:effectLst/>
                <a:latin typeface="Candara" panose="020E0502030303020204" pitchFamily="34" charset="0"/>
              </a:rPr>
              <a:t>imcdiag</a:t>
            </a:r>
            <a:r>
              <a:rPr lang="en-US" b="0" i="0" dirty="0">
                <a:solidFill>
                  <a:srgbClr val="333333"/>
                </a:solidFill>
                <a:effectLst/>
                <a:latin typeface="Candara" panose="020E0502030303020204" pitchFamily="34" charset="0"/>
              </a:rPr>
              <a:t>’ under ‘</a:t>
            </a:r>
            <a:r>
              <a:rPr lang="en-US" b="0" i="0" dirty="0" err="1">
                <a:solidFill>
                  <a:srgbClr val="333333"/>
                </a:solidFill>
                <a:effectLst/>
                <a:latin typeface="Candara" panose="020E0502030303020204" pitchFamily="34" charset="0"/>
              </a:rPr>
              <a:t>mctest</a:t>
            </a:r>
            <a:r>
              <a:rPr lang="en-US" b="0" i="0" dirty="0">
                <a:solidFill>
                  <a:srgbClr val="333333"/>
                </a:solidFill>
                <a:effectLst/>
                <a:latin typeface="Candara" panose="020E0502030303020204" pitchFamily="34" charset="0"/>
              </a:rPr>
              <a:t>’ package in R which will provide the overall and individual diagnostic checking for multicollinearity respectively.</a:t>
            </a:r>
            <a:endParaRPr lang="en-US" dirty="0">
              <a:latin typeface="Candara" panose="020E0502030303020204" pitchFamily="34" charset="0"/>
            </a:endParaRPr>
          </a:p>
        </p:txBody>
      </p:sp>
    </p:spTree>
    <p:extLst>
      <p:ext uri="{BB962C8B-B14F-4D97-AF65-F5344CB8AC3E}">
        <p14:creationId xmlns:p14="http://schemas.microsoft.com/office/powerpoint/2010/main" val="1801668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01F2-F906-4A25-BA01-BCE3A2AD2227}"/>
              </a:ext>
            </a:extLst>
          </p:cNvPr>
          <p:cNvSpPr>
            <a:spLocks noGrp="1"/>
          </p:cNvSpPr>
          <p:nvPr>
            <p:ph type="title"/>
          </p:nvPr>
        </p:nvSpPr>
        <p:spPr>
          <a:xfrm>
            <a:off x="838200" y="365125"/>
            <a:ext cx="10515600" cy="675883"/>
          </a:xfrm>
        </p:spPr>
        <p:txBody>
          <a:bodyPr>
            <a:normAutofit fontScale="90000"/>
          </a:bodyPr>
          <a:lstStyle/>
          <a:p>
            <a:r>
              <a:rPr lang="en-US" b="1" i="0" dirty="0">
                <a:solidFill>
                  <a:srgbClr val="111111"/>
                </a:solidFill>
                <a:effectLst/>
                <a:latin typeface="nunito" pitchFamily="2" charset="0"/>
              </a:rPr>
              <a:t>Farrar – Glauber Test</a:t>
            </a:r>
            <a:endParaRPr lang="en-US" dirty="0"/>
          </a:p>
        </p:txBody>
      </p:sp>
      <p:sp>
        <p:nvSpPr>
          <p:cNvPr id="3" name="Content Placeholder 2">
            <a:extLst>
              <a:ext uri="{FF2B5EF4-FFF2-40B4-BE49-F238E27FC236}">
                <a16:creationId xmlns:a16="http://schemas.microsoft.com/office/drawing/2014/main" id="{769CE071-43A9-49C0-AE6A-3B8755D374C0}"/>
              </a:ext>
            </a:extLst>
          </p:cNvPr>
          <p:cNvSpPr>
            <a:spLocks noGrp="1"/>
          </p:cNvSpPr>
          <p:nvPr>
            <p:ph idx="1"/>
          </p:nvPr>
        </p:nvSpPr>
        <p:spPr>
          <a:xfrm>
            <a:off x="239151" y="1406133"/>
            <a:ext cx="11114649" cy="4770830"/>
          </a:xfrm>
        </p:spPr>
        <p:txBody>
          <a:bodyPr/>
          <a:lstStyle/>
          <a:p>
            <a:pPr marL="0" indent="0">
              <a:buNone/>
            </a:pPr>
            <a:r>
              <a:rPr lang="en-US" sz="1800" dirty="0">
                <a:latin typeface="Candara" panose="020E0502030303020204" pitchFamily="34" charset="0"/>
              </a:rPr>
              <a:t>&gt;</a:t>
            </a:r>
            <a:r>
              <a:rPr lang="en-US" sz="1800" dirty="0" err="1">
                <a:latin typeface="Candara" panose="020E0502030303020204" pitchFamily="34" charset="0"/>
              </a:rPr>
              <a:t>install.packages</a:t>
            </a:r>
            <a:r>
              <a:rPr lang="en-US" sz="1800" dirty="0">
                <a:latin typeface="Candara" panose="020E0502030303020204" pitchFamily="34" charset="0"/>
              </a:rPr>
              <a:t>("</a:t>
            </a:r>
            <a:r>
              <a:rPr lang="en-US" sz="1800" dirty="0" err="1">
                <a:latin typeface="Candara" panose="020E0502030303020204" pitchFamily="34" charset="0"/>
              </a:rPr>
              <a:t>mctest</a:t>
            </a:r>
            <a:r>
              <a:rPr lang="en-US" sz="1800" dirty="0">
                <a:latin typeface="Candara" panose="020E0502030303020204" pitchFamily="34" charset="0"/>
              </a:rPr>
              <a:t>")</a:t>
            </a:r>
          </a:p>
          <a:p>
            <a:pPr marL="0" indent="0">
              <a:buNone/>
            </a:pPr>
            <a:r>
              <a:rPr lang="en-US" sz="1800" dirty="0">
                <a:latin typeface="Candara" panose="020E0502030303020204" pitchFamily="34" charset="0"/>
              </a:rPr>
              <a:t>&gt; fit&lt;- </a:t>
            </a:r>
            <a:r>
              <a:rPr lang="en-US" sz="1800" dirty="0" err="1">
                <a:latin typeface="Candara" panose="020E0502030303020204" pitchFamily="34" charset="0"/>
              </a:rPr>
              <a:t>lm</a:t>
            </a:r>
            <a:r>
              <a:rPr lang="en-US" sz="1800" dirty="0">
                <a:latin typeface="Candara" panose="020E0502030303020204" pitchFamily="34" charset="0"/>
              </a:rPr>
              <a:t>((WAGE)~OCCUPATION+SECTOR+UNION+EDUCATION+EXPERIENCE+AGE+SEX+MARR+RACE+SOUTH, data=</a:t>
            </a:r>
            <a:r>
              <a:rPr lang="en-US" sz="1800" dirty="0" err="1">
                <a:latin typeface="Candara" panose="020E0502030303020204" pitchFamily="34" charset="0"/>
              </a:rPr>
              <a:t>wagesmicrodata</a:t>
            </a:r>
            <a:r>
              <a:rPr lang="en-US" sz="1800" dirty="0">
                <a:latin typeface="Candara" panose="020E0502030303020204" pitchFamily="34" charset="0"/>
              </a:rPr>
              <a:t>)</a:t>
            </a:r>
          </a:p>
          <a:p>
            <a:pPr marL="0" indent="0">
              <a:buNone/>
            </a:pPr>
            <a:r>
              <a:rPr lang="en-US" sz="1800" dirty="0">
                <a:latin typeface="Candara" panose="020E0502030303020204" pitchFamily="34" charset="0"/>
              </a:rPr>
              <a:t>&gt; </a:t>
            </a:r>
            <a:r>
              <a:rPr lang="en-US" sz="1800" dirty="0" err="1">
                <a:latin typeface="Candara" panose="020E0502030303020204" pitchFamily="34" charset="0"/>
              </a:rPr>
              <a:t>omcdiag</a:t>
            </a:r>
            <a:r>
              <a:rPr lang="en-US" sz="1800" dirty="0">
                <a:latin typeface="Candara" panose="020E0502030303020204" pitchFamily="34" charset="0"/>
              </a:rPr>
              <a:t>(fit)</a:t>
            </a:r>
          </a:p>
          <a:p>
            <a:pPr>
              <a:buFont typeface="Wingdings" panose="05000000000000000000" pitchFamily="2" charset="2"/>
              <a:buChar char="Ø"/>
            </a:pPr>
            <a:endParaRPr lang="en-US" dirty="0"/>
          </a:p>
        </p:txBody>
      </p:sp>
      <p:sp>
        <p:nvSpPr>
          <p:cNvPr id="4" name="Rectangle 1">
            <a:extLst>
              <a:ext uri="{FF2B5EF4-FFF2-40B4-BE49-F238E27FC236}">
                <a16:creationId xmlns:a16="http://schemas.microsoft.com/office/drawing/2014/main" id="{1ECBFF6A-A163-4153-AF40-EFE9D062B485}"/>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pic>
        <p:nvPicPr>
          <p:cNvPr id="6" name="Picture 5" descr="A picture containing text&#10;&#10;Description automatically generated">
            <a:extLst>
              <a:ext uri="{FF2B5EF4-FFF2-40B4-BE49-F238E27FC236}">
                <a16:creationId xmlns:a16="http://schemas.microsoft.com/office/drawing/2014/main" id="{5D214D91-6630-4EA1-BDBF-2B16FA882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82" y="3049066"/>
            <a:ext cx="5303520" cy="3127897"/>
          </a:xfrm>
          <a:prstGeom prst="rect">
            <a:avLst/>
          </a:prstGeom>
        </p:spPr>
      </p:pic>
    </p:spTree>
    <p:extLst>
      <p:ext uri="{BB962C8B-B14F-4D97-AF65-F5344CB8AC3E}">
        <p14:creationId xmlns:p14="http://schemas.microsoft.com/office/powerpoint/2010/main" val="972591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E3DF-8B9A-46E6-9C69-0D0C74015337}"/>
              </a:ext>
            </a:extLst>
          </p:cNvPr>
          <p:cNvSpPr>
            <a:spLocks noGrp="1"/>
          </p:cNvSpPr>
          <p:nvPr>
            <p:ph type="title"/>
          </p:nvPr>
        </p:nvSpPr>
        <p:spPr/>
        <p:txBody>
          <a:bodyPr/>
          <a:lstStyle/>
          <a:p>
            <a:r>
              <a:rPr lang="en-US" b="1" i="0" dirty="0">
                <a:solidFill>
                  <a:srgbClr val="111111"/>
                </a:solidFill>
                <a:effectLst/>
                <a:latin typeface="nunito" pitchFamily="2" charset="0"/>
              </a:rPr>
              <a:t>Farrar – Glauber Test</a:t>
            </a:r>
            <a:endParaRPr lang="en-US" dirty="0"/>
          </a:p>
        </p:txBody>
      </p:sp>
      <p:sp>
        <p:nvSpPr>
          <p:cNvPr id="3" name="Content Placeholder 2">
            <a:extLst>
              <a:ext uri="{FF2B5EF4-FFF2-40B4-BE49-F238E27FC236}">
                <a16:creationId xmlns:a16="http://schemas.microsoft.com/office/drawing/2014/main" id="{A4308585-1533-45F4-BC03-47DABDAA56CD}"/>
              </a:ext>
            </a:extLst>
          </p:cNvPr>
          <p:cNvSpPr>
            <a:spLocks noGrp="1"/>
          </p:cNvSpPr>
          <p:nvPr>
            <p:ph idx="1"/>
          </p:nvPr>
        </p:nvSpPr>
        <p:spPr/>
        <p:txBody>
          <a:bodyPr>
            <a:normAutofit lnSpcReduction="10000"/>
          </a:bodyPr>
          <a:lstStyle/>
          <a:p>
            <a:pPr algn="just"/>
            <a:r>
              <a:rPr lang="en-US" b="0" i="0" dirty="0">
                <a:solidFill>
                  <a:srgbClr val="333333"/>
                </a:solidFill>
                <a:effectLst/>
                <a:latin typeface="Candara" panose="020E0502030303020204" pitchFamily="34" charset="0"/>
              </a:rPr>
              <a:t>The value of the standardized determinant is found to be 0.0001 which is very small. The calculated value of the Chi-square test statistic is found to </a:t>
            </a:r>
            <a:r>
              <a:rPr lang="en-US" b="0" i="0">
                <a:solidFill>
                  <a:srgbClr val="333333"/>
                </a:solidFill>
                <a:effectLst/>
                <a:latin typeface="Candara" panose="020E0502030303020204" pitchFamily="34" charset="0"/>
              </a:rPr>
              <a:t>be 4818.3895 </a:t>
            </a:r>
            <a:r>
              <a:rPr lang="en-US" b="0" i="0" dirty="0">
                <a:solidFill>
                  <a:srgbClr val="333333"/>
                </a:solidFill>
                <a:effectLst/>
                <a:latin typeface="Candara" panose="020E0502030303020204" pitchFamily="34" charset="0"/>
              </a:rPr>
              <a:t>and it is highly significant thereby implying the presence of multicollinearity in the model specification.</a:t>
            </a:r>
          </a:p>
          <a:p>
            <a:pPr algn="just"/>
            <a:endParaRPr lang="en-US" b="0" i="0" dirty="0">
              <a:solidFill>
                <a:srgbClr val="333333"/>
              </a:solidFill>
              <a:effectLst/>
              <a:latin typeface="Candara" panose="020E0502030303020204" pitchFamily="34" charset="0"/>
            </a:endParaRPr>
          </a:p>
          <a:p>
            <a:r>
              <a:rPr lang="en-US" b="0" i="0" dirty="0">
                <a:solidFill>
                  <a:srgbClr val="333333"/>
                </a:solidFill>
                <a:effectLst/>
                <a:latin typeface="Candara" panose="020E0502030303020204" pitchFamily="34" charset="0"/>
              </a:rPr>
              <a:t>This induces us to go for the next step of Farrar – Glauber test (F – test) for the location of the multicollinearity.</a:t>
            </a:r>
          </a:p>
          <a:p>
            <a:endParaRPr lang="en-US" dirty="0">
              <a:solidFill>
                <a:srgbClr val="333333"/>
              </a:solidFill>
              <a:latin typeface="Candara" panose="020E0502030303020204" pitchFamily="34" charset="0"/>
            </a:endParaRPr>
          </a:p>
          <a:p>
            <a:pPr marL="0" indent="0">
              <a:buNone/>
            </a:pPr>
            <a:r>
              <a:rPr lang="en-US" dirty="0">
                <a:latin typeface="Candara" panose="020E0502030303020204" pitchFamily="34" charset="0"/>
              </a:rPr>
              <a:t>&gt; </a:t>
            </a:r>
            <a:r>
              <a:rPr lang="en-US" dirty="0" err="1">
                <a:latin typeface="Candara" panose="020E0502030303020204" pitchFamily="34" charset="0"/>
              </a:rPr>
              <a:t>imcdiag</a:t>
            </a:r>
            <a:r>
              <a:rPr lang="en-US" dirty="0">
                <a:latin typeface="Candara" panose="020E0502030303020204" pitchFamily="34" charset="0"/>
              </a:rPr>
              <a:t>(fit)</a:t>
            </a:r>
          </a:p>
        </p:txBody>
      </p:sp>
    </p:spTree>
    <p:extLst>
      <p:ext uri="{BB962C8B-B14F-4D97-AF65-F5344CB8AC3E}">
        <p14:creationId xmlns:p14="http://schemas.microsoft.com/office/powerpoint/2010/main" val="133640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5CE934B4-7B5C-48E1-8F58-CF5A7EE325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49" y="362857"/>
            <a:ext cx="12059883" cy="5805713"/>
          </a:xfrm>
        </p:spPr>
      </p:pic>
    </p:spTree>
    <p:extLst>
      <p:ext uri="{BB962C8B-B14F-4D97-AF65-F5344CB8AC3E}">
        <p14:creationId xmlns:p14="http://schemas.microsoft.com/office/powerpoint/2010/main" val="1757699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EDA3B-E52B-432C-8299-E80E685C33D4}"/>
              </a:ext>
            </a:extLst>
          </p:cNvPr>
          <p:cNvSpPr>
            <a:spLocks noGrp="1"/>
          </p:cNvSpPr>
          <p:nvPr>
            <p:ph idx="1"/>
          </p:nvPr>
        </p:nvSpPr>
        <p:spPr>
          <a:xfrm>
            <a:off x="478302" y="379828"/>
            <a:ext cx="10875498" cy="5797135"/>
          </a:xfrm>
        </p:spPr>
        <p:txBody>
          <a:bodyPr>
            <a:normAutofit/>
          </a:bodyPr>
          <a:lstStyle/>
          <a:p>
            <a:pPr algn="just"/>
            <a:r>
              <a:rPr lang="en-US" sz="2000" b="0" i="0" dirty="0">
                <a:solidFill>
                  <a:srgbClr val="333333"/>
                </a:solidFill>
                <a:effectLst/>
                <a:latin typeface="segoe ui" panose="020B0502040204020203" pitchFamily="34" charset="0"/>
              </a:rPr>
              <a:t>The VIF, TOL and Wi columns provide the diagnostic output for variance inflation factor, tolerance and Farrar-Glauber F-test respectively. </a:t>
            </a:r>
          </a:p>
          <a:p>
            <a:pPr algn="just"/>
            <a:r>
              <a:rPr lang="en-US" sz="2000" b="0" i="0" dirty="0">
                <a:solidFill>
                  <a:srgbClr val="333333"/>
                </a:solidFill>
                <a:effectLst/>
                <a:latin typeface="segoe ui" panose="020B0502040204020203" pitchFamily="34" charset="0"/>
              </a:rPr>
              <a:t>The F-statistic for the variable ‘experience’ is quite high (5184.0939) followed by the variable ‘age’ (F -value of 4645.6650) and ‘education’ (F-value of 231.1956). The degrees of freedom is </a:t>
            </a:r>
            <a:r>
              <a:rPr lang="en-US" sz="2000" b="0" i="0" dirty="0">
                <a:solidFill>
                  <a:srgbClr val="333333"/>
                </a:solidFill>
                <a:effectLst/>
                <a:latin typeface="MJXc-TeX-main-R"/>
              </a:rPr>
              <a:t>(</a:t>
            </a:r>
            <a:r>
              <a:rPr lang="en-US" sz="2000" b="0" i="0" dirty="0">
                <a:solidFill>
                  <a:srgbClr val="333333"/>
                </a:solidFill>
                <a:effectLst/>
                <a:latin typeface="MJXc-TeX-math-I"/>
              </a:rPr>
              <a:t>k</a:t>
            </a:r>
            <a:r>
              <a:rPr lang="en-US" sz="2000" b="0" i="0" dirty="0">
                <a:solidFill>
                  <a:srgbClr val="333333"/>
                </a:solidFill>
                <a:effectLst/>
                <a:latin typeface="MJXc-TeX-main-R"/>
              </a:rPr>
              <a:t>−1,</a:t>
            </a:r>
            <a:r>
              <a:rPr lang="en-US" sz="2000" b="0" i="0" dirty="0">
                <a:solidFill>
                  <a:srgbClr val="333333"/>
                </a:solidFill>
                <a:effectLst/>
                <a:latin typeface="MJXc-TeX-math-I"/>
              </a:rPr>
              <a:t>n</a:t>
            </a:r>
            <a:r>
              <a:rPr lang="en-US" sz="2000" b="0" i="0" dirty="0">
                <a:solidFill>
                  <a:srgbClr val="333333"/>
                </a:solidFill>
                <a:effectLst/>
                <a:latin typeface="MJXc-TeX-main-R"/>
              </a:rPr>
              <a:t>−</a:t>
            </a:r>
            <a:r>
              <a:rPr lang="en-US" sz="2000" b="0" i="0" dirty="0">
                <a:solidFill>
                  <a:srgbClr val="333333"/>
                </a:solidFill>
                <a:effectLst/>
                <a:latin typeface="MJXc-TeX-math-I"/>
              </a:rPr>
              <a:t>k</a:t>
            </a:r>
            <a:r>
              <a:rPr lang="en-US" sz="2000" b="0" i="0" dirty="0">
                <a:solidFill>
                  <a:srgbClr val="333333"/>
                </a:solidFill>
                <a:effectLst/>
                <a:latin typeface="MJXc-TeX-main-R"/>
              </a:rPr>
              <a:t>)</a:t>
            </a:r>
            <a:r>
              <a:rPr lang="en-US" sz="2000" b="0" i="0" dirty="0">
                <a:solidFill>
                  <a:srgbClr val="333333"/>
                </a:solidFill>
                <a:effectLst/>
                <a:latin typeface="segoe ui" panose="020B0502040204020203" pitchFamily="34" charset="0"/>
              </a:rPr>
              <a:t>(k−1,n−k)or (9, 524). </a:t>
            </a:r>
          </a:p>
          <a:p>
            <a:pPr algn="just"/>
            <a:r>
              <a:rPr lang="en-US" sz="2000" b="0" i="0" dirty="0">
                <a:solidFill>
                  <a:srgbClr val="333333"/>
                </a:solidFill>
                <a:effectLst/>
                <a:latin typeface="segoe ui" panose="020B0502040204020203" pitchFamily="34" charset="0"/>
              </a:rPr>
              <a:t>For this degrees of freedom at 5% level of significance, the theoretical value of F is 1.89774. Thus, the F test shows that either the variable ‘experience’ or ‘age’ or ‘education’ will be the root cause of multicollinearity. </a:t>
            </a:r>
          </a:p>
          <a:p>
            <a:pPr algn="just"/>
            <a:r>
              <a:rPr lang="en-US" sz="2000" b="0" i="0" dirty="0">
                <a:solidFill>
                  <a:srgbClr val="333333"/>
                </a:solidFill>
                <a:effectLst/>
                <a:latin typeface="segoe ui" panose="020B0502040204020203" pitchFamily="34" charset="0"/>
              </a:rPr>
              <a:t>Though the F -value for ‘education’ is also significant, it may happen due to inclusion of highly collinear variables such as ‘age’ and ‘experience’.</a:t>
            </a:r>
          </a:p>
          <a:p>
            <a:pPr algn="just"/>
            <a:r>
              <a:rPr lang="en-US" sz="2000" b="0" i="0" dirty="0">
                <a:solidFill>
                  <a:srgbClr val="333333"/>
                </a:solidFill>
                <a:effectLst/>
                <a:latin typeface="segoe ui" panose="020B0502040204020203" pitchFamily="34" charset="0"/>
              </a:rPr>
              <a:t>Finally, for examining the pattern of multicollinearity, it is required to conduct t-test for correlation coefficient. As there are ten explanatory variables, there will be six pairs of partial correlation coefficients. </a:t>
            </a:r>
          </a:p>
          <a:p>
            <a:pPr algn="just"/>
            <a:r>
              <a:rPr lang="en-US" sz="2000" b="0" i="0" dirty="0">
                <a:solidFill>
                  <a:srgbClr val="333333"/>
                </a:solidFill>
                <a:effectLst/>
                <a:latin typeface="segoe ui" panose="020B0502040204020203" pitchFamily="34" charset="0"/>
              </a:rPr>
              <a:t>In R, there are several packages for getting the partial correlation coefficients along with the t- test for checking their significance level. </a:t>
            </a:r>
          </a:p>
          <a:p>
            <a:pPr algn="just"/>
            <a:r>
              <a:rPr lang="en-US" sz="2000" b="0" i="0" dirty="0">
                <a:solidFill>
                  <a:srgbClr val="333333"/>
                </a:solidFill>
                <a:effectLst/>
                <a:latin typeface="segoe ui" panose="020B0502040204020203" pitchFamily="34" charset="0"/>
              </a:rPr>
              <a:t>We’ll the ‘</a:t>
            </a:r>
            <a:r>
              <a:rPr lang="en-US" sz="2000" b="0" i="0" dirty="0" err="1">
                <a:solidFill>
                  <a:srgbClr val="333333"/>
                </a:solidFill>
                <a:effectLst/>
                <a:latin typeface="segoe ui" panose="020B0502040204020203" pitchFamily="34" charset="0"/>
              </a:rPr>
              <a:t>ppcor</a:t>
            </a:r>
            <a:r>
              <a:rPr lang="en-US" sz="2000" b="0" i="0" dirty="0">
                <a:solidFill>
                  <a:srgbClr val="333333"/>
                </a:solidFill>
                <a:effectLst/>
                <a:latin typeface="segoe ui" panose="020B0502040204020203" pitchFamily="34" charset="0"/>
              </a:rPr>
              <a:t>’ package to compute the partial correlation coefficients along with the t-statistic and corresponding p-values.</a:t>
            </a:r>
            <a:endParaRPr lang="en-US" sz="2000" dirty="0"/>
          </a:p>
        </p:txBody>
      </p:sp>
    </p:spTree>
    <p:extLst>
      <p:ext uri="{BB962C8B-B14F-4D97-AF65-F5344CB8AC3E}">
        <p14:creationId xmlns:p14="http://schemas.microsoft.com/office/powerpoint/2010/main" val="2839132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01DE-C56B-4440-BE9F-31B78BC53165}"/>
              </a:ext>
            </a:extLst>
          </p:cNvPr>
          <p:cNvSpPr>
            <a:spLocks noGrp="1"/>
          </p:cNvSpPr>
          <p:nvPr>
            <p:ph idx="1"/>
          </p:nvPr>
        </p:nvSpPr>
        <p:spPr>
          <a:xfrm>
            <a:off x="520505" y="576775"/>
            <a:ext cx="10833295" cy="5600188"/>
          </a:xfrm>
        </p:spPr>
        <p:txBody>
          <a:bodyPr>
            <a:normAutofit/>
          </a:bodyPr>
          <a:lstStyle/>
          <a:p>
            <a:pPr marL="0" indent="0">
              <a:buNone/>
            </a:pPr>
            <a:r>
              <a:rPr lang="en-US" sz="1800" dirty="0">
                <a:latin typeface="Candara" panose="020E0502030303020204" pitchFamily="34" charset="0"/>
              </a:rPr>
              <a:t>&gt; </a:t>
            </a:r>
            <a:r>
              <a:rPr lang="en-US" sz="1800" dirty="0" err="1">
                <a:latin typeface="Candara" panose="020E0502030303020204" pitchFamily="34" charset="0"/>
              </a:rPr>
              <a:t>install.packages</a:t>
            </a:r>
            <a:r>
              <a:rPr lang="en-US" sz="1800" dirty="0">
                <a:latin typeface="Candara" panose="020E0502030303020204" pitchFamily="34" charset="0"/>
              </a:rPr>
              <a:t>("</a:t>
            </a:r>
            <a:r>
              <a:rPr lang="en-US" sz="1800" dirty="0" err="1">
                <a:latin typeface="Candara" panose="020E0502030303020204" pitchFamily="34" charset="0"/>
              </a:rPr>
              <a:t>ppcor</a:t>
            </a:r>
            <a:r>
              <a:rPr lang="en-US" sz="1800" dirty="0">
                <a:latin typeface="Candara" panose="020E0502030303020204" pitchFamily="34" charset="0"/>
              </a:rPr>
              <a:t>")</a:t>
            </a:r>
          </a:p>
          <a:p>
            <a:pPr marL="0" indent="0">
              <a:buNone/>
            </a:pPr>
            <a:r>
              <a:rPr lang="en-US" sz="1800" dirty="0">
                <a:latin typeface="Candara" panose="020E0502030303020204" pitchFamily="34" charset="0"/>
              </a:rPr>
              <a:t>&gt; library(</a:t>
            </a:r>
            <a:r>
              <a:rPr lang="en-US" sz="1800" dirty="0" err="1">
                <a:latin typeface="Candara" panose="020E0502030303020204" pitchFamily="34" charset="0"/>
              </a:rPr>
              <a:t>ppcor</a:t>
            </a:r>
            <a:r>
              <a:rPr lang="en-US" sz="1800" dirty="0">
                <a:latin typeface="Candara" panose="020E0502030303020204" pitchFamily="34" charset="0"/>
              </a:rPr>
              <a:t>)</a:t>
            </a:r>
          </a:p>
          <a:p>
            <a:pPr marL="0" indent="0">
              <a:buNone/>
            </a:pPr>
            <a:r>
              <a:rPr lang="en-US" sz="1800" dirty="0">
                <a:latin typeface="Candara" panose="020E0502030303020204" pitchFamily="34" charset="0"/>
              </a:rPr>
              <a:t>&gt; </a:t>
            </a:r>
            <a:r>
              <a:rPr lang="en-US" sz="1800" dirty="0" err="1">
                <a:latin typeface="Candara" panose="020E0502030303020204" pitchFamily="34" charset="0"/>
              </a:rPr>
              <a:t>pcor</a:t>
            </a:r>
            <a:r>
              <a:rPr lang="en-US" sz="1800" dirty="0">
                <a:latin typeface="Candara" panose="020E0502030303020204" pitchFamily="34" charset="0"/>
              </a:rPr>
              <a:t>(X, method = "</a:t>
            </a:r>
            <a:r>
              <a:rPr lang="en-US" sz="1800" dirty="0" err="1">
                <a:latin typeface="Candara" panose="020E0502030303020204" pitchFamily="34" charset="0"/>
              </a:rPr>
              <a:t>pearson</a:t>
            </a:r>
            <a:r>
              <a:rPr lang="en-US" sz="1800" dirty="0">
                <a:latin typeface="Candara" panose="020E0502030303020204" pitchFamily="34" charset="0"/>
              </a:rPr>
              <a:t>")</a:t>
            </a:r>
          </a:p>
        </p:txBody>
      </p:sp>
      <p:pic>
        <p:nvPicPr>
          <p:cNvPr id="5" name="Picture 4" descr="A picture containing calendar&#10;&#10;Description automatically generated">
            <a:extLst>
              <a:ext uri="{FF2B5EF4-FFF2-40B4-BE49-F238E27FC236}">
                <a16:creationId xmlns:a16="http://schemas.microsoft.com/office/drawing/2014/main" id="{9BF7DDEB-7C33-4E83-8CC1-1F566F7B9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23" y="1813855"/>
            <a:ext cx="11669754" cy="2076740"/>
          </a:xfrm>
          <a:prstGeom prst="rect">
            <a:avLst/>
          </a:prstGeom>
        </p:spPr>
      </p:pic>
      <p:pic>
        <p:nvPicPr>
          <p:cNvPr id="7" name="Picture 6" descr="Table&#10;&#10;Description automatically generated with low confidence">
            <a:extLst>
              <a:ext uri="{FF2B5EF4-FFF2-40B4-BE49-F238E27FC236}">
                <a16:creationId xmlns:a16="http://schemas.microsoft.com/office/drawing/2014/main" id="{052A8C6F-D485-4FE4-AA35-8E89BA1C1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23" y="3972721"/>
            <a:ext cx="11510898" cy="2308504"/>
          </a:xfrm>
          <a:prstGeom prst="rect">
            <a:avLst/>
          </a:prstGeom>
        </p:spPr>
      </p:pic>
    </p:spTree>
    <p:extLst>
      <p:ext uri="{BB962C8B-B14F-4D97-AF65-F5344CB8AC3E}">
        <p14:creationId xmlns:p14="http://schemas.microsoft.com/office/powerpoint/2010/main" val="348476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24B71BF-295C-49C3-9837-9825D2C21BE9}"/>
              </a:ext>
            </a:extLst>
          </p:cNvPr>
          <p:cNvSpPr>
            <a:spLocks noGrp="1" noChangeArrowheads="1"/>
          </p:cNvSpPr>
          <p:nvPr>
            <p:ph idx="1"/>
          </p:nvPr>
        </p:nvSpPr>
        <p:spPr bwMode="auto">
          <a:xfrm>
            <a:off x="290287" y="421809"/>
            <a:ext cx="1148079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Current Population Survey (CPS) is used to supplement census information between census years. These data consist of a random sample of 534 persons from the CPS, with information on wages and other characteristics of the workers, including sex, number of years of education, years of work experience, occupational status, region of residence and union membership.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We wish to determine (</a:t>
            </a:r>
            <a:r>
              <a:rPr kumimoji="0" lang="en-US" altLang="en-US" sz="1600" b="0" i="0" u="none" strike="noStrike" cap="none" normalizeH="0" baseline="0" dirty="0" err="1">
                <a:ln>
                  <a:noFill/>
                </a:ln>
                <a:solidFill>
                  <a:schemeClr val="tx1"/>
                </a:solidFill>
                <a:effectLst/>
                <a:latin typeface="Arial" panose="020B0604020202020204" pitchFamily="34" charset="0"/>
              </a:rPr>
              <a:t>i</a:t>
            </a:r>
            <a:r>
              <a:rPr kumimoji="0" lang="en-US" altLang="en-US" sz="1600" b="0" i="0" u="none" strike="noStrike" cap="none" normalizeH="0" baseline="0" dirty="0">
                <a:ln>
                  <a:noFill/>
                </a:ln>
                <a:solidFill>
                  <a:schemeClr val="tx1"/>
                </a:solidFill>
                <a:effectLst/>
                <a:latin typeface="Arial" panose="020B0604020202020204" pitchFamily="34" charset="0"/>
              </a:rPr>
              <a:t>) whether wages are related to these characteristics and (ii) whether there is a gender gap in wages. Based on residual plots, wages were log-transformed to stabilize the variance. Age and work experience were almost perfectly correlated (r=.98). Multiple regression of log wages against sex, age, years of education, work experience, union membership, southern residence, and occupational status showed that these covariates were related to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wages (pooled F test, p &lt; .0001).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effect of age was not significant after controlling for experience. Standardized residual plots showed no patterns, except for one large outlier with lower wages than expected. This was a male, with 22 years of experience and 12 years of education, in a management position, who lived in the north and was not a union member. Removing this person from the analysis did not substantially change the results, so that the final model included the entire sample.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Adjusting for all other variables in the model, females earned 81% (75%, 88%) the wages of males (p &lt; .0001). Wages increased 41% (28%, 56%) for every 5 additional years of education (p &lt; .0001). They increased by 11% (7%, 14%) for every additional 10 years of experience (p &lt; .0001). Union members were paid 23% (12%, 36%) more than non-union members (p &lt; .0001).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panose="020B0604020202020204" pitchFamily="34" charset="0"/>
              </a:rPr>
              <a:t>Northerns</a:t>
            </a:r>
            <a:r>
              <a:rPr kumimoji="0" lang="en-US" altLang="en-US" sz="1600" b="0" i="0" u="none" strike="noStrike" cap="none" normalizeH="0" baseline="0" dirty="0">
                <a:ln>
                  <a:noFill/>
                </a:ln>
                <a:solidFill>
                  <a:schemeClr val="tx1"/>
                </a:solidFill>
                <a:effectLst/>
                <a:latin typeface="Arial" panose="020B0604020202020204" pitchFamily="34" charset="0"/>
              </a:rPr>
              <a:t> were paid 11% (2%, 20%) more than </a:t>
            </a:r>
            <a:r>
              <a:rPr kumimoji="0" lang="en-US" altLang="en-US" sz="1600" b="0" i="0" u="none" strike="noStrike" cap="none" normalizeH="0" baseline="0" dirty="0" err="1">
                <a:ln>
                  <a:noFill/>
                </a:ln>
                <a:solidFill>
                  <a:schemeClr val="tx1"/>
                </a:solidFill>
                <a:effectLst/>
                <a:latin typeface="Arial" panose="020B0604020202020204" pitchFamily="34" charset="0"/>
              </a:rPr>
              <a:t>southerns</a:t>
            </a:r>
            <a:r>
              <a:rPr kumimoji="0" lang="en-US" altLang="en-US" sz="1600" b="0" i="0" u="none" strike="noStrike" cap="none" normalizeH="0" baseline="0" dirty="0">
                <a:ln>
                  <a:noFill/>
                </a:ln>
                <a:solidFill>
                  <a:schemeClr val="tx1"/>
                </a:solidFill>
                <a:effectLst/>
                <a:latin typeface="Arial" panose="020B0604020202020204" pitchFamily="34" charset="0"/>
              </a:rPr>
              <a:t> (p =.016). Management and professional positions were paid most, and service and clerical positions were paid least (pooled F-test, p &lt; .0001). Overall variance explained was R2 = .35. In summary, many factors describe the variations in wages: occupational status, years of experience, years of education, sex, union membership and region of residence.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However, despite adjustment for all factors that were available, there still appeared to be a gender gap in wages. There is no readily available explanation for this gender gap.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423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 table&#10;&#10;Description automatically generated with medium confidence">
            <a:extLst>
              <a:ext uri="{FF2B5EF4-FFF2-40B4-BE49-F238E27FC236}">
                <a16:creationId xmlns:a16="http://schemas.microsoft.com/office/drawing/2014/main" id="{27EB3AD7-D072-467E-8EDE-9F5FCC2827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07" y="216820"/>
            <a:ext cx="11766779" cy="3831772"/>
          </a:xfrm>
        </p:spPr>
      </p:pic>
      <p:sp>
        <p:nvSpPr>
          <p:cNvPr id="6" name="TextBox 5">
            <a:extLst>
              <a:ext uri="{FF2B5EF4-FFF2-40B4-BE49-F238E27FC236}">
                <a16:creationId xmlns:a16="http://schemas.microsoft.com/office/drawing/2014/main" id="{8B93A94C-1EF2-4A6F-BBF4-BCA73B387EFE}"/>
              </a:ext>
            </a:extLst>
          </p:cNvPr>
          <p:cNvSpPr txBox="1"/>
          <p:nvPr/>
        </p:nvSpPr>
        <p:spPr>
          <a:xfrm>
            <a:off x="212610" y="4478215"/>
            <a:ext cx="11766779" cy="1754326"/>
          </a:xfrm>
          <a:prstGeom prst="rect">
            <a:avLst/>
          </a:prstGeom>
          <a:noFill/>
        </p:spPr>
        <p:txBody>
          <a:bodyPr wrap="square" rtlCol="0">
            <a:spAutoFit/>
          </a:bodyPr>
          <a:lstStyle/>
          <a:p>
            <a:r>
              <a:rPr lang="en-US" b="0" i="0" dirty="0">
                <a:solidFill>
                  <a:srgbClr val="333333"/>
                </a:solidFill>
                <a:effectLst/>
                <a:latin typeface="segoe ui" panose="020B0502040204020203" pitchFamily="34" charset="0"/>
              </a:rPr>
              <a:t>As expected the high partial correlation between ‘age’ and ‘experience’ is found to be highly statistically significant.</a:t>
            </a:r>
          </a:p>
          <a:p>
            <a:endParaRPr lang="en-US" dirty="0">
              <a:solidFill>
                <a:srgbClr val="333333"/>
              </a:solidFill>
              <a:latin typeface="segoe ui" panose="020B0502040204020203" pitchFamily="34" charset="0"/>
            </a:endParaRPr>
          </a:p>
          <a:p>
            <a:r>
              <a:rPr lang="en-US" b="0" i="0" dirty="0">
                <a:solidFill>
                  <a:srgbClr val="333333"/>
                </a:solidFill>
                <a:effectLst/>
                <a:latin typeface="segoe ui" panose="020B0502040204020203" pitchFamily="34" charset="0"/>
              </a:rPr>
              <a:t>Similar is the case for ‘education – experience’ and ‘education – age’ . </a:t>
            </a:r>
          </a:p>
          <a:p>
            <a:endParaRPr lang="en-US" dirty="0">
              <a:solidFill>
                <a:srgbClr val="333333"/>
              </a:solidFill>
              <a:latin typeface="segoe ui" panose="020B0502040204020203" pitchFamily="34" charset="0"/>
            </a:endParaRPr>
          </a:p>
          <a:p>
            <a:r>
              <a:rPr lang="en-US" b="0" i="0" dirty="0">
                <a:solidFill>
                  <a:srgbClr val="333333"/>
                </a:solidFill>
                <a:effectLst/>
                <a:latin typeface="segoe ui" panose="020B0502040204020203" pitchFamily="34" charset="0"/>
              </a:rPr>
              <a:t>Not only that even some of the low correlation coefficients are also found to be </a:t>
            </a:r>
            <a:r>
              <a:rPr lang="en-US" b="0" i="0" dirty="0" err="1">
                <a:solidFill>
                  <a:srgbClr val="333333"/>
                </a:solidFill>
                <a:effectLst/>
                <a:latin typeface="segoe ui" panose="020B0502040204020203" pitchFamily="34" charset="0"/>
              </a:rPr>
              <a:t>highyl</a:t>
            </a:r>
            <a:r>
              <a:rPr lang="en-US" b="0" i="0" dirty="0">
                <a:solidFill>
                  <a:srgbClr val="333333"/>
                </a:solidFill>
                <a:effectLst/>
                <a:latin typeface="segoe ui" panose="020B0502040204020203" pitchFamily="34" charset="0"/>
              </a:rPr>
              <a:t> significant. Thus, the Farrar-Glauber test points out that X1 is the root cause of all multicollinearity problem.</a:t>
            </a:r>
            <a:endParaRPr lang="en-US" dirty="0"/>
          </a:p>
        </p:txBody>
      </p:sp>
    </p:spTree>
    <p:extLst>
      <p:ext uri="{BB962C8B-B14F-4D97-AF65-F5344CB8AC3E}">
        <p14:creationId xmlns:p14="http://schemas.microsoft.com/office/powerpoint/2010/main" val="126715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0982-7CA5-4B42-8861-4252A72603C1}"/>
              </a:ext>
            </a:extLst>
          </p:cNvPr>
          <p:cNvSpPr>
            <a:spLocks noGrp="1"/>
          </p:cNvSpPr>
          <p:nvPr>
            <p:ph type="title"/>
          </p:nvPr>
        </p:nvSpPr>
        <p:spPr/>
        <p:txBody>
          <a:bodyPr/>
          <a:lstStyle/>
          <a:p>
            <a:r>
              <a:rPr lang="en-US" b="1" i="0" dirty="0">
                <a:solidFill>
                  <a:srgbClr val="111111"/>
                </a:solidFill>
                <a:effectLst/>
                <a:latin typeface="nunito" pitchFamily="2" charset="0"/>
              </a:rPr>
              <a:t>Remedial Measures</a:t>
            </a:r>
            <a:br>
              <a:rPr lang="en-US" b="1" i="0" dirty="0">
                <a:solidFill>
                  <a:srgbClr val="111111"/>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F757631-085C-4460-A1BF-13C422DAD2AA}"/>
              </a:ext>
            </a:extLst>
          </p:cNvPr>
          <p:cNvSpPr>
            <a:spLocks noGrp="1"/>
          </p:cNvSpPr>
          <p:nvPr>
            <p:ph idx="1"/>
          </p:nvPr>
        </p:nvSpPr>
        <p:spPr>
          <a:xfrm>
            <a:off x="838200" y="1266092"/>
            <a:ext cx="10515600" cy="4910871"/>
          </a:xfrm>
        </p:spPr>
        <p:txBody>
          <a:bodyPr>
            <a:normAutofit fontScale="92500" lnSpcReduction="10000"/>
          </a:bodyPr>
          <a:lstStyle/>
          <a:p>
            <a:pPr algn="just"/>
            <a:r>
              <a:rPr lang="en-US" dirty="0">
                <a:latin typeface="Candara" panose="020E0502030303020204" pitchFamily="34" charset="0"/>
              </a:rPr>
              <a:t>There are several remedial measure to deal with the problem of multicollinearity such </a:t>
            </a:r>
            <a:r>
              <a:rPr lang="en-US" dirty="0" err="1">
                <a:latin typeface="Candara" panose="020E0502030303020204" pitchFamily="34" charset="0"/>
              </a:rPr>
              <a:t>Prinicipal</a:t>
            </a:r>
            <a:r>
              <a:rPr lang="en-US" dirty="0">
                <a:latin typeface="Candara" panose="020E0502030303020204" pitchFamily="34" charset="0"/>
              </a:rPr>
              <a:t> Component Regression, Ridge Regression, Stepwise Regression etc.</a:t>
            </a:r>
          </a:p>
          <a:p>
            <a:pPr algn="just"/>
            <a:r>
              <a:rPr lang="en-US" dirty="0">
                <a:latin typeface="Candara" panose="020E0502030303020204" pitchFamily="34" charset="0"/>
              </a:rPr>
              <a:t>However, in the present case, we’ll go for the exclusion of the variables for which the VIF values are above 10 and as well as the concerned variable logically seems to be redundant. </a:t>
            </a:r>
          </a:p>
          <a:p>
            <a:pPr algn="just"/>
            <a:r>
              <a:rPr lang="en-US" dirty="0">
                <a:latin typeface="Candara" panose="020E0502030303020204" pitchFamily="34" charset="0"/>
              </a:rPr>
              <a:t>Age and experience will certainly be correlated. </a:t>
            </a:r>
          </a:p>
          <a:p>
            <a:pPr algn="just"/>
            <a:r>
              <a:rPr lang="en-US" dirty="0">
                <a:latin typeface="Candara" panose="020E0502030303020204" pitchFamily="34" charset="0"/>
              </a:rPr>
              <a:t>So, why to use both of them? </a:t>
            </a:r>
          </a:p>
          <a:p>
            <a:pPr algn="just"/>
            <a:r>
              <a:rPr lang="en-US" dirty="0">
                <a:latin typeface="Candara" panose="020E0502030303020204" pitchFamily="34" charset="0"/>
              </a:rPr>
              <a:t>If we use ‘age’ or ‘age-squared’, it will reflect the experience of the respondent also.</a:t>
            </a:r>
          </a:p>
          <a:p>
            <a:pPr algn="just"/>
            <a:r>
              <a:rPr lang="en-US" dirty="0">
                <a:latin typeface="Candara" panose="020E0502030303020204" pitchFamily="34" charset="0"/>
              </a:rPr>
              <a:t> Thus, we try to build a model by excluding ‘experience’, estimate the model and go for further diagnosis for the presence of multicollinearity.</a:t>
            </a:r>
          </a:p>
        </p:txBody>
      </p:sp>
    </p:spTree>
    <p:extLst>
      <p:ext uri="{BB962C8B-B14F-4D97-AF65-F5344CB8AC3E}">
        <p14:creationId xmlns:p14="http://schemas.microsoft.com/office/powerpoint/2010/main" val="1791199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57B5-F79E-4C45-B848-9B01FADD5B85}"/>
              </a:ext>
            </a:extLst>
          </p:cNvPr>
          <p:cNvSpPr>
            <a:spLocks noGrp="1"/>
          </p:cNvSpPr>
          <p:nvPr>
            <p:ph type="title"/>
          </p:nvPr>
        </p:nvSpPr>
        <p:spPr>
          <a:xfrm>
            <a:off x="331763" y="188033"/>
            <a:ext cx="10515600" cy="493004"/>
          </a:xfrm>
        </p:spPr>
        <p:txBody>
          <a:bodyPr>
            <a:normAutofit fontScale="90000"/>
          </a:bodyPr>
          <a:lstStyle/>
          <a:p>
            <a:r>
              <a:rPr lang="en-US" b="1" i="0" dirty="0">
                <a:solidFill>
                  <a:srgbClr val="111111"/>
                </a:solidFill>
                <a:effectLst/>
                <a:latin typeface="nunito" pitchFamily="2" charset="0"/>
              </a:rPr>
              <a:t>Remedial Measures</a:t>
            </a:r>
            <a:endParaRPr lang="en-US" dirty="0"/>
          </a:p>
        </p:txBody>
      </p:sp>
      <p:sp>
        <p:nvSpPr>
          <p:cNvPr id="3" name="Content Placeholder 2">
            <a:extLst>
              <a:ext uri="{FF2B5EF4-FFF2-40B4-BE49-F238E27FC236}">
                <a16:creationId xmlns:a16="http://schemas.microsoft.com/office/drawing/2014/main" id="{7152C6E0-809E-4CE8-8DA6-E5AA5CB8C5EE}"/>
              </a:ext>
            </a:extLst>
          </p:cNvPr>
          <p:cNvSpPr>
            <a:spLocks noGrp="1"/>
          </p:cNvSpPr>
          <p:nvPr>
            <p:ph idx="1"/>
          </p:nvPr>
        </p:nvSpPr>
        <p:spPr>
          <a:xfrm>
            <a:off x="331763" y="681037"/>
            <a:ext cx="10861431" cy="5318833"/>
          </a:xfrm>
        </p:spPr>
        <p:txBody>
          <a:bodyPr>
            <a:normAutofit/>
          </a:bodyPr>
          <a:lstStyle/>
          <a:p>
            <a:pPr marL="0" indent="0">
              <a:buNone/>
            </a:pPr>
            <a:r>
              <a:rPr lang="en-US" sz="1600" dirty="0">
                <a:latin typeface="Candara" panose="020E0502030303020204" pitchFamily="34" charset="0"/>
              </a:rPr>
              <a:t>&gt;fit2&lt;- </a:t>
            </a:r>
            <a:r>
              <a:rPr lang="en-US" sz="1600" dirty="0" err="1">
                <a:latin typeface="Candara" panose="020E0502030303020204" pitchFamily="34" charset="0"/>
              </a:rPr>
              <a:t>lm</a:t>
            </a:r>
            <a:r>
              <a:rPr lang="en-US" sz="1600" dirty="0">
                <a:latin typeface="Candara" panose="020E0502030303020204" pitchFamily="34" charset="0"/>
              </a:rPr>
              <a:t>(log(WAGE)~OCCUPATION+SECTOR+UNION+EDUCATION+AGE+SEX+MARR+RACE+SOUTH, data=</a:t>
            </a:r>
            <a:r>
              <a:rPr lang="en-US" sz="1600" dirty="0" err="1">
                <a:latin typeface="Candara" panose="020E0502030303020204" pitchFamily="34" charset="0"/>
              </a:rPr>
              <a:t>wagesmicrodata</a:t>
            </a:r>
            <a:r>
              <a:rPr lang="en-US" sz="1600" dirty="0">
                <a:latin typeface="Candara" panose="020E0502030303020204" pitchFamily="34" charset="0"/>
              </a:rPr>
              <a:t>)</a:t>
            </a:r>
          </a:p>
          <a:p>
            <a:pPr marL="0" indent="0">
              <a:buNone/>
            </a:pPr>
            <a:r>
              <a:rPr lang="en-US" sz="1600" dirty="0">
                <a:latin typeface="Candara" panose="020E0502030303020204" pitchFamily="34" charset="0"/>
              </a:rPr>
              <a:t>&gt; summary(fit2)</a:t>
            </a:r>
          </a:p>
        </p:txBody>
      </p:sp>
      <p:pic>
        <p:nvPicPr>
          <p:cNvPr id="5" name="Picture 4" descr="Table&#10;&#10;Description automatically generated">
            <a:extLst>
              <a:ext uri="{FF2B5EF4-FFF2-40B4-BE49-F238E27FC236}">
                <a16:creationId xmlns:a16="http://schemas.microsoft.com/office/drawing/2014/main" id="{155899CA-7295-4CFF-83A4-7AB39CC3B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647" y="1414082"/>
            <a:ext cx="6826809" cy="5318833"/>
          </a:xfrm>
          <a:prstGeom prst="rect">
            <a:avLst/>
          </a:prstGeom>
        </p:spPr>
      </p:pic>
    </p:spTree>
    <p:extLst>
      <p:ext uri="{BB962C8B-B14F-4D97-AF65-F5344CB8AC3E}">
        <p14:creationId xmlns:p14="http://schemas.microsoft.com/office/powerpoint/2010/main" val="87008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04E81-1EE6-41AD-B056-3C9E0347C750}"/>
              </a:ext>
            </a:extLst>
          </p:cNvPr>
          <p:cNvSpPr>
            <a:spLocks noGrp="1"/>
          </p:cNvSpPr>
          <p:nvPr>
            <p:ph idx="1"/>
          </p:nvPr>
        </p:nvSpPr>
        <p:spPr>
          <a:xfrm>
            <a:off x="393895" y="295422"/>
            <a:ext cx="10959905" cy="5881541"/>
          </a:xfrm>
        </p:spPr>
        <p:txBody>
          <a:bodyPr>
            <a:normAutofit/>
          </a:bodyPr>
          <a:lstStyle/>
          <a:p>
            <a:r>
              <a:rPr lang="en-US" sz="2000" b="0" i="0" dirty="0">
                <a:solidFill>
                  <a:srgbClr val="333333"/>
                </a:solidFill>
                <a:effectLst/>
                <a:latin typeface="Candara" panose="020E0502030303020204" pitchFamily="34" charset="0"/>
              </a:rPr>
              <a:t>Now by looking at the significance level, it is seen that out of nine of regression coefficients, eight are statistically significant. The R-square value is 0.31 and F-value is also very high and significant too.</a:t>
            </a:r>
          </a:p>
          <a:p>
            <a:r>
              <a:rPr lang="en-US" sz="2000" b="0" i="0" dirty="0">
                <a:solidFill>
                  <a:srgbClr val="333333"/>
                </a:solidFill>
                <a:effectLst/>
                <a:latin typeface="Candara" panose="020E0502030303020204" pitchFamily="34" charset="0"/>
              </a:rPr>
              <a:t>Even the VIF values for the explanatory variables have reduced to very lower values.</a:t>
            </a:r>
          </a:p>
          <a:p>
            <a:r>
              <a:rPr lang="en-US" sz="2000" dirty="0">
                <a:latin typeface="Candara" panose="020E0502030303020204" pitchFamily="34" charset="0"/>
              </a:rPr>
              <a:t>&gt; library(car)</a:t>
            </a:r>
          </a:p>
          <a:p>
            <a:r>
              <a:rPr lang="en-US" sz="2000" dirty="0">
                <a:latin typeface="Candara" panose="020E0502030303020204" pitchFamily="34" charset="0"/>
              </a:rPr>
              <a:t>&gt; </a:t>
            </a:r>
            <a:r>
              <a:rPr lang="en-US" sz="2000" dirty="0" err="1">
                <a:latin typeface="Candara" panose="020E0502030303020204" pitchFamily="34" charset="0"/>
              </a:rPr>
              <a:t>vif</a:t>
            </a:r>
            <a:r>
              <a:rPr lang="en-US" sz="2000" dirty="0">
                <a:latin typeface="Candara" panose="020E0502030303020204" pitchFamily="34" charset="0"/>
              </a:rPr>
              <a:t>(fit2)</a:t>
            </a:r>
          </a:p>
          <a:p>
            <a:pPr marL="0" indent="0">
              <a:buNone/>
            </a:pPr>
            <a:endParaRPr lang="en-US" sz="2000" dirty="0">
              <a:latin typeface="Candara" panose="020E0502030303020204" pitchFamily="34" charset="0"/>
            </a:endParaRPr>
          </a:p>
        </p:txBody>
      </p:sp>
      <p:pic>
        <p:nvPicPr>
          <p:cNvPr id="5" name="Picture 4">
            <a:extLst>
              <a:ext uri="{FF2B5EF4-FFF2-40B4-BE49-F238E27FC236}">
                <a16:creationId xmlns:a16="http://schemas.microsoft.com/office/drawing/2014/main" id="{39B9CC65-DA06-41D8-8D91-2CBA9C385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25" y="2746104"/>
            <a:ext cx="11563811" cy="534125"/>
          </a:xfrm>
          <a:prstGeom prst="rect">
            <a:avLst/>
          </a:prstGeom>
        </p:spPr>
      </p:pic>
      <p:sp>
        <p:nvSpPr>
          <p:cNvPr id="6" name="TextBox 5">
            <a:extLst>
              <a:ext uri="{FF2B5EF4-FFF2-40B4-BE49-F238E27FC236}">
                <a16:creationId xmlns:a16="http://schemas.microsoft.com/office/drawing/2014/main" id="{5CBDD455-1E0B-4965-A554-895E293ABED7}"/>
              </a:ext>
            </a:extLst>
          </p:cNvPr>
          <p:cNvSpPr txBox="1"/>
          <p:nvPr/>
        </p:nvSpPr>
        <p:spPr>
          <a:xfrm>
            <a:off x="508000" y="4078514"/>
            <a:ext cx="10740571" cy="369332"/>
          </a:xfrm>
          <a:prstGeom prst="rect">
            <a:avLst/>
          </a:prstGeom>
          <a:noFill/>
        </p:spPr>
        <p:txBody>
          <a:bodyPr wrap="square" rtlCol="0">
            <a:spAutoFit/>
          </a:bodyPr>
          <a:lstStyle/>
          <a:p>
            <a:r>
              <a:rPr lang="en-US" dirty="0"/>
              <a:t>So, the model is now free from multicollinearity.</a:t>
            </a:r>
          </a:p>
        </p:txBody>
      </p:sp>
    </p:spTree>
    <p:extLst>
      <p:ext uri="{BB962C8B-B14F-4D97-AF65-F5344CB8AC3E}">
        <p14:creationId xmlns:p14="http://schemas.microsoft.com/office/powerpoint/2010/main" val="3070878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FF62-7DD6-45BE-9A7E-F42840E3F46A}"/>
              </a:ext>
            </a:extLst>
          </p:cNvPr>
          <p:cNvSpPr>
            <a:spLocks noGrp="1"/>
          </p:cNvSpPr>
          <p:nvPr>
            <p:ph type="title"/>
          </p:nvPr>
        </p:nvSpPr>
        <p:spPr/>
        <p:txBody>
          <a:bodyPr/>
          <a:lstStyle/>
          <a:p>
            <a:r>
              <a:rPr lang="en-US" dirty="0"/>
              <a:t>Autocorrelation</a:t>
            </a:r>
          </a:p>
        </p:txBody>
      </p:sp>
      <p:pic>
        <p:nvPicPr>
          <p:cNvPr id="5" name="Content Placeholder 4" descr="Text&#10;&#10;Description automatically generated">
            <a:extLst>
              <a:ext uri="{FF2B5EF4-FFF2-40B4-BE49-F238E27FC236}">
                <a16:creationId xmlns:a16="http://schemas.microsoft.com/office/drawing/2014/main" id="{136FAD5B-0F88-4FAD-B79C-AD6B485162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49731"/>
            <a:ext cx="9785552" cy="4934955"/>
          </a:xfrm>
        </p:spPr>
      </p:pic>
    </p:spTree>
    <p:extLst>
      <p:ext uri="{BB962C8B-B14F-4D97-AF65-F5344CB8AC3E}">
        <p14:creationId xmlns:p14="http://schemas.microsoft.com/office/powerpoint/2010/main" val="3074498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503B-CCBF-41EE-BD08-08EEECD1DBAD}"/>
              </a:ext>
            </a:extLst>
          </p:cNvPr>
          <p:cNvSpPr>
            <a:spLocks noGrp="1"/>
          </p:cNvSpPr>
          <p:nvPr>
            <p:ph type="title"/>
          </p:nvPr>
        </p:nvSpPr>
        <p:spPr/>
        <p:txBody>
          <a:bodyPr/>
          <a:lstStyle/>
          <a:p>
            <a:r>
              <a:rPr lang="en-US" dirty="0"/>
              <a:t>Autocorrelation</a:t>
            </a:r>
          </a:p>
        </p:txBody>
      </p:sp>
      <p:sp>
        <p:nvSpPr>
          <p:cNvPr id="3" name="Content Placeholder 2">
            <a:extLst>
              <a:ext uri="{FF2B5EF4-FFF2-40B4-BE49-F238E27FC236}">
                <a16:creationId xmlns:a16="http://schemas.microsoft.com/office/drawing/2014/main" id="{1A604182-9727-4058-8160-8BCA93977512}"/>
              </a:ext>
            </a:extLst>
          </p:cNvPr>
          <p:cNvSpPr>
            <a:spLocks noGrp="1"/>
          </p:cNvSpPr>
          <p:nvPr>
            <p:ph idx="1"/>
          </p:nvPr>
        </p:nvSpPr>
        <p:spPr/>
        <p:txBody>
          <a:bodyPr/>
          <a:lstStyle/>
          <a:p>
            <a:pPr marL="0" indent="0">
              <a:buNone/>
            </a:pPr>
            <a:r>
              <a:rPr lang="en-US" dirty="0">
                <a:latin typeface="Candara" panose="020E0502030303020204" pitchFamily="34" charset="0"/>
              </a:rPr>
              <a:t>&gt; library(</a:t>
            </a:r>
            <a:r>
              <a:rPr lang="en-US" dirty="0" err="1">
                <a:latin typeface="Candara" panose="020E0502030303020204" pitchFamily="34" charset="0"/>
              </a:rPr>
              <a:t>wooldridge</a:t>
            </a:r>
            <a:r>
              <a:rPr lang="en-US" dirty="0">
                <a:latin typeface="Candara" panose="020E0502030303020204" pitchFamily="34" charset="0"/>
              </a:rPr>
              <a:t>)</a:t>
            </a:r>
          </a:p>
          <a:p>
            <a:pPr marL="0" indent="0">
              <a:buNone/>
            </a:pPr>
            <a:r>
              <a:rPr lang="en-US" dirty="0">
                <a:latin typeface="Candara" panose="020E0502030303020204" pitchFamily="34" charset="0"/>
              </a:rPr>
              <a:t>&gt; data("</a:t>
            </a:r>
            <a:r>
              <a:rPr lang="en-US" dirty="0" err="1">
                <a:latin typeface="Candara" panose="020E0502030303020204" pitchFamily="34" charset="0"/>
              </a:rPr>
              <a:t>hseinv</a:t>
            </a:r>
            <a:r>
              <a:rPr lang="en-US" dirty="0">
                <a:latin typeface="Candara" panose="020E0502030303020204" pitchFamily="34" charset="0"/>
              </a:rPr>
              <a:t>")</a:t>
            </a:r>
          </a:p>
          <a:p>
            <a:pPr marL="0" indent="0">
              <a:buNone/>
            </a:pPr>
            <a:r>
              <a:rPr lang="en-US" dirty="0">
                <a:latin typeface="Candara" panose="020E0502030303020204" pitchFamily="34" charset="0"/>
              </a:rPr>
              <a:t>&gt; view(</a:t>
            </a:r>
            <a:r>
              <a:rPr lang="en-US" dirty="0" err="1">
                <a:latin typeface="Candara" panose="020E0502030303020204" pitchFamily="34" charset="0"/>
              </a:rPr>
              <a:t>hseinv</a:t>
            </a:r>
            <a:r>
              <a:rPr lang="en-US" dirty="0">
                <a:latin typeface="Candara" panose="020E0502030303020204" pitchFamily="34" charset="0"/>
              </a:rPr>
              <a:t>)</a:t>
            </a:r>
          </a:p>
          <a:p>
            <a:pPr marL="0" indent="0">
              <a:buNone/>
            </a:pPr>
            <a:r>
              <a:rPr lang="en-US" dirty="0">
                <a:latin typeface="Candara" panose="020E0502030303020204" pitchFamily="34" charset="0"/>
              </a:rPr>
              <a:t>&gt; reg&lt;-</a:t>
            </a:r>
            <a:r>
              <a:rPr lang="en-US" dirty="0" err="1">
                <a:latin typeface="Candara" panose="020E0502030303020204" pitchFamily="34" charset="0"/>
              </a:rPr>
              <a:t>lm</a:t>
            </a:r>
            <a:r>
              <a:rPr lang="en-US" dirty="0">
                <a:latin typeface="Candara" panose="020E0502030303020204" pitchFamily="34" charset="0"/>
              </a:rPr>
              <a:t>(log(</a:t>
            </a:r>
            <a:r>
              <a:rPr lang="en-US" dirty="0" err="1">
                <a:latin typeface="Candara" panose="020E0502030303020204" pitchFamily="34" charset="0"/>
              </a:rPr>
              <a:t>invpc</a:t>
            </a:r>
            <a:r>
              <a:rPr lang="en-US" dirty="0">
                <a:latin typeface="Candara" panose="020E0502030303020204" pitchFamily="34" charset="0"/>
              </a:rPr>
              <a:t>)~log(price)+log(t), data=</a:t>
            </a:r>
            <a:r>
              <a:rPr lang="en-US" dirty="0" err="1">
                <a:latin typeface="Candara" panose="020E0502030303020204" pitchFamily="34" charset="0"/>
              </a:rPr>
              <a:t>hseinv</a:t>
            </a:r>
            <a:r>
              <a:rPr lang="en-US" dirty="0">
                <a:latin typeface="Candara" panose="020E0502030303020204" pitchFamily="34" charset="0"/>
              </a:rPr>
              <a:t>)</a:t>
            </a:r>
          </a:p>
          <a:p>
            <a:pPr marL="0" indent="0">
              <a:buNone/>
            </a:pPr>
            <a:r>
              <a:rPr lang="en-US" dirty="0">
                <a:latin typeface="Candara" panose="020E0502030303020204" pitchFamily="34" charset="0"/>
              </a:rPr>
              <a:t>&gt; summary(reg)</a:t>
            </a:r>
          </a:p>
        </p:txBody>
      </p:sp>
    </p:spTree>
    <p:extLst>
      <p:ext uri="{BB962C8B-B14F-4D97-AF65-F5344CB8AC3E}">
        <p14:creationId xmlns:p14="http://schemas.microsoft.com/office/powerpoint/2010/main" val="55334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23E2-6733-4924-AC28-50B0B55B9E88}"/>
              </a:ext>
            </a:extLst>
          </p:cNvPr>
          <p:cNvSpPr>
            <a:spLocks noGrp="1"/>
          </p:cNvSpPr>
          <p:nvPr>
            <p:ph type="title"/>
          </p:nvPr>
        </p:nvSpPr>
        <p:spPr>
          <a:xfrm>
            <a:off x="838200" y="365125"/>
            <a:ext cx="10515600" cy="563343"/>
          </a:xfrm>
        </p:spPr>
        <p:txBody>
          <a:bodyPr>
            <a:normAutofit fontScale="90000"/>
          </a:bodyPr>
          <a:lstStyle/>
          <a:p>
            <a:r>
              <a:rPr lang="en-US" dirty="0"/>
              <a:t>Autocorrelation</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355CB514-6301-4B73-A4C2-5252458513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837" y="1341719"/>
            <a:ext cx="8052374" cy="4580779"/>
          </a:xfrm>
        </p:spPr>
      </p:pic>
    </p:spTree>
    <p:extLst>
      <p:ext uri="{BB962C8B-B14F-4D97-AF65-F5344CB8AC3E}">
        <p14:creationId xmlns:p14="http://schemas.microsoft.com/office/powerpoint/2010/main" val="3937290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3678-2103-485B-BE51-4875C5784889}"/>
              </a:ext>
            </a:extLst>
          </p:cNvPr>
          <p:cNvSpPr>
            <a:spLocks noGrp="1"/>
          </p:cNvSpPr>
          <p:nvPr>
            <p:ph type="title"/>
          </p:nvPr>
        </p:nvSpPr>
        <p:spPr>
          <a:xfrm>
            <a:off x="838200" y="365126"/>
            <a:ext cx="10515600" cy="774358"/>
          </a:xfrm>
        </p:spPr>
        <p:txBody>
          <a:bodyPr/>
          <a:lstStyle/>
          <a:p>
            <a:r>
              <a:rPr lang="en-US" b="0" i="0" dirty="0">
                <a:solidFill>
                  <a:srgbClr val="333333"/>
                </a:solidFill>
                <a:effectLst/>
                <a:latin typeface="Helvetica Neue"/>
              </a:rPr>
              <a:t>Visualizing Modeling Assumptions</a:t>
            </a:r>
            <a:endParaRPr lang="en-US" dirty="0"/>
          </a:p>
        </p:txBody>
      </p:sp>
      <p:sp>
        <p:nvSpPr>
          <p:cNvPr id="3" name="Content Placeholder 2">
            <a:extLst>
              <a:ext uri="{FF2B5EF4-FFF2-40B4-BE49-F238E27FC236}">
                <a16:creationId xmlns:a16="http://schemas.microsoft.com/office/drawing/2014/main" id="{ED5C7A85-1B22-405A-A9C8-BF78CD7728C6}"/>
              </a:ext>
            </a:extLst>
          </p:cNvPr>
          <p:cNvSpPr>
            <a:spLocks noGrp="1"/>
          </p:cNvSpPr>
          <p:nvPr>
            <p:ph idx="1"/>
          </p:nvPr>
        </p:nvSpPr>
        <p:spPr/>
        <p:txBody>
          <a:bodyPr/>
          <a:lstStyle/>
          <a:p>
            <a:r>
              <a:rPr lang="en-US" dirty="0">
                <a:latin typeface="Candara" panose="020E0502030303020204" pitchFamily="34" charset="0"/>
              </a:rPr>
              <a:t>&gt; library(ggplot2)</a:t>
            </a:r>
          </a:p>
          <a:p>
            <a:r>
              <a:rPr lang="en-US" dirty="0">
                <a:latin typeface="Candara" panose="020E0502030303020204" pitchFamily="34" charset="0"/>
              </a:rPr>
              <a:t>&gt; library(car)</a:t>
            </a:r>
          </a:p>
          <a:p>
            <a:r>
              <a:rPr lang="en-US" dirty="0">
                <a:latin typeface="Candara" panose="020E0502030303020204" pitchFamily="34" charset="0"/>
              </a:rPr>
              <a:t>&gt; par(</a:t>
            </a:r>
            <a:r>
              <a:rPr lang="en-US" dirty="0" err="1">
                <a:latin typeface="Candara" panose="020E0502030303020204" pitchFamily="34" charset="0"/>
              </a:rPr>
              <a:t>mfrow</a:t>
            </a:r>
            <a:r>
              <a:rPr lang="en-US" dirty="0">
                <a:latin typeface="Candara" panose="020E0502030303020204" pitchFamily="34" charset="0"/>
              </a:rPr>
              <a:t>=c(2,2))</a:t>
            </a:r>
          </a:p>
          <a:p>
            <a:r>
              <a:rPr lang="en-US" dirty="0">
                <a:latin typeface="Candara" panose="020E0502030303020204" pitchFamily="34" charset="0"/>
              </a:rPr>
              <a:t>&gt; plot(reg)</a:t>
            </a:r>
          </a:p>
        </p:txBody>
      </p:sp>
    </p:spTree>
    <p:extLst>
      <p:ext uri="{BB962C8B-B14F-4D97-AF65-F5344CB8AC3E}">
        <p14:creationId xmlns:p14="http://schemas.microsoft.com/office/powerpoint/2010/main" val="418464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3863-5B44-4C71-9564-0E64D7C16B85}"/>
              </a:ext>
            </a:extLst>
          </p:cNvPr>
          <p:cNvSpPr>
            <a:spLocks noGrp="1"/>
          </p:cNvSpPr>
          <p:nvPr>
            <p:ph type="title"/>
          </p:nvPr>
        </p:nvSpPr>
        <p:spPr>
          <a:xfrm>
            <a:off x="233289" y="182246"/>
            <a:ext cx="10515600" cy="315912"/>
          </a:xfrm>
        </p:spPr>
        <p:txBody>
          <a:bodyPr>
            <a:normAutofit fontScale="90000"/>
          </a:bodyPr>
          <a:lstStyle/>
          <a:p>
            <a:r>
              <a:rPr lang="en-US" b="0" i="0" dirty="0">
                <a:solidFill>
                  <a:srgbClr val="333333"/>
                </a:solidFill>
                <a:effectLst/>
                <a:latin typeface="Helvetica Neue"/>
              </a:rPr>
              <a:t>Visualizing Modeling Assumptions</a:t>
            </a:r>
            <a:endParaRPr lang="en-US" dirty="0"/>
          </a:p>
        </p:txBody>
      </p:sp>
      <p:pic>
        <p:nvPicPr>
          <p:cNvPr id="9" name="Content Placeholder 8" descr="Chart, diagram, schematic&#10;&#10;Description automatically generated">
            <a:extLst>
              <a:ext uri="{FF2B5EF4-FFF2-40B4-BE49-F238E27FC236}">
                <a16:creationId xmlns:a16="http://schemas.microsoft.com/office/drawing/2014/main" id="{52DF00BE-E656-46E4-97D8-4BE2C7B17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065" y="708433"/>
            <a:ext cx="4957689" cy="5711672"/>
          </a:xfrm>
        </p:spPr>
      </p:pic>
      <p:sp>
        <p:nvSpPr>
          <p:cNvPr id="10" name="TextBox 9">
            <a:extLst>
              <a:ext uri="{FF2B5EF4-FFF2-40B4-BE49-F238E27FC236}">
                <a16:creationId xmlns:a16="http://schemas.microsoft.com/office/drawing/2014/main" id="{B4FB51CF-5DF2-4384-BB3E-1B98BDBD3159}"/>
              </a:ext>
            </a:extLst>
          </p:cNvPr>
          <p:cNvSpPr txBox="1"/>
          <p:nvPr/>
        </p:nvSpPr>
        <p:spPr>
          <a:xfrm>
            <a:off x="6808763" y="1083212"/>
            <a:ext cx="4573172" cy="4893647"/>
          </a:xfrm>
          <a:prstGeom prst="rect">
            <a:avLst/>
          </a:prstGeom>
          <a:noFill/>
        </p:spPr>
        <p:txBody>
          <a:bodyPr wrap="square" rtlCol="0">
            <a:spAutoFit/>
          </a:bodyPr>
          <a:lstStyle/>
          <a:p>
            <a:pPr algn="just"/>
            <a:r>
              <a:rPr lang="en-US" sz="2400" dirty="0">
                <a:latin typeface="Candara" panose="020E0502030303020204" pitchFamily="34" charset="0"/>
              </a:rPr>
              <a:t>The residuals vs fitted values graph shows points that do not appear to be randomly distributed across the x-axis. </a:t>
            </a:r>
          </a:p>
          <a:p>
            <a:pPr algn="just"/>
            <a:endParaRPr lang="en-US" sz="2400" dirty="0">
              <a:latin typeface="Candara" panose="020E0502030303020204" pitchFamily="34" charset="0"/>
            </a:endParaRPr>
          </a:p>
          <a:p>
            <a:pPr algn="just"/>
            <a:r>
              <a:rPr lang="en-US" sz="2400" dirty="0">
                <a:latin typeface="Candara" panose="020E0502030303020204" pitchFamily="34" charset="0"/>
              </a:rPr>
              <a:t>This can be an indication of correlation in the error terms. </a:t>
            </a:r>
          </a:p>
          <a:p>
            <a:pPr algn="just"/>
            <a:endParaRPr lang="en-US" sz="2400" dirty="0">
              <a:latin typeface="Candara" panose="020E0502030303020204" pitchFamily="34" charset="0"/>
            </a:endParaRPr>
          </a:p>
          <a:p>
            <a:pPr algn="just"/>
            <a:r>
              <a:rPr lang="en-US" sz="2400" dirty="0">
                <a:latin typeface="Candara" panose="020E0502030303020204" pitchFamily="34" charset="0"/>
              </a:rPr>
              <a:t>Further evidence of this for time series data can be seen when plotting the residuals in the order that they are created by the time series data.</a:t>
            </a:r>
          </a:p>
        </p:txBody>
      </p:sp>
    </p:spTree>
    <p:extLst>
      <p:ext uri="{BB962C8B-B14F-4D97-AF65-F5344CB8AC3E}">
        <p14:creationId xmlns:p14="http://schemas.microsoft.com/office/powerpoint/2010/main" val="3348315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CDD1-E70B-4ED8-8DD0-0073349933A6}"/>
              </a:ext>
            </a:extLst>
          </p:cNvPr>
          <p:cNvSpPr>
            <a:spLocks noGrp="1"/>
          </p:cNvSpPr>
          <p:nvPr>
            <p:ph type="title"/>
          </p:nvPr>
        </p:nvSpPr>
        <p:spPr>
          <a:xfrm>
            <a:off x="838200" y="365126"/>
            <a:ext cx="10515600" cy="315912"/>
          </a:xfrm>
        </p:spPr>
        <p:txBody>
          <a:bodyPr>
            <a:normAutofit fontScale="90000"/>
          </a:bodyPr>
          <a:lstStyle/>
          <a:p>
            <a:r>
              <a:rPr lang="en-US" b="0" i="0" dirty="0">
                <a:solidFill>
                  <a:srgbClr val="333333"/>
                </a:solidFill>
                <a:effectLst/>
                <a:latin typeface="Helvetica Neue"/>
              </a:rPr>
              <a:t>Visualizing Modeling Assumptions</a:t>
            </a:r>
            <a:endParaRPr lang="en-US" dirty="0"/>
          </a:p>
        </p:txBody>
      </p:sp>
      <p:sp>
        <p:nvSpPr>
          <p:cNvPr id="3" name="Content Placeholder 2">
            <a:extLst>
              <a:ext uri="{FF2B5EF4-FFF2-40B4-BE49-F238E27FC236}">
                <a16:creationId xmlns:a16="http://schemas.microsoft.com/office/drawing/2014/main" id="{E27C3FC4-442E-4936-A7D9-0BA0EA5C1265}"/>
              </a:ext>
            </a:extLst>
          </p:cNvPr>
          <p:cNvSpPr>
            <a:spLocks noGrp="1"/>
          </p:cNvSpPr>
          <p:nvPr>
            <p:ph idx="1"/>
          </p:nvPr>
        </p:nvSpPr>
        <p:spPr>
          <a:xfrm>
            <a:off x="618978" y="928468"/>
            <a:ext cx="3430508" cy="5248495"/>
          </a:xfrm>
        </p:spPr>
        <p:txBody>
          <a:bodyPr>
            <a:normAutofit/>
          </a:bodyPr>
          <a:lstStyle/>
          <a:p>
            <a:pPr marL="0" indent="0">
              <a:buNone/>
            </a:pPr>
            <a:r>
              <a:rPr lang="en-US" sz="2000" dirty="0">
                <a:latin typeface="Candara" panose="020E0502030303020204" pitchFamily="34" charset="0"/>
              </a:rPr>
              <a:t>&gt; x = seq(1,length(</a:t>
            </a:r>
            <a:r>
              <a:rPr lang="en-US" sz="2000" dirty="0" err="1">
                <a:latin typeface="Candara" panose="020E0502030303020204" pitchFamily="34" charset="0"/>
              </a:rPr>
              <a:t>reg$residuals</a:t>
            </a:r>
            <a:r>
              <a:rPr lang="en-US" sz="2000" dirty="0">
                <a:latin typeface="Candara" panose="020E0502030303020204" pitchFamily="34" charset="0"/>
              </a:rPr>
              <a:t>))</a:t>
            </a:r>
          </a:p>
          <a:p>
            <a:pPr marL="0" indent="0">
              <a:buNone/>
            </a:pPr>
            <a:r>
              <a:rPr lang="en-US" sz="2000" dirty="0">
                <a:latin typeface="Candara" panose="020E0502030303020204" pitchFamily="34" charset="0"/>
              </a:rPr>
              <a:t>&gt; p = </a:t>
            </a:r>
            <a:r>
              <a:rPr lang="en-US" sz="2000" dirty="0" err="1">
                <a:latin typeface="Candara" panose="020E0502030303020204" pitchFamily="34" charset="0"/>
              </a:rPr>
              <a:t>ggplot</a:t>
            </a:r>
            <a:r>
              <a:rPr lang="en-US" sz="2000" dirty="0">
                <a:latin typeface="Candara" panose="020E0502030303020204" pitchFamily="34" charset="0"/>
              </a:rPr>
              <a:t>() + </a:t>
            </a:r>
            <a:r>
              <a:rPr lang="en-US" sz="2000" dirty="0" err="1">
                <a:latin typeface="Candara" panose="020E0502030303020204" pitchFamily="34" charset="0"/>
              </a:rPr>
              <a:t>geom_line</a:t>
            </a:r>
            <a:r>
              <a:rPr lang="en-US" sz="2000" dirty="0">
                <a:latin typeface="Candara" panose="020E0502030303020204" pitchFamily="34" charset="0"/>
              </a:rPr>
              <a:t>(data = </a:t>
            </a:r>
            <a:r>
              <a:rPr lang="en-US" sz="2000" dirty="0" err="1">
                <a:latin typeface="Candara" panose="020E0502030303020204" pitchFamily="34" charset="0"/>
              </a:rPr>
              <a:t>hseinv</a:t>
            </a:r>
            <a:r>
              <a:rPr lang="en-US" sz="2000" dirty="0">
                <a:latin typeface="Candara" panose="020E0502030303020204" pitchFamily="34" charset="0"/>
              </a:rPr>
              <a:t>, </a:t>
            </a:r>
            <a:r>
              <a:rPr lang="en-US" sz="2000" dirty="0" err="1">
                <a:latin typeface="Candara" panose="020E0502030303020204" pitchFamily="34" charset="0"/>
              </a:rPr>
              <a:t>aes</a:t>
            </a:r>
            <a:r>
              <a:rPr lang="en-US" sz="2000" dirty="0">
                <a:latin typeface="Candara" panose="020E0502030303020204" pitchFamily="34" charset="0"/>
              </a:rPr>
              <a:t>(x = x, y = </a:t>
            </a:r>
            <a:r>
              <a:rPr lang="en-US" sz="2000" dirty="0" err="1">
                <a:latin typeface="Candara" panose="020E0502030303020204" pitchFamily="34" charset="0"/>
              </a:rPr>
              <a:t>reg$residuals</a:t>
            </a:r>
            <a:r>
              <a:rPr lang="en-US" sz="2000" dirty="0">
                <a:latin typeface="Candara" panose="020E0502030303020204" pitchFamily="34" charset="0"/>
              </a:rPr>
              <a:t>), color = "red") + </a:t>
            </a:r>
            <a:r>
              <a:rPr lang="en-US" sz="2000" dirty="0" err="1">
                <a:latin typeface="Candara" panose="020E0502030303020204" pitchFamily="34" charset="0"/>
              </a:rPr>
              <a:t>geom_hline</a:t>
            </a:r>
            <a:r>
              <a:rPr lang="en-US" sz="2000" dirty="0">
                <a:latin typeface="Candara" panose="020E0502030303020204" pitchFamily="34" charset="0"/>
              </a:rPr>
              <a:t>(</a:t>
            </a:r>
            <a:r>
              <a:rPr lang="en-US" sz="2000" dirty="0" err="1">
                <a:latin typeface="Candara" panose="020E0502030303020204" pitchFamily="34" charset="0"/>
              </a:rPr>
              <a:t>yintercept</a:t>
            </a:r>
            <a:r>
              <a:rPr lang="en-US" sz="2000" dirty="0">
                <a:latin typeface="Candara" panose="020E0502030303020204" pitchFamily="34" charset="0"/>
              </a:rPr>
              <a:t>=0, </a:t>
            </a:r>
            <a:r>
              <a:rPr lang="en-US" sz="2000" dirty="0" err="1">
                <a:latin typeface="Candara" panose="020E0502030303020204" pitchFamily="34" charset="0"/>
              </a:rPr>
              <a:t>linetype</a:t>
            </a:r>
            <a:r>
              <a:rPr lang="en-US" sz="2000" dirty="0">
                <a:latin typeface="Candara" panose="020E0502030303020204" pitchFamily="34" charset="0"/>
              </a:rPr>
              <a:t>="dashed", color='blue')</a:t>
            </a:r>
          </a:p>
          <a:p>
            <a:pPr marL="0" indent="0">
              <a:buNone/>
            </a:pPr>
            <a:r>
              <a:rPr lang="en-US" sz="2000" dirty="0">
                <a:latin typeface="Candara" panose="020E0502030303020204" pitchFamily="34" charset="0"/>
              </a:rPr>
              <a:t>&gt; print(p)</a:t>
            </a:r>
          </a:p>
        </p:txBody>
      </p:sp>
      <p:pic>
        <p:nvPicPr>
          <p:cNvPr id="5" name="Picture 4" descr="Chart, line chart, histogram&#10;&#10;Description automatically generated">
            <a:extLst>
              <a:ext uri="{FF2B5EF4-FFF2-40B4-BE49-F238E27FC236}">
                <a16:creationId xmlns:a16="http://schemas.microsoft.com/office/drawing/2014/main" id="{97A64993-86A6-497B-BFEF-BA60ADFD0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772" y="987424"/>
            <a:ext cx="7431314" cy="5505450"/>
          </a:xfrm>
          <a:prstGeom prst="rect">
            <a:avLst/>
          </a:prstGeom>
        </p:spPr>
      </p:pic>
      <p:sp>
        <p:nvSpPr>
          <p:cNvPr id="6" name="TextBox 5">
            <a:extLst>
              <a:ext uri="{FF2B5EF4-FFF2-40B4-BE49-F238E27FC236}">
                <a16:creationId xmlns:a16="http://schemas.microsoft.com/office/drawing/2014/main" id="{A90EB521-3303-4BC4-8E90-3723B5219E85}"/>
              </a:ext>
            </a:extLst>
          </p:cNvPr>
          <p:cNvSpPr txBox="1"/>
          <p:nvPr/>
        </p:nvSpPr>
        <p:spPr>
          <a:xfrm>
            <a:off x="261257" y="4354286"/>
            <a:ext cx="3672114" cy="2031325"/>
          </a:xfrm>
          <a:prstGeom prst="rect">
            <a:avLst/>
          </a:prstGeom>
          <a:noFill/>
        </p:spPr>
        <p:txBody>
          <a:bodyPr wrap="square" rtlCol="0">
            <a:spAutoFit/>
          </a:bodyPr>
          <a:lstStyle/>
          <a:p>
            <a:r>
              <a:rPr lang="en-US" dirty="0"/>
              <a:t>In the above graph, points tend to be associated with the values of their neighbors to the left and right. </a:t>
            </a:r>
          </a:p>
          <a:p>
            <a:r>
              <a:rPr lang="en-US" dirty="0"/>
              <a:t>If the data were not autocorrelated, the values of the residuals would be randomly jump as we move from the left to the right.</a:t>
            </a:r>
          </a:p>
        </p:txBody>
      </p:sp>
    </p:spTree>
    <p:extLst>
      <p:ext uri="{BB962C8B-B14F-4D97-AF65-F5344CB8AC3E}">
        <p14:creationId xmlns:p14="http://schemas.microsoft.com/office/powerpoint/2010/main" val="288780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9A58-8E42-4A25-ABB5-079EC3C7A2F0}"/>
              </a:ext>
            </a:extLst>
          </p:cNvPr>
          <p:cNvSpPr>
            <a:spLocks noGrp="1"/>
          </p:cNvSpPr>
          <p:nvPr>
            <p:ph type="title"/>
          </p:nvPr>
        </p:nvSpPr>
        <p:spPr>
          <a:xfrm>
            <a:off x="838200" y="365125"/>
            <a:ext cx="10515600" cy="563343"/>
          </a:xfrm>
        </p:spPr>
        <p:txBody>
          <a:bodyPr>
            <a:normAutofit fontScale="90000"/>
          </a:bodyPr>
          <a:lstStyle/>
          <a:p>
            <a:r>
              <a:rPr lang="en-US" b="1" i="0" dirty="0">
                <a:solidFill>
                  <a:srgbClr val="333333"/>
                </a:solidFill>
                <a:effectLst/>
                <a:latin typeface="segoe ui" panose="020B0502040204020203" pitchFamily="34" charset="0"/>
              </a:rPr>
              <a:t>Data Description</a:t>
            </a:r>
            <a:endParaRPr lang="en-US" dirty="0"/>
          </a:p>
        </p:txBody>
      </p:sp>
      <p:sp>
        <p:nvSpPr>
          <p:cNvPr id="3" name="Content Placeholder 2">
            <a:extLst>
              <a:ext uri="{FF2B5EF4-FFF2-40B4-BE49-F238E27FC236}">
                <a16:creationId xmlns:a16="http://schemas.microsoft.com/office/drawing/2014/main" id="{6E3D2C90-45BD-42B3-8521-872EA54A679E}"/>
              </a:ext>
            </a:extLst>
          </p:cNvPr>
          <p:cNvSpPr>
            <a:spLocks noGrp="1"/>
          </p:cNvSpPr>
          <p:nvPr>
            <p:ph idx="1"/>
          </p:nvPr>
        </p:nvSpPr>
        <p:spPr>
          <a:xfrm>
            <a:off x="703385" y="1153551"/>
            <a:ext cx="10650415" cy="5339324"/>
          </a:xfrm>
        </p:spPr>
        <p:txBody>
          <a:bodyPr>
            <a:normAutofit fontScale="92500"/>
          </a:bodyPr>
          <a:lstStyle/>
          <a:p>
            <a:pPr algn="just">
              <a:lnSpc>
                <a:spcPct val="150000"/>
              </a:lnSpc>
            </a:pPr>
            <a:r>
              <a:rPr lang="en-US" sz="2400" b="0" i="0" dirty="0">
                <a:solidFill>
                  <a:srgbClr val="333333"/>
                </a:solidFill>
                <a:effectLst/>
                <a:latin typeface="segoe ui" panose="020B0502040204020203" pitchFamily="34" charset="0"/>
              </a:rPr>
              <a:t>The datafile (</a:t>
            </a:r>
            <a:r>
              <a:rPr lang="en-US" sz="2400" b="0" i="0" u="none" strike="noStrike" dirty="0">
                <a:solidFill>
                  <a:srgbClr val="328B0A"/>
                </a:solidFill>
                <a:effectLst/>
                <a:latin typeface="segoe ui" panose="020B0502040204020203" pitchFamily="34" charset="0"/>
              </a:rPr>
              <a:t>wagesmicrodata.xls</a:t>
            </a:r>
            <a:r>
              <a:rPr lang="en-US" sz="2400" b="0" i="0" dirty="0">
                <a:solidFill>
                  <a:srgbClr val="333333"/>
                </a:solidFill>
                <a:effectLst/>
                <a:latin typeface="segoe ui" panose="020B0502040204020203" pitchFamily="34" charset="0"/>
              </a:rPr>
              <a:t>) is downloaded from </a:t>
            </a:r>
            <a:r>
              <a:rPr lang="en-US" sz="2400" b="0" i="0" u="none" strike="noStrike" dirty="0">
                <a:solidFill>
                  <a:srgbClr val="328B0A"/>
                </a:solidFill>
                <a:effectLst/>
                <a:latin typeface="segoe ui" panose="020B0502040204020203" pitchFamily="34" charset="0"/>
              </a:rPr>
              <a:t>http://lib.stat.cmu.edu/datasets/</a:t>
            </a:r>
            <a:r>
              <a:rPr lang="en-US" sz="2400" b="0" i="0" dirty="0">
                <a:solidFill>
                  <a:srgbClr val="333333"/>
                </a:solidFill>
                <a:effectLst/>
                <a:latin typeface="segoe ui" panose="020B0502040204020203" pitchFamily="34" charset="0"/>
              </a:rPr>
              <a:t>. </a:t>
            </a:r>
          </a:p>
          <a:p>
            <a:pPr algn="just">
              <a:lnSpc>
                <a:spcPct val="150000"/>
              </a:lnSpc>
            </a:pPr>
            <a:r>
              <a:rPr lang="en-US" sz="2400" b="0" i="0" dirty="0">
                <a:solidFill>
                  <a:srgbClr val="333333"/>
                </a:solidFill>
                <a:effectLst/>
                <a:latin typeface="segoe ui" panose="020B0502040204020203" pitchFamily="34" charset="0"/>
              </a:rPr>
              <a:t>It contains 534 observations on 11 variables sampled from the Current Population Survey of 1985. </a:t>
            </a:r>
          </a:p>
          <a:p>
            <a:pPr algn="just">
              <a:lnSpc>
                <a:spcPct val="150000"/>
              </a:lnSpc>
            </a:pPr>
            <a:r>
              <a:rPr lang="en-US" sz="2400" b="0" i="0" dirty="0">
                <a:solidFill>
                  <a:srgbClr val="333333"/>
                </a:solidFill>
                <a:effectLst/>
                <a:latin typeface="segoe ui" panose="020B0502040204020203" pitchFamily="34" charset="0"/>
              </a:rPr>
              <a:t>The Current Population Survey (CPS) is used to supplement census information between census years. These data consist of a random sample of 534 persons from the CPS, with information on wages and other characteristics of the workers, including sex, number of years of education, years of work experience, occupational status, region of residence and union membership. We wish to determine whether wages are related to these characteristics.</a:t>
            </a:r>
            <a:endParaRPr lang="en-US" sz="2400" dirty="0"/>
          </a:p>
        </p:txBody>
      </p:sp>
    </p:spTree>
    <p:extLst>
      <p:ext uri="{BB962C8B-B14F-4D97-AF65-F5344CB8AC3E}">
        <p14:creationId xmlns:p14="http://schemas.microsoft.com/office/powerpoint/2010/main" val="72502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5B49-EA35-49E5-9842-0C9C661B31DE}"/>
              </a:ext>
            </a:extLst>
          </p:cNvPr>
          <p:cNvSpPr>
            <a:spLocks noGrp="1"/>
          </p:cNvSpPr>
          <p:nvPr>
            <p:ph type="title"/>
          </p:nvPr>
        </p:nvSpPr>
        <p:spPr>
          <a:xfrm>
            <a:off x="838200" y="365125"/>
            <a:ext cx="10515600" cy="478937"/>
          </a:xfrm>
        </p:spPr>
        <p:txBody>
          <a:bodyPr>
            <a:normAutofit fontScale="90000"/>
          </a:bodyPr>
          <a:lstStyle/>
          <a:p>
            <a:r>
              <a:rPr lang="en-US" b="0" i="0" dirty="0">
                <a:solidFill>
                  <a:srgbClr val="333333"/>
                </a:solidFill>
                <a:effectLst/>
                <a:latin typeface="Helvetica Neue"/>
              </a:rPr>
              <a:t>Durbin Watson Test</a:t>
            </a:r>
            <a:endParaRPr lang="en-US" dirty="0"/>
          </a:p>
        </p:txBody>
      </p:sp>
      <p:sp>
        <p:nvSpPr>
          <p:cNvPr id="3" name="Content Placeholder 2">
            <a:extLst>
              <a:ext uri="{FF2B5EF4-FFF2-40B4-BE49-F238E27FC236}">
                <a16:creationId xmlns:a16="http://schemas.microsoft.com/office/drawing/2014/main" id="{F669D11F-958E-4AAF-B824-3089A163BDA5}"/>
              </a:ext>
            </a:extLst>
          </p:cNvPr>
          <p:cNvSpPr>
            <a:spLocks noGrp="1"/>
          </p:cNvSpPr>
          <p:nvPr>
            <p:ph idx="1"/>
          </p:nvPr>
        </p:nvSpPr>
        <p:spPr/>
        <p:txBody>
          <a:bodyPr/>
          <a:lstStyle/>
          <a:p>
            <a:r>
              <a:rPr lang="en-US" dirty="0"/>
              <a:t>&gt; </a:t>
            </a:r>
            <a:r>
              <a:rPr lang="en-US" dirty="0" err="1"/>
              <a:t>durbinWatsonTest</a:t>
            </a:r>
            <a:r>
              <a:rPr lang="en-US" dirty="0"/>
              <a:t>(reg)</a:t>
            </a:r>
          </a:p>
        </p:txBody>
      </p:sp>
      <p:pic>
        <p:nvPicPr>
          <p:cNvPr id="5" name="Picture 4" descr="Text&#10;&#10;Description automatically generated with medium confidence">
            <a:extLst>
              <a:ext uri="{FF2B5EF4-FFF2-40B4-BE49-F238E27FC236}">
                <a16:creationId xmlns:a16="http://schemas.microsoft.com/office/drawing/2014/main" id="{F7D29D10-7412-452E-B1FF-3641F6F25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098" y="2670115"/>
            <a:ext cx="7143159" cy="1001553"/>
          </a:xfrm>
          <a:prstGeom prst="rect">
            <a:avLst/>
          </a:prstGeom>
        </p:spPr>
      </p:pic>
    </p:spTree>
    <p:extLst>
      <p:ext uri="{BB962C8B-B14F-4D97-AF65-F5344CB8AC3E}">
        <p14:creationId xmlns:p14="http://schemas.microsoft.com/office/powerpoint/2010/main" val="2150755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336E-16DD-4A29-A850-ED986938314E}"/>
              </a:ext>
            </a:extLst>
          </p:cNvPr>
          <p:cNvSpPr>
            <a:spLocks noGrp="1"/>
          </p:cNvSpPr>
          <p:nvPr>
            <p:ph type="title"/>
          </p:nvPr>
        </p:nvSpPr>
        <p:spPr/>
        <p:txBody>
          <a:bodyPr>
            <a:normAutofit fontScale="90000"/>
          </a:bodyPr>
          <a:lstStyle/>
          <a:p>
            <a:r>
              <a:rPr lang="en-US" b="0" i="0" dirty="0">
                <a:solidFill>
                  <a:srgbClr val="333333"/>
                </a:solidFill>
                <a:effectLst/>
                <a:latin typeface="Helvetica Neue"/>
              </a:rPr>
              <a:t>Fixing Autocorrelation by Adding Missing Predictors</a:t>
            </a:r>
            <a:br>
              <a:rPr lang="en-US" b="0" i="0" dirty="0">
                <a:solidFill>
                  <a:srgbClr val="333333"/>
                </a:solidFill>
                <a:effectLst/>
                <a:latin typeface="Helvetica Neue"/>
              </a:rPr>
            </a:br>
            <a:endParaRPr lang="en-US" dirty="0"/>
          </a:p>
        </p:txBody>
      </p:sp>
      <p:sp>
        <p:nvSpPr>
          <p:cNvPr id="3" name="Content Placeholder 2">
            <a:extLst>
              <a:ext uri="{FF2B5EF4-FFF2-40B4-BE49-F238E27FC236}">
                <a16:creationId xmlns:a16="http://schemas.microsoft.com/office/drawing/2014/main" id="{96BE86B1-1A8E-4414-BEB0-92DE9DD1EE0C}"/>
              </a:ext>
            </a:extLst>
          </p:cNvPr>
          <p:cNvSpPr>
            <a:spLocks noGrp="1"/>
          </p:cNvSpPr>
          <p:nvPr>
            <p:ph idx="1"/>
          </p:nvPr>
        </p:nvSpPr>
        <p:spPr/>
        <p:txBody>
          <a:bodyPr/>
          <a:lstStyle/>
          <a:p>
            <a:r>
              <a:rPr lang="en-US" b="0" i="0" dirty="0">
                <a:solidFill>
                  <a:srgbClr val="333333"/>
                </a:solidFill>
                <a:effectLst/>
                <a:latin typeface="Helvetica Neue"/>
              </a:rPr>
              <a:t>One way to address autocorrelation errors, particularly in regards to time series data, is to include explanatory variables in the model. </a:t>
            </a:r>
          </a:p>
          <a:p>
            <a:r>
              <a:rPr lang="en-US" b="0" i="0" dirty="0">
                <a:solidFill>
                  <a:srgbClr val="333333"/>
                </a:solidFill>
                <a:effectLst/>
                <a:latin typeface="Helvetica Neue"/>
              </a:rPr>
              <a:t>The inclusion of these variable will help to remove the autocorrelation present in residuals.</a:t>
            </a:r>
          </a:p>
          <a:p>
            <a:r>
              <a:rPr lang="en-US" dirty="0"/>
              <a:t>&gt; reg2&lt;-</a:t>
            </a:r>
            <a:r>
              <a:rPr lang="en-US" dirty="0" err="1"/>
              <a:t>lm</a:t>
            </a:r>
            <a:r>
              <a:rPr lang="en-US" dirty="0"/>
              <a:t>(log(</a:t>
            </a:r>
            <a:r>
              <a:rPr lang="en-US" dirty="0" err="1"/>
              <a:t>invpc</a:t>
            </a:r>
            <a:r>
              <a:rPr lang="en-US" dirty="0"/>
              <a:t>)~log(price)+log(t)+linvpc_1, data=</a:t>
            </a:r>
            <a:r>
              <a:rPr lang="en-US" dirty="0" err="1"/>
              <a:t>hseinv</a:t>
            </a:r>
            <a:r>
              <a:rPr lang="en-US" dirty="0"/>
              <a:t>)</a:t>
            </a:r>
          </a:p>
          <a:p>
            <a:r>
              <a:rPr lang="en-US" dirty="0"/>
              <a:t>&gt; summary(reg2)</a:t>
            </a:r>
          </a:p>
        </p:txBody>
      </p:sp>
    </p:spTree>
    <p:extLst>
      <p:ext uri="{BB962C8B-B14F-4D97-AF65-F5344CB8AC3E}">
        <p14:creationId xmlns:p14="http://schemas.microsoft.com/office/powerpoint/2010/main" val="1184827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6714-0D01-4641-8EBA-8F4DAF9DAC56}"/>
              </a:ext>
            </a:extLst>
          </p:cNvPr>
          <p:cNvSpPr>
            <a:spLocks noGrp="1"/>
          </p:cNvSpPr>
          <p:nvPr>
            <p:ph type="title"/>
          </p:nvPr>
        </p:nvSpPr>
        <p:spPr>
          <a:xfrm>
            <a:off x="838200" y="995273"/>
            <a:ext cx="10515600" cy="450801"/>
          </a:xfrm>
        </p:spPr>
        <p:txBody>
          <a:bodyPr>
            <a:normAutofit fontScale="90000"/>
          </a:bodyPr>
          <a:lstStyle/>
          <a:p>
            <a:r>
              <a:rPr lang="en-US" b="0" i="0" dirty="0">
                <a:solidFill>
                  <a:srgbClr val="333333"/>
                </a:solidFill>
                <a:effectLst/>
                <a:latin typeface="Helvetica Neue"/>
              </a:rPr>
              <a:t>Fixing Autocorrelation by Adding Missing Predictors</a:t>
            </a:r>
            <a:br>
              <a:rPr lang="en-US" b="0" i="0" dirty="0">
                <a:solidFill>
                  <a:srgbClr val="333333"/>
                </a:solidFill>
                <a:effectLst/>
                <a:latin typeface="Helvetica Neue"/>
              </a:rPr>
            </a:br>
            <a:endParaRPr lang="en-US" dirty="0"/>
          </a:p>
        </p:txBody>
      </p:sp>
      <p:pic>
        <p:nvPicPr>
          <p:cNvPr id="5" name="Content Placeholder 4" descr="Text&#10;&#10;Description automatically generated">
            <a:extLst>
              <a:ext uri="{FF2B5EF4-FFF2-40B4-BE49-F238E27FC236}">
                <a16:creationId xmlns:a16="http://schemas.microsoft.com/office/drawing/2014/main" id="{712021B9-337B-4E2A-B1BE-05FA2FAB5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6550"/>
            <a:ext cx="7855857" cy="4389304"/>
          </a:xfrm>
        </p:spPr>
      </p:pic>
      <p:pic>
        <p:nvPicPr>
          <p:cNvPr id="7" name="Picture 6" descr="Text&#10;&#10;Description automatically generated with medium confidence">
            <a:extLst>
              <a:ext uri="{FF2B5EF4-FFF2-40B4-BE49-F238E27FC236}">
                <a16:creationId xmlns:a16="http://schemas.microsoft.com/office/drawing/2014/main" id="{FDFE8B2B-07CF-4B64-BD16-7E3C2CD0E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965152"/>
            <a:ext cx="4936922" cy="892847"/>
          </a:xfrm>
          <a:prstGeom prst="rect">
            <a:avLst/>
          </a:prstGeom>
        </p:spPr>
      </p:pic>
    </p:spTree>
    <p:extLst>
      <p:ext uri="{BB962C8B-B14F-4D97-AF65-F5344CB8AC3E}">
        <p14:creationId xmlns:p14="http://schemas.microsoft.com/office/powerpoint/2010/main" val="285507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078B-1EC4-42A2-99EC-0B90D6391E9D}"/>
              </a:ext>
            </a:extLst>
          </p:cNvPr>
          <p:cNvSpPr>
            <a:spLocks noGrp="1"/>
          </p:cNvSpPr>
          <p:nvPr>
            <p:ph type="title"/>
          </p:nvPr>
        </p:nvSpPr>
        <p:spPr>
          <a:xfrm>
            <a:off x="838200" y="365125"/>
            <a:ext cx="10515600" cy="563343"/>
          </a:xfrm>
        </p:spPr>
        <p:txBody>
          <a:bodyPr>
            <a:normAutofit fontScale="90000"/>
          </a:bodyPr>
          <a:lstStyle/>
          <a:p>
            <a:r>
              <a:rPr lang="en-US" b="1" i="0" dirty="0">
                <a:solidFill>
                  <a:srgbClr val="333333"/>
                </a:solidFill>
                <a:effectLst/>
                <a:latin typeface="segoe ui" panose="020B0502040204020203" pitchFamily="34" charset="0"/>
              </a:rPr>
              <a:t>Data Description</a:t>
            </a:r>
            <a:endParaRPr lang="en-US"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6133A40B-AF5B-4A0F-8039-9515866BC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947" y="1409932"/>
            <a:ext cx="9963655" cy="4146806"/>
          </a:xfrm>
        </p:spPr>
      </p:pic>
    </p:spTree>
    <p:extLst>
      <p:ext uri="{BB962C8B-B14F-4D97-AF65-F5344CB8AC3E}">
        <p14:creationId xmlns:p14="http://schemas.microsoft.com/office/powerpoint/2010/main" val="147164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907F-507F-4909-92F0-C46366820635}"/>
              </a:ext>
            </a:extLst>
          </p:cNvPr>
          <p:cNvSpPr>
            <a:spLocks noGrp="1"/>
          </p:cNvSpPr>
          <p:nvPr>
            <p:ph type="title"/>
          </p:nvPr>
        </p:nvSpPr>
        <p:spPr/>
        <p:txBody>
          <a:bodyPr/>
          <a:lstStyle/>
          <a:p>
            <a:r>
              <a:rPr lang="en-US" b="1" i="0" dirty="0">
                <a:solidFill>
                  <a:srgbClr val="CE4F00"/>
                </a:solidFill>
                <a:effectLst/>
                <a:latin typeface="nunito" panose="020B0604020202020204" pitchFamily="2" charset="0"/>
              </a:rPr>
              <a:t>Data Analysis in R</a:t>
            </a:r>
            <a:br>
              <a:rPr lang="en-US" b="1" i="0" dirty="0">
                <a:solidFill>
                  <a:srgbClr val="CE4F00"/>
                </a:solidFill>
                <a:effectLst/>
                <a:latin typeface="nunito" panose="020B0604020202020204" pitchFamily="2" charset="0"/>
              </a:rPr>
            </a:br>
            <a:endParaRPr lang="en-US" dirty="0"/>
          </a:p>
        </p:txBody>
      </p:sp>
      <p:sp>
        <p:nvSpPr>
          <p:cNvPr id="3" name="Content Placeholder 2">
            <a:extLst>
              <a:ext uri="{FF2B5EF4-FFF2-40B4-BE49-F238E27FC236}">
                <a16:creationId xmlns:a16="http://schemas.microsoft.com/office/drawing/2014/main" id="{67967FB6-4C41-4D6E-A614-5463B5F79100}"/>
              </a:ext>
            </a:extLst>
          </p:cNvPr>
          <p:cNvSpPr>
            <a:spLocks noGrp="1"/>
          </p:cNvSpPr>
          <p:nvPr>
            <p:ph idx="1"/>
          </p:nvPr>
        </p:nvSpPr>
        <p:spPr/>
        <p:txBody>
          <a:bodyPr>
            <a:normAutofit fontScale="92500" lnSpcReduction="10000"/>
          </a:bodyPr>
          <a:lstStyle/>
          <a:p>
            <a:pPr marL="0" indent="0">
              <a:lnSpc>
                <a:spcPct val="150000"/>
              </a:lnSpc>
              <a:buNone/>
            </a:pPr>
            <a:r>
              <a:rPr lang="en-US" dirty="0">
                <a:latin typeface="Candara" panose="020E0502030303020204" pitchFamily="34" charset="0"/>
              </a:rPr>
              <a:t>&gt; library(</a:t>
            </a:r>
            <a:r>
              <a:rPr lang="en-US" dirty="0" err="1">
                <a:latin typeface="Candara" panose="020E0502030303020204" pitchFamily="34" charset="0"/>
              </a:rPr>
              <a:t>dplyr</a:t>
            </a:r>
            <a:r>
              <a:rPr lang="en-US" dirty="0">
                <a:latin typeface="Candara" panose="020E0502030303020204" pitchFamily="34" charset="0"/>
              </a:rPr>
              <a:t>)</a:t>
            </a:r>
          </a:p>
          <a:p>
            <a:pPr marL="0" indent="0">
              <a:lnSpc>
                <a:spcPct val="150000"/>
              </a:lnSpc>
              <a:buNone/>
            </a:pPr>
            <a:r>
              <a:rPr lang="en-US" dirty="0">
                <a:latin typeface="Candara" panose="020E0502030303020204" pitchFamily="34" charset="0"/>
              </a:rPr>
              <a:t>&gt; </a:t>
            </a:r>
            <a:r>
              <a:rPr lang="en-US" dirty="0" err="1">
                <a:latin typeface="Candara" panose="020E0502030303020204" pitchFamily="34" charset="0"/>
              </a:rPr>
              <a:t>wagesmicrodata</a:t>
            </a:r>
            <a:r>
              <a:rPr lang="en-US" dirty="0">
                <a:latin typeface="Candara" panose="020E0502030303020204" pitchFamily="34" charset="0"/>
              </a:rPr>
              <a:t> &lt;-read.csv("C:/Users/Dell/Desktop/2021-22-First Sem/multicol.csv")</a:t>
            </a:r>
          </a:p>
          <a:p>
            <a:pPr marL="0" indent="0">
              <a:lnSpc>
                <a:spcPct val="150000"/>
              </a:lnSpc>
              <a:buNone/>
            </a:pPr>
            <a:r>
              <a:rPr lang="en-US" dirty="0">
                <a:latin typeface="Candara" panose="020E0502030303020204" pitchFamily="34" charset="0"/>
              </a:rPr>
              <a:t>&gt; fit1&lt;- </a:t>
            </a:r>
            <a:r>
              <a:rPr lang="en-US" dirty="0" err="1">
                <a:latin typeface="Candara" panose="020E0502030303020204" pitchFamily="34" charset="0"/>
              </a:rPr>
              <a:t>lm</a:t>
            </a:r>
            <a:r>
              <a:rPr lang="en-US" dirty="0">
                <a:latin typeface="Candara" panose="020E0502030303020204" pitchFamily="34" charset="0"/>
              </a:rPr>
              <a:t>(log(WAGE)~OCCUPATION+SECTOR+UNION+EDUCATION+EXPERIENCE+AGE+SEX+MARR+RACE+SOUTH, data=</a:t>
            </a:r>
            <a:r>
              <a:rPr lang="en-US" dirty="0" err="1">
                <a:latin typeface="Candara" panose="020E0502030303020204" pitchFamily="34" charset="0"/>
              </a:rPr>
              <a:t>wagesmicrodata</a:t>
            </a:r>
            <a:r>
              <a:rPr lang="en-US" dirty="0">
                <a:latin typeface="Candara" panose="020E0502030303020204" pitchFamily="34" charset="0"/>
              </a:rPr>
              <a:t>)</a:t>
            </a:r>
          </a:p>
          <a:p>
            <a:pPr marL="0" indent="0">
              <a:lnSpc>
                <a:spcPct val="150000"/>
              </a:lnSpc>
              <a:buNone/>
            </a:pPr>
            <a:r>
              <a:rPr lang="en-US" dirty="0">
                <a:latin typeface="Candara" panose="020E0502030303020204" pitchFamily="34" charset="0"/>
              </a:rPr>
              <a:t>&gt; summary(fit1)</a:t>
            </a:r>
          </a:p>
        </p:txBody>
      </p:sp>
    </p:spTree>
    <p:extLst>
      <p:ext uri="{BB962C8B-B14F-4D97-AF65-F5344CB8AC3E}">
        <p14:creationId xmlns:p14="http://schemas.microsoft.com/office/powerpoint/2010/main" val="211421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A0E7-C119-4071-8FDC-1473E5C39338}"/>
              </a:ext>
            </a:extLst>
          </p:cNvPr>
          <p:cNvSpPr>
            <a:spLocks noGrp="1"/>
          </p:cNvSpPr>
          <p:nvPr>
            <p:ph type="title"/>
          </p:nvPr>
        </p:nvSpPr>
        <p:spPr>
          <a:xfrm>
            <a:off x="838200" y="365126"/>
            <a:ext cx="10515600" cy="315912"/>
          </a:xfrm>
        </p:spPr>
        <p:txBody>
          <a:bodyPr>
            <a:normAutofit fontScale="90000"/>
          </a:bodyPr>
          <a:lstStyle/>
          <a:p>
            <a:r>
              <a:rPr lang="en-US" b="1" i="0" dirty="0">
                <a:solidFill>
                  <a:srgbClr val="CE4F00"/>
                </a:solidFill>
                <a:effectLst/>
                <a:latin typeface="nunito" panose="020B0604020202020204" pitchFamily="2" charset="0"/>
              </a:rPr>
              <a:t>Data Analysis in R</a:t>
            </a:r>
            <a:endParaRPr lang="en-US" dirty="0"/>
          </a:p>
        </p:txBody>
      </p:sp>
      <p:pic>
        <p:nvPicPr>
          <p:cNvPr id="5" name="Content Placeholder 4" descr="Table&#10;&#10;Description automatically generated">
            <a:extLst>
              <a:ext uri="{FF2B5EF4-FFF2-40B4-BE49-F238E27FC236}">
                <a16:creationId xmlns:a16="http://schemas.microsoft.com/office/drawing/2014/main" id="{1A76059F-08AA-44A5-B2BD-E1D24DD3B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077" y="719571"/>
            <a:ext cx="7974150" cy="5914686"/>
          </a:xfrm>
        </p:spPr>
      </p:pic>
    </p:spTree>
    <p:extLst>
      <p:ext uri="{BB962C8B-B14F-4D97-AF65-F5344CB8AC3E}">
        <p14:creationId xmlns:p14="http://schemas.microsoft.com/office/powerpoint/2010/main" val="104297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395DF-FD33-4498-8BD4-287F875316CB}"/>
              </a:ext>
            </a:extLst>
          </p:cNvPr>
          <p:cNvSpPr>
            <a:spLocks noGrp="1"/>
          </p:cNvSpPr>
          <p:nvPr>
            <p:ph idx="1"/>
          </p:nvPr>
        </p:nvSpPr>
        <p:spPr>
          <a:xfrm>
            <a:off x="351692" y="323557"/>
            <a:ext cx="11002108" cy="5853406"/>
          </a:xfrm>
        </p:spPr>
        <p:txBody>
          <a:bodyPr>
            <a:normAutofit fontScale="92500" lnSpcReduction="20000"/>
          </a:bodyPr>
          <a:lstStyle/>
          <a:p>
            <a:pPr algn="just">
              <a:lnSpc>
                <a:spcPct val="150000"/>
              </a:lnSpc>
            </a:pPr>
            <a:r>
              <a:rPr lang="en-US" b="0" i="0" dirty="0">
                <a:solidFill>
                  <a:srgbClr val="333333"/>
                </a:solidFill>
                <a:effectLst/>
                <a:latin typeface="Candara" panose="020E0502030303020204" pitchFamily="34" charset="0"/>
              </a:rPr>
              <a:t>By looking at the model summary, the R-squared value of 0.31 is not bad for a cross sectional data of 534 observations. </a:t>
            </a:r>
          </a:p>
          <a:p>
            <a:pPr algn="just">
              <a:lnSpc>
                <a:spcPct val="150000"/>
              </a:lnSpc>
            </a:pPr>
            <a:r>
              <a:rPr lang="en-US" b="0" i="0" dirty="0">
                <a:solidFill>
                  <a:srgbClr val="333333"/>
                </a:solidFill>
                <a:effectLst/>
                <a:latin typeface="Candara" panose="020E0502030303020204" pitchFamily="34" charset="0"/>
              </a:rPr>
              <a:t>The F-value is highly significant implying that all the explanatory variables together significantly explain the log of wages. </a:t>
            </a:r>
          </a:p>
          <a:p>
            <a:pPr algn="just">
              <a:lnSpc>
                <a:spcPct val="150000"/>
              </a:lnSpc>
            </a:pPr>
            <a:r>
              <a:rPr lang="en-US" b="0" i="0" dirty="0">
                <a:solidFill>
                  <a:srgbClr val="333333"/>
                </a:solidFill>
                <a:effectLst/>
                <a:latin typeface="Candara" panose="020E0502030303020204" pitchFamily="34" charset="0"/>
              </a:rPr>
              <a:t>However, coming to the individual regression coefficients, it is seen that as many as four variables (occupation, education, experience, age) are not statistically significant and two (marital status and south) are significant only at 10 % level of significance.</a:t>
            </a:r>
          </a:p>
          <a:p>
            <a:pPr algn="just">
              <a:lnSpc>
                <a:spcPct val="150000"/>
              </a:lnSpc>
            </a:pPr>
            <a:r>
              <a:rPr lang="en-US" b="0" i="0" dirty="0">
                <a:solidFill>
                  <a:srgbClr val="333333"/>
                </a:solidFill>
                <a:effectLst/>
                <a:latin typeface="Candara" panose="020E0502030303020204" pitchFamily="34" charset="0"/>
              </a:rPr>
              <a:t>Further we can plot the model diagnostic checking for other problems such as normality of error term, heteroscedasticity etc.</a:t>
            </a:r>
            <a:endParaRPr lang="en-US" dirty="0">
              <a:latin typeface="Candara" panose="020E0502030303020204" pitchFamily="34" charset="0"/>
            </a:endParaRPr>
          </a:p>
        </p:txBody>
      </p:sp>
    </p:spTree>
    <p:extLst>
      <p:ext uri="{BB962C8B-B14F-4D97-AF65-F5344CB8AC3E}">
        <p14:creationId xmlns:p14="http://schemas.microsoft.com/office/powerpoint/2010/main" val="45724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7DCF-ED8E-4C90-AD62-BE183EF1DD76}"/>
              </a:ext>
            </a:extLst>
          </p:cNvPr>
          <p:cNvSpPr>
            <a:spLocks noGrp="1"/>
          </p:cNvSpPr>
          <p:nvPr>
            <p:ph type="title"/>
          </p:nvPr>
        </p:nvSpPr>
        <p:spPr/>
        <p:txBody>
          <a:bodyPr/>
          <a:lstStyle/>
          <a:p>
            <a:r>
              <a:rPr lang="en-US" dirty="0">
                <a:solidFill>
                  <a:srgbClr val="333333"/>
                </a:solidFill>
                <a:latin typeface="Candara" panose="020E0502030303020204" pitchFamily="34" charset="0"/>
              </a:rPr>
              <a:t>D</a:t>
            </a:r>
            <a:r>
              <a:rPr lang="en-US" b="0" i="0" dirty="0">
                <a:solidFill>
                  <a:srgbClr val="333333"/>
                </a:solidFill>
                <a:effectLst/>
                <a:latin typeface="Candara" panose="020E0502030303020204" pitchFamily="34" charset="0"/>
              </a:rPr>
              <a:t>iagnostic </a:t>
            </a:r>
            <a:r>
              <a:rPr lang="en-US" dirty="0">
                <a:solidFill>
                  <a:srgbClr val="333333"/>
                </a:solidFill>
                <a:latin typeface="Candara" panose="020E0502030303020204" pitchFamily="34" charset="0"/>
              </a:rPr>
              <a:t>C</a:t>
            </a:r>
            <a:r>
              <a:rPr lang="en-US" b="0" i="0" dirty="0">
                <a:solidFill>
                  <a:srgbClr val="333333"/>
                </a:solidFill>
                <a:effectLst/>
                <a:latin typeface="Candara" panose="020E0502030303020204" pitchFamily="34" charset="0"/>
              </a:rPr>
              <a:t>hecking</a:t>
            </a:r>
            <a:endParaRPr lang="en-US" dirty="0"/>
          </a:p>
        </p:txBody>
      </p:sp>
      <p:sp>
        <p:nvSpPr>
          <p:cNvPr id="3" name="Content Placeholder 2">
            <a:extLst>
              <a:ext uri="{FF2B5EF4-FFF2-40B4-BE49-F238E27FC236}">
                <a16:creationId xmlns:a16="http://schemas.microsoft.com/office/drawing/2014/main" id="{FB6084AF-CECD-424E-AE6A-320B59138D3B}"/>
              </a:ext>
            </a:extLst>
          </p:cNvPr>
          <p:cNvSpPr>
            <a:spLocks noGrp="1"/>
          </p:cNvSpPr>
          <p:nvPr>
            <p:ph idx="1"/>
          </p:nvPr>
        </p:nvSpPr>
        <p:spPr/>
        <p:txBody>
          <a:bodyPr/>
          <a:lstStyle/>
          <a:p>
            <a:pPr marL="0" indent="0">
              <a:lnSpc>
                <a:spcPct val="150000"/>
              </a:lnSpc>
              <a:buNone/>
            </a:pPr>
            <a:r>
              <a:rPr lang="fr-FR" dirty="0"/>
              <a:t>	</a:t>
            </a:r>
            <a:r>
              <a:rPr lang="fr-FR" dirty="0">
                <a:latin typeface="Candara" panose="020E0502030303020204" pitchFamily="34" charset="0"/>
              </a:rPr>
              <a:t>&gt; par(</a:t>
            </a:r>
            <a:r>
              <a:rPr lang="fr-FR" dirty="0" err="1">
                <a:latin typeface="Candara" panose="020E0502030303020204" pitchFamily="34" charset="0"/>
              </a:rPr>
              <a:t>mfrow</a:t>
            </a:r>
            <a:r>
              <a:rPr lang="fr-FR" dirty="0">
                <a:latin typeface="Candara" panose="020E0502030303020204" pitchFamily="34" charset="0"/>
              </a:rPr>
              <a:t>=c(2,2))</a:t>
            </a:r>
          </a:p>
          <a:p>
            <a:pPr marL="0" indent="0">
              <a:lnSpc>
                <a:spcPct val="150000"/>
              </a:lnSpc>
              <a:buNone/>
            </a:pPr>
            <a:r>
              <a:rPr lang="fr-FR" dirty="0">
                <a:latin typeface="Candara" panose="020E0502030303020204" pitchFamily="34" charset="0"/>
              </a:rPr>
              <a:t>	&gt; plot(fit1)</a:t>
            </a:r>
            <a:endParaRPr lang="en-US" dirty="0">
              <a:latin typeface="Candara" panose="020E0502030303020204" pitchFamily="34" charset="0"/>
            </a:endParaRPr>
          </a:p>
        </p:txBody>
      </p:sp>
    </p:spTree>
    <p:extLst>
      <p:ext uri="{BB962C8B-B14F-4D97-AF65-F5344CB8AC3E}">
        <p14:creationId xmlns:p14="http://schemas.microsoft.com/office/powerpoint/2010/main" val="347895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E358-FE11-4FC3-B282-03847DB9CD13}"/>
              </a:ext>
            </a:extLst>
          </p:cNvPr>
          <p:cNvSpPr>
            <a:spLocks noGrp="1"/>
          </p:cNvSpPr>
          <p:nvPr>
            <p:ph type="title"/>
          </p:nvPr>
        </p:nvSpPr>
        <p:spPr>
          <a:xfrm>
            <a:off x="838200" y="365126"/>
            <a:ext cx="10515600" cy="315912"/>
          </a:xfrm>
        </p:spPr>
        <p:txBody>
          <a:bodyPr>
            <a:noAutofit/>
          </a:bodyPr>
          <a:lstStyle/>
          <a:p>
            <a:r>
              <a:rPr lang="en-US" sz="2800" dirty="0">
                <a:solidFill>
                  <a:srgbClr val="333333"/>
                </a:solidFill>
                <a:latin typeface="Candara" panose="020E0502030303020204" pitchFamily="34" charset="0"/>
              </a:rPr>
              <a:t>D</a:t>
            </a:r>
            <a:r>
              <a:rPr lang="en-US" sz="2800" b="0" i="0" dirty="0">
                <a:solidFill>
                  <a:srgbClr val="333333"/>
                </a:solidFill>
                <a:effectLst/>
                <a:latin typeface="Candara" panose="020E0502030303020204" pitchFamily="34" charset="0"/>
              </a:rPr>
              <a:t>iagnostic </a:t>
            </a:r>
            <a:r>
              <a:rPr lang="en-US" sz="2800" dirty="0">
                <a:solidFill>
                  <a:srgbClr val="333333"/>
                </a:solidFill>
                <a:latin typeface="Candara" panose="020E0502030303020204" pitchFamily="34" charset="0"/>
              </a:rPr>
              <a:t>C</a:t>
            </a:r>
            <a:r>
              <a:rPr lang="en-US" sz="2800" b="0" i="0" dirty="0">
                <a:solidFill>
                  <a:srgbClr val="333333"/>
                </a:solidFill>
                <a:effectLst/>
                <a:latin typeface="Candara" panose="020E0502030303020204" pitchFamily="34" charset="0"/>
              </a:rPr>
              <a:t>hecking</a:t>
            </a:r>
            <a:endParaRPr lang="en-US" sz="2800" dirty="0"/>
          </a:p>
        </p:txBody>
      </p:sp>
      <p:pic>
        <p:nvPicPr>
          <p:cNvPr id="5" name="Content Placeholder 4" descr="Diagram, schematic&#10;&#10;Description automatically generated">
            <a:extLst>
              <a:ext uri="{FF2B5EF4-FFF2-40B4-BE49-F238E27FC236}">
                <a16:creationId xmlns:a16="http://schemas.microsoft.com/office/drawing/2014/main" id="{0DCD8EF1-9BC1-45EA-9F42-DE9A5D9AF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809" y="681038"/>
            <a:ext cx="7549592" cy="6120978"/>
          </a:xfrm>
        </p:spPr>
      </p:pic>
    </p:spTree>
    <p:extLst>
      <p:ext uri="{BB962C8B-B14F-4D97-AF65-F5344CB8AC3E}">
        <p14:creationId xmlns:p14="http://schemas.microsoft.com/office/powerpoint/2010/main" val="205946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2068</Words>
  <Application>Microsoft Office PowerPoint</Application>
  <PresentationFormat>Widescreen</PresentationFormat>
  <Paragraphs>119</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 Unicode MS</vt:lpstr>
      <vt:lpstr>Arial</vt:lpstr>
      <vt:lpstr>Calibri</vt:lpstr>
      <vt:lpstr>Calibri Light</vt:lpstr>
      <vt:lpstr>Candara</vt:lpstr>
      <vt:lpstr>Helvetica Neue</vt:lpstr>
      <vt:lpstr>MJXc-TeX-main-R</vt:lpstr>
      <vt:lpstr>MJXc-TeX-math-I</vt:lpstr>
      <vt:lpstr>Nunito</vt:lpstr>
      <vt:lpstr>Segoe UI</vt:lpstr>
      <vt:lpstr>Wingdings</vt:lpstr>
      <vt:lpstr>Office Theme</vt:lpstr>
      <vt:lpstr>Removing Autocorrelation and Multicollinearity</vt:lpstr>
      <vt:lpstr>PowerPoint Presentation</vt:lpstr>
      <vt:lpstr>Data Description</vt:lpstr>
      <vt:lpstr>Data Description</vt:lpstr>
      <vt:lpstr>Data Analysis in R </vt:lpstr>
      <vt:lpstr>Data Analysis in R</vt:lpstr>
      <vt:lpstr>PowerPoint Presentation</vt:lpstr>
      <vt:lpstr>Diagnostic Checking</vt:lpstr>
      <vt:lpstr>Diagnostic Checking</vt:lpstr>
      <vt:lpstr>Diagnostic Checking</vt:lpstr>
      <vt:lpstr>PowerPoint Presentation</vt:lpstr>
      <vt:lpstr>Diagnostic Checking</vt:lpstr>
      <vt:lpstr>Diagnostic Checking</vt:lpstr>
      <vt:lpstr>Farrar – Glauber Test </vt:lpstr>
      <vt:lpstr>Farrar – Glauber Test</vt:lpstr>
      <vt:lpstr>Farrar – Glauber Test</vt:lpstr>
      <vt:lpstr>PowerPoint Presentation</vt:lpstr>
      <vt:lpstr>PowerPoint Presentation</vt:lpstr>
      <vt:lpstr>PowerPoint Presentation</vt:lpstr>
      <vt:lpstr>PowerPoint Presentation</vt:lpstr>
      <vt:lpstr>Remedial Measures </vt:lpstr>
      <vt:lpstr>Remedial Measures</vt:lpstr>
      <vt:lpstr>PowerPoint Presentation</vt:lpstr>
      <vt:lpstr>Autocorrelation</vt:lpstr>
      <vt:lpstr>Autocorrelation</vt:lpstr>
      <vt:lpstr>Autocorrelation</vt:lpstr>
      <vt:lpstr>Visualizing Modeling Assumptions</vt:lpstr>
      <vt:lpstr>Visualizing Modeling Assumptions</vt:lpstr>
      <vt:lpstr>Visualizing Modeling Assumptions</vt:lpstr>
      <vt:lpstr>Durbin Watson Test</vt:lpstr>
      <vt:lpstr>Fixing Autocorrelation by Adding Missing Predictors </vt:lpstr>
      <vt:lpstr>Fixing Autocorrelation by Adding Missing Predictors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Determinants of Wages from the  1985 Current Population Survey </dc:title>
  <dc:creator>Udayan  Chanda</dc:creator>
  <cp:lastModifiedBy>Udayan  Chanda</cp:lastModifiedBy>
  <cp:revision>24</cp:revision>
  <dcterms:created xsi:type="dcterms:W3CDTF">2021-11-22T14:53:30Z</dcterms:created>
  <dcterms:modified xsi:type="dcterms:W3CDTF">2021-11-23T09:18:26Z</dcterms:modified>
</cp:coreProperties>
</file>