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02"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6F52-193F-444F-93F0-912E433F2B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B04B24-7F20-418F-B674-7A741D420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CC826C-67BF-455D-8BB3-71682608EAAD}"/>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5" name="Footer Placeholder 4">
            <a:extLst>
              <a:ext uri="{FF2B5EF4-FFF2-40B4-BE49-F238E27FC236}">
                <a16:creationId xmlns:a16="http://schemas.microsoft.com/office/drawing/2014/main" id="{4D597058-41F8-4AC7-B0D2-EA2550401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0CF1F-7C29-4D03-ABD8-00D010A22B4E}"/>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1043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EA3D-E8F7-4896-B731-222D2603D9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73266E-F2BB-470E-BBCA-5AB777E698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EF128-7A6F-4751-AD28-4B15E5E5A1B1}"/>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5" name="Footer Placeholder 4">
            <a:extLst>
              <a:ext uri="{FF2B5EF4-FFF2-40B4-BE49-F238E27FC236}">
                <a16:creationId xmlns:a16="http://schemas.microsoft.com/office/drawing/2014/main" id="{1CB03381-9A4A-44BB-BC4E-7788092B9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48623-A0A9-4361-BD5B-52F9CE37F110}"/>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224090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816A3C-C308-4518-AECE-54177282F6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8C7839-7500-4026-BAA1-408B91139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40331-4716-4546-86D4-8FCF8F516E8D}"/>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5" name="Footer Placeholder 4">
            <a:extLst>
              <a:ext uri="{FF2B5EF4-FFF2-40B4-BE49-F238E27FC236}">
                <a16:creationId xmlns:a16="http://schemas.microsoft.com/office/drawing/2014/main" id="{BB5CE055-A9A2-4F20-980B-2D9EEBFD4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EB820-FFC5-411D-9E4E-495BFFD8A8B7}"/>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144902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94DC-F9CE-4921-992A-97B00BDD5F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F5407-C10C-41DF-B70C-C43F07207B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78078-5D1A-4BB4-97B7-119B40D860BA}"/>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5" name="Footer Placeholder 4">
            <a:extLst>
              <a:ext uri="{FF2B5EF4-FFF2-40B4-BE49-F238E27FC236}">
                <a16:creationId xmlns:a16="http://schemas.microsoft.com/office/drawing/2014/main" id="{0406168D-F092-4A62-A86E-ACFC0D772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7697D-B13B-4ECF-9A1D-07BA523CE617}"/>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40931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3BAA-00A9-4787-B178-6E96DBB0E7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614006-D953-4D77-88DD-A306A285A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58346-4B81-41A9-BD9C-419B438CF3CA}"/>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5" name="Footer Placeholder 4">
            <a:extLst>
              <a:ext uri="{FF2B5EF4-FFF2-40B4-BE49-F238E27FC236}">
                <a16:creationId xmlns:a16="http://schemas.microsoft.com/office/drawing/2014/main" id="{D6356CC6-A7EE-491C-9EC3-129BB4F6D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64600-13A9-40EF-80FA-4B884BBEB234}"/>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251289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9F34-3C4E-4C0C-9F7E-D6DE7F498C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3459B-6A2A-4B55-8343-A2FD9689E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4615CE-EEDC-4F1E-8C8C-E507B64C3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75C2B6-7271-4ACE-9B97-391BA0CA4EA8}"/>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6" name="Footer Placeholder 5">
            <a:extLst>
              <a:ext uri="{FF2B5EF4-FFF2-40B4-BE49-F238E27FC236}">
                <a16:creationId xmlns:a16="http://schemas.microsoft.com/office/drawing/2014/main" id="{36B1ADE3-10F7-40BE-9F02-FF113B427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9ACDF-5F69-4E6D-B4B3-F002308F9C26}"/>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141837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C5E0-4A38-45F9-B6EB-6C97E294A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8B2AE6-0F27-48A6-999F-728AF2A3B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9251D4-908D-47C7-8E67-FBA609935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A54017-91C8-4DF4-AB9B-9E1DBFAEB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DAD6D-E05E-44A0-AA1A-53DEE0B0D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282584-08E3-4B16-8DB7-AD16203EF12C}"/>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8" name="Footer Placeholder 7">
            <a:extLst>
              <a:ext uri="{FF2B5EF4-FFF2-40B4-BE49-F238E27FC236}">
                <a16:creationId xmlns:a16="http://schemas.microsoft.com/office/drawing/2014/main" id="{57E3A670-9225-4927-ACF4-562B65025C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BDCBA1-09FE-4233-B34B-C26531C4E717}"/>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135127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40F7-C6E9-43C9-A13D-80AEC994E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3C3327-45BE-4039-B1B5-11D44F0D6E5A}"/>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4" name="Footer Placeholder 3">
            <a:extLst>
              <a:ext uri="{FF2B5EF4-FFF2-40B4-BE49-F238E27FC236}">
                <a16:creationId xmlns:a16="http://schemas.microsoft.com/office/drawing/2014/main" id="{EC09C867-2E10-4D76-8FF4-4A5FBF6E0B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1C8713-58DD-40EF-B0F2-03D0FDE8D85F}"/>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1554978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425B2-2813-4ABA-B1EE-852173660690}"/>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3" name="Footer Placeholder 2">
            <a:extLst>
              <a:ext uri="{FF2B5EF4-FFF2-40B4-BE49-F238E27FC236}">
                <a16:creationId xmlns:a16="http://schemas.microsoft.com/office/drawing/2014/main" id="{9A02CA31-0F20-484A-B4D2-4C5DAA471B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EDDCF0-F004-484C-825E-40C9247C5B6E}"/>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296060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F07D-F183-4CC1-9BF0-CBE7A00D0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421EE1-6D84-45AB-B880-E09772806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B994B9-DF55-4036-A41D-32046DFD9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2FA8A-5F4A-44A4-B035-0627C5BA4A47}"/>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6" name="Footer Placeholder 5">
            <a:extLst>
              <a:ext uri="{FF2B5EF4-FFF2-40B4-BE49-F238E27FC236}">
                <a16:creationId xmlns:a16="http://schemas.microsoft.com/office/drawing/2014/main" id="{55EDEB8B-D608-4FBA-9D1B-5089569BA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85FF8-FA81-4D58-A9CA-EC4C538EBFAE}"/>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33563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B494-4580-49F2-A99A-7621CC8E6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D43DB-1BB9-4345-BC99-D1573BAE4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000E40-740E-4A02-AD78-5EED49F11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A8B2F1-55F7-4740-9B15-A9C14BBCC84B}"/>
              </a:ext>
            </a:extLst>
          </p:cNvPr>
          <p:cNvSpPr>
            <a:spLocks noGrp="1"/>
          </p:cNvSpPr>
          <p:nvPr>
            <p:ph type="dt" sz="half" idx="10"/>
          </p:nvPr>
        </p:nvSpPr>
        <p:spPr/>
        <p:txBody>
          <a:bodyPr/>
          <a:lstStyle/>
          <a:p>
            <a:fld id="{F65C4E21-40A5-40AB-B164-EBB9C1E5EED0}" type="datetimeFigureOut">
              <a:rPr lang="en-US" smtClean="0"/>
              <a:t>21-Sep-21</a:t>
            </a:fld>
            <a:endParaRPr lang="en-US"/>
          </a:p>
        </p:txBody>
      </p:sp>
      <p:sp>
        <p:nvSpPr>
          <p:cNvPr id="6" name="Footer Placeholder 5">
            <a:extLst>
              <a:ext uri="{FF2B5EF4-FFF2-40B4-BE49-F238E27FC236}">
                <a16:creationId xmlns:a16="http://schemas.microsoft.com/office/drawing/2014/main" id="{9944F589-79C8-4B45-AA67-64B7D799FC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79222-D220-4F6E-8F2E-0E5E1D3AF8C0}"/>
              </a:ext>
            </a:extLst>
          </p:cNvPr>
          <p:cNvSpPr>
            <a:spLocks noGrp="1"/>
          </p:cNvSpPr>
          <p:nvPr>
            <p:ph type="sldNum" sz="quarter" idx="12"/>
          </p:nvPr>
        </p:nvSpPr>
        <p:spPr/>
        <p:txBody>
          <a:bodyPr/>
          <a:lstStyle/>
          <a:p>
            <a:fld id="{A27B451B-5E5D-406E-9D3B-DDAB580EDA20}" type="slidenum">
              <a:rPr lang="en-US" smtClean="0"/>
              <a:t>‹#›</a:t>
            </a:fld>
            <a:endParaRPr lang="en-US"/>
          </a:p>
        </p:txBody>
      </p:sp>
    </p:spTree>
    <p:extLst>
      <p:ext uri="{BB962C8B-B14F-4D97-AF65-F5344CB8AC3E}">
        <p14:creationId xmlns:p14="http://schemas.microsoft.com/office/powerpoint/2010/main" val="271756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134AA4-DDD3-472E-A306-78C9F7870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E9E4C8-8A32-43CC-9165-B3895EE48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B24C6-646D-4D60-8E95-00C737ED40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4E21-40A5-40AB-B164-EBB9C1E5EED0}" type="datetimeFigureOut">
              <a:rPr lang="en-US" smtClean="0"/>
              <a:t>21-Sep-21</a:t>
            </a:fld>
            <a:endParaRPr lang="en-US"/>
          </a:p>
        </p:txBody>
      </p:sp>
      <p:sp>
        <p:nvSpPr>
          <p:cNvPr id="5" name="Footer Placeholder 4">
            <a:extLst>
              <a:ext uri="{FF2B5EF4-FFF2-40B4-BE49-F238E27FC236}">
                <a16:creationId xmlns:a16="http://schemas.microsoft.com/office/drawing/2014/main" id="{A6B0D68B-2C41-46C8-958A-101363186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B5DFF7-6F55-4563-B35B-C613FF976B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B451B-5E5D-406E-9D3B-DDAB580EDA20}" type="slidenum">
              <a:rPr lang="en-US" smtClean="0"/>
              <a:t>‹#›</a:t>
            </a:fld>
            <a:endParaRPr lang="en-US"/>
          </a:p>
        </p:txBody>
      </p:sp>
    </p:spTree>
    <p:extLst>
      <p:ext uri="{BB962C8B-B14F-4D97-AF65-F5344CB8AC3E}">
        <p14:creationId xmlns:p14="http://schemas.microsoft.com/office/powerpoint/2010/main" val="98372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C82E6-E848-4B5A-B9AB-A7C8AD1D47F0}"/>
              </a:ext>
            </a:extLst>
          </p:cNvPr>
          <p:cNvSpPr>
            <a:spLocks noGrp="1"/>
          </p:cNvSpPr>
          <p:nvPr>
            <p:ph type="ctrTitle"/>
          </p:nvPr>
        </p:nvSpPr>
        <p:spPr>
          <a:xfrm>
            <a:off x="838200" y="1122362"/>
            <a:ext cx="6281928" cy="4135437"/>
          </a:xfrm>
        </p:spPr>
        <p:txBody>
          <a:bodyPr>
            <a:normAutofit/>
          </a:bodyPr>
          <a:lstStyle/>
          <a:p>
            <a:pPr algn="l"/>
            <a:r>
              <a:rPr lang="en-US" sz="5600" spc="-10">
                <a:effectLst/>
                <a:latin typeface="Candara" panose="020E0502030303020204" pitchFamily="34" charset="0"/>
                <a:ea typeface="Calibri" panose="020F0502020204030204" pitchFamily="34" charset="0"/>
                <a:cs typeface="Times New Roman" panose="02020603050405020304" pitchFamily="18" charset="0"/>
              </a:rPr>
              <a:t>Sampling distributions </a:t>
            </a:r>
            <a:br>
              <a:rPr lang="en-US" sz="5600" spc="-10">
                <a:effectLst/>
                <a:latin typeface="Candara" panose="020E0502030303020204" pitchFamily="34" charset="0"/>
                <a:ea typeface="Calibri" panose="020F0502020204030204" pitchFamily="34" charset="0"/>
                <a:cs typeface="Times New Roman" panose="02020603050405020304" pitchFamily="18" charset="0"/>
              </a:rPr>
            </a:br>
            <a:r>
              <a:rPr lang="en-US" sz="5600" spc="-10">
                <a:effectLst/>
                <a:latin typeface="Candara" panose="020E0502030303020204" pitchFamily="34" charset="0"/>
                <a:ea typeface="Calibri" panose="020F0502020204030204" pitchFamily="34" charset="0"/>
                <a:cs typeface="Times New Roman" panose="02020603050405020304" pitchFamily="18" charset="0"/>
              </a:rPr>
              <a:t>&amp; </a:t>
            </a:r>
            <a:br>
              <a:rPr lang="en-US" sz="5600" spc="-10">
                <a:effectLst/>
                <a:latin typeface="Candara" panose="020E0502030303020204" pitchFamily="34" charset="0"/>
                <a:ea typeface="Calibri" panose="020F0502020204030204" pitchFamily="34" charset="0"/>
                <a:cs typeface="Times New Roman" panose="02020603050405020304" pitchFamily="18" charset="0"/>
              </a:rPr>
            </a:br>
            <a:r>
              <a:rPr lang="en-US" sz="5600" spc="-10">
                <a:effectLst/>
                <a:latin typeface="Candara" panose="020E0502030303020204" pitchFamily="34" charset="0"/>
                <a:ea typeface="Calibri" panose="020F0502020204030204" pitchFamily="34" charset="0"/>
                <a:cs typeface="Times New Roman" panose="02020603050405020304" pitchFamily="18" charset="0"/>
              </a:rPr>
              <a:t>Statistical inference </a:t>
            </a:r>
            <a:br>
              <a:rPr lang="en-US" sz="5600" spc="-10">
                <a:effectLst/>
                <a:latin typeface="Candara" panose="020E0502030303020204" pitchFamily="34" charset="0"/>
                <a:ea typeface="Calibri" panose="020F0502020204030204" pitchFamily="34" charset="0"/>
                <a:cs typeface="Times New Roman" panose="02020603050405020304" pitchFamily="18" charset="0"/>
              </a:rPr>
            </a:br>
            <a:r>
              <a:rPr lang="en-US" sz="5600" spc="-10">
                <a:effectLst/>
                <a:latin typeface="Candara" panose="020E0502030303020204" pitchFamily="34" charset="0"/>
                <a:ea typeface="Calibri" panose="020F0502020204030204" pitchFamily="34" charset="0"/>
                <a:cs typeface="Times New Roman" panose="02020603050405020304" pitchFamily="18" charset="0"/>
              </a:rPr>
              <a:t>using R</a:t>
            </a:r>
            <a:endParaRPr lang="en-US" sz="5600"/>
          </a:p>
        </p:txBody>
      </p:sp>
      <p:sp>
        <p:nvSpPr>
          <p:cNvPr id="9"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47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1786B6-941F-43EA-B189-D6EE2502F3E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Race Discrimination in Hiring (</a:t>
            </a:r>
            <a:r>
              <a:rPr lang="en-US" sz="5400" kern="1200" dirty="0" err="1">
                <a:solidFill>
                  <a:srgbClr val="FFFFFF"/>
                </a:solidFill>
                <a:latin typeface="+mj-lt"/>
                <a:ea typeface="+mj-ea"/>
                <a:cs typeface="+mj-cs"/>
              </a:rPr>
              <a:t>Contd</a:t>
            </a:r>
            <a:r>
              <a:rPr lang="en-US" sz="5400" kern="1200" dirty="0">
                <a:solidFill>
                  <a:srgbClr val="FFFFFF"/>
                </a:solidFill>
                <a:latin typeface="+mj-lt"/>
                <a:ea typeface="+mj-ea"/>
                <a:cs typeface="+mj-cs"/>
              </a:rPr>
              <a:t>…)</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 letter&#10;&#10;Description automatically generated">
            <a:extLst>
              <a:ext uri="{FF2B5EF4-FFF2-40B4-BE49-F238E27FC236}">
                <a16:creationId xmlns:a16="http://schemas.microsoft.com/office/drawing/2014/main" id="{A620D9A2-803E-47AC-A195-8871931BF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3718180"/>
            <a:ext cx="11496821" cy="1552071"/>
          </a:xfrm>
          <a:prstGeom prst="rect">
            <a:avLst/>
          </a:prstGeom>
        </p:spPr>
      </p:pic>
    </p:spTree>
    <p:extLst>
      <p:ext uri="{BB962C8B-B14F-4D97-AF65-F5344CB8AC3E}">
        <p14:creationId xmlns:p14="http://schemas.microsoft.com/office/powerpoint/2010/main" val="342141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06AD7-B14D-4580-9931-1282EC65392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kern="1200" dirty="0">
                <a:solidFill>
                  <a:srgbClr val="FFFFFF"/>
                </a:solidFill>
                <a:latin typeface="+mj-lt"/>
                <a:ea typeface="+mj-ea"/>
                <a:cs typeface="+mj-cs"/>
              </a:rPr>
              <a:t>Race Discrimination in Hiring</a:t>
            </a:r>
          </a:p>
        </p:txBody>
      </p:sp>
      <p:pic>
        <p:nvPicPr>
          <p:cNvPr id="5" name="Content Placeholder 4" descr="Text&#10;&#10;Description automatically generated">
            <a:extLst>
              <a:ext uri="{FF2B5EF4-FFF2-40B4-BE49-F238E27FC236}">
                <a16:creationId xmlns:a16="http://schemas.microsoft.com/office/drawing/2014/main" id="{4B3D7EF5-416A-4373-B454-4B9F0E0A3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595" y="492572"/>
            <a:ext cx="4529976" cy="5999971"/>
          </a:xfrm>
          <a:prstGeom prst="rect">
            <a:avLst/>
          </a:prstGeom>
        </p:spPr>
      </p:pic>
    </p:spTree>
    <p:extLst>
      <p:ext uri="{BB962C8B-B14F-4D97-AF65-F5344CB8AC3E}">
        <p14:creationId xmlns:p14="http://schemas.microsoft.com/office/powerpoint/2010/main" val="361703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11">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94D87B-A046-437A-A5F3-1B48DF5F68DB}"/>
              </a:ext>
            </a:extLst>
          </p:cNvPr>
          <p:cNvSpPr>
            <a:spLocks noGrp="1"/>
          </p:cNvSpPr>
          <p:nvPr>
            <p:ph type="title"/>
          </p:nvPr>
        </p:nvSpPr>
        <p:spPr>
          <a:xfrm>
            <a:off x="1304924" y="627385"/>
            <a:ext cx="9620251" cy="856248"/>
          </a:xfrm>
        </p:spPr>
        <p:txBody>
          <a:bodyPr>
            <a:normAutofit/>
          </a:bodyPr>
          <a:lstStyle/>
          <a:p>
            <a:pPr algn="ctr"/>
            <a:r>
              <a:rPr lang="en-US" sz="4000" dirty="0"/>
              <a:t>T-tests</a:t>
            </a:r>
          </a:p>
        </p:txBody>
      </p:sp>
      <p:sp>
        <p:nvSpPr>
          <p:cNvPr id="27" name="Freeform: Shape 13">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descr="A picture containing background pattern&#10;&#10;Description automatically generated">
            <a:extLst>
              <a:ext uri="{FF2B5EF4-FFF2-40B4-BE49-F238E27FC236}">
                <a16:creationId xmlns:a16="http://schemas.microsoft.com/office/drawing/2014/main" id="{3339261E-A3E1-447B-86D3-EB2A567F8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642" y="2381320"/>
            <a:ext cx="6286500" cy="1398745"/>
          </a:xfrm>
          <a:prstGeom prst="rect">
            <a:avLst/>
          </a:prstGeom>
        </p:spPr>
      </p:pic>
      <p:pic>
        <p:nvPicPr>
          <p:cNvPr id="7" name="Content Placeholder 6">
            <a:extLst>
              <a:ext uri="{FF2B5EF4-FFF2-40B4-BE49-F238E27FC236}">
                <a16:creationId xmlns:a16="http://schemas.microsoft.com/office/drawing/2014/main" id="{486504E7-FE90-4CED-9C3C-1D8B340517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38073" y="5175200"/>
            <a:ext cx="7166515" cy="862743"/>
          </a:xfrm>
        </p:spPr>
      </p:pic>
    </p:spTree>
    <p:extLst>
      <p:ext uri="{BB962C8B-B14F-4D97-AF65-F5344CB8AC3E}">
        <p14:creationId xmlns:p14="http://schemas.microsoft.com/office/powerpoint/2010/main" val="145122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6B1B2A-CBD2-4919-95BC-5995ACA7BA6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T-tests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0D2247E0-DFCC-4C3F-856D-76F090F81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3603355"/>
            <a:ext cx="11496821" cy="1810749"/>
          </a:xfrm>
          <a:prstGeom prst="rect">
            <a:avLst/>
          </a:prstGeom>
        </p:spPr>
      </p:pic>
    </p:spTree>
    <p:extLst>
      <p:ext uri="{BB962C8B-B14F-4D97-AF65-F5344CB8AC3E}">
        <p14:creationId xmlns:p14="http://schemas.microsoft.com/office/powerpoint/2010/main" val="2993471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12BC0-0182-47EB-912F-08A4F255254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T-tests</a:t>
            </a:r>
          </a:p>
        </p:txBody>
      </p:sp>
      <p:pic>
        <p:nvPicPr>
          <p:cNvPr id="5" name="Content Placeholder 4" descr="Table&#10;&#10;Description automatically generated">
            <a:extLst>
              <a:ext uri="{FF2B5EF4-FFF2-40B4-BE49-F238E27FC236}">
                <a16:creationId xmlns:a16="http://schemas.microsoft.com/office/drawing/2014/main" id="{E6715EA4-3E15-43F1-A81D-CA8A4B6CC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156" y="1675227"/>
            <a:ext cx="7543688" cy="4394199"/>
          </a:xfrm>
          <a:prstGeom prst="rect">
            <a:avLst/>
          </a:prstGeom>
        </p:spPr>
      </p:pic>
    </p:spTree>
    <p:extLst>
      <p:ext uri="{BB962C8B-B14F-4D97-AF65-F5344CB8AC3E}">
        <p14:creationId xmlns:p14="http://schemas.microsoft.com/office/powerpoint/2010/main" val="372518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8DB8ED-C549-45E1-8688-4D05D1A58DF5}"/>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P-values</a:t>
            </a:r>
          </a:p>
        </p:txBody>
      </p:sp>
      <p:pic>
        <p:nvPicPr>
          <p:cNvPr id="5" name="Content Placeholder 4" descr="Text, letter&#10;&#10;Description automatically generated">
            <a:extLst>
              <a:ext uri="{FF2B5EF4-FFF2-40B4-BE49-F238E27FC236}">
                <a16:creationId xmlns:a16="http://schemas.microsoft.com/office/drawing/2014/main" id="{CF8FF8D3-1DE8-43D8-9509-9242F4689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31" y="2139351"/>
            <a:ext cx="9917136" cy="4165196"/>
          </a:xfrm>
          <a:prstGeom prst="rect">
            <a:avLst/>
          </a:prstGeom>
        </p:spPr>
      </p:pic>
    </p:spTree>
    <p:extLst>
      <p:ext uri="{BB962C8B-B14F-4D97-AF65-F5344CB8AC3E}">
        <p14:creationId xmlns:p14="http://schemas.microsoft.com/office/powerpoint/2010/main" val="189725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00391-488F-4169-AF19-3E397B7073A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P- values (contd..)</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10;&#10;Description automatically generated">
            <a:extLst>
              <a:ext uri="{FF2B5EF4-FFF2-40B4-BE49-F238E27FC236}">
                <a16:creationId xmlns:a16="http://schemas.microsoft.com/office/drawing/2014/main" id="{8C67FE9A-F1D6-4449-8E48-4EBD7B789F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3348532"/>
            <a:ext cx="11496821" cy="2155654"/>
          </a:xfrm>
          <a:prstGeom prst="rect">
            <a:avLst/>
          </a:prstGeom>
        </p:spPr>
      </p:pic>
    </p:spTree>
    <p:extLst>
      <p:ext uri="{BB962C8B-B14F-4D97-AF65-F5344CB8AC3E}">
        <p14:creationId xmlns:p14="http://schemas.microsoft.com/office/powerpoint/2010/main" val="9664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23B2F4-AC71-4233-853C-9B8D4FEEC8E6}"/>
              </a:ext>
            </a:extLst>
          </p:cNvPr>
          <p:cNvSpPr>
            <a:spLocks noGrp="1"/>
          </p:cNvSpPr>
          <p:nvPr>
            <p:ph type="title"/>
          </p:nvPr>
        </p:nvSpPr>
        <p:spPr>
          <a:xfrm>
            <a:off x="1286932" y="1204109"/>
            <a:ext cx="10023398" cy="857894"/>
          </a:xfrm>
        </p:spPr>
        <p:txBody>
          <a:bodyPr>
            <a:normAutofit/>
          </a:bodyPr>
          <a:lstStyle/>
          <a:p>
            <a:r>
              <a:rPr lang="en-US" sz="3400">
                <a:solidFill>
                  <a:srgbClr val="FFFFFF"/>
                </a:solidFill>
                <a:latin typeface="Candara" panose="020E0502030303020204" pitchFamily="34" charset="0"/>
              </a:rPr>
              <a:t>Effect of Job Training Grants on Worker Productivity</a:t>
            </a:r>
            <a:endParaRPr lang="en-US" sz="3400">
              <a:solidFill>
                <a:srgbClr val="FFFFFF"/>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A7630E-71D8-4F16-8FE2-B07DB7996036}"/>
                  </a:ext>
                </a:extLst>
              </p:cNvPr>
              <p:cNvSpPr>
                <a:spLocks noGrp="1"/>
              </p:cNvSpPr>
              <p:nvPr>
                <p:ph idx="1"/>
              </p:nvPr>
            </p:nvSpPr>
            <p:spPr>
              <a:xfrm>
                <a:off x="965199" y="2559090"/>
                <a:ext cx="3101686" cy="3223373"/>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sz="3600" i="1">
                              <a:latin typeface="Cambria Math" panose="02040503050406030204" pitchFamily="18" charset="0"/>
                            </a:rPr>
                          </m:ctrlPr>
                        </m:sSubPr>
                        <m:e>
                          <m:r>
                            <a:rPr lang="en-US" sz="3600" b="0" i="1">
                              <a:latin typeface="Cambria Math" panose="02040503050406030204" pitchFamily="18" charset="0"/>
                            </a:rPr>
                            <m:t>𝐻</m:t>
                          </m:r>
                        </m:e>
                        <m:sub>
                          <m:r>
                            <a:rPr lang="en-US" sz="3600" b="0" i="1">
                              <a:latin typeface="Cambria Math" panose="02040503050406030204" pitchFamily="18" charset="0"/>
                            </a:rPr>
                            <m:t>0</m:t>
                          </m:r>
                        </m:sub>
                      </m:sSub>
                      <m:r>
                        <a:rPr lang="en-US" sz="3600" b="0" i="1">
                          <a:latin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a:latin typeface="Cambria Math" panose="02040503050406030204" pitchFamily="18" charset="0"/>
                          <a:ea typeface="Cambria Math" panose="02040503050406030204" pitchFamily="18" charset="0"/>
                        </a:rPr>
                        <m:t>=0</m:t>
                      </m:r>
                    </m:oMath>
                  </m:oMathPara>
                </a14:m>
                <a:endParaRPr lang="en-US" sz="3600" b="0" dirty="0">
                  <a:ea typeface="Cambria Math" panose="02040503050406030204" pitchFamily="18" charset="0"/>
                </a:endParaRPr>
              </a:p>
              <a:p>
                <a:pPr marL="0" indent="0">
                  <a:buNone/>
                </a:pPr>
                <a:r>
                  <a:rPr lang="en-US" sz="3600" dirty="0"/>
                  <a:t>against</a:t>
                </a:r>
              </a:p>
              <a:p>
                <a:pPr marL="0" indent="0">
                  <a:buNone/>
                </a:pPr>
                <a14:m>
                  <m:oMath xmlns:m="http://schemas.openxmlformats.org/officeDocument/2006/math">
                    <m:sSub>
                      <m:sSubPr>
                        <m:ctrlPr>
                          <a:rPr lang="en-US" sz="3600" i="1">
                            <a:latin typeface="Cambria Math" panose="02040503050406030204" pitchFamily="18" charset="0"/>
                          </a:rPr>
                        </m:ctrlPr>
                      </m:sSubPr>
                      <m:e>
                        <m:r>
                          <a:rPr lang="en-US" sz="3600" b="0" i="1">
                            <a:latin typeface="Cambria Math" panose="02040503050406030204" pitchFamily="18" charset="0"/>
                          </a:rPr>
                          <m:t>𝐻</m:t>
                        </m:r>
                      </m:e>
                      <m:sub>
                        <m:r>
                          <a:rPr lang="en-US" sz="3600" b="0" i="1">
                            <a:latin typeface="Cambria Math" panose="02040503050406030204" pitchFamily="18" charset="0"/>
                          </a:rPr>
                          <m:t>1</m:t>
                        </m:r>
                      </m:sub>
                    </m:sSub>
                    <m:r>
                      <a:rPr lang="en-US" sz="3600" b="0" i="1">
                        <a:latin typeface="Cambria Math" panose="02040503050406030204" pitchFamily="18" charset="0"/>
                      </a:rPr>
                      <m:t>:</m:t>
                    </m:r>
                    <m:r>
                      <a:rPr lang="en-US" sz="3600" b="0" i="1">
                        <a:latin typeface="Cambria Math" panose="02040503050406030204" pitchFamily="18" charset="0"/>
                        <a:ea typeface="Cambria Math" panose="02040503050406030204" pitchFamily="18" charset="0"/>
                      </a:rPr>
                      <m:t>𝜇</m:t>
                    </m:r>
                    <m:r>
                      <a:rPr lang="en-US" sz="3600" b="0" i="1">
                        <a:latin typeface="Cambria Math" panose="02040503050406030204" pitchFamily="18" charset="0"/>
                        <a:ea typeface="Cambria Math" panose="02040503050406030204" pitchFamily="18" charset="0"/>
                      </a:rPr>
                      <m:t>&lt;0</m:t>
                    </m:r>
                  </m:oMath>
                </a14:m>
                <a:r>
                  <a:rPr lang="en-US" sz="3600" b="0" dirty="0">
                    <a:ea typeface="Cambria Math" panose="02040503050406030204" pitchFamily="18" charset="0"/>
                  </a:rPr>
                  <a:t> </a:t>
                </a:r>
              </a:p>
              <a:p>
                <a:pPr marL="0" indent="0">
                  <a:buNone/>
                </a:pPr>
                <a:endParaRPr lang="en-US" sz="1600" dirty="0"/>
              </a:p>
              <a:p>
                <a:pPr marL="0" indent="0">
                  <a:buNone/>
                </a:pPr>
                <a:endParaRPr lang="en-US" sz="1600" dirty="0"/>
              </a:p>
            </p:txBody>
          </p:sp>
        </mc:Choice>
        <mc:Fallback>
          <p:sp>
            <p:nvSpPr>
              <p:cNvPr id="3" name="Content Placeholder 2">
                <a:extLst>
                  <a:ext uri="{FF2B5EF4-FFF2-40B4-BE49-F238E27FC236}">
                    <a16:creationId xmlns:a16="http://schemas.microsoft.com/office/drawing/2014/main" id="{85A7630E-71D8-4F16-8FE2-B07DB7996036}"/>
                  </a:ext>
                </a:extLst>
              </p:cNvPr>
              <p:cNvSpPr>
                <a:spLocks noGrp="1" noRot="1" noChangeAspect="1" noMove="1" noResize="1" noEditPoints="1" noAdjustHandles="1" noChangeArrowheads="1" noChangeShapeType="1" noTextEdit="1"/>
              </p:cNvSpPr>
              <p:nvPr>
                <p:ph idx="1"/>
              </p:nvPr>
            </p:nvSpPr>
            <p:spPr>
              <a:xfrm>
                <a:off x="965199" y="2559090"/>
                <a:ext cx="3101686" cy="3223373"/>
              </a:xfrm>
              <a:blipFill>
                <a:blip r:embed="rId2"/>
                <a:stretch>
                  <a:fillRect l="-589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6FCDE8D-6669-4804-A959-CC8950D86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7552" y="3294744"/>
            <a:ext cx="8777684" cy="1843314"/>
          </a:xfrm>
          <a:prstGeom prst="rect">
            <a:avLst/>
          </a:prstGeom>
        </p:spPr>
      </p:pic>
    </p:spTree>
    <p:extLst>
      <p:ext uri="{BB962C8B-B14F-4D97-AF65-F5344CB8AC3E}">
        <p14:creationId xmlns:p14="http://schemas.microsoft.com/office/powerpoint/2010/main" val="350981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9BE53-2D59-4373-B928-C928C7F73786}"/>
              </a:ext>
            </a:extLst>
          </p:cNvPr>
          <p:cNvSpPr>
            <a:spLocks noGrp="1"/>
          </p:cNvSpPr>
          <p:nvPr>
            <p:ph type="title"/>
          </p:nvPr>
        </p:nvSpPr>
        <p:spPr>
          <a:xfrm>
            <a:off x="841248" y="548640"/>
            <a:ext cx="3600860" cy="5431536"/>
          </a:xfrm>
        </p:spPr>
        <p:txBody>
          <a:bodyPr>
            <a:normAutofit/>
          </a:bodyPr>
          <a:lstStyle/>
          <a:p>
            <a:r>
              <a:rPr lang="en-US" sz="4600" dirty="0"/>
              <a:t>Race Discrimination in Hiring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6B028D-28DE-414C-A8EA-434A2C25C733}"/>
                  </a:ext>
                </a:extLst>
              </p:cNvPr>
              <p:cNvSpPr>
                <a:spLocks noGrp="1"/>
              </p:cNvSpPr>
              <p:nvPr>
                <p:ph idx="1"/>
              </p:nvPr>
            </p:nvSpPr>
            <p:spPr>
              <a:xfrm>
                <a:off x="5599321" y="552091"/>
                <a:ext cx="5751432" cy="5431536"/>
              </a:xfrm>
            </p:spPr>
            <p:txBody>
              <a:bodyPr anchor="ct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sz="4400" i="1">
                              <a:latin typeface="Cambria Math" panose="02040503050406030204" pitchFamily="18" charset="0"/>
                            </a:rPr>
                          </m:ctrlPr>
                        </m:sSubPr>
                        <m:e>
                          <m:r>
                            <a:rPr lang="en-US" sz="4400" b="0" i="1">
                              <a:latin typeface="Cambria Math" panose="02040503050406030204" pitchFamily="18" charset="0"/>
                            </a:rPr>
                            <m:t>𝐻</m:t>
                          </m:r>
                        </m:e>
                        <m:sub>
                          <m:r>
                            <a:rPr lang="en-US" sz="4400" b="0" i="1">
                              <a:latin typeface="Cambria Math" panose="02040503050406030204" pitchFamily="18" charset="0"/>
                            </a:rPr>
                            <m:t>0</m:t>
                          </m:r>
                        </m:sub>
                      </m:sSub>
                      <m:r>
                        <a:rPr lang="en-US" sz="4400" b="0" i="1">
                          <a:latin typeface="Cambria Math" panose="02040503050406030204" pitchFamily="18" charset="0"/>
                        </a:rPr>
                        <m:t>:</m:t>
                      </m:r>
                      <m:r>
                        <a:rPr lang="en-US" sz="4400" b="0" i="1">
                          <a:latin typeface="Cambria Math" panose="02040503050406030204" pitchFamily="18" charset="0"/>
                          <a:ea typeface="Cambria Math" panose="02040503050406030204" pitchFamily="18" charset="0"/>
                        </a:rPr>
                        <m:t>𝜇</m:t>
                      </m:r>
                      <m:r>
                        <a:rPr lang="en-US" sz="4400" b="0" i="1">
                          <a:latin typeface="Cambria Math" panose="02040503050406030204" pitchFamily="18" charset="0"/>
                          <a:ea typeface="Cambria Math" panose="02040503050406030204" pitchFamily="18" charset="0"/>
                        </a:rPr>
                        <m:t>=0</m:t>
                      </m:r>
                    </m:oMath>
                  </m:oMathPara>
                </a14:m>
                <a:endParaRPr lang="en-US" sz="4400" b="0" dirty="0">
                  <a:ea typeface="Cambria Math" panose="02040503050406030204" pitchFamily="18" charset="0"/>
                </a:endParaRPr>
              </a:p>
              <a:p>
                <a:pPr marL="0" indent="0">
                  <a:buNone/>
                </a:pPr>
                <a:r>
                  <a:rPr lang="en-US" sz="4400" dirty="0"/>
                  <a:t>against</a:t>
                </a:r>
              </a:p>
              <a:p>
                <a:pPr marL="0" indent="0">
                  <a:buNone/>
                </a:pPr>
                <a14:m>
                  <m:oMath xmlns:m="http://schemas.openxmlformats.org/officeDocument/2006/math">
                    <m:sSub>
                      <m:sSubPr>
                        <m:ctrlPr>
                          <a:rPr lang="en-US" sz="4400" i="1">
                            <a:latin typeface="Cambria Math" panose="02040503050406030204" pitchFamily="18" charset="0"/>
                          </a:rPr>
                        </m:ctrlPr>
                      </m:sSubPr>
                      <m:e>
                        <m:r>
                          <a:rPr lang="en-US" sz="4400" b="0" i="1">
                            <a:latin typeface="Cambria Math" panose="02040503050406030204" pitchFamily="18" charset="0"/>
                          </a:rPr>
                          <m:t>𝐻</m:t>
                        </m:r>
                      </m:e>
                      <m:sub>
                        <m:r>
                          <a:rPr lang="en-US" sz="4400" b="0" i="1">
                            <a:latin typeface="Cambria Math" panose="02040503050406030204" pitchFamily="18" charset="0"/>
                          </a:rPr>
                          <m:t>1</m:t>
                        </m:r>
                      </m:sub>
                    </m:sSub>
                    <m:r>
                      <a:rPr lang="en-US" sz="4400" b="0" i="1">
                        <a:latin typeface="Cambria Math" panose="02040503050406030204" pitchFamily="18" charset="0"/>
                      </a:rPr>
                      <m:t>:</m:t>
                    </m:r>
                    <m:r>
                      <a:rPr lang="en-US" sz="4400" b="0" i="1">
                        <a:latin typeface="Cambria Math" panose="02040503050406030204" pitchFamily="18" charset="0"/>
                        <a:ea typeface="Cambria Math" panose="02040503050406030204" pitchFamily="18" charset="0"/>
                      </a:rPr>
                      <m:t>𝜇</m:t>
                    </m:r>
                    <m:r>
                      <a:rPr lang="en-US" sz="4400" b="0" i="1">
                        <a:latin typeface="Cambria Math" panose="02040503050406030204" pitchFamily="18" charset="0"/>
                        <a:ea typeface="Cambria Math" panose="02040503050406030204" pitchFamily="18" charset="0"/>
                      </a:rPr>
                      <m:t>&lt;0</m:t>
                    </m:r>
                  </m:oMath>
                </a14:m>
                <a:r>
                  <a:rPr lang="en-US" sz="4400" b="0" dirty="0">
                    <a:ea typeface="Cambria Math" panose="02040503050406030204" pitchFamily="18" charset="0"/>
                  </a:rPr>
                  <a:t> </a:t>
                </a:r>
              </a:p>
              <a:p>
                <a:endParaRPr lang="en-US" sz="2200" dirty="0"/>
              </a:p>
            </p:txBody>
          </p:sp>
        </mc:Choice>
        <mc:Fallback>
          <p:sp>
            <p:nvSpPr>
              <p:cNvPr id="3" name="Content Placeholder 2">
                <a:extLst>
                  <a:ext uri="{FF2B5EF4-FFF2-40B4-BE49-F238E27FC236}">
                    <a16:creationId xmlns:a16="http://schemas.microsoft.com/office/drawing/2014/main" id="{B36B028D-28DE-414C-A8EA-434A2C25C733}"/>
                  </a:ext>
                </a:extLst>
              </p:cNvPr>
              <p:cNvSpPr>
                <a:spLocks noGrp="1" noRot="1" noChangeAspect="1" noMove="1" noResize="1" noEditPoints="1" noAdjustHandles="1" noChangeArrowheads="1" noChangeShapeType="1" noTextEdit="1"/>
              </p:cNvSpPr>
              <p:nvPr>
                <p:ph idx="1"/>
              </p:nvPr>
            </p:nvSpPr>
            <p:spPr>
              <a:xfrm>
                <a:off x="5599321" y="552091"/>
                <a:ext cx="5751432" cy="5431536"/>
              </a:xfrm>
              <a:blipFill>
                <a:blip r:embed="rId2"/>
                <a:stretch>
                  <a:fillRect l="-4348"/>
                </a:stretch>
              </a:blipFill>
            </p:spPr>
            <p:txBody>
              <a:bodyPr/>
              <a:lstStyle/>
              <a:p>
                <a:r>
                  <a:rPr lang="en-US">
                    <a:noFill/>
                  </a:rPr>
                  <a:t> </a:t>
                </a:r>
              </a:p>
            </p:txBody>
          </p:sp>
        </mc:Fallback>
      </mc:AlternateContent>
    </p:spTree>
    <p:extLst>
      <p:ext uri="{BB962C8B-B14F-4D97-AF65-F5344CB8AC3E}">
        <p14:creationId xmlns:p14="http://schemas.microsoft.com/office/powerpoint/2010/main" val="250025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DD3505-D816-4666-AAAA-42EC992FA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Text, letter&#10;&#10;Description automatically generated">
            <a:extLst>
              <a:ext uri="{FF2B5EF4-FFF2-40B4-BE49-F238E27FC236}">
                <a16:creationId xmlns:a16="http://schemas.microsoft.com/office/drawing/2014/main" id="{3F59433C-3C8D-425D-A616-82F0C10D1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43" y="703414"/>
            <a:ext cx="8135254" cy="2970439"/>
          </a:xfrm>
          <a:prstGeom prst="rect">
            <a:avLst/>
          </a:prstGeom>
        </p:spPr>
      </p:pic>
      <p:sp>
        <p:nvSpPr>
          <p:cNvPr id="19" name="Freeform 6">
            <a:extLst>
              <a:ext uri="{FF2B5EF4-FFF2-40B4-BE49-F238E27FC236}">
                <a16:creationId xmlns:a16="http://schemas.microsoft.com/office/drawing/2014/main" id="{B4269A41-C387-4555-A18D-F1B4E366C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911C1882-1ABB-473F-836B-DE0066ABA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336533B6-75CC-4F87-B044-A8241FBF7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5DA2FED-650E-42E3-BA21-D3198A2E7F16}"/>
              </a:ext>
            </a:extLst>
          </p:cNvPr>
          <p:cNvSpPr>
            <a:spLocks noGrp="1"/>
          </p:cNvSpPr>
          <p:nvPr>
            <p:ph type="title"/>
          </p:nvPr>
        </p:nvSpPr>
        <p:spPr>
          <a:xfrm>
            <a:off x="795342" y="4267831"/>
            <a:ext cx="7970903" cy="1071585"/>
          </a:xfrm>
          <a:prstGeom prst="ellipse">
            <a:avLst/>
          </a:prstGeom>
        </p:spPr>
        <p:txBody>
          <a:bodyPr vert="horz" lIns="91440" tIns="45720" rIns="91440" bIns="45720" rtlCol="0" anchor="b">
            <a:normAutofit/>
          </a:bodyPr>
          <a:lstStyle/>
          <a:p>
            <a:r>
              <a:rPr lang="en-US" sz="3700" kern="1200">
                <a:solidFill>
                  <a:srgbClr val="FFFFFF"/>
                </a:solidFill>
                <a:latin typeface="+mj-lt"/>
                <a:ea typeface="+mj-ea"/>
                <a:cs typeface="+mj-cs"/>
              </a:rPr>
              <a:t>Race Discrimination in Hiring</a:t>
            </a:r>
          </a:p>
        </p:txBody>
      </p:sp>
      <p:sp>
        <p:nvSpPr>
          <p:cNvPr id="32" name="Rectangle 8">
            <a:extLst>
              <a:ext uri="{FF2B5EF4-FFF2-40B4-BE49-F238E27FC236}">
                <a16:creationId xmlns:a16="http://schemas.microsoft.com/office/drawing/2014/main" id="{77EAB586-FBDB-4496-82AC-22F18563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7800" y="4377267"/>
            <a:ext cx="3121152"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0082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58AA8347-0C14-4CE2-AD8A-0D7BB0419A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6" y="907203"/>
            <a:ext cx="11261187" cy="520829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499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D7ED7-9412-4FFE-BD19-6FC6F85580FC}"/>
              </a:ext>
            </a:extLst>
          </p:cNvPr>
          <p:cNvSpPr>
            <a:spLocks noGrp="1"/>
          </p:cNvSpPr>
          <p:nvPr>
            <p:ph type="title"/>
          </p:nvPr>
        </p:nvSpPr>
        <p:spPr>
          <a:xfrm>
            <a:off x="606971" y="1369858"/>
            <a:ext cx="2493977" cy="3072393"/>
          </a:xfrm>
        </p:spPr>
        <p:txBody>
          <a:bodyPr vert="horz" lIns="91440" tIns="45720" rIns="91440" bIns="45720" rtlCol="0" anchor="b">
            <a:normAutofit/>
          </a:bodyPr>
          <a:lstStyle/>
          <a:p>
            <a:r>
              <a:rPr lang="en-US" sz="3200" dirty="0">
                <a:latin typeface="Candara" panose="020E0502030303020204" pitchFamily="34" charset="0"/>
              </a:rPr>
              <a:t>Automatic Calculations</a:t>
            </a:r>
          </a:p>
        </p:txBody>
      </p:sp>
      <p:sp>
        <p:nvSpPr>
          <p:cNvPr id="19" name="Rectangle 1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2"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6DB64AF0-253D-4A58-9482-D8368AA06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61" y="1118149"/>
            <a:ext cx="8406414" cy="1008770"/>
          </a:xfrm>
          <a:prstGeom prst="rect">
            <a:avLst/>
          </a:prstGeom>
        </p:spPr>
      </p:pic>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00FEDD86-8605-4A12-B4CC-A7E0B77393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0660" y="2075552"/>
            <a:ext cx="8478015" cy="3624350"/>
          </a:xfrm>
          <a:prstGeom prst="rect">
            <a:avLst/>
          </a:prstGeom>
        </p:spPr>
      </p:pic>
    </p:spTree>
    <p:extLst>
      <p:ext uri="{BB962C8B-B14F-4D97-AF65-F5344CB8AC3E}">
        <p14:creationId xmlns:p14="http://schemas.microsoft.com/office/powerpoint/2010/main" val="193895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E176EF-FC4E-4B40-956B-DAAD0E9FC870}"/>
              </a:ext>
            </a:extLst>
          </p:cNvPr>
          <p:cNvSpPr>
            <a:spLocks noGrp="1"/>
          </p:cNvSpPr>
          <p:nvPr>
            <p:ph type="title"/>
          </p:nvPr>
        </p:nvSpPr>
        <p:spPr>
          <a:xfrm>
            <a:off x="838200" y="672747"/>
            <a:ext cx="10515600" cy="715556"/>
          </a:xfrm>
        </p:spPr>
        <p:txBody>
          <a:bodyPr>
            <a:normAutofit/>
          </a:bodyPr>
          <a:lstStyle/>
          <a:p>
            <a:pPr algn="ctr"/>
            <a:r>
              <a:rPr lang="en-US" sz="3200">
                <a:solidFill>
                  <a:schemeClr val="bg1"/>
                </a:solidFill>
                <a:latin typeface="Candara" panose="020E0502030303020204" pitchFamily="34" charset="0"/>
              </a:rPr>
              <a:t>Automatic Calculations</a:t>
            </a:r>
            <a:endParaRPr lang="en-US" sz="3200">
              <a:solidFill>
                <a:schemeClr val="bg1"/>
              </a:solidFill>
            </a:endParaRPr>
          </a:p>
        </p:txBody>
      </p:sp>
      <p:pic>
        <p:nvPicPr>
          <p:cNvPr id="5" name="Content Placeholder 4">
            <a:extLst>
              <a:ext uri="{FF2B5EF4-FFF2-40B4-BE49-F238E27FC236}">
                <a16:creationId xmlns:a16="http://schemas.microsoft.com/office/drawing/2014/main" id="{7FE1AD48-0CDC-43C5-BD4D-815E275F2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43" y="3429001"/>
            <a:ext cx="12008513" cy="1410998"/>
          </a:xfrm>
          <a:prstGeom prst="rect">
            <a:avLst/>
          </a:prstGeom>
        </p:spPr>
      </p:pic>
    </p:spTree>
    <p:extLst>
      <p:ext uri="{BB962C8B-B14F-4D97-AF65-F5344CB8AC3E}">
        <p14:creationId xmlns:p14="http://schemas.microsoft.com/office/powerpoint/2010/main" val="2893293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BA55FD-8550-4A0C-8028-258648182E2D}"/>
              </a:ext>
            </a:extLst>
          </p:cNvPr>
          <p:cNvSpPr>
            <a:spLocks noGrp="1"/>
          </p:cNvSpPr>
          <p:nvPr>
            <p:ph type="title"/>
          </p:nvPr>
        </p:nvSpPr>
        <p:spPr>
          <a:xfrm>
            <a:off x="578888" y="2007877"/>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Examples  Revisited:</a:t>
            </a:r>
            <a:br>
              <a:rPr lang="en-US" sz="3400" kern="1200">
                <a:solidFill>
                  <a:srgbClr val="FFFFFF"/>
                </a:solidFill>
                <a:latin typeface="+mj-lt"/>
                <a:ea typeface="+mj-ea"/>
                <a:cs typeface="+mj-cs"/>
              </a:rPr>
            </a:br>
            <a:r>
              <a:rPr lang="en-US" sz="3400" kern="1200">
                <a:solidFill>
                  <a:srgbClr val="FFFFFF"/>
                </a:solidFill>
                <a:latin typeface="+mj-lt"/>
                <a:ea typeface="+mj-ea"/>
                <a:cs typeface="+mj-cs"/>
              </a:rPr>
              <a:t>Effect of Job Training Grants on Worker Productivity </a:t>
            </a:r>
            <a:endParaRPr lang="en-US" sz="3400" kern="1200" dirty="0">
              <a:solidFill>
                <a:srgbClr val="FFFFFF"/>
              </a:solidFill>
              <a:latin typeface="+mj-lt"/>
              <a:ea typeface="+mj-ea"/>
              <a:cs typeface="+mj-cs"/>
            </a:endParaRPr>
          </a:p>
        </p:txBody>
      </p:sp>
      <p:pic>
        <p:nvPicPr>
          <p:cNvPr id="5" name="Content Placeholder 4" descr="Text, letter&#10;&#10;Description automatically generated">
            <a:extLst>
              <a:ext uri="{FF2B5EF4-FFF2-40B4-BE49-F238E27FC236}">
                <a16:creationId xmlns:a16="http://schemas.microsoft.com/office/drawing/2014/main" id="{72465F4F-4842-400A-8A08-D0540A53AD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5411" y="1277258"/>
            <a:ext cx="8106091" cy="4296228"/>
          </a:xfrm>
          <a:prstGeom prst="rect">
            <a:avLst/>
          </a:prstGeom>
        </p:spPr>
      </p:pic>
    </p:spTree>
    <p:extLst>
      <p:ext uri="{BB962C8B-B14F-4D97-AF65-F5344CB8AC3E}">
        <p14:creationId xmlns:p14="http://schemas.microsoft.com/office/powerpoint/2010/main" val="87284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BA55FD-8550-4A0C-8028-258648182E2D}"/>
              </a:ext>
            </a:extLst>
          </p:cNvPr>
          <p:cNvSpPr>
            <a:spLocks noGrp="1"/>
          </p:cNvSpPr>
          <p:nvPr>
            <p:ph type="title"/>
          </p:nvPr>
        </p:nvSpPr>
        <p:spPr>
          <a:xfrm>
            <a:off x="578888" y="2007877"/>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Examples  Revisited:</a:t>
            </a:r>
            <a:br>
              <a:rPr lang="en-US" sz="3400" kern="1200">
                <a:solidFill>
                  <a:srgbClr val="FFFFFF"/>
                </a:solidFill>
                <a:latin typeface="+mj-lt"/>
                <a:ea typeface="+mj-ea"/>
                <a:cs typeface="+mj-cs"/>
              </a:rPr>
            </a:br>
            <a:r>
              <a:rPr lang="en-US" sz="3400" kern="1200">
                <a:solidFill>
                  <a:srgbClr val="FFFFFF"/>
                </a:solidFill>
                <a:latin typeface="+mj-lt"/>
                <a:ea typeface="+mj-ea"/>
                <a:cs typeface="+mj-cs"/>
              </a:rPr>
              <a:t>Effect of Job Training Grants on Worker Productivity </a:t>
            </a:r>
            <a:endParaRPr lang="en-US" sz="3400" kern="1200" dirty="0">
              <a:solidFill>
                <a:srgbClr val="FFFFFF"/>
              </a:solidFill>
              <a:latin typeface="+mj-lt"/>
              <a:ea typeface="+mj-ea"/>
              <a:cs typeface="+mj-cs"/>
            </a:endParaRPr>
          </a:p>
        </p:txBody>
      </p:sp>
      <p:pic>
        <p:nvPicPr>
          <p:cNvPr id="7" name="Content Placeholder 6" descr="Text, letter&#10;&#10;Description automatically generated">
            <a:extLst>
              <a:ext uri="{FF2B5EF4-FFF2-40B4-BE49-F238E27FC236}">
                <a16:creationId xmlns:a16="http://schemas.microsoft.com/office/drawing/2014/main" id="{C0228F06-F48A-4FFE-958D-9C5F8E589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840" y="1459561"/>
            <a:ext cx="7891448" cy="3984636"/>
          </a:xfrm>
        </p:spPr>
      </p:pic>
    </p:spTree>
    <p:extLst>
      <p:ext uri="{BB962C8B-B14F-4D97-AF65-F5344CB8AC3E}">
        <p14:creationId xmlns:p14="http://schemas.microsoft.com/office/powerpoint/2010/main" val="1644788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2" name="Group 5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5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3BA55FD-8550-4A0C-8028-258648182E2D}"/>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6100" kern="1200" dirty="0">
                <a:solidFill>
                  <a:schemeClr val="bg1"/>
                </a:solidFill>
                <a:latin typeface="+mj-lt"/>
                <a:ea typeface="+mj-ea"/>
                <a:cs typeface="+mj-cs"/>
              </a:rPr>
              <a:t>Examples  Revisited:</a:t>
            </a:r>
            <a:br>
              <a:rPr lang="en-US" sz="6100" kern="1200" dirty="0">
                <a:solidFill>
                  <a:schemeClr val="bg1"/>
                </a:solidFill>
                <a:latin typeface="+mj-lt"/>
                <a:ea typeface="+mj-ea"/>
                <a:cs typeface="+mj-cs"/>
              </a:rPr>
            </a:br>
            <a:r>
              <a:rPr lang="en-US" sz="6100" kern="1200" dirty="0">
                <a:solidFill>
                  <a:schemeClr val="bg1"/>
                </a:solidFill>
                <a:latin typeface="+mj-lt"/>
                <a:ea typeface="+mj-ea"/>
                <a:cs typeface="+mj-cs"/>
              </a:rPr>
              <a:t>Race Discrimination in Hiring</a:t>
            </a:r>
          </a:p>
        </p:txBody>
      </p:sp>
    </p:spTree>
    <p:extLst>
      <p:ext uri="{BB962C8B-B14F-4D97-AF65-F5344CB8AC3E}">
        <p14:creationId xmlns:p14="http://schemas.microsoft.com/office/powerpoint/2010/main" val="4238345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E0052-FB29-4329-A6BC-F066083712A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Examples  Revisited:</a:t>
            </a:r>
            <a:br>
              <a:rPr lang="en-US" sz="3300" kern="1200">
                <a:solidFill>
                  <a:srgbClr val="FFFFFF"/>
                </a:solidFill>
                <a:latin typeface="+mj-lt"/>
                <a:ea typeface="+mj-ea"/>
                <a:cs typeface="+mj-cs"/>
              </a:rPr>
            </a:br>
            <a:r>
              <a:rPr lang="en-US" sz="3300" kern="1200">
                <a:solidFill>
                  <a:srgbClr val="FFFFFF"/>
                </a:solidFill>
                <a:latin typeface="+mj-lt"/>
                <a:ea typeface="+mj-ea"/>
                <a:cs typeface="+mj-cs"/>
              </a:rPr>
              <a:t>Race Discrimination in Hiring</a:t>
            </a:r>
          </a:p>
        </p:txBody>
      </p:sp>
      <p:pic>
        <p:nvPicPr>
          <p:cNvPr id="9" name="Content Placeholder 8" descr="A black and white document&#10;&#10;Description automatically generated with low confidence">
            <a:extLst>
              <a:ext uri="{FF2B5EF4-FFF2-40B4-BE49-F238E27FC236}">
                <a16:creationId xmlns:a16="http://schemas.microsoft.com/office/drawing/2014/main" id="{AE5699F5-899C-4ADC-AA75-63E302A2A5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7364" y="52277"/>
            <a:ext cx="6345936" cy="6791679"/>
          </a:xfrm>
        </p:spPr>
      </p:pic>
    </p:spTree>
    <p:extLst>
      <p:ext uri="{BB962C8B-B14F-4D97-AF65-F5344CB8AC3E}">
        <p14:creationId xmlns:p14="http://schemas.microsoft.com/office/powerpoint/2010/main" val="372530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20595-A689-464E-B638-A469507E18A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t-test</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 letter&#10;&#10;Description automatically generated">
            <a:extLst>
              <a:ext uri="{FF2B5EF4-FFF2-40B4-BE49-F238E27FC236}">
                <a16:creationId xmlns:a16="http://schemas.microsoft.com/office/drawing/2014/main" id="{65C1AC06-DAE7-448C-BC7F-A61AE8975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974886"/>
            <a:ext cx="11496821" cy="2902946"/>
          </a:xfrm>
          <a:prstGeom prst="rect">
            <a:avLst/>
          </a:prstGeom>
        </p:spPr>
      </p:pic>
    </p:spTree>
    <p:extLst>
      <p:ext uri="{BB962C8B-B14F-4D97-AF65-F5344CB8AC3E}">
        <p14:creationId xmlns:p14="http://schemas.microsoft.com/office/powerpoint/2010/main" val="1210205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F53B0-2547-473B-B6FD-69BE1FA8B9D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6000" kern="1200" dirty="0">
                <a:solidFill>
                  <a:srgbClr val="FFFFFF"/>
                </a:solidFill>
                <a:latin typeface="+mj-lt"/>
                <a:ea typeface="+mj-ea"/>
                <a:cs typeface="+mj-cs"/>
              </a:rPr>
              <a:t>t-test</a:t>
            </a:r>
          </a:p>
        </p:txBody>
      </p:sp>
      <p:pic>
        <p:nvPicPr>
          <p:cNvPr id="5" name="Content Placeholder 4" descr="Text, letter&#10;&#10;Description automatically generated">
            <a:extLst>
              <a:ext uri="{FF2B5EF4-FFF2-40B4-BE49-F238E27FC236}">
                <a16:creationId xmlns:a16="http://schemas.microsoft.com/office/drawing/2014/main" id="{701289E6-83EF-4913-A49D-91808C989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4200" y="365760"/>
            <a:ext cx="8475400" cy="6377738"/>
          </a:xfrm>
          <a:prstGeom prst="rect">
            <a:avLst/>
          </a:prstGeom>
        </p:spPr>
      </p:pic>
    </p:spTree>
    <p:extLst>
      <p:ext uri="{BB962C8B-B14F-4D97-AF65-F5344CB8AC3E}">
        <p14:creationId xmlns:p14="http://schemas.microsoft.com/office/powerpoint/2010/main" val="129331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FAF55-C984-429D-A156-434CF704CB7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Confidence Interval</a:t>
            </a:r>
          </a:p>
        </p:txBody>
      </p:sp>
      <p:pic>
        <p:nvPicPr>
          <p:cNvPr id="5" name="Content Placeholder 4" descr="Text, letter&#10;&#10;Description automatically generated">
            <a:extLst>
              <a:ext uri="{FF2B5EF4-FFF2-40B4-BE49-F238E27FC236}">
                <a16:creationId xmlns:a16="http://schemas.microsoft.com/office/drawing/2014/main" id="{E85202F3-2995-4500-97C1-3EF24BF01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372" y="1675227"/>
            <a:ext cx="9304825" cy="5001344"/>
          </a:xfrm>
          <a:prstGeom prst="rect">
            <a:avLst/>
          </a:prstGeom>
        </p:spPr>
      </p:pic>
    </p:spTree>
    <p:extLst>
      <p:ext uri="{BB962C8B-B14F-4D97-AF65-F5344CB8AC3E}">
        <p14:creationId xmlns:p14="http://schemas.microsoft.com/office/powerpoint/2010/main" val="57813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44E39-B4D8-4316-94EF-740EC3173A02}"/>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Candara" panose="020E0502030303020204" pitchFamily="34" charset="0"/>
              </a:rPr>
              <a:t>Effect of Job Training Grants on Worker Productivity</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928980-BB9E-47D8-8B01-10899CEEF245}"/>
              </a:ext>
            </a:extLst>
          </p:cNvPr>
          <p:cNvSpPr>
            <a:spLocks noGrp="1"/>
          </p:cNvSpPr>
          <p:nvPr>
            <p:ph idx="1"/>
          </p:nvPr>
        </p:nvSpPr>
        <p:spPr>
          <a:xfrm>
            <a:off x="4447308" y="591344"/>
            <a:ext cx="7186527" cy="5722370"/>
          </a:xfrm>
        </p:spPr>
        <p:txBody>
          <a:bodyPr anchor="ctr">
            <a:normAutofit/>
          </a:bodyPr>
          <a:lstStyle/>
          <a:p>
            <a:pPr marL="0" indent="0" algn="just">
              <a:buNone/>
            </a:pPr>
            <a:r>
              <a:rPr lang="en-US" sz="2600" dirty="0">
                <a:latin typeface="Candara" panose="020E0502030303020204" pitchFamily="34" charset="0"/>
              </a:rPr>
              <a:t>Holzer, Block, Cheatham, and Knott (1993) studied the effects of job training grants on worker productivity by collecting information on “scrap rates” for a sample of Michigan manufacturing firms receiving job training grants in 1988. The following table lists the scrap rates— measured as number of items per 100 produced that are not usable and therefore need to be scrapped—for 20 firms. Each of these firms received a job training grant in 1988; there were no grants awarded in 1987. We are interested in constructing a confidence interval for the change in the scrap rate from 1987 to 1988 for the population of all manufacturing firms that could have received grants.</a:t>
            </a:r>
          </a:p>
        </p:txBody>
      </p:sp>
    </p:spTree>
    <p:extLst>
      <p:ext uri="{BB962C8B-B14F-4D97-AF65-F5344CB8AC3E}">
        <p14:creationId xmlns:p14="http://schemas.microsoft.com/office/powerpoint/2010/main" val="255459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81FE16D-0BB9-43FC-A645-3419A195E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41" name="Rectangle 4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6FABA-8014-424A-AAA3-8CD8B17A39BC}"/>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b="1" i="0" u="none" strike="noStrike" kern="1200" baseline="0">
                <a:latin typeface="Candara" panose="020E0502030303020204" pitchFamily="34" charset="0"/>
              </a:rPr>
              <a:t>Scrap Rates for 20 Michigan Manufacturing Firms</a:t>
            </a:r>
            <a:endParaRPr lang="en-US" b="1" kern="1200">
              <a:latin typeface="Candara" panose="020E0502030303020204" pitchFamily="34" charset="0"/>
            </a:endParaRPr>
          </a:p>
        </p:txBody>
      </p:sp>
      <p:graphicFrame>
        <p:nvGraphicFramePr>
          <p:cNvPr id="33" name="Table 6">
            <a:extLst>
              <a:ext uri="{FF2B5EF4-FFF2-40B4-BE49-F238E27FC236}">
                <a16:creationId xmlns:a16="http://schemas.microsoft.com/office/drawing/2014/main" id="{3BDABB88-D242-40FD-AFCC-BE0EBE0606CC}"/>
              </a:ext>
            </a:extLst>
          </p:cNvPr>
          <p:cNvGraphicFramePr>
            <a:graphicFrameLocks noGrp="1"/>
          </p:cNvGraphicFramePr>
          <p:nvPr>
            <p:ph idx="1"/>
            <p:extLst>
              <p:ext uri="{D42A27DB-BD31-4B8C-83A1-F6EECF244321}">
                <p14:modId xmlns:p14="http://schemas.microsoft.com/office/powerpoint/2010/main" val="2487523751"/>
              </p:ext>
            </p:extLst>
          </p:nvPr>
        </p:nvGraphicFramePr>
        <p:xfrm>
          <a:off x="6096000" y="631132"/>
          <a:ext cx="4924583" cy="5325843"/>
        </p:xfrm>
        <a:graphic>
          <a:graphicData uri="http://schemas.openxmlformats.org/drawingml/2006/table">
            <a:tbl>
              <a:tblPr firstRow="1" bandRow="1">
                <a:noFill/>
                <a:tableStyleId>{5C22544A-7EE6-4342-B048-85BDC9FD1C3A}</a:tableStyleId>
              </a:tblPr>
              <a:tblGrid>
                <a:gridCol w="1175343">
                  <a:extLst>
                    <a:ext uri="{9D8B030D-6E8A-4147-A177-3AD203B41FA5}">
                      <a16:colId xmlns:a16="http://schemas.microsoft.com/office/drawing/2014/main" val="657677832"/>
                    </a:ext>
                  </a:extLst>
                </a:gridCol>
                <a:gridCol w="1187307">
                  <a:extLst>
                    <a:ext uri="{9D8B030D-6E8A-4147-A177-3AD203B41FA5}">
                      <a16:colId xmlns:a16="http://schemas.microsoft.com/office/drawing/2014/main" val="1819226719"/>
                    </a:ext>
                  </a:extLst>
                </a:gridCol>
                <a:gridCol w="1214225">
                  <a:extLst>
                    <a:ext uri="{9D8B030D-6E8A-4147-A177-3AD203B41FA5}">
                      <a16:colId xmlns:a16="http://schemas.microsoft.com/office/drawing/2014/main" val="3294606822"/>
                    </a:ext>
                  </a:extLst>
                </a:gridCol>
                <a:gridCol w="1347708">
                  <a:extLst>
                    <a:ext uri="{9D8B030D-6E8A-4147-A177-3AD203B41FA5}">
                      <a16:colId xmlns:a16="http://schemas.microsoft.com/office/drawing/2014/main" val="1226076996"/>
                    </a:ext>
                  </a:extLst>
                </a:gridCol>
              </a:tblGrid>
              <a:tr h="445449">
                <a:tc>
                  <a:txBody>
                    <a:bodyPr/>
                    <a:lstStyle/>
                    <a:p>
                      <a:r>
                        <a:rPr lang="en-US" sz="2000" b="0" i="0" u="none" strike="noStrike" kern="1200" cap="none" spc="0" baseline="0" dirty="0">
                          <a:solidFill>
                            <a:schemeClr val="tx1"/>
                          </a:solidFill>
                          <a:latin typeface="Candara" panose="020E0502030303020204" pitchFamily="34" charset="0"/>
                          <a:ea typeface="+mn-ea"/>
                          <a:cs typeface="+mn-cs"/>
                        </a:rPr>
                        <a:t>Firm</a:t>
                      </a:r>
                      <a:endParaRPr lang="en-US" sz="2000" b="0" cap="none" spc="0" dirty="0">
                        <a:solidFill>
                          <a:schemeClr val="tx1"/>
                        </a:solidFill>
                        <a:latin typeface="Candara" panose="020E0502030303020204" pitchFamily="34" charset="0"/>
                      </a:endParaRPr>
                    </a:p>
                  </a:txBody>
                  <a:tcPr marL="97305" marR="97305" marT="68370" marB="68370">
                    <a:lnL w="12700" cmpd="sng">
                      <a:noFill/>
                    </a:lnL>
                    <a:lnR w="12700" cmpd="sng">
                      <a:noFill/>
                    </a:lnR>
                    <a:lnT w="28575" cap="flat" cmpd="sng" algn="ctr">
                      <a:solidFill>
                        <a:schemeClr val="tx1"/>
                      </a:solidFill>
                      <a:prstDash val="solid"/>
                    </a:lnT>
                    <a:lnB w="38100" cmpd="sng">
                      <a:noFill/>
                    </a:lnB>
                    <a:noFill/>
                  </a:tcPr>
                </a:tc>
                <a:tc>
                  <a:txBody>
                    <a:bodyPr/>
                    <a:lstStyle/>
                    <a:p>
                      <a:r>
                        <a:rPr lang="en-US" sz="2000" b="0" i="0" u="none" strike="noStrike" kern="1200" cap="none" spc="0" baseline="0">
                          <a:solidFill>
                            <a:schemeClr val="tx1"/>
                          </a:solidFill>
                          <a:latin typeface="Candara" panose="020E0502030303020204" pitchFamily="34" charset="0"/>
                          <a:ea typeface="+mn-ea"/>
                          <a:cs typeface="+mn-cs"/>
                        </a:rPr>
                        <a:t>1987</a:t>
                      </a:r>
                      <a:endParaRPr lang="en-US" sz="2000" b="0" cap="none" spc="0">
                        <a:solidFill>
                          <a:schemeClr val="tx1"/>
                        </a:solidFill>
                        <a:latin typeface="Candara" panose="020E0502030303020204" pitchFamily="34" charset="0"/>
                      </a:endParaRPr>
                    </a:p>
                  </a:txBody>
                  <a:tcPr marL="97305" marR="97305" marT="68370" marB="68370">
                    <a:lnL w="12700" cmpd="sng">
                      <a:noFill/>
                    </a:lnL>
                    <a:lnR w="12700" cmpd="sng">
                      <a:noFill/>
                    </a:lnR>
                    <a:lnT w="28575" cap="flat" cmpd="sng" algn="ctr">
                      <a:solidFill>
                        <a:schemeClr val="tx1"/>
                      </a:solidFill>
                      <a:prstDash val="solid"/>
                    </a:lnT>
                    <a:lnB w="38100" cmpd="sng">
                      <a:noFill/>
                    </a:lnB>
                    <a:noFill/>
                  </a:tcPr>
                </a:tc>
                <a:tc>
                  <a:txBody>
                    <a:bodyPr/>
                    <a:lstStyle/>
                    <a:p>
                      <a:r>
                        <a:rPr lang="en-US" sz="2000" b="0" i="0" u="none" strike="noStrike" kern="1200" cap="none" spc="0" baseline="0">
                          <a:solidFill>
                            <a:schemeClr val="tx1"/>
                          </a:solidFill>
                          <a:latin typeface="Candara" panose="020E0502030303020204" pitchFamily="34" charset="0"/>
                          <a:ea typeface="+mn-ea"/>
                          <a:cs typeface="+mn-cs"/>
                        </a:rPr>
                        <a:t>1988</a:t>
                      </a:r>
                      <a:endParaRPr lang="en-US" sz="2000" b="0" cap="none" spc="0">
                        <a:solidFill>
                          <a:schemeClr val="tx1"/>
                        </a:solidFill>
                        <a:latin typeface="Candara" panose="020E0502030303020204" pitchFamily="34" charset="0"/>
                      </a:endParaRPr>
                    </a:p>
                  </a:txBody>
                  <a:tcPr marL="97305" marR="97305" marT="68370" marB="68370">
                    <a:lnL w="12700" cmpd="sng">
                      <a:noFill/>
                    </a:lnL>
                    <a:lnR w="12700" cmpd="sng">
                      <a:noFill/>
                    </a:lnR>
                    <a:lnT w="28575" cap="flat" cmpd="sng" algn="ctr">
                      <a:solidFill>
                        <a:schemeClr val="tx1"/>
                      </a:solidFill>
                      <a:prstDash val="solid"/>
                    </a:lnT>
                    <a:lnB w="38100" cmpd="sng">
                      <a:noFill/>
                    </a:lnB>
                    <a:noFill/>
                  </a:tcPr>
                </a:tc>
                <a:tc>
                  <a:txBody>
                    <a:bodyPr/>
                    <a:lstStyle/>
                    <a:p>
                      <a:r>
                        <a:rPr lang="en-US" sz="2000" b="0" i="0" u="none" strike="noStrike" kern="1200" cap="none" spc="0" baseline="0">
                          <a:solidFill>
                            <a:schemeClr val="tx1"/>
                          </a:solidFill>
                          <a:latin typeface="Candara" panose="020E0502030303020204" pitchFamily="34" charset="0"/>
                          <a:ea typeface="+mn-ea"/>
                          <a:cs typeface="+mn-cs"/>
                        </a:rPr>
                        <a:t>Change</a:t>
                      </a:r>
                      <a:endParaRPr lang="en-US" sz="2000" b="0" cap="none" spc="0">
                        <a:solidFill>
                          <a:schemeClr val="tx1"/>
                        </a:solidFill>
                        <a:latin typeface="Candara" panose="020E0502030303020204" pitchFamily="34" charset="0"/>
                      </a:endParaRPr>
                    </a:p>
                  </a:txBody>
                  <a:tcPr marL="97305" marR="97305" marT="68370" marB="68370">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940719266"/>
                  </a:ext>
                </a:extLst>
              </a:tr>
              <a:tr h="445449">
                <a:tc>
                  <a:txBody>
                    <a:bodyPr/>
                    <a:lstStyle/>
                    <a:p>
                      <a:r>
                        <a:rPr lang="en-US" sz="2000" cap="none" spc="0" dirty="0">
                          <a:solidFill>
                            <a:schemeClr val="tx1"/>
                          </a:solidFill>
                          <a:latin typeface="Candara" panose="020E0502030303020204" pitchFamily="34" charset="0"/>
                        </a:rPr>
                        <a:t>1</a:t>
                      </a:r>
                    </a:p>
                  </a:txBody>
                  <a:tcPr marL="97305" marR="97305" marT="68370" marB="68370">
                    <a:lnL w="28575" cap="flat" cmpd="sng" algn="ctr">
                      <a:noFill/>
                      <a:prstDash val="solid"/>
                    </a:lnL>
                    <a:lnR w="12700" cmpd="sng">
                      <a:noFill/>
                      <a:prstDash val="solid"/>
                    </a:lnR>
                    <a:lnT w="38100" cmpd="sng">
                      <a:noFill/>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10</a:t>
                      </a:r>
                    </a:p>
                  </a:txBody>
                  <a:tcPr marL="97305" marR="97305" marT="68370" marB="68370">
                    <a:lnL w="12700" cmpd="sng">
                      <a:noFill/>
                      <a:prstDash val="solid"/>
                    </a:lnL>
                    <a:lnR w="12700" cmpd="sng">
                      <a:noFill/>
                      <a:prstDash val="solid"/>
                    </a:lnR>
                    <a:lnT w="38100" cmpd="sng">
                      <a:noFill/>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3</a:t>
                      </a:r>
                    </a:p>
                  </a:txBody>
                  <a:tcPr marL="97305" marR="97305" marT="68370" marB="68370">
                    <a:lnL w="12700" cmpd="sng">
                      <a:noFill/>
                      <a:prstDash val="solid"/>
                    </a:lnL>
                    <a:lnR w="12700" cmpd="sng">
                      <a:noFill/>
                      <a:prstDash val="solid"/>
                    </a:lnR>
                    <a:lnT w="38100" cmpd="sng">
                      <a:noFill/>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-7</a:t>
                      </a:r>
                    </a:p>
                  </a:txBody>
                  <a:tcPr marL="97305" marR="97305" marT="68370" marB="68370">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2244411602"/>
                  </a:ext>
                </a:extLst>
              </a:tr>
              <a:tr h="409526">
                <a:tc>
                  <a:txBody>
                    <a:bodyPr/>
                    <a:lstStyle/>
                    <a:p>
                      <a:r>
                        <a:rPr lang="en-US" sz="2000" cap="none" spc="0" dirty="0">
                          <a:solidFill>
                            <a:schemeClr val="tx1"/>
                          </a:solidFill>
                          <a:latin typeface="Candara" panose="020E0502030303020204" pitchFamily="34" charset="0"/>
                        </a:rPr>
                        <a:t>2</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1</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1</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0</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64474724"/>
                  </a:ext>
                </a:extLst>
              </a:tr>
              <a:tr h="445449">
                <a:tc>
                  <a:txBody>
                    <a:bodyPr/>
                    <a:lstStyle/>
                    <a:p>
                      <a:r>
                        <a:rPr lang="en-US" sz="2000" cap="none" spc="0" dirty="0">
                          <a:solidFill>
                            <a:schemeClr val="tx1"/>
                          </a:solidFill>
                          <a:latin typeface="Candara" panose="020E0502030303020204" pitchFamily="34" charset="0"/>
                        </a:rPr>
                        <a:t>3</a:t>
                      </a:r>
                    </a:p>
                  </a:txBody>
                  <a:tcPr marL="97305" marR="97305" marT="68370" marB="68370">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6</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5</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-1</a:t>
                      </a:r>
                    </a:p>
                  </a:txBody>
                  <a:tcPr marL="97305" marR="97305" marT="68370" marB="68370">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142817834"/>
                  </a:ext>
                </a:extLst>
              </a:tr>
              <a:tr h="409526">
                <a:tc>
                  <a:txBody>
                    <a:bodyPr/>
                    <a:lstStyle/>
                    <a:p>
                      <a:r>
                        <a:rPr lang="en-US" sz="2000" cap="none" spc="0" dirty="0">
                          <a:solidFill>
                            <a:schemeClr val="tx1"/>
                          </a:solidFill>
                          <a:latin typeface="Candara" panose="020E0502030303020204" pitchFamily="34" charset="0"/>
                        </a:rPr>
                        <a:t>4</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0.45</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0.5</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0.05</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32817618"/>
                  </a:ext>
                </a:extLst>
              </a:tr>
              <a:tr h="445449">
                <a:tc>
                  <a:txBody>
                    <a:bodyPr/>
                    <a:lstStyle/>
                    <a:p>
                      <a:r>
                        <a:rPr lang="en-US" sz="2000" cap="none" spc="0" dirty="0">
                          <a:solidFill>
                            <a:schemeClr val="tx1"/>
                          </a:solidFill>
                          <a:latin typeface="Candara" panose="020E0502030303020204" pitchFamily="34" charset="0"/>
                        </a:rPr>
                        <a:t>5</a:t>
                      </a:r>
                    </a:p>
                  </a:txBody>
                  <a:tcPr marL="97305" marR="97305" marT="68370" marB="68370">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1.25</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1.54</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0.29</a:t>
                      </a:r>
                    </a:p>
                  </a:txBody>
                  <a:tcPr marL="97305" marR="97305" marT="68370" marB="68370">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129563717"/>
                  </a:ext>
                </a:extLst>
              </a:tr>
              <a:tr h="409526">
                <a:tc>
                  <a:txBody>
                    <a:bodyPr/>
                    <a:lstStyle/>
                    <a:p>
                      <a:r>
                        <a:rPr lang="en-US" sz="2000" cap="none" spc="0" dirty="0">
                          <a:solidFill>
                            <a:schemeClr val="tx1"/>
                          </a:solidFill>
                          <a:latin typeface="Candara" panose="020E0502030303020204" pitchFamily="34" charset="0"/>
                        </a:rPr>
                        <a:t>6</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1.3</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1.5</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0.2</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53933519"/>
                  </a:ext>
                </a:extLst>
              </a:tr>
              <a:tr h="445449">
                <a:tc>
                  <a:txBody>
                    <a:bodyPr/>
                    <a:lstStyle/>
                    <a:p>
                      <a:r>
                        <a:rPr lang="en-US" sz="2000" cap="none" spc="0" dirty="0">
                          <a:solidFill>
                            <a:schemeClr val="tx1"/>
                          </a:solidFill>
                          <a:latin typeface="Candara" panose="020E0502030303020204" pitchFamily="34" charset="0"/>
                        </a:rPr>
                        <a:t>7</a:t>
                      </a:r>
                    </a:p>
                  </a:txBody>
                  <a:tcPr marL="97305" marR="97305" marT="68370" marB="68370">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1.06</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0.8</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-0.26</a:t>
                      </a:r>
                    </a:p>
                  </a:txBody>
                  <a:tcPr marL="97305" marR="97305" marT="68370" marB="68370">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411821068"/>
                  </a:ext>
                </a:extLst>
              </a:tr>
              <a:tr h="409526">
                <a:tc>
                  <a:txBody>
                    <a:bodyPr/>
                    <a:lstStyle/>
                    <a:p>
                      <a:r>
                        <a:rPr lang="en-US" sz="2000" cap="none" spc="0" dirty="0">
                          <a:solidFill>
                            <a:schemeClr val="tx1"/>
                          </a:solidFill>
                          <a:latin typeface="Candara" panose="020E0502030303020204" pitchFamily="34" charset="0"/>
                        </a:rPr>
                        <a:t>8</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3</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2</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-1</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7399140"/>
                  </a:ext>
                </a:extLst>
              </a:tr>
              <a:tr h="445449">
                <a:tc>
                  <a:txBody>
                    <a:bodyPr/>
                    <a:lstStyle/>
                    <a:p>
                      <a:r>
                        <a:rPr lang="en-US" sz="2000" cap="none" spc="0" dirty="0">
                          <a:solidFill>
                            <a:schemeClr val="tx1"/>
                          </a:solidFill>
                          <a:latin typeface="Candara" panose="020E0502030303020204" pitchFamily="34" charset="0"/>
                        </a:rPr>
                        <a:t>9</a:t>
                      </a:r>
                    </a:p>
                  </a:txBody>
                  <a:tcPr marL="97305" marR="97305" marT="68370" marB="68370">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8.18</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0.67</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latin typeface="Candara" panose="020E0502030303020204" pitchFamily="34" charset="0"/>
                        </a:rPr>
                        <a:t>-7.51</a:t>
                      </a:r>
                    </a:p>
                  </a:txBody>
                  <a:tcPr marL="97305" marR="97305" marT="68370" marB="68370">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443298487"/>
                  </a:ext>
                </a:extLst>
              </a:tr>
              <a:tr h="409526">
                <a:tc>
                  <a:txBody>
                    <a:bodyPr/>
                    <a:lstStyle/>
                    <a:p>
                      <a:r>
                        <a:rPr lang="en-US" sz="2000" cap="none" spc="0" dirty="0">
                          <a:solidFill>
                            <a:schemeClr val="tx1"/>
                          </a:solidFill>
                          <a:latin typeface="Candara" panose="020E0502030303020204" pitchFamily="34" charset="0"/>
                        </a:rPr>
                        <a:t>10</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1.67</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1.17</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a:solidFill>
                            <a:schemeClr val="tx1"/>
                          </a:solidFill>
                          <a:latin typeface="Candara" panose="020E0502030303020204" pitchFamily="34" charset="0"/>
                        </a:rPr>
                        <a:t>-0.5</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34469502"/>
                  </a:ext>
                </a:extLst>
              </a:tr>
              <a:tr h="445449">
                <a:tc>
                  <a:txBody>
                    <a:bodyPr/>
                    <a:lstStyle/>
                    <a:p>
                      <a:r>
                        <a:rPr lang="en-US" sz="2000" cap="none" spc="0" dirty="0">
                          <a:solidFill>
                            <a:schemeClr val="tx1"/>
                          </a:solidFill>
                          <a:latin typeface="Candara" panose="020E0502030303020204" pitchFamily="34" charset="0"/>
                        </a:rPr>
                        <a:t>11</a:t>
                      </a:r>
                    </a:p>
                  </a:txBody>
                  <a:tcPr marL="97305" marR="97305" marT="68370" marB="68370">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r>
                        <a:rPr lang="en-US" sz="2000" cap="none" spc="0" dirty="0">
                          <a:solidFill>
                            <a:schemeClr val="tx1"/>
                          </a:solidFill>
                          <a:latin typeface="Candara" panose="020E0502030303020204" pitchFamily="34" charset="0"/>
                        </a:rPr>
                        <a:t>0.98</a:t>
                      </a:r>
                    </a:p>
                  </a:txBody>
                  <a:tcPr marL="97305" marR="97305" marT="68370" marB="68370">
                    <a:lnL w="12700" cmpd="sng">
                      <a:noFill/>
                      <a:prstDash val="solid"/>
                    </a:lnL>
                    <a:lnR w="12700" cmpd="sng">
                      <a:noFill/>
                      <a:prstDash val="solid"/>
                    </a:lnR>
                    <a:lnT w="12700" cmpd="sng">
                      <a:noFill/>
                      <a:prstDash val="solid"/>
                    </a:lnT>
                    <a:lnB w="28575" cap="flat" cmpd="sng" algn="ctr">
                      <a:noFill/>
                      <a:prstDash val="solid"/>
                    </a:lnB>
                    <a:noFill/>
                  </a:tcPr>
                </a:tc>
                <a:tc>
                  <a:txBody>
                    <a:bodyPr/>
                    <a:lstStyle/>
                    <a:p>
                      <a:r>
                        <a:rPr lang="en-US" sz="2000" cap="none" spc="0" dirty="0">
                          <a:solidFill>
                            <a:schemeClr val="tx1"/>
                          </a:solidFill>
                          <a:latin typeface="Candara" panose="020E0502030303020204" pitchFamily="34" charset="0"/>
                        </a:rPr>
                        <a:t>0.51</a:t>
                      </a:r>
                    </a:p>
                  </a:txBody>
                  <a:tcPr marL="97305" marR="97305" marT="68370" marB="68370">
                    <a:lnL w="12700" cmpd="sng">
                      <a:noFill/>
                      <a:prstDash val="solid"/>
                    </a:lnL>
                    <a:lnR w="12700" cmpd="sng">
                      <a:noFill/>
                      <a:prstDash val="solid"/>
                    </a:lnR>
                    <a:lnT w="12700" cmpd="sng">
                      <a:noFill/>
                      <a:prstDash val="solid"/>
                    </a:lnT>
                    <a:lnB w="28575" cap="flat" cmpd="sng" algn="ctr">
                      <a:noFill/>
                      <a:prstDash val="solid"/>
                    </a:lnB>
                    <a:noFill/>
                  </a:tcPr>
                </a:tc>
                <a:tc>
                  <a:txBody>
                    <a:bodyPr/>
                    <a:lstStyle/>
                    <a:p>
                      <a:r>
                        <a:rPr lang="en-US" sz="2000" cap="none" spc="0" dirty="0">
                          <a:solidFill>
                            <a:schemeClr val="tx1"/>
                          </a:solidFill>
                          <a:latin typeface="Candara" panose="020E0502030303020204" pitchFamily="34" charset="0"/>
                        </a:rPr>
                        <a:t>-0.47</a:t>
                      </a:r>
                    </a:p>
                  </a:txBody>
                  <a:tcPr marL="97305" marR="97305" marT="68370" marB="68370">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2694326215"/>
                  </a:ext>
                </a:extLst>
              </a:tr>
            </a:tbl>
          </a:graphicData>
        </a:graphic>
      </p:graphicFrame>
    </p:spTree>
    <p:extLst>
      <p:ext uri="{BB962C8B-B14F-4D97-AF65-F5344CB8AC3E}">
        <p14:creationId xmlns:p14="http://schemas.microsoft.com/office/powerpoint/2010/main" val="403761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81FE16D-0BB9-43FC-A645-3419A195E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41" name="Rectangle 4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6FABA-8014-424A-AAA3-8CD8B17A39BC}"/>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b="1" i="0" u="none" strike="noStrike" kern="1200" baseline="0" dirty="0">
                <a:latin typeface="Candara" panose="020E0502030303020204" pitchFamily="34" charset="0"/>
              </a:rPr>
              <a:t>Scrap Rates for 20 Michigan Manufacturing Firms (Contd..)</a:t>
            </a:r>
            <a:endParaRPr lang="en-US" b="1" kern="1200" dirty="0">
              <a:latin typeface="Candara" panose="020E0502030303020204" pitchFamily="34" charset="0"/>
            </a:endParaRPr>
          </a:p>
        </p:txBody>
      </p:sp>
      <p:graphicFrame>
        <p:nvGraphicFramePr>
          <p:cNvPr id="33" name="Table 6">
            <a:extLst>
              <a:ext uri="{FF2B5EF4-FFF2-40B4-BE49-F238E27FC236}">
                <a16:creationId xmlns:a16="http://schemas.microsoft.com/office/drawing/2014/main" id="{3BDABB88-D242-40FD-AFCC-BE0EBE0606CC}"/>
              </a:ext>
            </a:extLst>
          </p:cNvPr>
          <p:cNvGraphicFramePr>
            <a:graphicFrameLocks noGrp="1"/>
          </p:cNvGraphicFramePr>
          <p:nvPr>
            <p:ph idx="1"/>
            <p:extLst>
              <p:ext uri="{D42A27DB-BD31-4B8C-83A1-F6EECF244321}">
                <p14:modId xmlns:p14="http://schemas.microsoft.com/office/powerpoint/2010/main" val="3548668918"/>
              </p:ext>
            </p:extLst>
          </p:nvPr>
        </p:nvGraphicFramePr>
        <p:xfrm>
          <a:off x="6096000" y="631132"/>
          <a:ext cx="4924583" cy="4880394"/>
        </p:xfrm>
        <a:graphic>
          <a:graphicData uri="http://schemas.openxmlformats.org/drawingml/2006/table">
            <a:tbl>
              <a:tblPr firstRow="1" bandRow="1">
                <a:noFill/>
                <a:tableStyleId>{5C22544A-7EE6-4342-B048-85BDC9FD1C3A}</a:tableStyleId>
              </a:tblPr>
              <a:tblGrid>
                <a:gridCol w="1175343">
                  <a:extLst>
                    <a:ext uri="{9D8B030D-6E8A-4147-A177-3AD203B41FA5}">
                      <a16:colId xmlns:a16="http://schemas.microsoft.com/office/drawing/2014/main" val="657677832"/>
                    </a:ext>
                  </a:extLst>
                </a:gridCol>
                <a:gridCol w="1187307">
                  <a:extLst>
                    <a:ext uri="{9D8B030D-6E8A-4147-A177-3AD203B41FA5}">
                      <a16:colId xmlns:a16="http://schemas.microsoft.com/office/drawing/2014/main" val="1819226719"/>
                    </a:ext>
                  </a:extLst>
                </a:gridCol>
                <a:gridCol w="1214225">
                  <a:extLst>
                    <a:ext uri="{9D8B030D-6E8A-4147-A177-3AD203B41FA5}">
                      <a16:colId xmlns:a16="http://schemas.microsoft.com/office/drawing/2014/main" val="3294606822"/>
                    </a:ext>
                  </a:extLst>
                </a:gridCol>
                <a:gridCol w="1347708">
                  <a:extLst>
                    <a:ext uri="{9D8B030D-6E8A-4147-A177-3AD203B41FA5}">
                      <a16:colId xmlns:a16="http://schemas.microsoft.com/office/drawing/2014/main" val="1226076996"/>
                    </a:ext>
                  </a:extLst>
                </a:gridCol>
              </a:tblGrid>
              <a:tr h="445449">
                <a:tc>
                  <a:txBody>
                    <a:bodyPr/>
                    <a:lstStyle/>
                    <a:p>
                      <a:r>
                        <a:rPr lang="en-US" sz="2000" b="0" i="0" u="none" strike="noStrike" kern="1200" cap="none" spc="0" baseline="0" dirty="0">
                          <a:solidFill>
                            <a:schemeClr val="tx1"/>
                          </a:solidFill>
                          <a:latin typeface="Candara" panose="020E0502030303020204" pitchFamily="34" charset="0"/>
                          <a:ea typeface="+mn-ea"/>
                          <a:cs typeface="+mn-cs"/>
                        </a:rPr>
                        <a:t>Firm</a:t>
                      </a:r>
                      <a:endParaRPr lang="en-US" sz="2000" b="0" cap="none" spc="0" dirty="0">
                        <a:solidFill>
                          <a:schemeClr val="tx1"/>
                        </a:solidFill>
                        <a:latin typeface="Candara" panose="020E0502030303020204" pitchFamily="34" charset="0"/>
                      </a:endParaRPr>
                    </a:p>
                  </a:txBody>
                  <a:tcPr marL="97305" marR="97305" marT="68370" marB="68370">
                    <a:lnL w="12700" cmpd="sng">
                      <a:noFill/>
                    </a:lnL>
                    <a:lnR w="12700" cmpd="sng">
                      <a:noFill/>
                    </a:lnR>
                    <a:lnT w="28575" cap="flat" cmpd="sng" algn="ctr">
                      <a:solidFill>
                        <a:schemeClr val="tx1"/>
                      </a:solidFill>
                      <a:prstDash val="solid"/>
                    </a:lnT>
                    <a:lnB w="38100" cmpd="sng">
                      <a:noFill/>
                    </a:lnB>
                    <a:noFill/>
                  </a:tcPr>
                </a:tc>
                <a:tc>
                  <a:txBody>
                    <a:bodyPr/>
                    <a:lstStyle/>
                    <a:p>
                      <a:r>
                        <a:rPr lang="en-US" sz="2000" b="0" i="0" u="none" strike="noStrike" kern="1200" cap="none" spc="0" baseline="0">
                          <a:solidFill>
                            <a:schemeClr val="tx1"/>
                          </a:solidFill>
                          <a:latin typeface="Candara" panose="020E0502030303020204" pitchFamily="34" charset="0"/>
                          <a:ea typeface="+mn-ea"/>
                          <a:cs typeface="+mn-cs"/>
                        </a:rPr>
                        <a:t>1987</a:t>
                      </a:r>
                      <a:endParaRPr lang="en-US" sz="2000" b="0" cap="none" spc="0">
                        <a:solidFill>
                          <a:schemeClr val="tx1"/>
                        </a:solidFill>
                        <a:latin typeface="Candara" panose="020E0502030303020204" pitchFamily="34" charset="0"/>
                      </a:endParaRPr>
                    </a:p>
                  </a:txBody>
                  <a:tcPr marL="97305" marR="97305" marT="68370" marB="68370">
                    <a:lnL w="12700" cmpd="sng">
                      <a:noFill/>
                    </a:lnL>
                    <a:lnR w="12700" cmpd="sng">
                      <a:noFill/>
                    </a:lnR>
                    <a:lnT w="28575" cap="flat" cmpd="sng" algn="ctr">
                      <a:solidFill>
                        <a:schemeClr val="tx1"/>
                      </a:solidFill>
                      <a:prstDash val="solid"/>
                    </a:lnT>
                    <a:lnB w="38100" cmpd="sng">
                      <a:noFill/>
                    </a:lnB>
                    <a:noFill/>
                  </a:tcPr>
                </a:tc>
                <a:tc>
                  <a:txBody>
                    <a:bodyPr/>
                    <a:lstStyle/>
                    <a:p>
                      <a:r>
                        <a:rPr lang="en-US" sz="2000" b="0" i="0" u="none" strike="noStrike" kern="1200" cap="none" spc="0" baseline="0">
                          <a:solidFill>
                            <a:schemeClr val="tx1"/>
                          </a:solidFill>
                          <a:latin typeface="Candara" panose="020E0502030303020204" pitchFamily="34" charset="0"/>
                          <a:ea typeface="+mn-ea"/>
                          <a:cs typeface="+mn-cs"/>
                        </a:rPr>
                        <a:t>1988</a:t>
                      </a:r>
                      <a:endParaRPr lang="en-US" sz="2000" b="0" cap="none" spc="0">
                        <a:solidFill>
                          <a:schemeClr val="tx1"/>
                        </a:solidFill>
                        <a:latin typeface="Candara" panose="020E0502030303020204" pitchFamily="34" charset="0"/>
                      </a:endParaRPr>
                    </a:p>
                  </a:txBody>
                  <a:tcPr marL="97305" marR="97305" marT="68370" marB="68370">
                    <a:lnL w="12700" cmpd="sng">
                      <a:noFill/>
                    </a:lnL>
                    <a:lnR w="12700" cmpd="sng">
                      <a:noFill/>
                    </a:lnR>
                    <a:lnT w="28575" cap="flat" cmpd="sng" algn="ctr">
                      <a:solidFill>
                        <a:schemeClr val="tx1"/>
                      </a:solidFill>
                      <a:prstDash val="solid"/>
                    </a:lnT>
                    <a:lnB w="38100" cmpd="sng">
                      <a:noFill/>
                    </a:lnB>
                    <a:noFill/>
                  </a:tcPr>
                </a:tc>
                <a:tc>
                  <a:txBody>
                    <a:bodyPr/>
                    <a:lstStyle/>
                    <a:p>
                      <a:r>
                        <a:rPr lang="en-US" sz="2000" b="0" i="0" u="none" strike="noStrike" kern="1200" cap="none" spc="0" baseline="0">
                          <a:solidFill>
                            <a:schemeClr val="tx1"/>
                          </a:solidFill>
                          <a:latin typeface="Candara" panose="020E0502030303020204" pitchFamily="34" charset="0"/>
                          <a:ea typeface="+mn-ea"/>
                          <a:cs typeface="+mn-cs"/>
                        </a:rPr>
                        <a:t>Change</a:t>
                      </a:r>
                      <a:endParaRPr lang="en-US" sz="2000" b="0" cap="none" spc="0">
                        <a:solidFill>
                          <a:schemeClr val="tx1"/>
                        </a:solidFill>
                        <a:latin typeface="Candara" panose="020E0502030303020204" pitchFamily="34" charset="0"/>
                      </a:endParaRPr>
                    </a:p>
                  </a:txBody>
                  <a:tcPr marL="97305" marR="97305" marT="68370" marB="68370">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940719266"/>
                  </a:ext>
                </a:extLst>
              </a:tr>
              <a:tr h="445449">
                <a:tc>
                  <a:txBody>
                    <a:bodyPr/>
                    <a:lstStyle/>
                    <a:p>
                      <a:r>
                        <a:rPr lang="en-US" sz="2000" cap="none" spc="0" dirty="0">
                          <a:solidFill>
                            <a:schemeClr val="tx1"/>
                          </a:solidFill>
                          <a:latin typeface="Candara" panose="020E0502030303020204" pitchFamily="34" charset="0"/>
                        </a:rPr>
                        <a:t>12</a:t>
                      </a:r>
                    </a:p>
                  </a:txBody>
                  <a:tcPr marL="97305" marR="97305" marT="68370" marB="68370">
                    <a:lnL w="28575" cap="flat" cmpd="sng" algn="ctr">
                      <a:noFill/>
                      <a:prstDash val="solid"/>
                    </a:lnL>
                    <a:lnR w="12700" cmpd="sng">
                      <a:noFill/>
                      <a:prstDash val="solid"/>
                    </a:lnR>
                    <a:lnT w="38100" cmpd="sng">
                      <a:noFill/>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1</a:t>
                      </a:r>
                    </a:p>
                  </a:txBody>
                  <a:tcPr marL="97305" marR="97305" marT="68370" marB="68370">
                    <a:lnL w="12700" cmpd="sng">
                      <a:noFill/>
                      <a:prstDash val="solid"/>
                    </a:lnL>
                    <a:lnR w="12700" cmpd="sng">
                      <a:noFill/>
                      <a:prstDash val="solid"/>
                    </a:lnR>
                    <a:lnT w="38100" cmpd="sng">
                      <a:noFill/>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0.5</a:t>
                      </a:r>
                    </a:p>
                  </a:txBody>
                  <a:tcPr marL="97305" marR="97305" marT="68370" marB="68370">
                    <a:lnL w="12700" cmpd="sng">
                      <a:noFill/>
                      <a:prstDash val="solid"/>
                    </a:lnL>
                    <a:lnR w="12700" cmpd="sng">
                      <a:noFill/>
                      <a:prstDash val="solid"/>
                    </a:lnR>
                    <a:lnT w="38100" cmpd="sng">
                      <a:noFill/>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-0.5</a:t>
                      </a:r>
                    </a:p>
                  </a:txBody>
                  <a:tcPr marL="97305" marR="97305" marT="68370" marB="68370">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2244411602"/>
                  </a:ext>
                </a:extLst>
              </a:tr>
              <a:tr h="409526">
                <a:tc>
                  <a:txBody>
                    <a:bodyPr/>
                    <a:lstStyle/>
                    <a:p>
                      <a:r>
                        <a:rPr lang="en-US" sz="2000" cap="none" spc="0" dirty="0">
                          <a:solidFill>
                            <a:schemeClr val="tx1"/>
                          </a:solidFill>
                          <a:latin typeface="Candara" panose="020E0502030303020204" pitchFamily="34" charset="0"/>
                        </a:rPr>
                        <a:t>13</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0.45</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0.61</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0.16</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64474724"/>
                  </a:ext>
                </a:extLst>
              </a:tr>
              <a:tr h="445449">
                <a:tc>
                  <a:txBody>
                    <a:bodyPr/>
                    <a:lstStyle/>
                    <a:p>
                      <a:r>
                        <a:rPr lang="en-US" sz="2000" cap="none" spc="0" dirty="0">
                          <a:solidFill>
                            <a:schemeClr val="tx1"/>
                          </a:solidFill>
                          <a:latin typeface="Candara" panose="020E0502030303020204" pitchFamily="34" charset="0"/>
                        </a:rPr>
                        <a:t>14</a:t>
                      </a:r>
                    </a:p>
                  </a:txBody>
                  <a:tcPr marL="97305" marR="97305" marT="68370" marB="68370">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5.03</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6.7</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1.67</a:t>
                      </a:r>
                    </a:p>
                  </a:txBody>
                  <a:tcPr marL="97305" marR="97305" marT="68370" marB="68370">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142817834"/>
                  </a:ext>
                </a:extLst>
              </a:tr>
              <a:tr h="409526">
                <a:tc>
                  <a:txBody>
                    <a:bodyPr/>
                    <a:lstStyle/>
                    <a:p>
                      <a:r>
                        <a:rPr lang="en-US" sz="2000" cap="none" spc="0" dirty="0">
                          <a:solidFill>
                            <a:schemeClr val="tx1"/>
                          </a:solidFill>
                          <a:latin typeface="Candara" panose="020E0502030303020204" pitchFamily="34" charset="0"/>
                        </a:rPr>
                        <a:t>15</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8</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4</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-4</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32817618"/>
                  </a:ext>
                </a:extLst>
              </a:tr>
              <a:tr h="445449">
                <a:tc>
                  <a:txBody>
                    <a:bodyPr/>
                    <a:lstStyle/>
                    <a:p>
                      <a:r>
                        <a:rPr lang="en-US" sz="2000" cap="none" spc="0" dirty="0">
                          <a:solidFill>
                            <a:schemeClr val="tx1"/>
                          </a:solidFill>
                          <a:latin typeface="Candara" panose="020E0502030303020204" pitchFamily="34" charset="0"/>
                        </a:rPr>
                        <a:t>16</a:t>
                      </a:r>
                    </a:p>
                  </a:txBody>
                  <a:tcPr marL="97305" marR="97305" marT="68370" marB="68370">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9</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7</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-2</a:t>
                      </a:r>
                    </a:p>
                  </a:txBody>
                  <a:tcPr marL="97305" marR="97305" marT="68370" marB="68370">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129563717"/>
                  </a:ext>
                </a:extLst>
              </a:tr>
              <a:tr h="409526">
                <a:tc>
                  <a:txBody>
                    <a:bodyPr/>
                    <a:lstStyle/>
                    <a:p>
                      <a:r>
                        <a:rPr lang="en-US" sz="2000" cap="none" spc="0" dirty="0">
                          <a:solidFill>
                            <a:schemeClr val="tx1"/>
                          </a:solidFill>
                          <a:latin typeface="Candara" panose="020E0502030303020204" pitchFamily="34" charset="0"/>
                        </a:rPr>
                        <a:t>17</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18</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19</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1</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53933519"/>
                  </a:ext>
                </a:extLst>
              </a:tr>
              <a:tr h="445449">
                <a:tc>
                  <a:txBody>
                    <a:bodyPr/>
                    <a:lstStyle/>
                    <a:p>
                      <a:r>
                        <a:rPr lang="en-US" sz="2000" cap="none" spc="0" dirty="0">
                          <a:solidFill>
                            <a:schemeClr val="tx1"/>
                          </a:solidFill>
                          <a:latin typeface="Candara" panose="020E0502030303020204" pitchFamily="34" charset="0"/>
                        </a:rPr>
                        <a:t>18</a:t>
                      </a:r>
                    </a:p>
                  </a:txBody>
                  <a:tcPr marL="97305" marR="97305" marT="68370" marB="68370">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0.28</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0.2</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-0.8</a:t>
                      </a:r>
                    </a:p>
                  </a:txBody>
                  <a:tcPr marL="97305" marR="97305" marT="68370" marB="68370">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411821068"/>
                  </a:ext>
                </a:extLst>
              </a:tr>
              <a:tr h="409526">
                <a:tc>
                  <a:txBody>
                    <a:bodyPr/>
                    <a:lstStyle/>
                    <a:p>
                      <a:r>
                        <a:rPr lang="en-US" sz="2000" cap="none" spc="0" dirty="0">
                          <a:solidFill>
                            <a:schemeClr val="tx1"/>
                          </a:solidFill>
                          <a:latin typeface="Candara" panose="020E0502030303020204" pitchFamily="34" charset="0"/>
                        </a:rPr>
                        <a:t>19</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7</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5</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-2</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7399140"/>
                  </a:ext>
                </a:extLst>
              </a:tr>
              <a:tr h="445449">
                <a:tc>
                  <a:txBody>
                    <a:bodyPr/>
                    <a:lstStyle/>
                    <a:p>
                      <a:r>
                        <a:rPr lang="en-US" sz="2000" cap="none" spc="0" dirty="0">
                          <a:solidFill>
                            <a:schemeClr val="tx1"/>
                          </a:solidFill>
                          <a:latin typeface="Candara" panose="020E0502030303020204" pitchFamily="34" charset="0"/>
                        </a:rPr>
                        <a:t>20</a:t>
                      </a:r>
                    </a:p>
                  </a:txBody>
                  <a:tcPr marL="97305" marR="97305" marT="68370" marB="68370">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3.97</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3.83</a:t>
                      </a:r>
                    </a:p>
                  </a:txBody>
                  <a:tcPr marL="97305" marR="97305" marT="68370" marB="6837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dirty="0">
                          <a:solidFill>
                            <a:schemeClr val="tx1"/>
                          </a:solidFill>
                          <a:latin typeface="Candara" panose="020E0502030303020204" pitchFamily="34" charset="0"/>
                        </a:rPr>
                        <a:t>-0.14</a:t>
                      </a:r>
                    </a:p>
                  </a:txBody>
                  <a:tcPr marL="97305" marR="97305" marT="68370" marB="68370">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443298487"/>
                  </a:ext>
                </a:extLst>
              </a:tr>
              <a:tr h="409526">
                <a:tc>
                  <a:txBody>
                    <a:bodyPr/>
                    <a:lstStyle/>
                    <a:p>
                      <a:r>
                        <a:rPr lang="en-US" sz="2000" cap="none" spc="0" dirty="0">
                          <a:solidFill>
                            <a:schemeClr val="tx1"/>
                          </a:solidFill>
                          <a:latin typeface="Candara" panose="020E0502030303020204" pitchFamily="34" charset="0"/>
                        </a:rPr>
                        <a:t>Average</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4.38</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3.23</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000" cap="none" spc="0" dirty="0">
                          <a:solidFill>
                            <a:schemeClr val="tx1"/>
                          </a:solidFill>
                          <a:latin typeface="Candara" panose="020E0502030303020204" pitchFamily="34" charset="0"/>
                        </a:rPr>
                        <a:t>-1.15</a:t>
                      </a:r>
                    </a:p>
                  </a:txBody>
                  <a:tcPr marL="97305" marR="97305" marT="68370" marB="6837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34469502"/>
                  </a:ext>
                </a:extLst>
              </a:tr>
            </a:tbl>
          </a:graphicData>
        </a:graphic>
      </p:graphicFrame>
    </p:spTree>
    <p:extLst>
      <p:ext uri="{BB962C8B-B14F-4D97-AF65-F5344CB8AC3E}">
        <p14:creationId xmlns:p14="http://schemas.microsoft.com/office/powerpoint/2010/main" val="365090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0366D-0751-4E36-A08B-7241A40B12BE}"/>
              </a:ext>
            </a:extLst>
          </p:cNvPr>
          <p:cNvSpPr>
            <a:spLocks noGrp="1"/>
          </p:cNvSpPr>
          <p:nvPr>
            <p:ph type="title"/>
          </p:nvPr>
        </p:nvSpPr>
        <p:spPr>
          <a:xfrm>
            <a:off x="1045028" y="372686"/>
            <a:ext cx="9942716" cy="1554480"/>
          </a:xfrm>
        </p:spPr>
        <p:txBody>
          <a:bodyPr anchor="ctr">
            <a:normAutofit/>
          </a:bodyPr>
          <a:lstStyle/>
          <a:p>
            <a:r>
              <a:rPr lang="en-US" sz="3400" dirty="0">
                <a:latin typeface="Candara" panose="020E0502030303020204" pitchFamily="34" charset="0"/>
              </a:rPr>
              <a:t>We are interested in the change between the years. The calculation of its average as well as the confidence interval are performed as below</a:t>
            </a:r>
          </a:p>
        </p:txBody>
      </p:sp>
      <p:pic>
        <p:nvPicPr>
          <p:cNvPr id="6" name="Content Placeholder 5" descr="Text, letter&#10;&#10;Description automatically generated">
            <a:extLst>
              <a:ext uri="{FF2B5EF4-FFF2-40B4-BE49-F238E27FC236}">
                <a16:creationId xmlns:a16="http://schemas.microsoft.com/office/drawing/2014/main" id="{6A8A80EE-D77C-44EF-AD94-D142BF3C31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128" y="2299851"/>
            <a:ext cx="8713002" cy="4185461"/>
          </a:xfrm>
        </p:spPr>
      </p:pic>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15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B0281-1A69-4295-A52E-C540B2C989F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Contd…</a:t>
            </a:r>
          </a:p>
        </p:txBody>
      </p:sp>
      <p:pic>
        <p:nvPicPr>
          <p:cNvPr id="5" name="Content Placeholder 4" descr="Text, letter&#10;&#10;Description automatically generated">
            <a:extLst>
              <a:ext uri="{FF2B5EF4-FFF2-40B4-BE49-F238E27FC236}">
                <a16:creationId xmlns:a16="http://schemas.microsoft.com/office/drawing/2014/main" id="{9FC1A2FC-48F6-4A29-B1D5-5B818DC933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023170"/>
            <a:ext cx="7347537" cy="4812635"/>
          </a:xfrm>
          <a:prstGeom prst="rect">
            <a:avLst/>
          </a:prstGeom>
        </p:spPr>
      </p:pic>
    </p:spTree>
    <p:extLst>
      <p:ext uri="{BB962C8B-B14F-4D97-AF65-F5344CB8AC3E}">
        <p14:creationId xmlns:p14="http://schemas.microsoft.com/office/powerpoint/2010/main" val="193812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78DA0-32BD-429B-98A2-1DE237150DA1}"/>
              </a:ext>
            </a:extLst>
          </p:cNvPr>
          <p:cNvSpPr>
            <a:spLocks noGrp="1"/>
          </p:cNvSpPr>
          <p:nvPr>
            <p:ph type="title"/>
          </p:nvPr>
        </p:nvSpPr>
        <p:spPr>
          <a:xfrm>
            <a:off x="838200" y="365125"/>
            <a:ext cx="10515600" cy="1325563"/>
          </a:xfrm>
        </p:spPr>
        <p:txBody>
          <a:bodyPr>
            <a:normAutofit/>
          </a:bodyPr>
          <a:lstStyle/>
          <a:p>
            <a:r>
              <a:rPr lang="en-US" sz="5400" dirty="0"/>
              <a:t>Race Discrimination in Hiring</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78B280-2A62-4E39-9A76-281937E6ECF4}"/>
              </a:ext>
            </a:extLst>
          </p:cNvPr>
          <p:cNvSpPr>
            <a:spLocks noGrp="1"/>
          </p:cNvSpPr>
          <p:nvPr>
            <p:ph idx="1"/>
          </p:nvPr>
        </p:nvSpPr>
        <p:spPr>
          <a:xfrm>
            <a:off x="838200" y="1929384"/>
            <a:ext cx="10515600" cy="4251960"/>
          </a:xfrm>
        </p:spPr>
        <p:txBody>
          <a:bodyPr>
            <a:normAutofit fontScale="92500"/>
          </a:bodyPr>
          <a:lstStyle/>
          <a:p>
            <a:pPr marL="0" indent="0" algn="just">
              <a:lnSpc>
                <a:spcPct val="150000"/>
              </a:lnSpc>
              <a:buNone/>
            </a:pPr>
            <a:r>
              <a:rPr lang="en-US" sz="2200" b="0" i="0" u="none" strike="noStrike" baseline="0" dirty="0">
                <a:latin typeface="Candara" panose="020E0502030303020204" pitchFamily="34" charset="0"/>
              </a:rPr>
              <a:t>The Urban Institute conducted a study in 1988 in Washington D.C. to examine the extent of race discrimination in hiring. Five pairs of people interviewed for several jobs. In each pair, one person was black, and the other person was white. They were given resumes indicating that they were virtually the same in terms of experience, education, and other factors that determine job qualification. The idea was to make individuals as similar as possible with the exception of race. Each person in a pair interviewed for the same job, and the researchers recorded which applicant received a job offer. This is an example of a </a:t>
            </a:r>
            <a:r>
              <a:rPr lang="en-US" sz="2200" b="0" i="1" u="none" strike="noStrike" baseline="0" dirty="0">
                <a:latin typeface="Candara" panose="020E0502030303020204" pitchFamily="34" charset="0"/>
              </a:rPr>
              <a:t>matched pairs analysis</a:t>
            </a:r>
            <a:r>
              <a:rPr lang="en-US" sz="2200" b="0" i="0" u="none" strike="noStrike" baseline="0" dirty="0">
                <a:latin typeface="Candara" panose="020E0502030303020204" pitchFamily="34" charset="0"/>
              </a:rPr>
              <a:t>, where each trial consists of data on two people (or two firms, two cities, and so on) that are thought to be similar in many respects but different in one important characteristic.</a:t>
            </a:r>
            <a:endParaRPr lang="en-US" sz="2200" dirty="0">
              <a:latin typeface="Candara" panose="020E0502030303020204" pitchFamily="34" charset="0"/>
            </a:endParaRPr>
          </a:p>
        </p:txBody>
      </p:sp>
    </p:spTree>
    <p:extLst>
      <p:ext uri="{BB962C8B-B14F-4D97-AF65-F5344CB8AC3E}">
        <p14:creationId xmlns:p14="http://schemas.microsoft.com/office/powerpoint/2010/main" val="270050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564</Words>
  <Application>Microsoft Office PowerPoint</Application>
  <PresentationFormat>Widescreen</PresentationFormat>
  <Paragraphs>126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Candara</vt:lpstr>
      <vt:lpstr>Office Theme</vt:lpstr>
      <vt:lpstr>Sampling distributions  &amp;  Statistical inference  using R</vt:lpstr>
      <vt:lpstr>PowerPoint Presentation</vt:lpstr>
      <vt:lpstr>Confidence Interval</vt:lpstr>
      <vt:lpstr>Effect of Job Training Grants on Worker Productivity</vt:lpstr>
      <vt:lpstr>Scrap Rates for 20 Michigan Manufacturing Firms</vt:lpstr>
      <vt:lpstr>Scrap Rates for 20 Michigan Manufacturing Firms (Contd..)</vt:lpstr>
      <vt:lpstr>We are interested in the change between the years. The calculation of its average as well as the confidence interval are performed as below</vt:lpstr>
      <vt:lpstr>Contd…</vt:lpstr>
      <vt:lpstr>Race Discrimination in Hiring</vt:lpstr>
      <vt:lpstr>Race Discrimination in Hiring (Contd…)</vt:lpstr>
      <vt:lpstr>Race Discrimination in Hiring</vt:lpstr>
      <vt:lpstr>T-tests</vt:lpstr>
      <vt:lpstr>T-tests</vt:lpstr>
      <vt:lpstr>T-tests</vt:lpstr>
      <vt:lpstr>P-values</vt:lpstr>
      <vt:lpstr>P- values (contd..)</vt:lpstr>
      <vt:lpstr>Effect of Job Training Grants on Worker Productivity</vt:lpstr>
      <vt:lpstr>Race Discrimination in Hiring</vt:lpstr>
      <vt:lpstr>Race Discrimination in Hiring</vt:lpstr>
      <vt:lpstr>Automatic Calculations</vt:lpstr>
      <vt:lpstr>Automatic Calculations</vt:lpstr>
      <vt:lpstr>Examples  Revisited: Effect of Job Training Grants on Worker Productivity </vt:lpstr>
      <vt:lpstr>Examples  Revisited: Effect of Job Training Grants on Worker Productivity </vt:lpstr>
      <vt:lpstr>Examples  Revisited: Race Discrimination in Hiring</vt:lpstr>
      <vt:lpstr>Examples  Revisited: Race Discrimination in Hiring</vt:lpstr>
      <vt:lpstr>t-test</vt:lpstr>
      <vt:lpstr>t-test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distributions  &amp;  Statistical inference  using R</dc:title>
  <dc:creator>Udayan  Chanda</dc:creator>
  <cp:lastModifiedBy>Udayan  Chanda</cp:lastModifiedBy>
  <cp:revision>15</cp:revision>
  <dcterms:created xsi:type="dcterms:W3CDTF">2021-09-20T14:17:44Z</dcterms:created>
  <dcterms:modified xsi:type="dcterms:W3CDTF">2021-09-21T03:14:31Z</dcterms:modified>
</cp:coreProperties>
</file>