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9" r:id="rId23"/>
    <p:sldId id="290" r:id="rId24"/>
    <p:sldId id="291" r:id="rId25"/>
    <p:sldId id="281" r:id="rId26"/>
    <p:sldId id="282" r:id="rId27"/>
    <p:sldId id="258" r:id="rId28"/>
    <p:sldId id="283" r:id="rId29"/>
    <p:sldId id="284" r:id="rId30"/>
    <p:sldId id="285" r:id="rId31"/>
    <p:sldId id="278" r:id="rId32"/>
    <p:sldId id="279" r:id="rId33"/>
    <p:sldId id="280" r:id="rId34"/>
    <p:sldId id="286" r:id="rId35"/>
    <p:sldId id="287" r:id="rId36"/>
    <p:sldId id="288" r:id="rId37"/>
    <p:sldId id="292" r:id="rId38"/>
    <p:sldId id="293" r:id="rId39"/>
    <p:sldId id="294" r:id="rId40"/>
    <p:sldId id="445" r:id="rId41"/>
    <p:sldId id="446" r:id="rId42"/>
    <p:sldId id="447" r:id="rId43"/>
    <p:sldId id="448" r:id="rId44"/>
    <p:sldId id="449" r:id="rId45"/>
    <p:sldId id="450" r:id="rId46"/>
    <p:sldId id="451" r:id="rId47"/>
    <p:sldId id="452" r:id="rId48"/>
    <p:sldId id="453" r:id="rId49"/>
    <p:sldId id="454" r:id="rId50"/>
    <p:sldId id="455" r:id="rId51"/>
    <p:sldId id="456" r:id="rId52"/>
    <p:sldId id="457" r:id="rId53"/>
    <p:sldId id="458" r:id="rId54"/>
    <p:sldId id="45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BA1A65-FA29-40A4-A9FD-6A36EF5A571C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13D2A36-1335-4828-BC5A-5570962C039A}">
      <dgm:prSet/>
      <dgm:spPr/>
      <dgm:t>
        <a:bodyPr/>
        <a:lstStyle/>
        <a:p>
          <a:r>
            <a:rPr lang="en-US"/>
            <a:t>So far, we know that given the Gauss-Markov assumptions, OLS is BLUE, </a:t>
          </a:r>
        </a:p>
      </dgm:t>
    </dgm:pt>
    <dgm:pt modelId="{8377AB60-5DAA-4E94-A93C-05A22A5986E6}" type="parTrans" cxnId="{C1D46B5B-CA9C-432F-8165-9214AA288569}">
      <dgm:prSet/>
      <dgm:spPr/>
      <dgm:t>
        <a:bodyPr/>
        <a:lstStyle/>
        <a:p>
          <a:endParaRPr lang="en-US"/>
        </a:p>
      </dgm:t>
    </dgm:pt>
    <dgm:pt modelId="{83A92305-190C-465A-9134-9FDAEAF500A5}" type="sibTrans" cxnId="{C1D46B5B-CA9C-432F-8165-9214AA288569}">
      <dgm:prSet/>
      <dgm:spPr/>
      <dgm:t>
        <a:bodyPr/>
        <a:lstStyle/>
        <a:p>
          <a:endParaRPr lang="en-US"/>
        </a:p>
      </dgm:t>
    </dgm:pt>
    <dgm:pt modelId="{017A6379-1910-476D-822E-79AC0D0607B6}">
      <dgm:prSet/>
      <dgm:spPr/>
      <dgm:t>
        <a:bodyPr/>
        <a:lstStyle/>
        <a:p>
          <a:r>
            <a:rPr lang="en-US"/>
            <a:t>In order to do classical hypothesis testing, we need to add another assumption (beyond the Gauss-Markov assumptions)</a:t>
          </a:r>
        </a:p>
      </dgm:t>
    </dgm:pt>
    <dgm:pt modelId="{91DDD849-57C9-41EE-B042-DD3979C9C06E}" type="parTrans" cxnId="{5C7763BC-02B1-40FF-B7EB-7CEC570B8CD2}">
      <dgm:prSet/>
      <dgm:spPr/>
      <dgm:t>
        <a:bodyPr/>
        <a:lstStyle/>
        <a:p>
          <a:endParaRPr lang="en-US"/>
        </a:p>
      </dgm:t>
    </dgm:pt>
    <dgm:pt modelId="{6AF54E33-1795-4705-942F-D304E99C782A}" type="sibTrans" cxnId="{5C7763BC-02B1-40FF-B7EB-7CEC570B8CD2}">
      <dgm:prSet/>
      <dgm:spPr/>
      <dgm:t>
        <a:bodyPr/>
        <a:lstStyle/>
        <a:p>
          <a:endParaRPr lang="en-US"/>
        </a:p>
      </dgm:t>
    </dgm:pt>
    <dgm:pt modelId="{2BC3557D-B683-412C-A0AC-5A589E77169E}">
      <dgm:prSet/>
      <dgm:spPr/>
      <dgm:t>
        <a:bodyPr/>
        <a:lstStyle/>
        <a:p>
          <a:r>
            <a:rPr lang="en-US"/>
            <a:t>Assume that </a:t>
          </a:r>
          <a:r>
            <a:rPr lang="en-US" i="1"/>
            <a:t>u</a:t>
          </a:r>
          <a:r>
            <a:rPr lang="en-US"/>
            <a:t> is independent of </a:t>
          </a:r>
          <a:r>
            <a:rPr lang="en-US" i="1"/>
            <a:t>x</a:t>
          </a:r>
          <a:r>
            <a:rPr lang="en-US" i="1" baseline="-25000"/>
            <a:t>1</a:t>
          </a:r>
          <a:r>
            <a:rPr lang="en-US" i="1"/>
            <a:t>, x</a:t>
          </a:r>
          <a:r>
            <a:rPr lang="en-US" i="1" baseline="-25000"/>
            <a:t>2</a:t>
          </a:r>
          <a:r>
            <a:rPr lang="en-US" i="1"/>
            <a:t>,…, x</a:t>
          </a:r>
          <a:r>
            <a:rPr lang="en-US" i="1" baseline="-25000"/>
            <a:t>k</a:t>
          </a:r>
          <a:r>
            <a:rPr lang="en-US"/>
            <a:t> and </a:t>
          </a:r>
          <a:r>
            <a:rPr lang="en-US" i="1"/>
            <a:t>u</a:t>
          </a:r>
          <a:r>
            <a:rPr lang="en-US"/>
            <a:t> is normally distributed with zero mean and variance </a:t>
          </a:r>
          <a:r>
            <a:rPr lang="en-US" i="1"/>
            <a:t>s</a:t>
          </a:r>
          <a:r>
            <a:rPr lang="en-US" baseline="30000"/>
            <a:t>2</a:t>
          </a:r>
          <a:r>
            <a:rPr lang="en-US"/>
            <a:t>: </a:t>
          </a:r>
          <a:r>
            <a:rPr lang="en-US" i="1"/>
            <a:t>u</a:t>
          </a:r>
          <a:r>
            <a:rPr lang="en-US"/>
            <a:t> ~ Normal(0,</a:t>
          </a:r>
          <a:r>
            <a:rPr lang="en-US" i="1"/>
            <a:t>s</a:t>
          </a:r>
          <a:r>
            <a:rPr lang="en-US" baseline="30000"/>
            <a:t>2</a:t>
          </a:r>
          <a:r>
            <a:rPr lang="en-US"/>
            <a:t>)</a:t>
          </a:r>
        </a:p>
      </dgm:t>
    </dgm:pt>
    <dgm:pt modelId="{F403DFFA-67D0-4C7D-902C-426BD83DB121}" type="parTrans" cxnId="{BF1162E4-C3E1-433F-AD28-14B8E161E17A}">
      <dgm:prSet/>
      <dgm:spPr/>
      <dgm:t>
        <a:bodyPr/>
        <a:lstStyle/>
        <a:p>
          <a:endParaRPr lang="en-US"/>
        </a:p>
      </dgm:t>
    </dgm:pt>
    <dgm:pt modelId="{931041AF-3DC2-417D-84EF-284727947B42}" type="sibTrans" cxnId="{BF1162E4-C3E1-433F-AD28-14B8E161E17A}">
      <dgm:prSet/>
      <dgm:spPr/>
      <dgm:t>
        <a:bodyPr/>
        <a:lstStyle/>
        <a:p>
          <a:endParaRPr lang="en-US"/>
        </a:p>
      </dgm:t>
    </dgm:pt>
    <dgm:pt modelId="{2D6736D0-DBB6-45F4-8AA2-171B2CDAC6B5}" type="pres">
      <dgm:prSet presAssocID="{E8BA1A65-FA29-40A4-A9FD-6A36EF5A571C}" presName="vert0" presStyleCnt="0">
        <dgm:presLayoutVars>
          <dgm:dir/>
          <dgm:animOne val="branch"/>
          <dgm:animLvl val="lvl"/>
        </dgm:presLayoutVars>
      </dgm:prSet>
      <dgm:spPr/>
    </dgm:pt>
    <dgm:pt modelId="{D2CC1352-2C10-4EDC-A4CA-1AB23CE3F514}" type="pres">
      <dgm:prSet presAssocID="{913D2A36-1335-4828-BC5A-5570962C039A}" presName="thickLine" presStyleLbl="alignNode1" presStyleIdx="0" presStyleCnt="3"/>
      <dgm:spPr/>
    </dgm:pt>
    <dgm:pt modelId="{81D530A9-F267-4EA5-9335-9FA064F7529A}" type="pres">
      <dgm:prSet presAssocID="{913D2A36-1335-4828-BC5A-5570962C039A}" presName="horz1" presStyleCnt="0"/>
      <dgm:spPr/>
    </dgm:pt>
    <dgm:pt modelId="{00E633B5-6333-4BFD-8C18-E57B8C73410C}" type="pres">
      <dgm:prSet presAssocID="{913D2A36-1335-4828-BC5A-5570962C039A}" presName="tx1" presStyleLbl="revTx" presStyleIdx="0" presStyleCnt="3"/>
      <dgm:spPr/>
    </dgm:pt>
    <dgm:pt modelId="{8638BC4D-AE59-48F1-B9BC-BE505E7DCF65}" type="pres">
      <dgm:prSet presAssocID="{913D2A36-1335-4828-BC5A-5570962C039A}" presName="vert1" presStyleCnt="0"/>
      <dgm:spPr/>
    </dgm:pt>
    <dgm:pt modelId="{0E9F6CDC-7AC1-429C-BCF5-DBC2AF66DB48}" type="pres">
      <dgm:prSet presAssocID="{017A6379-1910-476D-822E-79AC0D0607B6}" presName="thickLine" presStyleLbl="alignNode1" presStyleIdx="1" presStyleCnt="3"/>
      <dgm:spPr/>
    </dgm:pt>
    <dgm:pt modelId="{3302A6BE-D220-4393-9A36-AA6EF26CBF15}" type="pres">
      <dgm:prSet presAssocID="{017A6379-1910-476D-822E-79AC0D0607B6}" presName="horz1" presStyleCnt="0"/>
      <dgm:spPr/>
    </dgm:pt>
    <dgm:pt modelId="{ACCF27A3-F100-47C1-A30E-F0F78486D907}" type="pres">
      <dgm:prSet presAssocID="{017A6379-1910-476D-822E-79AC0D0607B6}" presName="tx1" presStyleLbl="revTx" presStyleIdx="1" presStyleCnt="3"/>
      <dgm:spPr/>
    </dgm:pt>
    <dgm:pt modelId="{E850D47C-E1DF-413B-8789-97455F7769DB}" type="pres">
      <dgm:prSet presAssocID="{017A6379-1910-476D-822E-79AC0D0607B6}" presName="vert1" presStyleCnt="0"/>
      <dgm:spPr/>
    </dgm:pt>
    <dgm:pt modelId="{6FD74B60-0BF6-474F-A7C5-6D0019792F9F}" type="pres">
      <dgm:prSet presAssocID="{2BC3557D-B683-412C-A0AC-5A589E77169E}" presName="thickLine" presStyleLbl="alignNode1" presStyleIdx="2" presStyleCnt="3"/>
      <dgm:spPr/>
    </dgm:pt>
    <dgm:pt modelId="{F4EAE9FF-CB77-42C2-A1A5-16F51D6F1BFA}" type="pres">
      <dgm:prSet presAssocID="{2BC3557D-B683-412C-A0AC-5A589E77169E}" presName="horz1" presStyleCnt="0"/>
      <dgm:spPr/>
    </dgm:pt>
    <dgm:pt modelId="{2DD37899-CF99-4C2E-BF43-C536692272B0}" type="pres">
      <dgm:prSet presAssocID="{2BC3557D-B683-412C-A0AC-5A589E77169E}" presName="tx1" presStyleLbl="revTx" presStyleIdx="2" presStyleCnt="3"/>
      <dgm:spPr/>
    </dgm:pt>
    <dgm:pt modelId="{B7DBFA8A-1919-4F6D-886D-917D412E8218}" type="pres">
      <dgm:prSet presAssocID="{2BC3557D-B683-412C-A0AC-5A589E77169E}" presName="vert1" presStyleCnt="0"/>
      <dgm:spPr/>
    </dgm:pt>
  </dgm:ptLst>
  <dgm:cxnLst>
    <dgm:cxn modelId="{C1D46B5B-CA9C-432F-8165-9214AA288569}" srcId="{E8BA1A65-FA29-40A4-A9FD-6A36EF5A571C}" destId="{913D2A36-1335-4828-BC5A-5570962C039A}" srcOrd="0" destOrd="0" parTransId="{8377AB60-5DAA-4E94-A93C-05A22A5986E6}" sibTransId="{83A92305-190C-465A-9134-9FDAEAF500A5}"/>
    <dgm:cxn modelId="{6792E041-C7D0-43A6-9CB1-B021E43F3722}" type="presOf" srcId="{913D2A36-1335-4828-BC5A-5570962C039A}" destId="{00E633B5-6333-4BFD-8C18-E57B8C73410C}" srcOrd="0" destOrd="0" presId="urn:microsoft.com/office/officeart/2008/layout/LinedList"/>
    <dgm:cxn modelId="{ADCD5A44-B330-42E5-ABE9-BD08A4AC9B39}" type="presOf" srcId="{E8BA1A65-FA29-40A4-A9FD-6A36EF5A571C}" destId="{2D6736D0-DBB6-45F4-8AA2-171B2CDAC6B5}" srcOrd="0" destOrd="0" presId="urn:microsoft.com/office/officeart/2008/layout/LinedList"/>
    <dgm:cxn modelId="{8DBD7385-1B27-40AA-8E43-6AEA5173712B}" type="presOf" srcId="{2BC3557D-B683-412C-A0AC-5A589E77169E}" destId="{2DD37899-CF99-4C2E-BF43-C536692272B0}" srcOrd="0" destOrd="0" presId="urn:microsoft.com/office/officeart/2008/layout/LinedList"/>
    <dgm:cxn modelId="{75703D97-0134-471C-9D88-9E4E08AADDCF}" type="presOf" srcId="{017A6379-1910-476D-822E-79AC0D0607B6}" destId="{ACCF27A3-F100-47C1-A30E-F0F78486D907}" srcOrd="0" destOrd="0" presId="urn:microsoft.com/office/officeart/2008/layout/LinedList"/>
    <dgm:cxn modelId="{5C7763BC-02B1-40FF-B7EB-7CEC570B8CD2}" srcId="{E8BA1A65-FA29-40A4-A9FD-6A36EF5A571C}" destId="{017A6379-1910-476D-822E-79AC0D0607B6}" srcOrd="1" destOrd="0" parTransId="{91DDD849-57C9-41EE-B042-DD3979C9C06E}" sibTransId="{6AF54E33-1795-4705-942F-D304E99C782A}"/>
    <dgm:cxn modelId="{BF1162E4-C3E1-433F-AD28-14B8E161E17A}" srcId="{E8BA1A65-FA29-40A4-A9FD-6A36EF5A571C}" destId="{2BC3557D-B683-412C-A0AC-5A589E77169E}" srcOrd="2" destOrd="0" parTransId="{F403DFFA-67D0-4C7D-902C-426BD83DB121}" sibTransId="{931041AF-3DC2-417D-84EF-284727947B42}"/>
    <dgm:cxn modelId="{BF6721DA-1024-4463-8746-0E2AC49DF1EF}" type="presParOf" srcId="{2D6736D0-DBB6-45F4-8AA2-171B2CDAC6B5}" destId="{D2CC1352-2C10-4EDC-A4CA-1AB23CE3F514}" srcOrd="0" destOrd="0" presId="urn:microsoft.com/office/officeart/2008/layout/LinedList"/>
    <dgm:cxn modelId="{79F0BA13-7588-4631-8282-17DB7045D02B}" type="presParOf" srcId="{2D6736D0-DBB6-45F4-8AA2-171B2CDAC6B5}" destId="{81D530A9-F267-4EA5-9335-9FA064F7529A}" srcOrd="1" destOrd="0" presId="urn:microsoft.com/office/officeart/2008/layout/LinedList"/>
    <dgm:cxn modelId="{6BA9EBD3-9ECD-4414-9B34-D6821C8966E3}" type="presParOf" srcId="{81D530A9-F267-4EA5-9335-9FA064F7529A}" destId="{00E633B5-6333-4BFD-8C18-E57B8C73410C}" srcOrd="0" destOrd="0" presId="urn:microsoft.com/office/officeart/2008/layout/LinedList"/>
    <dgm:cxn modelId="{2C7CF8C8-26DE-4D99-9E29-21B1A110F3ED}" type="presParOf" srcId="{81D530A9-F267-4EA5-9335-9FA064F7529A}" destId="{8638BC4D-AE59-48F1-B9BC-BE505E7DCF65}" srcOrd="1" destOrd="0" presId="urn:microsoft.com/office/officeart/2008/layout/LinedList"/>
    <dgm:cxn modelId="{03B8F528-2390-4B34-AE59-9219D97AF446}" type="presParOf" srcId="{2D6736D0-DBB6-45F4-8AA2-171B2CDAC6B5}" destId="{0E9F6CDC-7AC1-429C-BCF5-DBC2AF66DB48}" srcOrd="2" destOrd="0" presId="urn:microsoft.com/office/officeart/2008/layout/LinedList"/>
    <dgm:cxn modelId="{6C68396B-D1E6-401E-8222-901F1EB13C8C}" type="presParOf" srcId="{2D6736D0-DBB6-45F4-8AA2-171B2CDAC6B5}" destId="{3302A6BE-D220-4393-9A36-AA6EF26CBF15}" srcOrd="3" destOrd="0" presId="urn:microsoft.com/office/officeart/2008/layout/LinedList"/>
    <dgm:cxn modelId="{689F89A5-BDE5-48E4-9952-01601B724FA8}" type="presParOf" srcId="{3302A6BE-D220-4393-9A36-AA6EF26CBF15}" destId="{ACCF27A3-F100-47C1-A30E-F0F78486D907}" srcOrd="0" destOrd="0" presId="urn:microsoft.com/office/officeart/2008/layout/LinedList"/>
    <dgm:cxn modelId="{CD6B3A18-365E-434A-8BAC-382E64110369}" type="presParOf" srcId="{3302A6BE-D220-4393-9A36-AA6EF26CBF15}" destId="{E850D47C-E1DF-413B-8789-97455F7769DB}" srcOrd="1" destOrd="0" presId="urn:microsoft.com/office/officeart/2008/layout/LinedList"/>
    <dgm:cxn modelId="{4140F7CE-F442-4240-BB8F-D272044357A7}" type="presParOf" srcId="{2D6736D0-DBB6-45F4-8AA2-171B2CDAC6B5}" destId="{6FD74B60-0BF6-474F-A7C5-6D0019792F9F}" srcOrd="4" destOrd="0" presId="urn:microsoft.com/office/officeart/2008/layout/LinedList"/>
    <dgm:cxn modelId="{EDD27B5A-BAA4-4F27-BD2A-2831A1583874}" type="presParOf" srcId="{2D6736D0-DBB6-45F4-8AA2-171B2CDAC6B5}" destId="{F4EAE9FF-CB77-42C2-A1A5-16F51D6F1BFA}" srcOrd="5" destOrd="0" presId="urn:microsoft.com/office/officeart/2008/layout/LinedList"/>
    <dgm:cxn modelId="{9C3FE634-0900-483E-9D65-819B2529CD16}" type="presParOf" srcId="{F4EAE9FF-CB77-42C2-A1A5-16F51D6F1BFA}" destId="{2DD37899-CF99-4C2E-BF43-C536692272B0}" srcOrd="0" destOrd="0" presId="urn:microsoft.com/office/officeart/2008/layout/LinedList"/>
    <dgm:cxn modelId="{EDD7D58A-CE16-4BEB-82C5-4602E91DA2CF}" type="presParOf" srcId="{F4EAE9FF-CB77-42C2-A1A5-16F51D6F1BFA}" destId="{B7DBFA8A-1919-4F6D-886D-917D412E821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1EF9C5-48AA-4E42-9264-345095148B11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0274821-8780-402E-AD81-75F78AABA310}">
      <dgm:prSet/>
      <dgm:spPr/>
      <dgm:t>
        <a:bodyPr/>
        <a:lstStyle/>
        <a:p>
          <a:r>
            <a:rPr lang="en-US"/>
            <a:t>Under CLM, OLS is not only BLUE, but is the minimum variance unbiased estimator</a:t>
          </a:r>
        </a:p>
      </dgm:t>
    </dgm:pt>
    <dgm:pt modelId="{830E1826-691C-43E5-96CB-BB78556E2788}" type="parTrans" cxnId="{9B161800-C930-4161-98EF-FB9800FFBE2C}">
      <dgm:prSet/>
      <dgm:spPr/>
      <dgm:t>
        <a:bodyPr/>
        <a:lstStyle/>
        <a:p>
          <a:endParaRPr lang="en-US"/>
        </a:p>
      </dgm:t>
    </dgm:pt>
    <dgm:pt modelId="{02EBD432-D63F-4226-9FD9-8DA1AD608C48}" type="sibTrans" cxnId="{9B161800-C930-4161-98EF-FB9800FFBE2C}">
      <dgm:prSet/>
      <dgm:spPr/>
      <dgm:t>
        <a:bodyPr/>
        <a:lstStyle/>
        <a:p>
          <a:endParaRPr lang="en-US"/>
        </a:p>
      </dgm:t>
    </dgm:pt>
    <dgm:pt modelId="{EEB8AB3A-ED9B-4064-B652-4BBCFFFE8CA6}">
      <dgm:prSet/>
      <dgm:spPr/>
      <dgm:t>
        <a:bodyPr/>
        <a:lstStyle/>
        <a:p>
          <a:r>
            <a:rPr lang="en-US"/>
            <a:t>We can summarize the population assumptions of CLM as follows</a:t>
          </a:r>
        </a:p>
      </dgm:t>
    </dgm:pt>
    <dgm:pt modelId="{A31357A2-2D08-475F-AD2B-CA5F820C324C}" type="parTrans" cxnId="{36827241-6651-4C15-A22B-86370E44A497}">
      <dgm:prSet/>
      <dgm:spPr/>
      <dgm:t>
        <a:bodyPr/>
        <a:lstStyle/>
        <a:p>
          <a:endParaRPr lang="en-US"/>
        </a:p>
      </dgm:t>
    </dgm:pt>
    <dgm:pt modelId="{C58DA756-2B63-49AB-9ECE-624F9E40802A}" type="sibTrans" cxnId="{36827241-6651-4C15-A22B-86370E44A497}">
      <dgm:prSet/>
      <dgm:spPr/>
      <dgm:t>
        <a:bodyPr/>
        <a:lstStyle/>
        <a:p>
          <a:endParaRPr lang="en-US"/>
        </a:p>
      </dgm:t>
    </dgm:pt>
    <dgm:pt modelId="{1F06AE06-5017-4457-8092-5205C867B0B0}">
      <dgm:prSet/>
      <dgm:spPr/>
      <dgm:t>
        <a:bodyPr/>
        <a:lstStyle/>
        <a:p>
          <a:r>
            <a:rPr lang="en-US" i="1"/>
            <a:t>y|</a:t>
          </a:r>
          <a:r>
            <a:rPr lang="en-US" b="1" i="1"/>
            <a:t>x</a:t>
          </a:r>
          <a:r>
            <a:rPr lang="en-US"/>
            <a:t> ~ Normal(</a:t>
          </a:r>
          <a:r>
            <a:rPr lang="en-US" i="1"/>
            <a:t>b</a:t>
          </a:r>
          <a:r>
            <a:rPr lang="en-US" i="1" baseline="-25000"/>
            <a:t>0</a:t>
          </a:r>
          <a:r>
            <a:rPr lang="en-US" i="1"/>
            <a:t> + b</a:t>
          </a:r>
          <a:r>
            <a:rPr lang="en-US" i="1" baseline="-25000"/>
            <a:t>1</a:t>
          </a:r>
          <a:r>
            <a:rPr lang="en-US" i="1"/>
            <a:t>x</a:t>
          </a:r>
          <a:r>
            <a:rPr lang="en-US" i="1" baseline="-25000"/>
            <a:t>1</a:t>
          </a:r>
          <a:r>
            <a:rPr lang="en-US" i="1"/>
            <a:t> +…+ b</a:t>
          </a:r>
          <a:r>
            <a:rPr lang="en-US" i="1" baseline="-25000"/>
            <a:t>k</a:t>
          </a:r>
          <a:r>
            <a:rPr lang="en-US" i="1"/>
            <a:t>x</a:t>
          </a:r>
          <a:r>
            <a:rPr lang="en-US" i="1" baseline="-25000"/>
            <a:t>k</a:t>
          </a:r>
          <a:r>
            <a:rPr lang="en-US" i="1"/>
            <a:t>, s</a:t>
          </a:r>
          <a:r>
            <a:rPr lang="en-US" i="1" baseline="30000"/>
            <a:t>2</a:t>
          </a:r>
          <a:r>
            <a:rPr lang="en-US"/>
            <a:t>)</a:t>
          </a:r>
        </a:p>
      </dgm:t>
    </dgm:pt>
    <dgm:pt modelId="{125B1F8D-5549-471E-B18A-3AF7752C5B23}" type="parTrans" cxnId="{181B2087-2A39-4814-9D04-D87323F4C50C}">
      <dgm:prSet/>
      <dgm:spPr/>
      <dgm:t>
        <a:bodyPr/>
        <a:lstStyle/>
        <a:p>
          <a:endParaRPr lang="en-US"/>
        </a:p>
      </dgm:t>
    </dgm:pt>
    <dgm:pt modelId="{F9AC1881-512E-428A-A884-2DE041F013DF}" type="sibTrans" cxnId="{181B2087-2A39-4814-9D04-D87323F4C50C}">
      <dgm:prSet/>
      <dgm:spPr/>
      <dgm:t>
        <a:bodyPr/>
        <a:lstStyle/>
        <a:p>
          <a:endParaRPr lang="en-US"/>
        </a:p>
      </dgm:t>
    </dgm:pt>
    <dgm:pt modelId="{21DE4608-B6F1-43C5-BDF6-9BEB3363E1FB}">
      <dgm:prSet/>
      <dgm:spPr/>
      <dgm:t>
        <a:bodyPr/>
        <a:lstStyle/>
        <a:p>
          <a:r>
            <a:rPr lang="en-US"/>
            <a:t>While for now we just assume normality, clear that sometimes not the case</a:t>
          </a:r>
        </a:p>
      </dgm:t>
    </dgm:pt>
    <dgm:pt modelId="{29C7E72E-1F8A-460E-B0D6-29EC0D0670BE}" type="parTrans" cxnId="{1E93DAF2-981B-439C-BA57-9E5ACD7086A1}">
      <dgm:prSet/>
      <dgm:spPr/>
      <dgm:t>
        <a:bodyPr/>
        <a:lstStyle/>
        <a:p>
          <a:endParaRPr lang="en-US"/>
        </a:p>
      </dgm:t>
    </dgm:pt>
    <dgm:pt modelId="{8DFAEBF7-51F9-44B9-878A-F2D0E169FB1A}" type="sibTrans" cxnId="{1E93DAF2-981B-439C-BA57-9E5ACD7086A1}">
      <dgm:prSet/>
      <dgm:spPr/>
      <dgm:t>
        <a:bodyPr/>
        <a:lstStyle/>
        <a:p>
          <a:endParaRPr lang="en-US"/>
        </a:p>
      </dgm:t>
    </dgm:pt>
    <dgm:pt modelId="{638D8B9F-D431-4598-A2DD-3FF15CD333F6}">
      <dgm:prSet/>
      <dgm:spPr/>
      <dgm:t>
        <a:bodyPr/>
        <a:lstStyle/>
        <a:p>
          <a:r>
            <a:rPr lang="en-US"/>
            <a:t>Large samples will let us drop normality</a:t>
          </a:r>
        </a:p>
      </dgm:t>
    </dgm:pt>
    <dgm:pt modelId="{FDFF310F-3F0E-4ED8-A9C7-6DDFCBF937CC}" type="parTrans" cxnId="{A3964F87-714E-4DA6-8BA4-5B984F873985}">
      <dgm:prSet/>
      <dgm:spPr/>
      <dgm:t>
        <a:bodyPr/>
        <a:lstStyle/>
        <a:p>
          <a:endParaRPr lang="en-US"/>
        </a:p>
      </dgm:t>
    </dgm:pt>
    <dgm:pt modelId="{A0B045A5-6CFE-4292-869A-EDFF91F05E99}" type="sibTrans" cxnId="{A3964F87-714E-4DA6-8BA4-5B984F873985}">
      <dgm:prSet/>
      <dgm:spPr/>
      <dgm:t>
        <a:bodyPr/>
        <a:lstStyle/>
        <a:p>
          <a:endParaRPr lang="en-US"/>
        </a:p>
      </dgm:t>
    </dgm:pt>
    <dgm:pt modelId="{50198BC9-3F5D-4E49-9BB7-C538F3C60F7E}" type="pres">
      <dgm:prSet presAssocID="{5C1EF9C5-48AA-4E42-9264-345095148B11}" presName="vert0" presStyleCnt="0">
        <dgm:presLayoutVars>
          <dgm:dir/>
          <dgm:animOne val="branch"/>
          <dgm:animLvl val="lvl"/>
        </dgm:presLayoutVars>
      </dgm:prSet>
      <dgm:spPr/>
    </dgm:pt>
    <dgm:pt modelId="{959AD270-3888-48AF-BA7B-8E60E6A1C008}" type="pres">
      <dgm:prSet presAssocID="{10274821-8780-402E-AD81-75F78AABA310}" presName="thickLine" presStyleLbl="alignNode1" presStyleIdx="0" presStyleCnt="5"/>
      <dgm:spPr/>
    </dgm:pt>
    <dgm:pt modelId="{AF5E2088-A61F-478C-BE6F-E3873DB10E9C}" type="pres">
      <dgm:prSet presAssocID="{10274821-8780-402E-AD81-75F78AABA310}" presName="horz1" presStyleCnt="0"/>
      <dgm:spPr/>
    </dgm:pt>
    <dgm:pt modelId="{1A96EFA4-9C9A-421C-B1CF-CD097BDA939A}" type="pres">
      <dgm:prSet presAssocID="{10274821-8780-402E-AD81-75F78AABA310}" presName="tx1" presStyleLbl="revTx" presStyleIdx="0" presStyleCnt="5"/>
      <dgm:spPr/>
    </dgm:pt>
    <dgm:pt modelId="{7752FF68-70CF-4051-BAEF-B750E97247D1}" type="pres">
      <dgm:prSet presAssocID="{10274821-8780-402E-AD81-75F78AABA310}" presName="vert1" presStyleCnt="0"/>
      <dgm:spPr/>
    </dgm:pt>
    <dgm:pt modelId="{06D529DF-9907-4B81-815E-77E4E1FD6B11}" type="pres">
      <dgm:prSet presAssocID="{EEB8AB3A-ED9B-4064-B652-4BBCFFFE8CA6}" presName="thickLine" presStyleLbl="alignNode1" presStyleIdx="1" presStyleCnt="5"/>
      <dgm:spPr/>
    </dgm:pt>
    <dgm:pt modelId="{7341048A-2863-4C9D-8E6B-4AD4D5AEEF65}" type="pres">
      <dgm:prSet presAssocID="{EEB8AB3A-ED9B-4064-B652-4BBCFFFE8CA6}" presName="horz1" presStyleCnt="0"/>
      <dgm:spPr/>
    </dgm:pt>
    <dgm:pt modelId="{F18D141C-BA07-4E59-A82D-1432709BD580}" type="pres">
      <dgm:prSet presAssocID="{EEB8AB3A-ED9B-4064-B652-4BBCFFFE8CA6}" presName="tx1" presStyleLbl="revTx" presStyleIdx="1" presStyleCnt="5"/>
      <dgm:spPr/>
    </dgm:pt>
    <dgm:pt modelId="{E04D555B-A132-4BA1-A6A5-04E73FB12372}" type="pres">
      <dgm:prSet presAssocID="{EEB8AB3A-ED9B-4064-B652-4BBCFFFE8CA6}" presName="vert1" presStyleCnt="0"/>
      <dgm:spPr/>
    </dgm:pt>
    <dgm:pt modelId="{0B00CC6F-9678-4082-A826-727722664C2E}" type="pres">
      <dgm:prSet presAssocID="{1F06AE06-5017-4457-8092-5205C867B0B0}" presName="thickLine" presStyleLbl="alignNode1" presStyleIdx="2" presStyleCnt="5"/>
      <dgm:spPr/>
    </dgm:pt>
    <dgm:pt modelId="{6C347D69-602B-440F-B88E-770653C9C4A6}" type="pres">
      <dgm:prSet presAssocID="{1F06AE06-5017-4457-8092-5205C867B0B0}" presName="horz1" presStyleCnt="0"/>
      <dgm:spPr/>
    </dgm:pt>
    <dgm:pt modelId="{38684036-1D97-4B4D-9C9A-EB564A04E3DA}" type="pres">
      <dgm:prSet presAssocID="{1F06AE06-5017-4457-8092-5205C867B0B0}" presName="tx1" presStyleLbl="revTx" presStyleIdx="2" presStyleCnt="5"/>
      <dgm:spPr/>
    </dgm:pt>
    <dgm:pt modelId="{F1BF189E-A0F9-4136-B33F-D462C6FAEC82}" type="pres">
      <dgm:prSet presAssocID="{1F06AE06-5017-4457-8092-5205C867B0B0}" presName="vert1" presStyleCnt="0"/>
      <dgm:spPr/>
    </dgm:pt>
    <dgm:pt modelId="{4F53E571-811F-40B6-991E-45E9574ED8CA}" type="pres">
      <dgm:prSet presAssocID="{21DE4608-B6F1-43C5-BDF6-9BEB3363E1FB}" presName="thickLine" presStyleLbl="alignNode1" presStyleIdx="3" presStyleCnt="5"/>
      <dgm:spPr/>
    </dgm:pt>
    <dgm:pt modelId="{34D534F1-BFEF-4178-A430-A196F92E290B}" type="pres">
      <dgm:prSet presAssocID="{21DE4608-B6F1-43C5-BDF6-9BEB3363E1FB}" presName="horz1" presStyleCnt="0"/>
      <dgm:spPr/>
    </dgm:pt>
    <dgm:pt modelId="{C7310168-C265-4B20-A5B0-2E56603FDB67}" type="pres">
      <dgm:prSet presAssocID="{21DE4608-B6F1-43C5-BDF6-9BEB3363E1FB}" presName="tx1" presStyleLbl="revTx" presStyleIdx="3" presStyleCnt="5"/>
      <dgm:spPr/>
    </dgm:pt>
    <dgm:pt modelId="{FF6E08A9-8A91-45BF-8502-796F998C9490}" type="pres">
      <dgm:prSet presAssocID="{21DE4608-B6F1-43C5-BDF6-9BEB3363E1FB}" presName="vert1" presStyleCnt="0"/>
      <dgm:spPr/>
    </dgm:pt>
    <dgm:pt modelId="{911BA2CA-1312-4E63-9756-4DC2BE9908D5}" type="pres">
      <dgm:prSet presAssocID="{638D8B9F-D431-4598-A2DD-3FF15CD333F6}" presName="thickLine" presStyleLbl="alignNode1" presStyleIdx="4" presStyleCnt="5"/>
      <dgm:spPr/>
    </dgm:pt>
    <dgm:pt modelId="{C3107256-B68F-4EF4-AE26-A71A665D98D3}" type="pres">
      <dgm:prSet presAssocID="{638D8B9F-D431-4598-A2DD-3FF15CD333F6}" presName="horz1" presStyleCnt="0"/>
      <dgm:spPr/>
    </dgm:pt>
    <dgm:pt modelId="{4D24CB15-8AEB-4321-8ABC-9DFBEED577DE}" type="pres">
      <dgm:prSet presAssocID="{638D8B9F-D431-4598-A2DD-3FF15CD333F6}" presName="tx1" presStyleLbl="revTx" presStyleIdx="4" presStyleCnt="5"/>
      <dgm:spPr/>
    </dgm:pt>
    <dgm:pt modelId="{44E3DC11-8781-47CE-856F-77E26A6C1AEB}" type="pres">
      <dgm:prSet presAssocID="{638D8B9F-D431-4598-A2DD-3FF15CD333F6}" presName="vert1" presStyleCnt="0"/>
      <dgm:spPr/>
    </dgm:pt>
  </dgm:ptLst>
  <dgm:cxnLst>
    <dgm:cxn modelId="{9B161800-C930-4161-98EF-FB9800FFBE2C}" srcId="{5C1EF9C5-48AA-4E42-9264-345095148B11}" destId="{10274821-8780-402E-AD81-75F78AABA310}" srcOrd="0" destOrd="0" parTransId="{830E1826-691C-43E5-96CB-BB78556E2788}" sibTransId="{02EBD432-D63F-4226-9FD9-8DA1AD608C48}"/>
    <dgm:cxn modelId="{2CB5C125-9BC4-4863-A5DF-4AC6CB9E8E4C}" type="presOf" srcId="{EEB8AB3A-ED9B-4064-B652-4BBCFFFE8CA6}" destId="{F18D141C-BA07-4E59-A82D-1432709BD580}" srcOrd="0" destOrd="0" presId="urn:microsoft.com/office/officeart/2008/layout/LinedList"/>
    <dgm:cxn modelId="{C65D3A2E-4693-4DF9-B8F9-1B5A4F8D9A59}" type="presOf" srcId="{638D8B9F-D431-4598-A2DD-3FF15CD333F6}" destId="{4D24CB15-8AEB-4321-8ABC-9DFBEED577DE}" srcOrd="0" destOrd="0" presId="urn:microsoft.com/office/officeart/2008/layout/LinedList"/>
    <dgm:cxn modelId="{36827241-6651-4C15-A22B-86370E44A497}" srcId="{5C1EF9C5-48AA-4E42-9264-345095148B11}" destId="{EEB8AB3A-ED9B-4064-B652-4BBCFFFE8CA6}" srcOrd="1" destOrd="0" parTransId="{A31357A2-2D08-475F-AD2B-CA5F820C324C}" sibTransId="{C58DA756-2B63-49AB-9ECE-624F9E40802A}"/>
    <dgm:cxn modelId="{88D4FC46-04AF-41AF-BDDE-F64BCCD6AFDC}" type="presOf" srcId="{10274821-8780-402E-AD81-75F78AABA310}" destId="{1A96EFA4-9C9A-421C-B1CF-CD097BDA939A}" srcOrd="0" destOrd="0" presId="urn:microsoft.com/office/officeart/2008/layout/LinedList"/>
    <dgm:cxn modelId="{49F7897B-6DFF-419B-9DF9-C401865E9F0F}" type="presOf" srcId="{21DE4608-B6F1-43C5-BDF6-9BEB3363E1FB}" destId="{C7310168-C265-4B20-A5B0-2E56603FDB67}" srcOrd="0" destOrd="0" presId="urn:microsoft.com/office/officeart/2008/layout/LinedList"/>
    <dgm:cxn modelId="{181B2087-2A39-4814-9D04-D87323F4C50C}" srcId="{5C1EF9C5-48AA-4E42-9264-345095148B11}" destId="{1F06AE06-5017-4457-8092-5205C867B0B0}" srcOrd="2" destOrd="0" parTransId="{125B1F8D-5549-471E-B18A-3AF7752C5B23}" sibTransId="{F9AC1881-512E-428A-A884-2DE041F013DF}"/>
    <dgm:cxn modelId="{A3964F87-714E-4DA6-8BA4-5B984F873985}" srcId="{5C1EF9C5-48AA-4E42-9264-345095148B11}" destId="{638D8B9F-D431-4598-A2DD-3FF15CD333F6}" srcOrd="4" destOrd="0" parTransId="{FDFF310F-3F0E-4ED8-A9C7-6DDFCBF937CC}" sibTransId="{A0B045A5-6CFE-4292-869A-EDFF91F05E99}"/>
    <dgm:cxn modelId="{1D886FA0-3C11-4BA5-8F81-C987AC61B0FA}" type="presOf" srcId="{1F06AE06-5017-4457-8092-5205C867B0B0}" destId="{38684036-1D97-4B4D-9C9A-EB564A04E3DA}" srcOrd="0" destOrd="0" presId="urn:microsoft.com/office/officeart/2008/layout/LinedList"/>
    <dgm:cxn modelId="{33DA78BF-B277-4C1B-BC6B-27BD7B97753F}" type="presOf" srcId="{5C1EF9C5-48AA-4E42-9264-345095148B11}" destId="{50198BC9-3F5D-4E49-9BB7-C538F3C60F7E}" srcOrd="0" destOrd="0" presId="urn:microsoft.com/office/officeart/2008/layout/LinedList"/>
    <dgm:cxn modelId="{1E93DAF2-981B-439C-BA57-9E5ACD7086A1}" srcId="{5C1EF9C5-48AA-4E42-9264-345095148B11}" destId="{21DE4608-B6F1-43C5-BDF6-9BEB3363E1FB}" srcOrd="3" destOrd="0" parTransId="{29C7E72E-1F8A-460E-B0D6-29EC0D0670BE}" sibTransId="{8DFAEBF7-51F9-44B9-878A-F2D0E169FB1A}"/>
    <dgm:cxn modelId="{ED800F8B-4B22-4F97-9DF9-EE72EBC08102}" type="presParOf" srcId="{50198BC9-3F5D-4E49-9BB7-C538F3C60F7E}" destId="{959AD270-3888-48AF-BA7B-8E60E6A1C008}" srcOrd="0" destOrd="0" presId="urn:microsoft.com/office/officeart/2008/layout/LinedList"/>
    <dgm:cxn modelId="{974C735D-03A7-4E73-B867-8D16BA5D513E}" type="presParOf" srcId="{50198BC9-3F5D-4E49-9BB7-C538F3C60F7E}" destId="{AF5E2088-A61F-478C-BE6F-E3873DB10E9C}" srcOrd="1" destOrd="0" presId="urn:microsoft.com/office/officeart/2008/layout/LinedList"/>
    <dgm:cxn modelId="{7B4DA5B1-3333-4ACE-A0A4-DDBF43D2DE18}" type="presParOf" srcId="{AF5E2088-A61F-478C-BE6F-E3873DB10E9C}" destId="{1A96EFA4-9C9A-421C-B1CF-CD097BDA939A}" srcOrd="0" destOrd="0" presId="urn:microsoft.com/office/officeart/2008/layout/LinedList"/>
    <dgm:cxn modelId="{A8B54873-A114-458E-B4EA-F87CD0DADE27}" type="presParOf" srcId="{AF5E2088-A61F-478C-BE6F-E3873DB10E9C}" destId="{7752FF68-70CF-4051-BAEF-B750E97247D1}" srcOrd="1" destOrd="0" presId="urn:microsoft.com/office/officeart/2008/layout/LinedList"/>
    <dgm:cxn modelId="{7F33D7B5-4612-4ABA-BD81-78F5D74478ED}" type="presParOf" srcId="{50198BC9-3F5D-4E49-9BB7-C538F3C60F7E}" destId="{06D529DF-9907-4B81-815E-77E4E1FD6B11}" srcOrd="2" destOrd="0" presId="urn:microsoft.com/office/officeart/2008/layout/LinedList"/>
    <dgm:cxn modelId="{6E91EFC1-7678-4F32-835F-B1B29F78E285}" type="presParOf" srcId="{50198BC9-3F5D-4E49-9BB7-C538F3C60F7E}" destId="{7341048A-2863-4C9D-8E6B-4AD4D5AEEF65}" srcOrd="3" destOrd="0" presId="urn:microsoft.com/office/officeart/2008/layout/LinedList"/>
    <dgm:cxn modelId="{4725C456-15D6-4DFF-98AA-B8EC67A437DD}" type="presParOf" srcId="{7341048A-2863-4C9D-8E6B-4AD4D5AEEF65}" destId="{F18D141C-BA07-4E59-A82D-1432709BD580}" srcOrd="0" destOrd="0" presId="urn:microsoft.com/office/officeart/2008/layout/LinedList"/>
    <dgm:cxn modelId="{67013C8D-93E7-44BD-9F36-9F4DDBCE5ECC}" type="presParOf" srcId="{7341048A-2863-4C9D-8E6B-4AD4D5AEEF65}" destId="{E04D555B-A132-4BA1-A6A5-04E73FB12372}" srcOrd="1" destOrd="0" presId="urn:microsoft.com/office/officeart/2008/layout/LinedList"/>
    <dgm:cxn modelId="{7B02FFF2-DA9E-4BC3-A3F7-C4F8400020A3}" type="presParOf" srcId="{50198BC9-3F5D-4E49-9BB7-C538F3C60F7E}" destId="{0B00CC6F-9678-4082-A826-727722664C2E}" srcOrd="4" destOrd="0" presId="urn:microsoft.com/office/officeart/2008/layout/LinedList"/>
    <dgm:cxn modelId="{4976FF12-2F0F-464F-8D20-6FC12BF73009}" type="presParOf" srcId="{50198BC9-3F5D-4E49-9BB7-C538F3C60F7E}" destId="{6C347D69-602B-440F-B88E-770653C9C4A6}" srcOrd="5" destOrd="0" presId="urn:microsoft.com/office/officeart/2008/layout/LinedList"/>
    <dgm:cxn modelId="{EE887A50-2E80-4F62-B32A-8836C3BCA7D0}" type="presParOf" srcId="{6C347D69-602B-440F-B88E-770653C9C4A6}" destId="{38684036-1D97-4B4D-9C9A-EB564A04E3DA}" srcOrd="0" destOrd="0" presId="urn:microsoft.com/office/officeart/2008/layout/LinedList"/>
    <dgm:cxn modelId="{124F3170-D1E8-4D8E-B072-68DF698DDC5C}" type="presParOf" srcId="{6C347D69-602B-440F-B88E-770653C9C4A6}" destId="{F1BF189E-A0F9-4136-B33F-D462C6FAEC82}" srcOrd="1" destOrd="0" presId="urn:microsoft.com/office/officeart/2008/layout/LinedList"/>
    <dgm:cxn modelId="{4D7F9CD4-28DD-49CD-9C78-50A89A8A4A9A}" type="presParOf" srcId="{50198BC9-3F5D-4E49-9BB7-C538F3C60F7E}" destId="{4F53E571-811F-40B6-991E-45E9574ED8CA}" srcOrd="6" destOrd="0" presId="urn:microsoft.com/office/officeart/2008/layout/LinedList"/>
    <dgm:cxn modelId="{9836D847-7B9B-4775-8287-36AEB428774C}" type="presParOf" srcId="{50198BC9-3F5D-4E49-9BB7-C538F3C60F7E}" destId="{34D534F1-BFEF-4178-A430-A196F92E290B}" srcOrd="7" destOrd="0" presId="urn:microsoft.com/office/officeart/2008/layout/LinedList"/>
    <dgm:cxn modelId="{A4B78503-ECBA-4E33-8FAB-2E748523DF50}" type="presParOf" srcId="{34D534F1-BFEF-4178-A430-A196F92E290B}" destId="{C7310168-C265-4B20-A5B0-2E56603FDB67}" srcOrd="0" destOrd="0" presId="urn:microsoft.com/office/officeart/2008/layout/LinedList"/>
    <dgm:cxn modelId="{98DECAD5-8720-403B-8BA3-3DCD13353694}" type="presParOf" srcId="{34D534F1-BFEF-4178-A430-A196F92E290B}" destId="{FF6E08A9-8A91-45BF-8502-796F998C9490}" srcOrd="1" destOrd="0" presId="urn:microsoft.com/office/officeart/2008/layout/LinedList"/>
    <dgm:cxn modelId="{FF6C448A-670B-4234-B578-11963213A5C9}" type="presParOf" srcId="{50198BC9-3F5D-4E49-9BB7-C538F3C60F7E}" destId="{911BA2CA-1312-4E63-9756-4DC2BE9908D5}" srcOrd="8" destOrd="0" presId="urn:microsoft.com/office/officeart/2008/layout/LinedList"/>
    <dgm:cxn modelId="{AE34B29B-3CBD-42C5-9430-71AAD87185C3}" type="presParOf" srcId="{50198BC9-3F5D-4E49-9BB7-C538F3C60F7E}" destId="{C3107256-B68F-4EF4-AE26-A71A665D98D3}" srcOrd="9" destOrd="0" presId="urn:microsoft.com/office/officeart/2008/layout/LinedList"/>
    <dgm:cxn modelId="{01BC7DF7-0704-4329-A306-8683826EA9E9}" type="presParOf" srcId="{C3107256-B68F-4EF4-AE26-A71A665D98D3}" destId="{4D24CB15-8AEB-4321-8ABC-9DFBEED577DE}" srcOrd="0" destOrd="0" presId="urn:microsoft.com/office/officeart/2008/layout/LinedList"/>
    <dgm:cxn modelId="{E498DD67-8BE8-454A-9D61-AC201C703645}" type="presParOf" srcId="{C3107256-B68F-4EF4-AE26-A71A665D98D3}" destId="{44E3DC11-8781-47CE-856F-77E26A6C1AE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805354-851D-46B0-B00D-FDC6EFEDAA06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C4ACCA3-5931-46A4-BB3D-B4D3070A7574}">
      <dgm:prSet/>
      <dgm:spPr/>
      <dgm:t>
        <a:bodyPr/>
        <a:lstStyle/>
        <a:p>
          <a:r>
            <a:rPr lang="en-US"/>
            <a:t>Recall the assumption of homoskedasticity implied that conditional on the explanatory variables, the variance of the unobserved error, </a:t>
          </a:r>
          <a:r>
            <a:rPr lang="en-US" i="1"/>
            <a:t>u</a:t>
          </a:r>
          <a:r>
            <a:rPr lang="en-US"/>
            <a:t>, was constant</a:t>
          </a:r>
        </a:p>
      </dgm:t>
    </dgm:pt>
    <dgm:pt modelId="{185EE0F0-33FF-4EC9-B9B5-E5C417ECE056}" type="parTrans" cxnId="{691F7F85-22F0-436B-AF2F-7D245709F37B}">
      <dgm:prSet/>
      <dgm:spPr/>
      <dgm:t>
        <a:bodyPr/>
        <a:lstStyle/>
        <a:p>
          <a:endParaRPr lang="en-US"/>
        </a:p>
      </dgm:t>
    </dgm:pt>
    <dgm:pt modelId="{D44B2F50-3EB9-4C2B-8CA2-F58FAC8624AE}" type="sibTrans" cxnId="{691F7F85-22F0-436B-AF2F-7D245709F37B}">
      <dgm:prSet/>
      <dgm:spPr/>
      <dgm:t>
        <a:bodyPr/>
        <a:lstStyle/>
        <a:p>
          <a:endParaRPr lang="en-US"/>
        </a:p>
      </dgm:t>
    </dgm:pt>
    <dgm:pt modelId="{EF7262F0-E101-4F80-B48C-E72CE0F2EECC}">
      <dgm:prSet/>
      <dgm:spPr/>
      <dgm:t>
        <a:bodyPr/>
        <a:lstStyle/>
        <a:p>
          <a:r>
            <a:rPr lang="en-US"/>
            <a:t>If this is not true, that is if  the variance of </a:t>
          </a:r>
          <a:r>
            <a:rPr lang="en-US" i="1"/>
            <a:t>u</a:t>
          </a:r>
          <a:r>
            <a:rPr lang="en-US"/>
            <a:t> is different for different values of the </a:t>
          </a:r>
          <a:r>
            <a:rPr lang="en-US" i="1"/>
            <a:t>x</a:t>
          </a:r>
          <a:r>
            <a:rPr lang="en-US"/>
            <a:t>’s, then the errors are heteroskedastic</a:t>
          </a:r>
        </a:p>
      </dgm:t>
    </dgm:pt>
    <dgm:pt modelId="{A6CFABC7-3121-445D-A87B-0970225AC69C}" type="parTrans" cxnId="{362AA4F8-486E-418B-86AC-12FB1BF943F9}">
      <dgm:prSet/>
      <dgm:spPr/>
      <dgm:t>
        <a:bodyPr/>
        <a:lstStyle/>
        <a:p>
          <a:endParaRPr lang="en-US"/>
        </a:p>
      </dgm:t>
    </dgm:pt>
    <dgm:pt modelId="{5FB25604-D3A1-4813-9A14-D94F2D915C92}" type="sibTrans" cxnId="{362AA4F8-486E-418B-86AC-12FB1BF943F9}">
      <dgm:prSet/>
      <dgm:spPr/>
      <dgm:t>
        <a:bodyPr/>
        <a:lstStyle/>
        <a:p>
          <a:endParaRPr lang="en-US"/>
        </a:p>
      </dgm:t>
    </dgm:pt>
    <dgm:pt modelId="{7A2E1ADC-BBB9-43AF-8FD6-6F358ABBB40A}">
      <dgm:prSet/>
      <dgm:spPr/>
      <dgm:t>
        <a:bodyPr/>
        <a:lstStyle/>
        <a:p>
          <a:r>
            <a:rPr lang="en-US"/>
            <a:t>Example: estimating returns to education and ability is unobservable, and think the variance in ability differs by educational attainment</a:t>
          </a:r>
        </a:p>
      </dgm:t>
    </dgm:pt>
    <dgm:pt modelId="{8D1006A5-B41E-43FF-9207-5532184C2ECF}" type="parTrans" cxnId="{CE955E21-442F-4CDF-9486-F2A0F774F3C9}">
      <dgm:prSet/>
      <dgm:spPr/>
      <dgm:t>
        <a:bodyPr/>
        <a:lstStyle/>
        <a:p>
          <a:endParaRPr lang="en-US"/>
        </a:p>
      </dgm:t>
    </dgm:pt>
    <dgm:pt modelId="{C9980D52-7CF1-424F-9B8C-EB54C17D1D29}" type="sibTrans" cxnId="{CE955E21-442F-4CDF-9486-F2A0F774F3C9}">
      <dgm:prSet/>
      <dgm:spPr/>
      <dgm:t>
        <a:bodyPr/>
        <a:lstStyle/>
        <a:p>
          <a:endParaRPr lang="en-US"/>
        </a:p>
      </dgm:t>
    </dgm:pt>
    <dgm:pt modelId="{CFDEDA00-9EC4-4B38-9DE7-1017462643F6}" type="pres">
      <dgm:prSet presAssocID="{29805354-851D-46B0-B00D-FDC6EFEDAA06}" presName="vert0" presStyleCnt="0">
        <dgm:presLayoutVars>
          <dgm:dir/>
          <dgm:animOne val="branch"/>
          <dgm:animLvl val="lvl"/>
        </dgm:presLayoutVars>
      </dgm:prSet>
      <dgm:spPr/>
    </dgm:pt>
    <dgm:pt modelId="{DAE29A1F-1DB2-4A7C-9B90-8DD49CA036CB}" type="pres">
      <dgm:prSet presAssocID="{9C4ACCA3-5931-46A4-BB3D-B4D3070A7574}" presName="thickLine" presStyleLbl="alignNode1" presStyleIdx="0" presStyleCnt="3"/>
      <dgm:spPr/>
    </dgm:pt>
    <dgm:pt modelId="{55181FD8-5A68-491C-BD54-0F919ED620CA}" type="pres">
      <dgm:prSet presAssocID="{9C4ACCA3-5931-46A4-BB3D-B4D3070A7574}" presName="horz1" presStyleCnt="0"/>
      <dgm:spPr/>
    </dgm:pt>
    <dgm:pt modelId="{C9F9AF85-65E0-4DAC-8AF7-D57F6EA71D41}" type="pres">
      <dgm:prSet presAssocID="{9C4ACCA3-5931-46A4-BB3D-B4D3070A7574}" presName="tx1" presStyleLbl="revTx" presStyleIdx="0" presStyleCnt="3"/>
      <dgm:spPr/>
    </dgm:pt>
    <dgm:pt modelId="{E21A916D-B54B-47F6-982D-972FDA4B258D}" type="pres">
      <dgm:prSet presAssocID="{9C4ACCA3-5931-46A4-BB3D-B4D3070A7574}" presName="vert1" presStyleCnt="0"/>
      <dgm:spPr/>
    </dgm:pt>
    <dgm:pt modelId="{E3A496C3-9148-4510-B7F8-AF75F0D32ABB}" type="pres">
      <dgm:prSet presAssocID="{EF7262F0-E101-4F80-B48C-E72CE0F2EECC}" presName="thickLine" presStyleLbl="alignNode1" presStyleIdx="1" presStyleCnt="3"/>
      <dgm:spPr/>
    </dgm:pt>
    <dgm:pt modelId="{A37B2D4E-AE5A-4361-98FE-E827FD00ADCA}" type="pres">
      <dgm:prSet presAssocID="{EF7262F0-E101-4F80-B48C-E72CE0F2EECC}" presName="horz1" presStyleCnt="0"/>
      <dgm:spPr/>
    </dgm:pt>
    <dgm:pt modelId="{2521424D-4F36-4AFB-9B24-F2D95AE145B9}" type="pres">
      <dgm:prSet presAssocID="{EF7262F0-E101-4F80-B48C-E72CE0F2EECC}" presName="tx1" presStyleLbl="revTx" presStyleIdx="1" presStyleCnt="3"/>
      <dgm:spPr/>
    </dgm:pt>
    <dgm:pt modelId="{153DF030-3406-4F58-AE7A-97D0D80CC474}" type="pres">
      <dgm:prSet presAssocID="{EF7262F0-E101-4F80-B48C-E72CE0F2EECC}" presName="vert1" presStyleCnt="0"/>
      <dgm:spPr/>
    </dgm:pt>
    <dgm:pt modelId="{2A413CAC-FAD7-4DE0-B948-846011CF3535}" type="pres">
      <dgm:prSet presAssocID="{7A2E1ADC-BBB9-43AF-8FD6-6F358ABBB40A}" presName="thickLine" presStyleLbl="alignNode1" presStyleIdx="2" presStyleCnt="3"/>
      <dgm:spPr/>
    </dgm:pt>
    <dgm:pt modelId="{F748F1D1-45CE-4338-8CB7-718119CD18EB}" type="pres">
      <dgm:prSet presAssocID="{7A2E1ADC-BBB9-43AF-8FD6-6F358ABBB40A}" presName="horz1" presStyleCnt="0"/>
      <dgm:spPr/>
    </dgm:pt>
    <dgm:pt modelId="{4805591C-1196-4848-8FCE-5FA88DC021AD}" type="pres">
      <dgm:prSet presAssocID="{7A2E1ADC-BBB9-43AF-8FD6-6F358ABBB40A}" presName="tx1" presStyleLbl="revTx" presStyleIdx="2" presStyleCnt="3"/>
      <dgm:spPr/>
    </dgm:pt>
    <dgm:pt modelId="{E94145F3-19AB-4460-AE79-1828CE83783C}" type="pres">
      <dgm:prSet presAssocID="{7A2E1ADC-BBB9-43AF-8FD6-6F358ABBB40A}" presName="vert1" presStyleCnt="0"/>
      <dgm:spPr/>
    </dgm:pt>
  </dgm:ptLst>
  <dgm:cxnLst>
    <dgm:cxn modelId="{1E856107-B190-47B5-BD95-A63F31CB1A04}" type="presOf" srcId="{9C4ACCA3-5931-46A4-BB3D-B4D3070A7574}" destId="{C9F9AF85-65E0-4DAC-8AF7-D57F6EA71D41}" srcOrd="0" destOrd="0" presId="urn:microsoft.com/office/officeart/2008/layout/LinedList"/>
    <dgm:cxn modelId="{CE955E21-442F-4CDF-9486-F2A0F774F3C9}" srcId="{29805354-851D-46B0-B00D-FDC6EFEDAA06}" destId="{7A2E1ADC-BBB9-43AF-8FD6-6F358ABBB40A}" srcOrd="2" destOrd="0" parTransId="{8D1006A5-B41E-43FF-9207-5532184C2ECF}" sibTransId="{C9980D52-7CF1-424F-9B8C-EB54C17D1D29}"/>
    <dgm:cxn modelId="{A5266436-EBD9-4CF4-AAA5-0C0A4AF505CC}" type="presOf" srcId="{29805354-851D-46B0-B00D-FDC6EFEDAA06}" destId="{CFDEDA00-9EC4-4B38-9DE7-1017462643F6}" srcOrd="0" destOrd="0" presId="urn:microsoft.com/office/officeart/2008/layout/LinedList"/>
    <dgm:cxn modelId="{3B6ABE60-EC2D-4A14-AF4A-D9DE971D97ED}" type="presOf" srcId="{7A2E1ADC-BBB9-43AF-8FD6-6F358ABBB40A}" destId="{4805591C-1196-4848-8FCE-5FA88DC021AD}" srcOrd="0" destOrd="0" presId="urn:microsoft.com/office/officeart/2008/layout/LinedList"/>
    <dgm:cxn modelId="{691F7F85-22F0-436B-AF2F-7D245709F37B}" srcId="{29805354-851D-46B0-B00D-FDC6EFEDAA06}" destId="{9C4ACCA3-5931-46A4-BB3D-B4D3070A7574}" srcOrd="0" destOrd="0" parTransId="{185EE0F0-33FF-4EC9-B9B5-E5C417ECE056}" sibTransId="{D44B2F50-3EB9-4C2B-8CA2-F58FAC8624AE}"/>
    <dgm:cxn modelId="{8D8DD09E-004B-45FD-A4E9-1551B31B07C1}" type="presOf" srcId="{EF7262F0-E101-4F80-B48C-E72CE0F2EECC}" destId="{2521424D-4F36-4AFB-9B24-F2D95AE145B9}" srcOrd="0" destOrd="0" presId="urn:microsoft.com/office/officeart/2008/layout/LinedList"/>
    <dgm:cxn modelId="{362AA4F8-486E-418B-86AC-12FB1BF943F9}" srcId="{29805354-851D-46B0-B00D-FDC6EFEDAA06}" destId="{EF7262F0-E101-4F80-B48C-E72CE0F2EECC}" srcOrd="1" destOrd="0" parTransId="{A6CFABC7-3121-445D-A87B-0970225AC69C}" sibTransId="{5FB25604-D3A1-4813-9A14-D94F2D915C92}"/>
    <dgm:cxn modelId="{517FD42A-ADE8-4F85-A440-C48DB847485B}" type="presParOf" srcId="{CFDEDA00-9EC4-4B38-9DE7-1017462643F6}" destId="{DAE29A1F-1DB2-4A7C-9B90-8DD49CA036CB}" srcOrd="0" destOrd="0" presId="urn:microsoft.com/office/officeart/2008/layout/LinedList"/>
    <dgm:cxn modelId="{025F5E79-63EF-471A-A128-B1CC69C63743}" type="presParOf" srcId="{CFDEDA00-9EC4-4B38-9DE7-1017462643F6}" destId="{55181FD8-5A68-491C-BD54-0F919ED620CA}" srcOrd="1" destOrd="0" presId="urn:microsoft.com/office/officeart/2008/layout/LinedList"/>
    <dgm:cxn modelId="{DB2BD7A7-1306-4916-9043-A975A93F1961}" type="presParOf" srcId="{55181FD8-5A68-491C-BD54-0F919ED620CA}" destId="{C9F9AF85-65E0-4DAC-8AF7-D57F6EA71D41}" srcOrd="0" destOrd="0" presId="urn:microsoft.com/office/officeart/2008/layout/LinedList"/>
    <dgm:cxn modelId="{8F7446C6-3FAC-4D1F-B4E9-3B2BF973532B}" type="presParOf" srcId="{55181FD8-5A68-491C-BD54-0F919ED620CA}" destId="{E21A916D-B54B-47F6-982D-972FDA4B258D}" srcOrd="1" destOrd="0" presId="urn:microsoft.com/office/officeart/2008/layout/LinedList"/>
    <dgm:cxn modelId="{83DCBEF4-98D4-4F71-9543-2C0162F0D9E5}" type="presParOf" srcId="{CFDEDA00-9EC4-4B38-9DE7-1017462643F6}" destId="{E3A496C3-9148-4510-B7F8-AF75F0D32ABB}" srcOrd="2" destOrd="0" presId="urn:microsoft.com/office/officeart/2008/layout/LinedList"/>
    <dgm:cxn modelId="{CFDD81B9-8BF1-4ED6-8B11-DAB5A2151CFA}" type="presParOf" srcId="{CFDEDA00-9EC4-4B38-9DE7-1017462643F6}" destId="{A37B2D4E-AE5A-4361-98FE-E827FD00ADCA}" srcOrd="3" destOrd="0" presId="urn:microsoft.com/office/officeart/2008/layout/LinedList"/>
    <dgm:cxn modelId="{51E7C611-1BB8-4175-B1EE-9C56B08DA773}" type="presParOf" srcId="{A37B2D4E-AE5A-4361-98FE-E827FD00ADCA}" destId="{2521424D-4F36-4AFB-9B24-F2D95AE145B9}" srcOrd="0" destOrd="0" presId="urn:microsoft.com/office/officeart/2008/layout/LinedList"/>
    <dgm:cxn modelId="{F2310810-3EAE-421A-BF15-AE6F08ADBD0E}" type="presParOf" srcId="{A37B2D4E-AE5A-4361-98FE-E827FD00ADCA}" destId="{153DF030-3406-4F58-AE7A-97D0D80CC474}" srcOrd="1" destOrd="0" presId="urn:microsoft.com/office/officeart/2008/layout/LinedList"/>
    <dgm:cxn modelId="{C8F763F5-D276-4B2A-BA09-6289118B09EC}" type="presParOf" srcId="{CFDEDA00-9EC4-4B38-9DE7-1017462643F6}" destId="{2A413CAC-FAD7-4DE0-B948-846011CF3535}" srcOrd="4" destOrd="0" presId="urn:microsoft.com/office/officeart/2008/layout/LinedList"/>
    <dgm:cxn modelId="{4CA9CD86-450C-4BD8-AB4A-51E5DDED47D9}" type="presParOf" srcId="{CFDEDA00-9EC4-4B38-9DE7-1017462643F6}" destId="{F748F1D1-45CE-4338-8CB7-718119CD18EB}" srcOrd="5" destOrd="0" presId="urn:microsoft.com/office/officeart/2008/layout/LinedList"/>
    <dgm:cxn modelId="{2BD25597-1139-4C12-9977-C75242C3E50A}" type="presParOf" srcId="{F748F1D1-45CE-4338-8CB7-718119CD18EB}" destId="{4805591C-1196-4848-8FCE-5FA88DC021AD}" srcOrd="0" destOrd="0" presId="urn:microsoft.com/office/officeart/2008/layout/LinedList"/>
    <dgm:cxn modelId="{823FC663-F806-41A1-9F54-E6E5E952A061}" type="presParOf" srcId="{F748F1D1-45CE-4338-8CB7-718119CD18EB}" destId="{E94145F3-19AB-4460-AE79-1828CE83783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5B7FCC-76FB-40E1-B17E-ABC66208E4F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D389EB8-17CD-44E2-A280-7504ADF4DD23}">
      <dgm:prSet/>
      <dgm:spPr/>
      <dgm:t>
        <a:bodyPr/>
        <a:lstStyle/>
        <a:p>
          <a:r>
            <a:rPr lang="en-US"/>
            <a:t>OLS is still unbiased and consistent, even if we do not assume homoskedasticity</a:t>
          </a:r>
        </a:p>
      </dgm:t>
    </dgm:pt>
    <dgm:pt modelId="{E7C21999-062F-4E2D-93F9-E645B2CF05D9}" type="parTrans" cxnId="{C1503B66-677C-47E5-96D0-7752859B880D}">
      <dgm:prSet/>
      <dgm:spPr/>
      <dgm:t>
        <a:bodyPr/>
        <a:lstStyle/>
        <a:p>
          <a:endParaRPr lang="en-US"/>
        </a:p>
      </dgm:t>
    </dgm:pt>
    <dgm:pt modelId="{4B27A163-F190-4243-ACD6-E8837074742C}" type="sibTrans" cxnId="{C1503B66-677C-47E5-96D0-7752859B880D}">
      <dgm:prSet/>
      <dgm:spPr/>
      <dgm:t>
        <a:bodyPr/>
        <a:lstStyle/>
        <a:p>
          <a:endParaRPr lang="en-US"/>
        </a:p>
      </dgm:t>
    </dgm:pt>
    <dgm:pt modelId="{23A49337-A10C-49D5-8EE7-031F9AC7C65D}">
      <dgm:prSet/>
      <dgm:spPr/>
      <dgm:t>
        <a:bodyPr/>
        <a:lstStyle/>
        <a:p>
          <a:r>
            <a:rPr lang="en-US"/>
            <a:t>The standard errors of the estimates </a:t>
          </a:r>
          <a:r>
            <a:rPr lang="en-US" u="sng"/>
            <a:t>are</a:t>
          </a:r>
          <a:r>
            <a:rPr lang="en-US"/>
            <a:t> biased if we have heteroskedasticity</a:t>
          </a:r>
        </a:p>
      </dgm:t>
    </dgm:pt>
    <dgm:pt modelId="{9680CB69-7153-4623-9776-9B178B3BA4AF}" type="parTrans" cxnId="{C8B035AE-EABE-415A-8E1B-5D47C825D7A9}">
      <dgm:prSet/>
      <dgm:spPr/>
      <dgm:t>
        <a:bodyPr/>
        <a:lstStyle/>
        <a:p>
          <a:endParaRPr lang="en-US"/>
        </a:p>
      </dgm:t>
    </dgm:pt>
    <dgm:pt modelId="{F92E3D24-488E-4F16-920C-92CB9EBC5EC4}" type="sibTrans" cxnId="{C8B035AE-EABE-415A-8E1B-5D47C825D7A9}">
      <dgm:prSet/>
      <dgm:spPr/>
      <dgm:t>
        <a:bodyPr/>
        <a:lstStyle/>
        <a:p>
          <a:endParaRPr lang="en-US"/>
        </a:p>
      </dgm:t>
    </dgm:pt>
    <dgm:pt modelId="{88E271C5-2ACB-453E-A8A7-E266E4ECE7D8}">
      <dgm:prSet/>
      <dgm:spPr/>
      <dgm:t>
        <a:bodyPr/>
        <a:lstStyle/>
        <a:p>
          <a:r>
            <a:rPr lang="en-US"/>
            <a:t>If the standard errors are biased, we can not use the usual </a:t>
          </a:r>
          <a:r>
            <a:rPr lang="en-US" i="1"/>
            <a:t>t</a:t>
          </a:r>
          <a:r>
            <a:rPr lang="en-US"/>
            <a:t> statistics or </a:t>
          </a:r>
          <a:r>
            <a:rPr lang="en-US" i="1"/>
            <a:t>F</a:t>
          </a:r>
          <a:r>
            <a:rPr lang="en-US"/>
            <a:t> statistics or </a:t>
          </a:r>
          <a:r>
            <a:rPr lang="en-US" i="1"/>
            <a:t>LM</a:t>
          </a:r>
          <a:r>
            <a:rPr lang="en-US"/>
            <a:t> statistics for drawing inferences</a:t>
          </a:r>
        </a:p>
      </dgm:t>
    </dgm:pt>
    <dgm:pt modelId="{ED12BBE7-7AEA-473C-87C9-0E6BACC7963E}" type="parTrans" cxnId="{7ED5CB12-2E32-461F-9092-0E3C25B5E9AC}">
      <dgm:prSet/>
      <dgm:spPr/>
      <dgm:t>
        <a:bodyPr/>
        <a:lstStyle/>
        <a:p>
          <a:endParaRPr lang="en-US"/>
        </a:p>
      </dgm:t>
    </dgm:pt>
    <dgm:pt modelId="{E962DBAF-0E7D-4584-8AC9-D3A8D0763322}" type="sibTrans" cxnId="{7ED5CB12-2E32-461F-9092-0E3C25B5E9AC}">
      <dgm:prSet/>
      <dgm:spPr/>
      <dgm:t>
        <a:bodyPr/>
        <a:lstStyle/>
        <a:p>
          <a:endParaRPr lang="en-US"/>
        </a:p>
      </dgm:t>
    </dgm:pt>
    <dgm:pt modelId="{EBF7D760-E54B-4E15-98AA-410496346413}" type="pres">
      <dgm:prSet presAssocID="{725B7FCC-76FB-40E1-B17E-ABC66208E4FF}" presName="linear" presStyleCnt="0">
        <dgm:presLayoutVars>
          <dgm:animLvl val="lvl"/>
          <dgm:resizeHandles val="exact"/>
        </dgm:presLayoutVars>
      </dgm:prSet>
      <dgm:spPr/>
    </dgm:pt>
    <dgm:pt modelId="{26E4EA78-3CD2-4E67-AD30-308F017C7BEF}" type="pres">
      <dgm:prSet presAssocID="{9D389EB8-17CD-44E2-A280-7504ADF4DD2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ED76C4-9DB6-42B4-8C98-30F5D7446D7A}" type="pres">
      <dgm:prSet presAssocID="{4B27A163-F190-4243-ACD6-E8837074742C}" presName="spacer" presStyleCnt="0"/>
      <dgm:spPr/>
    </dgm:pt>
    <dgm:pt modelId="{C0F8BE2F-617F-43D3-817D-60B865087D8B}" type="pres">
      <dgm:prSet presAssocID="{23A49337-A10C-49D5-8EE7-031F9AC7C65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D34B2C-BCDD-442C-B11E-0D446BAD0E0F}" type="pres">
      <dgm:prSet presAssocID="{F92E3D24-488E-4F16-920C-92CB9EBC5EC4}" presName="spacer" presStyleCnt="0"/>
      <dgm:spPr/>
    </dgm:pt>
    <dgm:pt modelId="{D21FC44E-3620-4ED6-999E-A321442B2399}" type="pres">
      <dgm:prSet presAssocID="{88E271C5-2ACB-453E-A8A7-E266E4ECE7D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ED5CB12-2E32-461F-9092-0E3C25B5E9AC}" srcId="{725B7FCC-76FB-40E1-B17E-ABC66208E4FF}" destId="{88E271C5-2ACB-453E-A8A7-E266E4ECE7D8}" srcOrd="2" destOrd="0" parTransId="{ED12BBE7-7AEA-473C-87C9-0E6BACC7963E}" sibTransId="{E962DBAF-0E7D-4584-8AC9-D3A8D0763322}"/>
    <dgm:cxn modelId="{89951632-F167-4EE1-BEF1-16ED06C20E7A}" type="presOf" srcId="{88E271C5-2ACB-453E-A8A7-E266E4ECE7D8}" destId="{D21FC44E-3620-4ED6-999E-A321442B2399}" srcOrd="0" destOrd="0" presId="urn:microsoft.com/office/officeart/2005/8/layout/vList2"/>
    <dgm:cxn modelId="{08750140-D77F-418E-90AB-6A4CF1766C9B}" type="presOf" srcId="{725B7FCC-76FB-40E1-B17E-ABC66208E4FF}" destId="{EBF7D760-E54B-4E15-98AA-410496346413}" srcOrd="0" destOrd="0" presId="urn:microsoft.com/office/officeart/2005/8/layout/vList2"/>
    <dgm:cxn modelId="{C1503B66-677C-47E5-96D0-7752859B880D}" srcId="{725B7FCC-76FB-40E1-B17E-ABC66208E4FF}" destId="{9D389EB8-17CD-44E2-A280-7504ADF4DD23}" srcOrd="0" destOrd="0" parTransId="{E7C21999-062F-4E2D-93F9-E645B2CF05D9}" sibTransId="{4B27A163-F190-4243-ACD6-E8837074742C}"/>
    <dgm:cxn modelId="{5FC93E6A-B5BD-4F70-9E9C-1FA438F3CDA1}" type="presOf" srcId="{9D389EB8-17CD-44E2-A280-7504ADF4DD23}" destId="{26E4EA78-3CD2-4E67-AD30-308F017C7BEF}" srcOrd="0" destOrd="0" presId="urn:microsoft.com/office/officeart/2005/8/layout/vList2"/>
    <dgm:cxn modelId="{C8B035AE-EABE-415A-8E1B-5D47C825D7A9}" srcId="{725B7FCC-76FB-40E1-B17E-ABC66208E4FF}" destId="{23A49337-A10C-49D5-8EE7-031F9AC7C65D}" srcOrd="1" destOrd="0" parTransId="{9680CB69-7153-4623-9776-9B178B3BA4AF}" sibTransId="{F92E3D24-488E-4F16-920C-92CB9EBC5EC4}"/>
    <dgm:cxn modelId="{8EF5AECA-1A1F-4DEA-84AB-8F3F04800F38}" type="presOf" srcId="{23A49337-A10C-49D5-8EE7-031F9AC7C65D}" destId="{C0F8BE2F-617F-43D3-817D-60B865087D8B}" srcOrd="0" destOrd="0" presId="urn:microsoft.com/office/officeart/2005/8/layout/vList2"/>
    <dgm:cxn modelId="{E9AAABF7-A0E3-46B2-B320-4D91BE1ACA81}" type="presParOf" srcId="{EBF7D760-E54B-4E15-98AA-410496346413}" destId="{26E4EA78-3CD2-4E67-AD30-308F017C7BEF}" srcOrd="0" destOrd="0" presId="urn:microsoft.com/office/officeart/2005/8/layout/vList2"/>
    <dgm:cxn modelId="{354BD232-1A9F-4851-A0CF-20CC5BDB5A84}" type="presParOf" srcId="{EBF7D760-E54B-4E15-98AA-410496346413}" destId="{4AED76C4-9DB6-42B4-8C98-30F5D7446D7A}" srcOrd="1" destOrd="0" presId="urn:microsoft.com/office/officeart/2005/8/layout/vList2"/>
    <dgm:cxn modelId="{7DA12073-2432-4865-9660-722E1100F46D}" type="presParOf" srcId="{EBF7D760-E54B-4E15-98AA-410496346413}" destId="{C0F8BE2F-617F-43D3-817D-60B865087D8B}" srcOrd="2" destOrd="0" presId="urn:microsoft.com/office/officeart/2005/8/layout/vList2"/>
    <dgm:cxn modelId="{2E20F35C-9CCE-4F1F-BE6F-3E94A782AAE5}" type="presParOf" srcId="{EBF7D760-E54B-4E15-98AA-410496346413}" destId="{2ED34B2C-BCDD-442C-B11E-0D446BAD0E0F}" srcOrd="3" destOrd="0" presId="urn:microsoft.com/office/officeart/2005/8/layout/vList2"/>
    <dgm:cxn modelId="{913BB86F-28AB-4726-B974-2BCB7DE9FA2B}" type="presParOf" srcId="{EBF7D760-E54B-4E15-98AA-410496346413}" destId="{D21FC44E-3620-4ED6-999E-A321442B239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F3EC2A-090C-4A45-B7B2-19C86359343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BA2D3E0-EB13-4C9C-9E64-E28CB65A3119}">
      <dgm:prSet/>
      <dgm:spPr/>
      <dgm:t>
        <a:bodyPr/>
        <a:lstStyle/>
        <a:p>
          <a:r>
            <a:rPr lang="en-US"/>
            <a:t>Essentially want to test H</a:t>
          </a:r>
          <a:r>
            <a:rPr lang="en-US" baseline="-25000"/>
            <a:t>0</a:t>
          </a:r>
          <a:r>
            <a:rPr lang="en-US"/>
            <a:t>: Var(</a:t>
          </a:r>
          <a:r>
            <a:rPr lang="en-US" i="1"/>
            <a:t>u|x</a:t>
          </a:r>
          <a:r>
            <a:rPr lang="en-US" i="1" baseline="-25000"/>
            <a:t>1</a:t>
          </a:r>
          <a:r>
            <a:rPr lang="en-US" i="1"/>
            <a:t>, x</a:t>
          </a:r>
          <a:r>
            <a:rPr lang="en-US" i="1" baseline="-25000"/>
            <a:t>2</a:t>
          </a:r>
          <a:r>
            <a:rPr lang="en-US" i="1"/>
            <a:t>,…, x</a:t>
          </a:r>
          <a:r>
            <a:rPr lang="en-US" i="1" baseline="-25000"/>
            <a:t>k</a:t>
          </a:r>
          <a:r>
            <a:rPr lang="en-US"/>
            <a:t>) = </a:t>
          </a:r>
          <a:r>
            <a:rPr lang="en-US" i="1"/>
            <a:t>s</a:t>
          </a:r>
          <a:r>
            <a:rPr lang="en-US" baseline="30000"/>
            <a:t>2</a:t>
          </a:r>
          <a:r>
            <a:rPr lang="en-US"/>
            <a:t>, which is equivalent to H</a:t>
          </a:r>
          <a:r>
            <a:rPr lang="en-US" baseline="-25000"/>
            <a:t>0</a:t>
          </a:r>
          <a:r>
            <a:rPr lang="en-US"/>
            <a:t>: E(</a:t>
          </a:r>
          <a:r>
            <a:rPr lang="en-US" i="1"/>
            <a:t>u</a:t>
          </a:r>
          <a:r>
            <a:rPr lang="en-US" baseline="30000"/>
            <a:t>2</a:t>
          </a:r>
          <a:r>
            <a:rPr lang="en-US" i="1"/>
            <a:t>|x</a:t>
          </a:r>
          <a:r>
            <a:rPr lang="en-US" i="1" baseline="-25000"/>
            <a:t>1</a:t>
          </a:r>
          <a:r>
            <a:rPr lang="en-US" i="1"/>
            <a:t>, x</a:t>
          </a:r>
          <a:r>
            <a:rPr lang="en-US" i="1" baseline="-25000"/>
            <a:t>2</a:t>
          </a:r>
          <a:r>
            <a:rPr lang="en-US" i="1"/>
            <a:t>,…, x</a:t>
          </a:r>
          <a:r>
            <a:rPr lang="en-US" i="1" baseline="-25000"/>
            <a:t>k</a:t>
          </a:r>
          <a:r>
            <a:rPr lang="en-US"/>
            <a:t>) = E(</a:t>
          </a:r>
          <a:r>
            <a:rPr lang="en-US" i="1"/>
            <a:t>u</a:t>
          </a:r>
          <a:r>
            <a:rPr lang="en-US" baseline="30000"/>
            <a:t>2</a:t>
          </a:r>
          <a:r>
            <a:rPr lang="en-US"/>
            <a:t>) = </a:t>
          </a:r>
          <a:r>
            <a:rPr lang="en-US" i="1"/>
            <a:t>s</a:t>
          </a:r>
          <a:r>
            <a:rPr lang="en-US" baseline="30000"/>
            <a:t>2</a:t>
          </a:r>
          <a:endParaRPr lang="en-US"/>
        </a:p>
      </dgm:t>
    </dgm:pt>
    <dgm:pt modelId="{0EC167BB-83FE-4839-A62D-4EA383B78D66}" type="parTrans" cxnId="{89EA0038-8BBC-4A07-8DC7-D3D273EFC989}">
      <dgm:prSet/>
      <dgm:spPr/>
      <dgm:t>
        <a:bodyPr/>
        <a:lstStyle/>
        <a:p>
          <a:endParaRPr lang="en-US"/>
        </a:p>
      </dgm:t>
    </dgm:pt>
    <dgm:pt modelId="{7B07F234-9082-4E8D-87CC-B18A19BDC315}" type="sibTrans" cxnId="{89EA0038-8BBC-4A07-8DC7-D3D273EFC989}">
      <dgm:prSet/>
      <dgm:spPr/>
      <dgm:t>
        <a:bodyPr/>
        <a:lstStyle/>
        <a:p>
          <a:endParaRPr lang="en-US"/>
        </a:p>
      </dgm:t>
    </dgm:pt>
    <dgm:pt modelId="{81A0A131-E095-4386-99FF-C9528EC5FDA0}">
      <dgm:prSet/>
      <dgm:spPr/>
      <dgm:t>
        <a:bodyPr/>
        <a:lstStyle/>
        <a:p>
          <a:r>
            <a:rPr lang="en-US"/>
            <a:t>If assume the relationship between </a:t>
          </a:r>
          <a:r>
            <a:rPr lang="en-US" i="1"/>
            <a:t>u</a:t>
          </a:r>
          <a:r>
            <a:rPr lang="en-US" baseline="30000"/>
            <a:t>2</a:t>
          </a:r>
          <a:r>
            <a:rPr lang="en-US"/>
            <a:t> and </a:t>
          </a:r>
          <a:r>
            <a:rPr lang="en-US" i="1"/>
            <a:t>x</a:t>
          </a:r>
          <a:r>
            <a:rPr lang="en-US" baseline="-25000"/>
            <a:t>j</a:t>
          </a:r>
          <a:r>
            <a:rPr lang="en-US"/>
            <a:t> will be linear, can test as a linear restriction</a:t>
          </a:r>
        </a:p>
      </dgm:t>
    </dgm:pt>
    <dgm:pt modelId="{29CDE9E2-651D-4BFC-AC3A-0FB5DCE016FD}" type="parTrans" cxnId="{0CA80D55-ED11-4D65-A940-F6E48DA98E3F}">
      <dgm:prSet/>
      <dgm:spPr/>
      <dgm:t>
        <a:bodyPr/>
        <a:lstStyle/>
        <a:p>
          <a:endParaRPr lang="en-US"/>
        </a:p>
      </dgm:t>
    </dgm:pt>
    <dgm:pt modelId="{3AD88646-0E66-4B4C-9940-EB543CAF4061}" type="sibTrans" cxnId="{0CA80D55-ED11-4D65-A940-F6E48DA98E3F}">
      <dgm:prSet/>
      <dgm:spPr/>
      <dgm:t>
        <a:bodyPr/>
        <a:lstStyle/>
        <a:p>
          <a:endParaRPr lang="en-US"/>
        </a:p>
      </dgm:t>
    </dgm:pt>
    <dgm:pt modelId="{438BBBC5-D835-4EF4-8EFC-CFB8DBD459DF}">
      <dgm:prSet/>
      <dgm:spPr/>
      <dgm:t>
        <a:bodyPr/>
        <a:lstStyle/>
        <a:p>
          <a:r>
            <a:rPr lang="en-US"/>
            <a:t>So, for </a:t>
          </a:r>
          <a:r>
            <a:rPr lang="en-US" i="1"/>
            <a:t>u</a:t>
          </a:r>
          <a:r>
            <a:rPr lang="en-US" baseline="30000"/>
            <a:t>2</a:t>
          </a:r>
          <a:r>
            <a:rPr lang="en-US" i="1"/>
            <a:t> = d</a:t>
          </a:r>
          <a:r>
            <a:rPr lang="en-US" i="1" baseline="-25000"/>
            <a:t>0</a:t>
          </a:r>
          <a:r>
            <a:rPr lang="en-US" i="1"/>
            <a:t> + d</a:t>
          </a:r>
          <a:r>
            <a:rPr lang="en-US" i="1" baseline="-25000"/>
            <a:t>1</a:t>
          </a:r>
          <a:r>
            <a:rPr lang="en-US" i="1"/>
            <a:t>x</a:t>
          </a:r>
          <a:r>
            <a:rPr lang="en-US" i="1" baseline="-25000"/>
            <a:t>1</a:t>
          </a:r>
          <a:r>
            <a:rPr lang="en-US" i="1"/>
            <a:t> +…+ d</a:t>
          </a:r>
          <a:r>
            <a:rPr lang="en-US" i="1" baseline="-25000"/>
            <a:t>k</a:t>
          </a:r>
          <a:r>
            <a:rPr lang="en-US" i="1"/>
            <a:t> x</a:t>
          </a:r>
          <a:r>
            <a:rPr lang="en-US" i="1" baseline="-25000"/>
            <a:t>k</a:t>
          </a:r>
          <a:r>
            <a:rPr lang="en-US" i="1"/>
            <a:t> + v</a:t>
          </a:r>
          <a:r>
            <a:rPr lang="en-US"/>
            <a:t>) this means testing H</a:t>
          </a:r>
          <a:r>
            <a:rPr lang="en-US" baseline="-25000"/>
            <a:t>0</a:t>
          </a:r>
          <a:r>
            <a:rPr lang="en-US"/>
            <a:t>: </a:t>
          </a:r>
          <a:r>
            <a:rPr lang="en-US" i="1"/>
            <a:t>d</a:t>
          </a:r>
          <a:r>
            <a:rPr lang="en-US" i="1" baseline="-25000"/>
            <a:t>1</a:t>
          </a:r>
          <a:r>
            <a:rPr lang="en-US"/>
            <a:t> = </a:t>
          </a:r>
          <a:r>
            <a:rPr lang="en-US" i="1"/>
            <a:t>d</a:t>
          </a:r>
          <a:r>
            <a:rPr lang="en-US" i="1" baseline="-25000"/>
            <a:t>2</a:t>
          </a:r>
          <a:r>
            <a:rPr lang="en-US"/>
            <a:t> = … = </a:t>
          </a:r>
          <a:r>
            <a:rPr lang="en-US" i="1"/>
            <a:t>d</a:t>
          </a:r>
          <a:r>
            <a:rPr lang="en-US" i="1" baseline="-25000"/>
            <a:t>k</a:t>
          </a:r>
          <a:r>
            <a:rPr lang="en-US"/>
            <a:t> = 0</a:t>
          </a:r>
        </a:p>
      </dgm:t>
    </dgm:pt>
    <dgm:pt modelId="{5ECD2E21-4E11-44A1-9AB7-D08735C0D44C}" type="parTrans" cxnId="{CE9AE0C8-9BB2-4015-90BC-A81841A9A1C4}">
      <dgm:prSet/>
      <dgm:spPr/>
      <dgm:t>
        <a:bodyPr/>
        <a:lstStyle/>
        <a:p>
          <a:endParaRPr lang="en-US"/>
        </a:p>
      </dgm:t>
    </dgm:pt>
    <dgm:pt modelId="{34934ADF-428B-421E-81CF-61764ABC008A}" type="sibTrans" cxnId="{CE9AE0C8-9BB2-4015-90BC-A81841A9A1C4}">
      <dgm:prSet/>
      <dgm:spPr/>
      <dgm:t>
        <a:bodyPr/>
        <a:lstStyle/>
        <a:p>
          <a:endParaRPr lang="en-US"/>
        </a:p>
      </dgm:t>
    </dgm:pt>
    <dgm:pt modelId="{5CE15509-4408-4C71-8672-20536EE6A694}" type="pres">
      <dgm:prSet presAssocID="{59F3EC2A-090C-4A45-B7B2-19C863593433}" presName="linear" presStyleCnt="0">
        <dgm:presLayoutVars>
          <dgm:animLvl val="lvl"/>
          <dgm:resizeHandles val="exact"/>
        </dgm:presLayoutVars>
      </dgm:prSet>
      <dgm:spPr/>
    </dgm:pt>
    <dgm:pt modelId="{097E38E7-DE98-4BD7-AC30-18E5A3DB44D5}" type="pres">
      <dgm:prSet presAssocID="{7BA2D3E0-EB13-4C9C-9E64-E28CB65A311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09E7772-60E1-4501-B6D5-B3F2C1057812}" type="pres">
      <dgm:prSet presAssocID="{7B07F234-9082-4E8D-87CC-B18A19BDC315}" presName="spacer" presStyleCnt="0"/>
      <dgm:spPr/>
    </dgm:pt>
    <dgm:pt modelId="{8CE37CC6-7BF2-450E-A30F-C651114742A1}" type="pres">
      <dgm:prSet presAssocID="{81A0A131-E095-4386-99FF-C9528EC5FDA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59A1946-0727-42E9-8EEE-D55405133391}" type="pres">
      <dgm:prSet presAssocID="{3AD88646-0E66-4B4C-9940-EB543CAF4061}" presName="spacer" presStyleCnt="0"/>
      <dgm:spPr/>
    </dgm:pt>
    <dgm:pt modelId="{24432EAE-A667-4DAA-A9DA-62FF3FDDFA3E}" type="pres">
      <dgm:prSet presAssocID="{438BBBC5-D835-4EF4-8EFC-CFB8DBD459D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22BCA16-BFE5-41CB-A0F3-44CA77832D96}" type="presOf" srcId="{81A0A131-E095-4386-99FF-C9528EC5FDA0}" destId="{8CE37CC6-7BF2-450E-A30F-C651114742A1}" srcOrd="0" destOrd="0" presId="urn:microsoft.com/office/officeart/2005/8/layout/vList2"/>
    <dgm:cxn modelId="{DF06AD32-464F-452D-AE9F-AC28FDFFC851}" type="presOf" srcId="{438BBBC5-D835-4EF4-8EFC-CFB8DBD459DF}" destId="{24432EAE-A667-4DAA-A9DA-62FF3FDDFA3E}" srcOrd="0" destOrd="0" presId="urn:microsoft.com/office/officeart/2005/8/layout/vList2"/>
    <dgm:cxn modelId="{89EA0038-8BBC-4A07-8DC7-D3D273EFC989}" srcId="{59F3EC2A-090C-4A45-B7B2-19C863593433}" destId="{7BA2D3E0-EB13-4C9C-9E64-E28CB65A3119}" srcOrd="0" destOrd="0" parTransId="{0EC167BB-83FE-4839-A62D-4EA383B78D66}" sibTransId="{7B07F234-9082-4E8D-87CC-B18A19BDC315}"/>
    <dgm:cxn modelId="{3DC2DE74-BB83-40B3-ABCC-E7D8A96AD252}" type="presOf" srcId="{7BA2D3E0-EB13-4C9C-9E64-E28CB65A3119}" destId="{097E38E7-DE98-4BD7-AC30-18E5A3DB44D5}" srcOrd="0" destOrd="0" presId="urn:microsoft.com/office/officeart/2005/8/layout/vList2"/>
    <dgm:cxn modelId="{0CA80D55-ED11-4D65-A940-F6E48DA98E3F}" srcId="{59F3EC2A-090C-4A45-B7B2-19C863593433}" destId="{81A0A131-E095-4386-99FF-C9528EC5FDA0}" srcOrd="1" destOrd="0" parTransId="{29CDE9E2-651D-4BFC-AC3A-0FB5DCE016FD}" sibTransId="{3AD88646-0E66-4B4C-9940-EB543CAF4061}"/>
    <dgm:cxn modelId="{CE9AE0C8-9BB2-4015-90BC-A81841A9A1C4}" srcId="{59F3EC2A-090C-4A45-B7B2-19C863593433}" destId="{438BBBC5-D835-4EF4-8EFC-CFB8DBD459DF}" srcOrd="2" destOrd="0" parTransId="{5ECD2E21-4E11-44A1-9AB7-D08735C0D44C}" sibTransId="{34934ADF-428B-421E-81CF-61764ABC008A}"/>
    <dgm:cxn modelId="{D2BE12FD-79BE-452C-A705-F063908578D1}" type="presOf" srcId="{59F3EC2A-090C-4A45-B7B2-19C863593433}" destId="{5CE15509-4408-4C71-8672-20536EE6A694}" srcOrd="0" destOrd="0" presId="urn:microsoft.com/office/officeart/2005/8/layout/vList2"/>
    <dgm:cxn modelId="{0F254C29-EE9F-406A-889C-16D6678DFFDE}" type="presParOf" srcId="{5CE15509-4408-4C71-8672-20536EE6A694}" destId="{097E38E7-DE98-4BD7-AC30-18E5A3DB44D5}" srcOrd="0" destOrd="0" presId="urn:microsoft.com/office/officeart/2005/8/layout/vList2"/>
    <dgm:cxn modelId="{7542BF10-E139-4424-A9AC-BEC56306DBF0}" type="presParOf" srcId="{5CE15509-4408-4C71-8672-20536EE6A694}" destId="{309E7772-60E1-4501-B6D5-B3F2C1057812}" srcOrd="1" destOrd="0" presId="urn:microsoft.com/office/officeart/2005/8/layout/vList2"/>
    <dgm:cxn modelId="{E59EBC78-3290-4F32-B41F-2603946E5B2D}" type="presParOf" srcId="{5CE15509-4408-4C71-8672-20536EE6A694}" destId="{8CE37CC6-7BF2-450E-A30F-C651114742A1}" srcOrd="2" destOrd="0" presId="urn:microsoft.com/office/officeart/2005/8/layout/vList2"/>
    <dgm:cxn modelId="{FE16CBB4-1415-4C9A-AD5B-1ADD51B940BF}" type="presParOf" srcId="{5CE15509-4408-4C71-8672-20536EE6A694}" destId="{759A1946-0727-42E9-8EEE-D55405133391}" srcOrd="3" destOrd="0" presId="urn:microsoft.com/office/officeart/2005/8/layout/vList2"/>
    <dgm:cxn modelId="{0CE7821B-2248-4EAA-838D-6936CBD78647}" type="presParOf" srcId="{5CE15509-4408-4C71-8672-20536EE6A694}" destId="{24432EAE-A667-4DAA-A9DA-62FF3FDDFA3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0FF81B-3FF1-4089-BB8E-1AEE2F23B62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348FC8-FAD3-4481-9F3F-F90546342FA6}">
      <dgm:prSet/>
      <dgm:spPr/>
      <dgm:t>
        <a:bodyPr/>
        <a:lstStyle/>
        <a:p>
          <a:r>
            <a:rPr lang="en-US"/>
            <a:t>Don’t observe the error, but can estimate it with the residuals from the OLS regression</a:t>
          </a:r>
        </a:p>
      </dgm:t>
    </dgm:pt>
    <dgm:pt modelId="{458A8BED-8393-4D68-9C77-5EAD1C697D64}" type="parTrans" cxnId="{6FCF9503-58FB-4A62-BE0C-4B6BF20DA9CB}">
      <dgm:prSet/>
      <dgm:spPr/>
      <dgm:t>
        <a:bodyPr/>
        <a:lstStyle/>
        <a:p>
          <a:endParaRPr lang="en-US"/>
        </a:p>
      </dgm:t>
    </dgm:pt>
    <dgm:pt modelId="{A2A59813-B84B-4BE4-B49D-3421B8966DCE}" type="sibTrans" cxnId="{6FCF9503-58FB-4A62-BE0C-4B6BF20DA9CB}">
      <dgm:prSet/>
      <dgm:spPr/>
      <dgm:t>
        <a:bodyPr/>
        <a:lstStyle/>
        <a:p>
          <a:endParaRPr lang="en-US"/>
        </a:p>
      </dgm:t>
    </dgm:pt>
    <dgm:pt modelId="{3D569D60-E520-4D5B-B992-1E38D0DEA8FA}">
      <dgm:prSet/>
      <dgm:spPr/>
      <dgm:t>
        <a:bodyPr/>
        <a:lstStyle/>
        <a:p>
          <a:r>
            <a:rPr lang="en-US"/>
            <a:t>After regressing the residuals squared on all of the </a:t>
          </a:r>
          <a:r>
            <a:rPr lang="en-US" i="1"/>
            <a:t>x</a:t>
          </a:r>
          <a:r>
            <a:rPr lang="en-US"/>
            <a:t>’s, can use the </a:t>
          </a:r>
          <a:r>
            <a:rPr lang="en-US" i="1"/>
            <a:t>R</a:t>
          </a:r>
          <a:r>
            <a:rPr lang="en-US" baseline="30000"/>
            <a:t>2</a:t>
          </a:r>
          <a:r>
            <a:rPr lang="en-US"/>
            <a:t> to form an </a:t>
          </a:r>
          <a:r>
            <a:rPr lang="en-US" i="1"/>
            <a:t>F</a:t>
          </a:r>
          <a:r>
            <a:rPr lang="en-US"/>
            <a:t> or </a:t>
          </a:r>
          <a:r>
            <a:rPr lang="en-US" i="1"/>
            <a:t>LM</a:t>
          </a:r>
          <a:r>
            <a:rPr lang="en-US"/>
            <a:t> test</a:t>
          </a:r>
        </a:p>
      </dgm:t>
    </dgm:pt>
    <dgm:pt modelId="{7D5D781F-1C02-4D9B-AD55-624F724CAF27}" type="parTrans" cxnId="{22CA0E8B-F85B-47C1-BEF5-D0E247F88A73}">
      <dgm:prSet/>
      <dgm:spPr/>
      <dgm:t>
        <a:bodyPr/>
        <a:lstStyle/>
        <a:p>
          <a:endParaRPr lang="en-US"/>
        </a:p>
      </dgm:t>
    </dgm:pt>
    <dgm:pt modelId="{9C238BF1-8704-43C7-B735-40D30586A73F}" type="sibTrans" cxnId="{22CA0E8B-F85B-47C1-BEF5-D0E247F88A73}">
      <dgm:prSet/>
      <dgm:spPr/>
      <dgm:t>
        <a:bodyPr/>
        <a:lstStyle/>
        <a:p>
          <a:endParaRPr lang="en-US"/>
        </a:p>
      </dgm:t>
    </dgm:pt>
    <dgm:pt modelId="{85130E42-ACDF-4FF1-A732-47039F6C6DC7}">
      <dgm:prSet/>
      <dgm:spPr/>
      <dgm:t>
        <a:bodyPr/>
        <a:lstStyle/>
        <a:p>
          <a:r>
            <a:rPr lang="en-US"/>
            <a:t>The </a:t>
          </a:r>
          <a:r>
            <a:rPr lang="en-US" i="1"/>
            <a:t>F</a:t>
          </a:r>
          <a:r>
            <a:rPr lang="en-US"/>
            <a:t> statistic is just the reported </a:t>
          </a:r>
          <a:r>
            <a:rPr lang="en-US" i="1"/>
            <a:t>F</a:t>
          </a:r>
          <a:r>
            <a:rPr lang="en-US"/>
            <a:t> statistic for overall significance of the regression, </a:t>
          </a:r>
          <a:r>
            <a:rPr lang="en-US" i="1"/>
            <a:t>F</a:t>
          </a:r>
          <a:r>
            <a:rPr lang="en-US"/>
            <a:t> = [</a:t>
          </a:r>
          <a:r>
            <a:rPr lang="en-US" i="1"/>
            <a:t>R</a:t>
          </a:r>
          <a:r>
            <a:rPr lang="en-US" baseline="30000"/>
            <a:t>2</a:t>
          </a:r>
          <a:r>
            <a:rPr lang="en-US"/>
            <a:t>/</a:t>
          </a:r>
          <a:r>
            <a:rPr lang="en-US" i="1"/>
            <a:t>k</a:t>
          </a:r>
          <a:r>
            <a:rPr lang="en-US"/>
            <a:t>]/[(1 </a:t>
          </a:r>
          <a:r>
            <a:rPr lang="en-US" i="1"/>
            <a:t>–</a:t>
          </a:r>
          <a:r>
            <a:rPr lang="en-US"/>
            <a:t> </a:t>
          </a:r>
          <a:r>
            <a:rPr lang="en-US" i="1"/>
            <a:t>R</a:t>
          </a:r>
          <a:r>
            <a:rPr lang="en-US" baseline="30000"/>
            <a:t>2</a:t>
          </a:r>
          <a:r>
            <a:rPr lang="en-US"/>
            <a:t>)/(</a:t>
          </a:r>
          <a:r>
            <a:rPr lang="en-US" i="1"/>
            <a:t>n – k</a:t>
          </a:r>
          <a:r>
            <a:rPr lang="en-US"/>
            <a:t> – 1)], which is distributed </a:t>
          </a:r>
          <a:r>
            <a:rPr lang="en-US" i="1"/>
            <a:t>F</a:t>
          </a:r>
          <a:r>
            <a:rPr lang="en-US" i="1" baseline="-25000"/>
            <a:t>k, n – k - 1</a:t>
          </a:r>
          <a:endParaRPr lang="en-US"/>
        </a:p>
      </dgm:t>
    </dgm:pt>
    <dgm:pt modelId="{2C57ABA9-13E8-4F9E-A407-78D1A96DB2B7}" type="parTrans" cxnId="{F4BDA00F-29C3-4DA6-BF5C-6823064CA6BE}">
      <dgm:prSet/>
      <dgm:spPr/>
      <dgm:t>
        <a:bodyPr/>
        <a:lstStyle/>
        <a:p>
          <a:endParaRPr lang="en-US"/>
        </a:p>
      </dgm:t>
    </dgm:pt>
    <dgm:pt modelId="{F3B738B6-975C-4CD1-A5AC-845887E24BFA}" type="sibTrans" cxnId="{F4BDA00F-29C3-4DA6-BF5C-6823064CA6BE}">
      <dgm:prSet/>
      <dgm:spPr/>
      <dgm:t>
        <a:bodyPr/>
        <a:lstStyle/>
        <a:p>
          <a:endParaRPr lang="en-US"/>
        </a:p>
      </dgm:t>
    </dgm:pt>
    <dgm:pt modelId="{DAA3C2FB-1619-441E-8F42-9E79E33DC1B6}">
      <dgm:prSet/>
      <dgm:spPr/>
      <dgm:t>
        <a:bodyPr/>
        <a:lstStyle/>
        <a:p>
          <a:r>
            <a:rPr lang="en-US"/>
            <a:t>The </a:t>
          </a:r>
          <a:r>
            <a:rPr lang="en-US" i="1"/>
            <a:t>LM</a:t>
          </a:r>
          <a:r>
            <a:rPr lang="en-US"/>
            <a:t> statistic is </a:t>
          </a:r>
          <a:r>
            <a:rPr lang="en-US" i="1"/>
            <a:t>LM</a:t>
          </a:r>
          <a:r>
            <a:rPr lang="en-US"/>
            <a:t> = </a:t>
          </a:r>
          <a:r>
            <a:rPr lang="en-US" i="1"/>
            <a:t>nR</a:t>
          </a:r>
          <a:r>
            <a:rPr lang="en-US" baseline="30000"/>
            <a:t>2</a:t>
          </a:r>
          <a:r>
            <a:rPr lang="en-US"/>
            <a:t>, which is distributed c</a:t>
          </a:r>
          <a:r>
            <a:rPr lang="en-US" baseline="30000"/>
            <a:t>2</a:t>
          </a:r>
          <a:r>
            <a:rPr lang="en-US" i="1" baseline="-25000"/>
            <a:t>k</a:t>
          </a:r>
          <a:endParaRPr lang="en-US"/>
        </a:p>
      </dgm:t>
    </dgm:pt>
    <dgm:pt modelId="{CAC370AC-BE03-46A5-BFA1-9CD2926460D2}" type="parTrans" cxnId="{A2CD6A2E-B987-4B6A-9C0E-917B0E5FCB3C}">
      <dgm:prSet/>
      <dgm:spPr/>
      <dgm:t>
        <a:bodyPr/>
        <a:lstStyle/>
        <a:p>
          <a:endParaRPr lang="en-US"/>
        </a:p>
      </dgm:t>
    </dgm:pt>
    <dgm:pt modelId="{16827B89-1D14-42CF-8BB6-2A1B9B1DF38A}" type="sibTrans" cxnId="{A2CD6A2E-B987-4B6A-9C0E-917B0E5FCB3C}">
      <dgm:prSet/>
      <dgm:spPr/>
      <dgm:t>
        <a:bodyPr/>
        <a:lstStyle/>
        <a:p>
          <a:endParaRPr lang="en-US"/>
        </a:p>
      </dgm:t>
    </dgm:pt>
    <dgm:pt modelId="{5B01A099-30EE-46BD-A475-EA45758CDD0F}" type="pres">
      <dgm:prSet presAssocID="{7B0FF81B-3FF1-4089-BB8E-1AEE2F23B62B}" presName="linear" presStyleCnt="0">
        <dgm:presLayoutVars>
          <dgm:animLvl val="lvl"/>
          <dgm:resizeHandles val="exact"/>
        </dgm:presLayoutVars>
      </dgm:prSet>
      <dgm:spPr/>
    </dgm:pt>
    <dgm:pt modelId="{C26EDFF8-C8EE-46B3-8D13-BA6E87C83495}" type="pres">
      <dgm:prSet presAssocID="{01348FC8-FAD3-4481-9F3F-F90546342FA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2D358D9-512C-4D77-B43B-185ED1CD0334}" type="pres">
      <dgm:prSet presAssocID="{A2A59813-B84B-4BE4-B49D-3421B8966DCE}" presName="spacer" presStyleCnt="0"/>
      <dgm:spPr/>
    </dgm:pt>
    <dgm:pt modelId="{07A7BC28-B809-4692-8B6A-BDC276F7C40C}" type="pres">
      <dgm:prSet presAssocID="{3D569D60-E520-4D5B-B992-1E38D0DEA8F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B23A28B-5CC9-40A5-91B5-E92E3C6FB839}" type="pres">
      <dgm:prSet presAssocID="{9C238BF1-8704-43C7-B735-40D30586A73F}" presName="spacer" presStyleCnt="0"/>
      <dgm:spPr/>
    </dgm:pt>
    <dgm:pt modelId="{12791A07-4B26-4795-AE6A-6269A0F2368F}" type="pres">
      <dgm:prSet presAssocID="{85130E42-ACDF-4FF1-A732-47039F6C6DC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4E72ED3-052E-4711-9B66-BD5AAC80267F}" type="pres">
      <dgm:prSet presAssocID="{F3B738B6-975C-4CD1-A5AC-845887E24BFA}" presName="spacer" presStyleCnt="0"/>
      <dgm:spPr/>
    </dgm:pt>
    <dgm:pt modelId="{26551C65-A923-487B-BC5E-131EB9BF2B31}" type="pres">
      <dgm:prSet presAssocID="{DAA3C2FB-1619-441E-8F42-9E79E33DC1B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FCF9503-58FB-4A62-BE0C-4B6BF20DA9CB}" srcId="{7B0FF81B-3FF1-4089-BB8E-1AEE2F23B62B}" destId="{01348FC8-FAD3-4481-9F3F-F90546342FA6}" srcOrd="0" destOrd="0" parTransId="{458A8BED-8393-4D68-9C77-5EAD1C697D64}" sibTransId="{A2A59813-B84B-4BE4-B49D-3421B8966DCE}"/>
    <dgm:cxn modelId="{F4BDA00F-29C3-4DA6-BF5C-6823064CA6BE}" srcId="{7B0FF81B-3FF1-4089-BB8E-1AEE2F23B62B}" destId="{85130E42-ACDF-4FF1-A732-47039F6C6DC7}" srcOrd="2" destOrd="0" parTransId="{2C57ABA9-13E8-4F9E-A407-78D1A96DB2B7}" sibTransId="{F3B738B6-975C-4CD1-A5AC-845887E24BFA}"/>
    <dgm:cxn modelId="{A2CD6A2E-B987-4B6A-9C0E-917B0E5FCB3C}" srcId="{7B0FF81B-3FF1-4089-BB8E-1AEE2F23B62B}" destId="{DAA3C2FB-1619-441E-8F42-9E79E33DC1B6}" srcOrd="3" destOrd="0" parTransId="{CAC370AC-BE03-46A5-BFA1-9CD2926460D2}" sibTransId="{16827B89-1D14-42CF-8BB6-2A1B9B1DF38A}"/>
    <dgm:cxn modelId="{00A98F68-0B1F-44D2-9D2A-4AF4F46C13F7}" type="presOf" srcId="{DAA3C2FB-1619-441E-8F42-9E79E33DC1B6}" destId="{26551C65-A923-487B-BC5E-131EB9BF2B31}" srcOrd="0" destOrd="0" presId="urn:microsoft.com/office/officeart/2005/8/layout/vList2"/>
    <dgm:cxn modelId="{0F561C59-C93B-4E3C-A22C-07C958478850}" type="presOf" srcId="{3D569D60-E520-4D5B-B992-1E38D0DEA8FA}" destId="{07A7BC28-B809-4692-8B6A-BDC276F7C40C}" srcOrd="0" destOrd="0" presId="urn:microsoft.com/office/officeart/2005/8/layout/vList2"/>
    <dgm:cxn modelId="{9E94A081-80EE-4E0D-AC9A-79B4E881B93C}" type="presOf" srcId="{01348FC8-FAD3-4481-9F3F-F90546342FA6}" destId="{C26EDFF8-C8EE-46B3-8D13-BA6E87C83495}" srcOrd="0" destOrd="0" presId="urn:microsoft.com/office/officeart/2005/8/layout/vList2"/>
    <dgm:cxn modelId="{22CA0E8B-F85B-47C1-BEF5-D0E247F88A73}" srcId="{7B0FF81B-3FF1-4089-BB8E-1AEE2F23B62B}" destId="{3D569D60-E520-4D5B-B992-1E38D0DEA8FA}" srcOrd="1" destOrd="0" parTransId="{7D5D781F-1C02-4D9B-AD55-624F724CAF27}" sibTransId="{9C238BF1-8704-43C7-B735-40D30586A73F}"/>
    <dgm:cxn modelId="{31862E96-4BE0-48EF-9417-1C95CD292FAF}" type="presOf" srcId="{85130E42-ACDF-4FF1-A732-47039F6C6DC7}" destId="{12791A07-4B26-4795-AE6A-6269A0F2368F}" srcOrd="0" destOrd="0" presId="urn:microsoft.com/office/officeart/2005/8/layout/vList2"/>
    <dgm:cxn modelId="{0632C8E9-8D5E-4C36-A9F1-943FE72B734F}" type="presOf" srcId="{7B0FF81B-3FF1-4089-BB8E-1AEE2F23B62B}" destId="{5B01A099-30EE-46BD-A475-EA45758CDD0F}" srcOrd="0" destOrd="0" presId="urn:microsoft.com/office/officeart/2005/8/layout/vList2"/>
    <dgm:cxn modelId="{5170F7CB-31E2-4086-A354-E79DD002965D}" type="presParOf" srcId="{5B01A099-30EE-46BD-A475-EA45758CDD0F}" destId="{C26EDFF8-C8EE-46B3-8D13-BA6E87C83495}" srcOrd="0" destOrd="0" presId="urn:microsoft.com/office/officeart/2005/8/layout/vList2"/>
    <dgm:cxn modelId="{510CC6CE-8DBC-4247-B9D6-B2AC9FD62841}" type="presParOf" srcId="{5B01A099-30EE-46BD-A475-EA45758CDD0F}" destId="{D2D358D9-512C-4D77-B43B-185ED1CD0334}" srcOrd="1" destOrd="0" presId="urn:microsoft.com/office/officeart/2005/8/layout/vList2"/>
    <dgm:cxn modelId="{54FC78B3-ED63-49A3-B75B-D26BD4EE2BE8}" type="presParOf" srcId="{5B01A099-30EE-46BD-A475-EA45758CDD0F}" destId="{07A7BC28-B809-4692-8B6A-BDC276F7C40C}" srcOrd="2" destOrd="0" presId="urn:microsoft.com/office/officeart/2005/8/layout/vList2"/>
    <dgm:cxn modelId="{85AD91C5-4014-47A5-A5C1-DD00610814E4}" type="presParOf" srcId="{5B01A099-30EE-46BD-A475-EA45758CDD0F}" destId="{8B23A28B-5CC9-40A5-91B5-E92E3C6FB839}" srcOrd="3" destOrd="0" presId="urn:microsoft.com/office/officeart/2005/8/layout/vList2"/>
    <dgm:cxn modelId="{EB5AD0AD-8EA3-497C-912E-0219651E1194}" type="presParOf" srcId="{5B01A099-30EE-46BD-A475-EA45758CDD0F}" destId="{12791A07-4B26-4795-AE6A-6269A0F2368F}" srcOrd="4" destOrd="0" presId="urn:microsoft.com/office/officeart/2005/8/layout/vList2"/>
    <dgm:cxn modelId="{DE82D1E3-96D7-449B-AA78-2DF7CBC87796}" type="presParOf" srcId="{5B01A099-30EE-46BD-A475-EA45758CDD0F}" destId="{74E72ED3-052E-4711-9B66-BD5AAC80267F}" srcOrd="5" destOrd="0" presId="urn:microsoft.com/office/officeart/2005/8/layout/vList2"/>
    <dgm:cxn modelId="{E3370B95-0660-43A9-B2E1-DB4AB005BC73}" type="presParOf" srcId="{5B01A099-30EE-46BD-A475-EA45758CDD0F}" destId="{26551C65-A923-487B-BC5E-131EB9BF2B3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C753C9-C115-4DB5-A050-B1D868E593E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BA318B9-02F8-4376-A71D-6A7D7F26157C}">
      <dgm:prSet/>
      <dgm:spPr/>
      <dgm:t>
        <a:bodyPr/>
        <a:lstStyle/>
        <a:p>
          <a:r>
            <a:rPr lang="en-US"/>
            <a:t>The Breusch-Pagan test will detect any linear forms of heteroskedasticity</a:t>
          </a:r>
        </a:p>
      </dgm:t>
    </dgm:pt>
    <dgm:pt modelId="{C520A5B1-CFEB-4E9C-86F3-26198D9FB59C}" type="parTrans" cxnId="{BC1A9186-4DBD-44FD-AE4E-F6AF4B1AAA1A}">
      <dgm:prSet/>
      <dgm:spPr/>
      <dgm:t>
        <a:bodyPr/>
        <a:lstStyle/>
        <a:p>
          <a:endParaRPr lang="en-US"/>
        </a:p>
      </dgm:t>
    </dgm:pt>
    <dgm:pt modelId="{F4C74649-F1B2-4242-8A0E-0CEDA608EA15}" type="sibTrans" cxnId="{BC1A9186-4DBD-44FD-AE4E-F6AF4B1AAA1A}">
      <dgm:prSet/>
      <dgm:spPr/>
      <dgm:t>
        <a:bodyPr/>
        <a:lstStyle/>
        <a:p>
          <a:endParaRPr lang="en-US"/>
        </a:p>
      </dgm:t>
    </dgm:pt>
    <dgm:pt modelId="{702E0A66-3C2E-424A-A67B-17DF9A1AD6A5}">
      <dgm:prSet/>
      <dgm:spPr/>
      <dgm:t>
        <a:bodyPr/>
        <a:lstStyle/>
        <a:p>
          <a:r>
            <a:rPr lang="en-US"/>
            <a:t>The White test allows for nonlinearities by using squares and crossproducts of all the </a:t>
          </a:r>
          <a:r>
            <a:rPr lang="en-US" i="1"/>
            <a:t>x</a:t>
          </a:r>
          <a:r>
            <a:rPr lang="en-US"/>
            <a:t>’s</a:t>
          </a:r>
        </a:p>
      </dgm:t>
    </dgm:pt>
    <dgm:pt modelId="{7F163DE3-7907-4875-A73D-315E16D75FBF}" type="parTrans" cxnId="{5681FA96-1D3B-4B21-8473-1C65344B1200}">
      <dgm:prSet/>
      <dgm:spPr/>
      <dgm:t>
        <a:bodyPr/>
        <a:lstStyle/>
        <a:p>
          <a:endParaRPr lang="en-US"/>
        </a:p>
      </dgm:t>
    </dgm:pt>
    <dgm:pt modelId="{8C7A5B64-16CF-481B-94CC-586CE914E895}" type="sibTrans" cxnId="{5681FA96-1D3B-4B21-8473-1C65344B1200}">
      <dgm:prSet/>
      <dgm:spPr/>
      <dgm:t>
        <a:bodyPr/>
        <a:lstStyle/>
        <a:p>
          <a:endParaRPr lang="en-US"/>
        </a:p>
      </dgm:t>
    </dgm:pt>
    <dgm:pt modelId="{A0CE3F4D-2BDA-471F-A170-1BD7BCB3DA71}">
      <dgm:prSet/>
      <dgm:spPr/>
      <dgm:t>
        <a:bodyPr/>
        <a:lstStyle/>
        <a:p>
          <a:r>
            <a:rPr lang="en-US"/>
            <a:t>Still just using an F or LM to test whether all the </a:t>
          </a:r>
          <a:r>
            <a:rPr lang="en-US" i="1"/>
            <a:t>x</a:t>
          </a:r>
          <a:r>
            <a:rPr lang="en-US" baseline="-25000"/>
            <a:t>j</a:t>
          </a:r>
          <a:r>
            <a:rPr lang="en-US"/>
            <a:t>, </a:t>
          </a:r>
          <a:r>
            <a:rPr lang="en-US" i="1"/>
            <a:t>x</a:t>
          </a:r>
          <a:r>
            <a:rPr lang="en-US" baseline="-25000"/>
            <a:t>j</a:t>
          </a:r>
          <a:r>
            <a:rPr lang="en-US" baseline="30000"/>
            <a:t>2</a:t>
          </a:r>
          <a:r>
            <a:rPr lang="en-US"/>
            <a:t>, and </a:t>
          </a:r>
          <a:r>
            <a:rPr lang="en-US" i="1"/>
            <a:t>x</a:t>
          </a:r>
          <a:r>
            <a:rPr lang="en-US" baseline="-25000"/>
            <a:t>j</a:t>
          </a:r>
          <a:r>
            <a:rPr lang="en-US" i="1"/>
            <a:t>x</a:t>
          </a:r>
          <a:r>
            <a:rPr lang="en-US" baseline="-25000"/>
            <a:t>h</a:t>
          </a:r>
          <a:r>
            <a:rPr lang="en-US"/>
            <a:t> are jointly significant</a:t>
          </a:r>
        </a:p>
      </dgm:t>
    </dgm:pt>
    <dgm:pt modelId="{AAE8A218-1E03-4000-A825-3353A9D3821E}" type="parTrans" cxnId="{F0CC64A8-3263-4982-88C2-1D198033DCD0}">
      <dgm:prSet/>
      <dgm:spPr/>
      <dgm:t>
        <a:bodyPr/>
        <a:lstStyle/>
        <a:p>
          <a:endParaRPr lang="en-US"/>
        </a:p>
      </dgm:t>
    </dgm:pt>
    <dgm:pt modelId="{3F5A52ED-63C9-44D4-9BEA-CF725984A4C4}" type="sibTrans" cxnId="{F0CC64A8-3263-4982-88C2-1D198033DCD0}">
      <dgm:prSet/>
      <dgm:spPr/>
      <dgm:t>
        <a:bodyPr/>
        <a:lstStyle/>
        <a:p>
          <a:endParaRPr lang="en-US"/>
        </a:p>
      </dgm:t>
    </dgm:pt>
    <dgm:pt modelId="{D8C1A4E4-CB7B-4A19-8FB2-5BA1765C9ADC}">
      <dgm:prSet/>
      <dgm:spPr/>
      <dgm:t>
        <a:bodyPr/>
        <a:lstStyle/>
        <a:p>
          <a:r>
            <a:rPr lang="en-US"/>
            <a:t>This can get to be unwieldy pretty quickly</a:t>
          </a:r>
        </a:p>
      </dgm:t>
    </dgm:pt>
    <dgm:pt modelId="{C93679F4-E603-4FB3-917E-3B2D240C1697}" type="parTrans" cxnId="{D4E2B6D6-734D-47F7-9C57-15716C9F018F}">
      <dgm:prSet/>
      <dgm:spPr/>
      <dgm:t>
        <a:bodyPr/>
        <a:lstStyle/>
        <a:p>
          <a:endParaRPr lang="en-US"/>
        </a:p>
      </dgm:t>
    </dgm:pt>
    <dgm:pt modelId="{D439954A-E176-475E-828C-CE3DD3BE2B47}" type="sibTrans" cxnId="{D4E2B6D6-734D-47F7-9C57-15716C9F018F}">
      <dgm:prSet/>
      <dgm:spPr/>
      <dgm:t>
        <a:bodyPr/>
        <a:lstStyle/>
        <a:p>
          <a:endParaRPr lang="en-US"/>
        </a:p>
      </dgm:t>
    </dgm:pt>
    <dgm:pt modelId="{F604A5FD-7F5F-47E3-8BAB-08DA4C294181}" type="pres">
      <dgm:prSet presAssocID="{92C753C9-C115-4DB5-A050-B1D868E593EC}" presName="vert0" presStyleCnt="0">
        <dgm:presLayoutVars>
          <dgm:dir/>
          <dgm:animOne val="branch"/>
          <dgm:animLvl val="lvl"/>
        </dgm:presLayoutVars>
      </dgm:prSet>
      <dgm:spPr/>
    </dgm:pt>
    <dgm:pt modelId="{DAD9CCAB-B335-46FA-816B-BBDB49777DF0}" type="pres">
      <dgm:prSet presAssocID="{5BA318B9-02F8-4376-A71D-6A7D7F26157C}" presName="thickLine" presStyleLbl="alignNode1" presStyleIdx="0" presStyleCnt="4"/>
      <dgm:spPr/>
    </dgm:pt>
    <dgm:pt modelId="{D7196EF3-FEB5-40FC-A4E0-93B27423BEE9}" type="pres">
      <dgm:prSet presAssocID="{5BA318B9-02F8-4376-A71D-6A7D7F26157C}" presName="horz1" presStyleCnt="0"/>
      <dgm:spPr/>
    </dgm:pt>
    <dgm:pt modelId="{A7806BAB-5552-485D-8D39-338538D4062B}" type="pres">
      <dgm:prSet presAssocID="{5BA318B9-02F8-4376-A71D-6A7D7F26157C}" presName="tx1" presStyleLbl="revTx" presStyleIdx="0" presStyleCnt="4"/>
      <dgm:spPr/>
    </dgm:pt>
    <dgm:pt modelId="{F95109BE-272B-4210-8294-01F965847DB0}" type="pres">
      <dgm:prSet presAssocID="{5BA318B9-02F8-4376-A71D-6A7D7F26157C}" presName="vert1" presStyleCnt="0"/>
      <dgm:spPr/>
    </dgm:pt>
    <dgm:pt modelId="{10574772-13AF-4D12-9DA7-330B7172C40F}" type="pres">
      <dgm:prSet presAssocID="{702E0A66-3C2E-424A-A67B-17DF9A1AD6A5}" presName="thickLine" presStyleLbl="alignNode1" presStyleIdx="1" presStyleCnt="4"/>
      <dgm:spPr/>
    </dgm:pt>
    <dgm:pt modelId="{7490C5E2-54B0-49F7-8D9C-1B9C2A75D341}" type="pres">
      <dgm:prSet presAssocID="{702E0A66-3C2E-424A-A67B-17DF9A1AD6A5}" presName="horz1" presStyleCnt="0"/>
      <dgm:spPr/>
    </dgm:pt>
    <dgm:pt modelId="{3B778524-6DF8-469E-A1D1-50B68139C99D}" type="pres">
      <dgm:prSet presAssocID="{702E0A66-3C2E-424A-A67B-17DF9A1AD6A5}" presName="tx1" presStyleLbl="revTx" presStyleIdx="1" presStyleCnt="4"/>
      <dgm:spPr/>
    </dgm:pt>
    <dgm:pt modelId="{9CEB4DA7-DD68-4A32-B6B4-6C4096297D6E}" type="pres">
      <dgm:prSet presAssocID="{702E0A66-3C2E-424A-A67B-17DF9A1AD6A5}" presName="vert1" presStyleCnt="0"/>
      <dgm:spPr/>
    </dgm:pt>
    <dgm:pt modelId="{0C01CBE6-A970-4085-8B58-283CFF8A6C52}" type="pres">
      <dgm:prSet presAssocID="{A0CE3F4D-2BDA-471F-A170-1BD7BCB3DA71}" presName="thickLine" presStyleLbl="alignNode1" presStyleIdx="2" presStyleCnt="4"/>
      <dgm:spPr/>
    </dgm:pt>
    <dgm:pt modelId="{CD4E3422-D5EB-4345-BB0E-CC4D2C6262D4}" type="pres">
      <dgm:prSet presAssocID="{A0CE3F4D-2BDA-471F-A170-1BD7BCB3DA71}" presName="horz1" presStyleCnt="0"/>
      <dgm:spPr/>
    </dgm:pt>
    <dgm:pt modelId="{7B33F212-1082-4995-9322-3BECEF567D5C}" type="pres">
      <dgm:prSet presAssocID="{A0CE3F4D-2BDA-471F-A170-1BD7BCB3DA71}" presName="tx1" presStyleLbl="revTx" presStyleIdx="2" presStyleCnt="4"/>
      <dgm:spPr/>
    </dgm:pt>
    <dgm:pt modelId="{3D6EBF4C-CFD0-4CA9-9C32-181243277F40}" type="pres">
      <dgm:prSet presAssocID="{A0CE3F4D-2BDA-471F-A170-1BD7BCB3DA71}" presName="vert1" presStyleCnt="0"/>
      <dgm:spPr/>
    </dgm:pt>
    <dgm:pt modelId="{723E330A-7E7A-4E50-B069-AFD3B3A0F52C}" type="pres">
      <dgm:prSet presAssocID="{D8C1A4E4-CB7B-4A19-8FB2-5BA1765C9ADC}" presName="thickLine" presStyleLbl="alignNode1" presStyleIdx="3" presStyleCnt="4"/>
      <dgm:spPr/>
    </dgm:pt>
    <dgm:pt modelId="{AB05252C-1EAE-4B81-831C-8F10C3B44C00}" type="pres">
      <dgm:prSet presAssocID="{D8C1A4E4-CB7B-4A19-8FB2-5BA1765C9ADC}" presName="horz1" presStyleCnt="0"/>
      <dgm:spPr/>
    </dgm:pt>
    <dgm:pt modelId="{C44C718C-E36B-4B9E-9836-D8347AD3333D}" type="pres">
      <dgm:prSet presAssocID="{D8C1A4E4-CB7B-4A19-8FB2-5BA1765C9ADC}" presName="tx1" presStyleLbl="revTx" presStyleIdx="3" presStyleCnt="4"/>
      <dgm:spPr/>
    </dgm:pt>
    <dgm:pt modelId="{C880492B-EAF9-43E1-A2AF-F1B61CC800ED}" type="pres">
      <dgm:prSet presAssocID="{D8C1A4E4-CB7B-4A19-8FB2-5BA1765C9ADC}" presName="vert1" presStyleCnt="0"/>
      <dgm:spPr/>
    </dgm:pt>
  </dgm:ptLst>
  <dgm:cxnLst>
    <dgm:cxn modelId="{6227AF34-BB71-45A9-A9ED-EC2604638388}" type="presOf" srcId="{92C753C9-C115-4DB5-A050-B1D868E593EC}" destId="{F604A5FD-7F5F-47E3-8BAB-08DA4C294181}" srcOrd="0" destOrd="0" presId="urn:microsoft.com/office/officeart/2008/layout/LinedList"/>
    <dgm:cxn modelId="{14809F4E-CA39-4AA2-8E0C-616F4A14E8DF}" type="presOf" srcId="{D8C1A4E4-CB7B-4A19-8FB2-5BA1765C9ADC}" destId="{C44C718C-E36B-4B9E-9836-D8347AD3333D}" srcOrd="0" destOrd="0" presId="urn:microsoft.com/office/officeart/2008/layout/LinedList"/>
    <dgm:cxn modelId="{BC1A9186-4DBD-44FD-AE4E-F6AF4B1AAA1A}" srcId="{92C753C9-C115-4DB5-A050-B1D868E593EC}" destId="{5BA318B9-02F8-4376-A71D-6A7D7F26157C}" srcOrd="0" destOrd="0" parTransId="{C520A5B1-CFEB-4E9C-86F3-26198D9FB59C}" sibTransId="{F4C74649-F1B2-4242-8A0E-0CEDA608EA15}"/>
    <dgm:cxn modelId="{5681FA96-1D3B-4B21-8473-1C65344B1200}" srcId="{92C753C9-C115-4DB5-A050-B1D868E593EC}" destId="{702E0A66-3C2E-424A-A67B-17DF9A1AD6A5}" srcOrd="1" destOrd="0" parTransId="{7F163DE3-7907-4875-A73D-315E16D75FBF}" sibTransId="{8C7A5B64-16CF-481B-94CC-586CE914E895}"/>
    <dgm:cxn modelId="{F0CC64A8-3263-4982-88C2-1D198033DCD0}" srcId="{92C753C9-C115-4DB5-A050-B1D868E593EC}" destId="{A0CE3F4D-2BDA-471F-A170-1BD7BCB3DA71}" srcOrd="2" destOrd="0" parTransId="{AAE8A218-1E03-4000-A825-3353A9D3821E}" sibTransId="{3F5A52ED-63C9-44D4-9BEA-CF725984A4C4}"/>
    <dgm:cxn modelId="{D4E2B6D6-734D-47F7-9C57-15716C9F018F}" srcId="{92C753C9-C115-4DB5-A050-B1D868E593EC}" destId="{D8C1A4E4-CB7B-4A19-8FB2-5BA1765C9ADC}" srcOrd="3" destOrd="0" parTransId="{C93679F4-E603-4FB3-917E-3B2D240C1697}" sibTransId="{D439954A-E176-475E-828C-CE3DD3BE2B47}"/>
    <dgm:cxn modelId="{DEEA53E6-75CF-4231-A051-3C39375EBEED}" type="presOf" srcId="{702E0A66-3C2E-424A-A67B-17DF9A1AD6A5}" destId="{3B778524-6DF8-469E-A1D1-50B68139C99D}" srcOrd="0" destOrd="0" presId="urn:microsoft.com/office/officeart/2008/layout/LinedList"/>
    <dgm:cxn modelId="{EC58D2ED-C9F9-4288-9217-9E26F06359A6}" type="presOf" srcId="{5BA318B9-02F8-4376-A71D-6A7D7F26157C}" destId="{A7806BAB-5552-485D-8D39-338538D4062B}" srcOrd="0" destOrd="0" presId="urn:microsoft.com/office/officeart/2008/layout/LinedList"/>
    <dgm:cxn modelId="{16BDFAFE-D999-4C6F-A26D-5645D4696381}" type="presOf" srcId="{A0CE3F4D-2BDA-471F-A170-1BD7BCB3DA71}" destId="{7B33F212-1082-4995-9322-3BECEF567D5C}" srcOrd="0" destOrd="0" presId="urn:microsoft.com/office/officeart/2008/layout/LinedList"/>
    <dgm:cxn modelId="{AF1BA45D-E367-4394-821B-2B8A4757BEEA}" type="presParOf" srcId="{F604A5FD-7F5F-47E3-8BAB-08DA4C294181}" destId="{DAD9CCAB-B335-46FA-816B-BBDB49777DF0}" srcOrd="0" destOrd="0" presId="urn:microsoft.com/office/officeart/2008/layout/LinedList"/>
    <dgm:cxn modelId="{E720D981-AFD5-4D5F-9530-DA994661B79F}" type="presParOf" srcId="{F604A5FD-7F5F-47E3-8BAB-08DA4C294181}" destId="{D7196EF3-FEB5-40FC-A4E0-93B27423BEE9}" srcOrd="1" destOrd="0" presId="urn:microsoft.com/office/officeart/2008/layout/LinedList"/>
    <dgm:cxn modelId="{B658914D-7748-40D4-8ED5-C79A5B937273}" type="presParOf" srcId="{D7196EF3-FEB5-40FC-A4E0-93B27423BEE9}" destId="{A7806BAB-5552-485D-8D39-338538D4062B}" srcOrd="0" destOrd="0" presId="urn:microsoft.com/office/officeart/2008/layout/LinedList"/>
    <dgm:cxn modelId="{F4CDB96D-B43F-4CB1-9622-9B0E6BA6BF09}" type="presParOf" srcId="{D7196EF3-FEB5-40FC-A4E0-93B27423BEE9}" destId="{F95109BE-272B-4210-8294-01F965847DB0}" srcOrd="1" destOrd="0" presId="urn:microsoft.com/office/officeart/2008/layout/LinedList"/>
    <dgm:cxn modelId="{31525669-CCD2-424E-8157-5C7913371A3B}" type="presParOf" srcId="{F604A5FD-7F5F-47E3-8BAB-08DA4C294181}" destId="{10574772-13AF-4D12-9DA7-330B7172C40F}" srcOrd="2" destOrd="0" presId="urn:microsoft.com/office/officeart/2008/layout/LinedList"/>
    <dgm:cxn modelId="{AAC32E1E-8936-4126-A37A-79E281691CC6}" type="presParOf" srcId="{F604A5FD-7F5F-47E3-8BAB-08DA4C294181}" destId="{7490C5E2-54B0-49F7-8D9C-1B9C2A75D341}" srcOrd="3" destOrd="0" presId="urn:microsoft.com/office/officeart/2008/layout/LinedList"/>
    <dgm:cxn modelId="{45C8CF37-167D-4BB6-9A74-38AD54D76AD9}" type="presParOf" srcId="{7490C5E2-54B0-49F7-8D9C-1B9C2A75D341}" destId="{3B778524-6DF8-469E-A1D1-50B68139C99D}" srcOrd="0" destOrd="0" presId="urn:microsoft.com/office/officeart/2008/layout/LinedList"/>
    <dgm:cxn modelId="{477D1C3A-5706-43EF-BE0F-0D229D8FC157}" type="presParOf" srcId="{7490C5E2-54B0-49F7-8D9C-1B9C2A75D341}" destId="{9CEB4DA7-DD68-4A32-B6B4-6C4096297D6E}" srcOrd="1" destOrd="0" presId="urn:microsoft.com/office/officeart/2008/layout/LinedList"/>
    <dgm:cxn modelId="{76B3F8CB-609E-421E-AF68-55C7FD798627}" type="presParOf" srcId="{F604A5FD-7F5F-47E3-8BAB-08DA4C294181}" destId="{0C01CBE6-A970-4085-8B58-283CFF8A6C52}" srcOrd="4" destOrd="0" presId="urn:microsoft.com/office/officeart/2008/layout/LinedList"/>
    <dgm:cxn modelId="{2EC61F6F-5460-4F45-89D2-694F58951699}" type="presParOf" srcId="{F604A5FD-7F5F-47E3-8BAB-08DA4C294181}" destId="{CD4E3422-D5EB-4345-BB0E-CC4D2C6262D4}" srcOrd="5" destOrd="0" presId="urn:microsoft.com/office/officeart/2008/layout/LinedList"/>
    <dgm:cxn modelId="{A6FCB9D2-30AE-4FAB-BFF2-372A22C7852E}" type="presParOf" srcId="{CD4E3422-D5EB-4345-BB0E-CC4D2C6262D4}" destId="{7B33F212-1082-4995-9322-3BECEF567D5C}" srcOrd="0" destOrd="0" presId="urn:microsoft.com/office/officeart/2008/layout/LinedList"/>
    <dgm:cxn modelId="{13DCF58D-677B-4726-983E-71D3FF9F8E4B}" type="presParOf" srcId="{CD4E3422-D5EB-4345-BB0E-CC4D2C6262D4}" destId="{3D6EBF4C-CFD0-4CA9-9C32-181243277F40}" srcOrd="1" destOrd="0" presId="urn:microsoft.com/office/officeart/2008/layout/LinedList"/>
    <dgm:cxn modelId="{0649012F-DCD1-490F-B63C-CFB7E3E26A1F}" type="presParOf" srcId="{F604A5FD-7F5F-47E3-8BAB-08DA4C294181}" destId="{723E330A-7E7A-4E50-B069-AFD3B3A0F52C}" srcOrd="6" destOrd="0" presId="urn:microsoft.com/office/officeart/2008/layout/LinedList"/>
    <dgm:cxn modelId="{7CE8FCF9-35F3-41EC-B913-9A86BB0814F8}" type="presParOf" srcId="{F604A5FD-7F5F-47E3-8BAB-08DA4C294181}" destId="{AB05252C-1EAE-4B81-831C-8F10C3B44C00}" srcOrd="7" destOrd="0" presId="urn:microsoft.com/office/officeart/2008/layout/LinedList"/>
    <dgm:cxn modelId="{875A3C66-DBF1-449B-BF0B-9B1F6602D8C1}" type="presParOf" srcId="{AB05252C-1EAE-4B81-831C-8F10C3B44C00}" destId="{C44C718C-E36B-4B9E-9836-D8347AD3333D}" srcOrd="0" destOrd="0" presId="urn:microsoft.com/office/officeart/2008/layout/LinedList"/>
    <dgm:cxn modelId="{663226C1-5A5C-4551-82C9-46664E094C58}" type="presParOf" srcId="{AB05252C-1EAE-4B81-831C-8F10C3B44C00}" destId="{C880492B-EAF9-43E1-A2AF-F1B61CC800E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C1352-2C10-4EDC-A4CA-1AB23CE3F514}">
      <dsp:nvSpPr>
        <dsp:cNvPr id="0" name=""/>
        <dsp:cNvSpPr/>
      </dsp:nvSpPr>
      <dsp:spPr>
        <a:xfrm>
          <a:off x="0" y="2663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E633B5-6333-4BFD-8C18-E57B8C73410C}">
      <dsp:nvSpPr>
        <dsp:cNvPr id="0" name=""/>
        <dsp:cNvSpPr/>
      </dsp:nvSpPr>
      <dsp:spPr>
        <a:xfrm>
          <a:off x="0" y="2663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So far, we know that given the Gauss-Markov assumptions, OLS is BLUE, </a:t>
          </a:r>
        </a:p>
      </dsp:txBody>
      <dsp:txXfrm>
        <a:off x="0" y="2663"/>
        <a:ext cx="6666833" cy="1816197"/>
      </dsp:txXfrm>
    </dsp:sp>
    <dsp:sp modelId="{0E9F6CDC-7AC1-429C-BCF5-DBC2AF66DB48}">
      <dsp:nvSpPr>
        <dsp:cNvPr id="0" name=""/>
        <dsp:cNvSpPr/>
      </dsp:nvSpPr>
      <dsp:spPr>
        <a:xfrm>
          <a:off x="0" y="1818861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CF27A3-F100-47C1-A30E-F0F78486D907}">
      <dsp:nvSpPr>
        <dsp:cNvPr id="0" name=""/>
        <dsp:cNvSpPr/>
      </dsp:nvSpPr>
      <dsp:spPr>
        <a:xfrm>
          <a:off x="0" y="1818861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 order to do classical hypothesis testing, we need to add another assumption (beyond the Gauss-Markov assumptions)</a:t>
          </a:r>
        </a:p>
      </dsp:txBody>
      <dsp:txXfrm>
        <a:off x="0" y="1818861"/>
        <a:ext cx="6666833" cy="1816197"/>
      </dsp:txXfrm>
    </dsp:sp>
    <dsp:sp modelId="{6FD74B60-0BF6-474F-A7C5-6D0019792F9F}">
      <dsp:nvSpPr>
        <dsp:cNvPr id="0" name=""/>
        <dsp:cNvSpPr/>
      </dsp:nvSpPr>
      <dsp:spPr>
        <a:xfrm>
          <a:off x="0" y="3635058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D37899-CF99-4C2E-BF43-C536692272B0}">
      <dsp:nvSpPr>
        <dsp:cNvPr id="0" name=""/>
        <dsp:cNvSpPr/>
      </dsp:nvSpPr>
      <dsp:spPr>
        <a:xfrm>
          <a:off x="0" y="3635058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Assume that </a:t>
          </a:r>
          <a:r>
            <a:rPr lang="en-US" sz="2900" i="1" kern="1200"/>
            <a:t>u</a:t>
          </a:r>
          <a:r>
            <a:rPr lang="en-US" sz="2900" kern="1200"/>
            <a:t> is independent of </a:t>
          </a:r>
          <a:r>
            <a:rPr lang="en-US" sz="2900" i="1" kern="1200"/>
            <a:t>x</a:t>
          </a:r>
          <a:r>
            <a:rPr lang="en-US" sz="2900" i="1" kern="1200" baseline="-25000"/>
            <a:t>1</a:t>
          </a:r>
          <a:r>
            <a:rPr lang="en-US" sz="2900" i="1" kern="1200"/>
            <a:t>, x</a:t>
          </a:r>
          <a:r>
            <a:rPr lang="en-US" sz="2900" i="1" kern="1200" baseline="-25000"/>
            <a:t>2</a:t>
          </a:r>
          <a:r>
            <a:rPr lang="en-US" sz="2900" i="1" kern="1200"/>
            <a:t>,…, x</a:t>
          </a:r>
          <a:r>
            <a:rPr lang="en-US" sz="2900" i="1" kern="1200" baseline="-25000"/>
            <a:t>k</a:t>
          </a:r>
          <a:r>
            <a:rPr lang="en-US" sz="2900" kern="1200"/>
            <a:t> and </a:t>
          </a:r>
          <a:r>
            <a:rPr lang="en-US" sz="2900" i="1" kern="1200"/>
            <a:t>u</a:t>
          </a:r>
          <a:r>
            <a:rPr lang="en-US" sz="2900" kern="1200"/>
            <a:t> is normally distributed with zero mean and variance </a:t>
          </a:r>
          <a:r>
            <a:rPr lang="en-US" sz="2900" i="1" kern="1200"/>
            <a:t>s</a:t>
          </a:r>
          <a:r>
            <a:rPr lang="en-US" sz="2900" kern="1200" baseline="30000"/>
            <a:t>2</a:t>
          </a:r>
          <a:r>
            <a:rPr lang="en-US" sz="2900" kern="1200"/>
            <a:t>: </a:t>
          </a:r>
          <a:r>
            <a:rPr lang="en-US" sz="2900" i="1" kern="1200"/>
            <a:t>u</a:t>
          </a:r>
          <a:r>
            <a:rPr lang="en-US" sz="2900" kern="1200"/>
            <a:t> ~ Normal(0,</a:t>
          </a:r>
          <a:r>
            <a:rPr lang="en-US" sz="2900" i="1" kern="1200"/>
            <a:t>s</a:t>
          </a:r>
          <a:r>
            <a:rPr lang="en-US" sz="2900" kern="1200" baseline="30000"/>
            <a:t>2</a:t>
          </a:r>
          <a:r>
            <a:rPr lang="en-US" sz="2900" kern="1200"/>
            <a:t>)</a:t>
          </a:r>
        </a:p>
      </dsp:txBody>
      <dsp:txXfrm>
        <a:off x="0" y="3635058"/>
        <a:ext cx="6666833" cy="1816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AD270-3888-48AF-BA7B-8E60E6A1C008}">
      <dsp:nvSpPr>
        <dsp:cNvPr id="0" name=""/>
        <dsp:cNvSpPr/>
      </dsp:nvSpPr>
      <dsp:spPr>
        <a:xfrm>
          <a:off x="0" y="665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96EFA4-9C9A-421C-B1CF-CD097BDA939A}">
      <dsp:nvSpPr>
        <dsp:cNvPr id="0" name=""/>
        <dsp:cNvSpPr/>
      </dsp:nvSpPr>
      <dsp:spPr>
        <a:xfrm>
          <a:off x="0" y="665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Under CLM, OLS is not only BLUE, but is the minimum variance unbiased estimator</a:t>
          </a:r>
        </a:p>
      </dsp:txBody>
      <dsp:txXfrm>
        <a:off x="0" y="665"/>
        <a:ext cx="6666833" cy="1090517"/>
      </dsp:txXfrm>
    </dsp:sp>
    <dsp:sp modelId="{06D529DF-9907-4B81-815E-77E4E1FD6B11}">
      <dsp:nvSpPr>
        <dsp:cNvPr id="0" name=""/>
        <dsp:cNvSpPr/>
      </dsp:nvSpPr>
      <dsp:spPr>
        <a:xfrm>
          <a:off x="0" y="1091183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8D141C-BA07-4E59-A82D-1432709BD580}">
      <dsp:nvSpPr>
        <dsp:cNvPr id="0" name=""/>
        <dsp:cNvSpPr/>
      </dsp:nvSpPr>
      <dsp:spPr>
        <a:xfrm>
          <a:off x="0" y="1091183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We can summarize the population assumptions of CLM as follows</a:t>
          </a:r>
        </a:p>
      </dsp:txBody>
      <dsp:txXfrm>
        <a:off x="0" y="1091183"/>
        <a:ext cx="6666833" cy="1090517"/>
      </dsp:txXfrm>
    </dsp:sp>
    <dsp:sp modelId="{0B00CC6F-9678-4082-A826-727722664C2E}">
      <dsp:nvSpPr>
        <dsp:cNvPr id="0" name=""/>
        <dsp:cNvSpPr/>
      </dsp:nvSpPr>
      <dsp:spPr>
        <a:xfrm>
          <a:off x="0" y="2181701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684036-1D97-4B4D-9C9A-EB564A04E3DA}">
      <dsp:nvSpPr>
        <dsp:cNvPr id="0" name=""/>
        <dsp:cNvSpPr/>
      </dsp:nvSpPr>
      <dsp:spPr>
        <a:xfrm>
          <a:off x="0" y="2181701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i="1" kern="1200"/>
            <a:t>y|</a:t>
          </a:r>
          <a:r>
            <a:rPr lang="en-US" sz="2900" b="1" i="1" kern="1200"/>
            <a:t>x</a:t>
          </a:r>
          <a:r>
            <a:rPr lang="en-US" sz="2900" kern="1200"/>
            <a:t> ~ Normal(</a:t>
          </a:r>
          <a:r>
            <a:rPr lang="en-US" sz="2900" i="1" kern="1200"/>
            <a:t>b</a:t>
          </a:r>
          <a:r>
            <a:rPr lang="en-US" sz="2900" i="1" kern="1200" baseline="-25000"/>
            <a:t>0</a:t>
          </a:r>
          <a:r>
            <a:rPr lang="en-US" sz="2900" i="1" kern="1200"/>
            <a:t> + b</a:t>
          </a:r>
          <a:r>
            <a:rPr lang="en-US" sz="2900" i="1" kern="1200" baseline="-25000"/>
            <a:t>1</a:t>
          </a:r>
          <a:r>
            <a:rPr lang="en-US" sz="2900" i="1" kern="1200"/>
            <a:t>x</a:t>
          </a:r>
          <a:r>
            <a:rPr lang="en-US" sz="2900" i="1" kern="1200" baseline="-25000"/>
            <a:t>1</a:t>
          </a:r>
          <a:r>
            <a:rPr lang="en-US" sz="2900" i="1" kern="1200"/>
            <a:t> +…+ b</a:t>
          </a:r>
          <a:r>
            <a:rPr lang="en-US" sz="2900" i="1" kern="1200" baseline="-25000"/>
            <a:t>k</a:t>
          </a:r>
          <a:r>
            <a:rPr lang="en-US" sz="2900" i="1" kern="1200"/>
            <a:t>x</a:t>
          </a:r>
          <a:r>
            <a:rPr lang="en-US" sz="2900" i="1" kern="1200" baseline="-25000"/>
            <a:t>k</a:t>
          </a:r>
          <a:r>
            <a:rPr lang="en-US" sz="2900" i="1" kern="1200"/>
            <a:t>, s</a:t>
          </a:r>
          <a:r>
            <a:rPr lang="en-US" sz="2900" i="1" kern="1200" baseline="30000"/>
            <a:t>2</a:t>
          </a:r>
          <a:r>
            <a:rPr lang="en-US" sz="2900" kern="1200"/>
            <a:t>)</a:t>
          </a:r>
        </a:p>
      </dsp:txBody>
      <dsp:txXfrm>
        <a:off x="0" y="2181701"/>
        <a:ext cx="6666833" cy="1090517"/>
      </dsp:txXfrm>
    </dsp:sp>
    <dsp:sp modelId="{4F53E571-811F-40B6-991E-45E9574ED8CA}">
      <dsp:nvSpPr>
        <dsp:cNvPr id="0" name=""/>
        <dsp:cNvSpPr/>
      </dsp:nvSpPr>
      <dsp:spPr>
        <a:xfrm>
          <a:off x="0" y="3272218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310168-C265-4B20-A5B0-2E56603FDB67}">
      <dsp:nvSpPr>
        <dsp:cNvPr id="0" name=""/>
        <dsp:cNvSpPr/>
      </dsp:nvSpPr>
      <dsp:spPr>
        <a:xfrm>
          <a:off x="0" y="3272218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While for now we just assume normality, clear that sometimes not the case</a:t>
          </a:r>
        </a:p>
      </dsp:txBody>
      <dsp:txXfrm>
        <a:off x="0" y="3272218"/>
        <a:ext cx="6666833" cy="1090517"/>
      </dsp:txXfrm>
    </dsp:sp>
    <dsp:sp modelId="{911BA2CA-1312-4E63-9756-4DC2BE9908D5}">
      <dsp:nvSpPr>
        <dsp:cNvPr id="0" name=""/>
        <dsp:cNvSpPr/>
      </dsp:nvSpPr>
      <dsp:spPr>
        <a:xfrm>
          <a:off x="0" y="4362736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24CB15-8AEB-4321-8ABC-9DFBEED577DE}">
      <dsp:nvSpPr>
        <dsp:cNvPr id="0" name=""/>
        <dsp:cNvSpPr/>
      </dsp:nvSpPr>
      <dsp:spPr>
        <a:xfrm>
          <a:off x="0" y="4362736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Large samples will let us drop normality</a:t>
          </a:r>
        </a:p>
      </dsp:txBody>
      <dsp:txXfrm>
        <a:off x="0" y="4362736"/>
        <a:ext cx="6666833" cy="10905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E29A1F-1DB2-4A7C-9B90-8DD49CA036CB}">
      <dsp:nvSpPr>
        <dsp:cNvPr id="0" name=""/>
        <dsp:cNvSpPr/>
      </dsp:nvSpPr>
      <dsp:spPr>
        <a:xfrm>
          <a:off x="0" y="2663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F9AF85-65E0-4DAC-8AF7-D57F6EA71D41}">
      <dsp:nvSpPr>
        <dsp:cNvPr id="0" name=""/>
        <dsp:cNvSpPr/>
      </dsp:nvSpPr>
      <dsp:spPr>
        <a:xfrm>
          <a:off x="0" y="2663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Recall the assumption of homoskedasticity implied that conditional on the explanatory variables, the variance of the unobserved error, </a:t>
          </a:r>
          <a:r>
            <a:rPr lang="en-US" sz="2800" i="1" kern="1200"/>
            <a:t>u</a:t>
          </a:r>
          <a:r>
            <a:rPr lang="en-US" sz="2800" kern="1200"/>
            <a:t>, was constant</a:t>
          </a:r>
        </a:p>
      </dsp:txBody>
      <dsp:txXfrm>
        <a:off x="0" y="2663"/>
        <a:ext cx="6666833" cy="1816197"/>
      </dsp:txXfrm>
    </dsp:sp>
    <dsp:sp modelId="{E3A496C3-9148-4510-B7F8-AF75F0D32ABB}">
      <dsp:nvSpPr>
        <dsp:cNvPr id="0" name=""/>
        <dsp:cNvSpPr/>
      </dsp:nvSpPr>
      <dsp:spPr>
        <a:xfrm>
          <a:off x="0" y="1818861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21424D-4F36-4AFB-9B24-F2D95AE145B9}">
      <dsp:nvSpPr>
        <dsp:cNvPr id="0" name=""/>
        <dsp:cNvSpPr/>
      </dsp:nvSpPr>
      <dsp:spPr>
        <a:xfrm>
          <a:off x="0" y="1818861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If this is not true, that is if  the variance of </a:t>
          </a:r>
          <a:r>
            <a:rPr lang="en-US" sz="2800" i="1" kern="1200"/>
            <a:t>u</a:t>
          </a:r>
          <a:r>
            <a:rPr lang="en-US" sz="2800" kern="1200"/>
            <a:t> is different for different values of the </a:t>
          </a:r>
          <a:r>
            <a:rPr lang="en-US" sz="2800" i="1" kern="1200"/>
            <a:t>x</a:t>
          </a:r>
          <a:r>
            <a:rPr lang="en-US" sz="2800" kern="1200"/>
            <a:t>’s, then the errors are heteroskedastic</a:t>
          </a:r>
        </a:p>
      </dsp:txBody>
      <dsp:txXfrm>
        <a:off x="0" y="1818861"/>
        <a:ext cx="6666833" cy="1816197"/>
      </dsp:txXfrm>
    </dsp:sp>
    <dsp:sp modelId="{2A413CAC-FAD7-4DE0-B948-846011CF3535}">
      <dsp:nvSpPr>
        <dsp:cNvPr id="0" name=""/>
        <dsp:cNvSpPr/>
      </dsp:nvSpPr>
      <dsp:spPr>
        <a:xfrm>
          <a:off x="0" y="3635058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05591C-1196-4848-8FCE-5FA88DC021AD}">
      <dsp:nvSpPr>
        <dsp:cNvPr id="0" name=""/>
        <dsp:cNvSpPr/>
      </dsp:nvSpPr>
      <dsp:spPr>
        <a:xfrm>
          <a:off x="0" y="3635058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Example: estimating returns to education and ability is unobservable, and think the variance in ability differs by educational attainment</a:t>
          </a:r>
        </a:p>
      </dsp:txBody>
      <dsp:txXfrm>
        <a:off x="0" y="3635058"/>
        <a:ext cx="6666833" cy="18161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4EA78-3CD2-4E67-AD30-308F017C7BEF}">
      <dsp:nvSpPr>
        <dsp:cNvPr id="0" name=""/>
        <dsp:cNvSpPr/>
      </dsp:nvSpPr>
      <dsp:spPr>
        <a:xfrm>
          <a:off x="0" y="210022"/>
          <a:ext cx="6666833" cy="162227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OLS is still unbiased and consistent, even if we do not assume homoskedasticity</a:t>
          </a:r>
        </a:p>
      </dsp:txBody>
      <dsp:txXfrm>
        <a:off x="79193" y="289215"/>
        <a:ext cx="6508447" cy="1463892"/>
      </dsp:txXfrm>
    </dsp:sp>
    <dsp:sp modelId="{C0F8BE2F-617F-43D3-817D-60B865087D8B}">
      <dsp:nvSpPr>
        <dsp:cNvPr id="0" name=""/>
        <dsp:cNvSpPr/>
      </dsp:nvSpPr>
      <dsp:spPr>
        <a:xfrm>
          <a:off x="0" y="1915820"/>
          <a:ext cx="6666833" cy="1622278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 standard errors of the estimates </a:t>
          </a:r>
          <a:r>
            <a:rPr lang="en-US" sz="2900" u="sng" kern="1200"/>
            <a:t>are</a:t>
          </a:r>
          <a:r>
            <a:rPr lang="en-US" sz="2900" kern="1200"/>
            <a:t> biased if we have heteroskedasticity</a:t>
          </a:r>
        </a:p>
      </dsp:txBody>
      <dsp:txXfrm>
        <a:off x="79193" y="1995013"/>
        <a:ext cx="6508447" cy="1463892"/>
      </dsp:txXfrm>
    </dsp:sp>
    <dsp:sp modelId="{D21FC44E-3620-4ED6-999E-A321442B2399}">
      <dsp:nvSpPr>
        <dsp:cNvPr id="0" name=""/>
        <dsp:cNvSpPr/>
      </dsp:nvSpPr>
      <dsp:spPr>
        <a:xfrm>
          <a:off x="0" y="3621619"/>
          <a:ext cx="6666833" cy="1622278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If the standard errors are biased, we can not use the usual </a:t>
          </a:r>
          <a:r>
            <a:rPr lang="en-US" sz="2900" i="1" kern="1200"/>
            <a:t>t</a:t>
          </a:r>
          <a:r>
            <a:rPr lang="en-US" sz="2900" kern="1200"/>
            <a:t> statistics or </a:t>
          </a:r>
          <a:r>
            <a:rPr lang="en-US" sz="2900" i="1" kern="1200"/>
            <a:t>F</a:t>
          </a:r>
          <a:r>
            <a:rPr lang="en-US" sz="2900" kern="1200"/>
            <a:t> statistics or </a:t>
          </a:r>
          <a:r>
            <a:rPr lang="en-US" sz="2900" i="1" kern="1200"/>
            <a:t>LM</a:t>
          </a:r>
          <a:r>
            <a:rPr lang="en-US" sz="2900" kern="1200"/>
            <a:t> statistics for drawing inferences</a:t>
          </a:r>
        </a:p>
      </dsp:txBody>
      <dsp:txXfrm>
        <a:off x="79193" y="3700812"/>
        <a:ext cx="6508447" cy="14638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E38E7-DE98-4BD7-AC30-18E5A3DB44D5}">
      <dsp:nvSpPr>
        <dsp:cNvPr id="0" name=""/>
        <dsp:cNvSpPr/>
      </dsp:nvSpPr>
      <dsp:spPr>
        <a:xfrm>
          <a:off x="0" y="80644"/>
          <a:ext cx="6666833" cy="17046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Essentially want to test H</a:t>
          </a:r>
          <a:r>
            <a:rPr lang="en-US" sz="3100" kern="1200" baseline="-25000"/>
            <a:t>0</a:t>
          </a:r>
          <a:r>
            <a:rPr lang="en-US" sz="3100" kern="1200"/>
            <a:t>: Var(</a:t>
          </a:r>
          <a:r>
            <a:rPr lang="en-US" sz="3100" i="1" kern="1200"/>
            <a:t>u|x</a:t>
          </a:r>
          <a:r>
            <a:rPr lang="en-US" sz="3100" i="1" kern="1200" baseline="-25000"/>
            <a:t>1</a:t>
          </a:r>
          <a:r>
            <a:rPr lang="en-US" sz="3100" i="1" kern="1200"/>
            <a:t>, x</a:t>
          </a:r>
          <a:r>
            <a:rPr lang="en-US" sz="3100" i="1" kern="1200" baseline="-25000"/>
            <a:t>2</a:t>
          </a:r>
          <a:r>
            <a:rPr lang="en-US" sz="3100" i="1" kern="1200"/>
            <a:t>,…, x</a:t>
          </a:r>
          <a:r>
            <a:rPr lang="en-US" sz="3100" i="1" kern="1200" baseline="-25000"/>
            <a:t>k</a:t>
          </a:r>
          <a:r>
            <a:rPr lang="en-US" sz="3100" kern="1200"/>
            <a:t>) = </a:t>
          </a:r>
          <a:r>
            <a:rPr lang="en-US" sz="3100" i="1" kern="1200"/>
            <a:t>s</a:t>
          </a:r>
          <a:r>
            <a:rPr lang="en-US" sz="3100" kern="1200" baseline="30000"/>
            <a:t>2</a:t>
          </a:r>
          <a:r>
            <a:rPr lang="en-US" sz="3100" kern="1200"/>
            <a:t>, which is equivalent to H</a:t>
          </a:r>
          <a:r>
            <a:rPr lang="en-US" sz="3100" kern="1200" baseline="-25000"/>
            <a:t>0</a:t>
          </a:r>
          <a:r>
            <a:rPr lang="en-US" sz="3100" kern="1200"/>
            <a:t>: E(</a:t>
          </a:r>
          <a:r>
            <a:rPr lang="en-US" sz="3100" i="1" kern="1200"/>
            <a:t>u</a:t>
          </a:r>
          <a:r>
            <a:rPr lang="en-US" sz="3100" kern="1200" baseline="30000"/>
            <a:t>2</a:t>
          </a:r>
          <a:r>
            <a:rPr lang="en-US" sz="3100" i="1" kern="1200"/>
            <a:t>|x</a:t>
          </a:r>
          <a:r>
            <a:rPr lang="en-US" sz="3100" i="1" kern="1200" baseline="-25000"/>
            <a:t>1</a:t>
          </a:r>
          <a:r>
            <a:rPr lang="en-US" sz="3100" i="1" kern="1200"/>
            <a:t>, x</a:t>
          </a:r>
          <a:r>
            <a:rPr lang="en-US" sz="3100" i="1" kern="1200" baseline="-25000"/>
            <a:t>2</a:t>
          </a:r>
          <a:r>
            <a:rPr lang="en-US" sz="3100" i="1" kern="1200"/>
            <a:t>,…, x</a:t>
          </a:r>
          <a:r>
            <a:rPr lang="en-US" sz="3100" i="1" kern="1200" baseline="-25000"/>
            <a:t>k</a:t>
          </a:r>
          <a:r>
            <a:rPr lang="en-US" sz="3100" kern="1200"/>
            <a:t>) = E(</a:t>
          </a:r>
          <a:r>
            <a:rPr lang="en-US" sz="3100" i="1" kern="1200"/>
            <a:t>u</a:t>
          </a:r>
          <a:r>
            <a:rPr lang="en-US" sz="3100" kern="1200" baseline="30000"/>
            <a:t>2</a:t>
          </a:r>
          <a:r>
            <a:rPr lang="en-US" sz="3100" kern="1200"/>
            <a:t>) = </a:t>
          </a:r>
          <a:r>
            <a:rPr lang="en-US" sz="3100" i="1" kern="1200"/>
            <a:t>s</a:t>
          </a:r>
          <a:r>
            <a:rPr lang="en-US" sz="3100" kern="1200" baseline="30000"/>
            <a:t>2</a:t>
          </a:r>
          <a:endParaRPr lang="en-US" sz="3100" kern="1200"/>
        </a:p>
      </dsp:txBody>
      <dsp:txXfrm>
        <a:off x="83216" y="163860"/>
        <a:ext cx="6500401" cy="1538258"/>
      </dsp:txXfrm>
    </dsp:sp>
    <dsp:sp modelId="{8CE37CC6-7BF2-450E-A30F-C651114742A1}">
      <dsp:nvSpPr>
        <dsp:cNvPr id="0" name=""/>
        <dsp:cNvSpPr/>
      </dsp:nvSpPr>
      <dsp:spPr>
        <a:xfrm>
          <a:off x="0" y="1874614"/>
          <a:ext cx="6666833" cy="170469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If assume the relationship between </a:t>
          </a:r>
          <a:r>
            <a:rPr lang="en-US" sz="3100" i="1" kern="1200"/>
            <a:t>u</a:t>
          </a:r>
          <a:r>
            <a:rPr lang="en-US" sz="3100" kern="1200" baseline="30000"/>
            <a:t>2</a:t>
          </a:r>
          <a:r>
            <a:rPr lang="en-US" sz="3100" kern="1200"/>
            <a:t> and </a:t>
          </a:r>
          <a:r>
            <a:rPr lang="en-US" sz="3100" i="1" kern="1200"/>
            <a:t>x</a:t>
          </a:r>
          <a:r>
            <a:rPr lang="en-US" sz="3100" kern="1200" baseline="-25000"/>
            <a:t>j</a:t>
          </a:r>
          <a:r>
            <a:rPr lang="en-US" sz="3100" kern="1200"/>
            <a:t> will be linear, can test as a linear restriction</a:t>
          </a:r>
        </a:p>
      </dsp:txBody>
      <dsp:txXfrm>
        <a:off x="83216" y="1957830"/>
        <a:ext cx="6500401" cy="1538258"/>
      </dsp:txXfrm>
    </dsp:sp>
    <dsp:sp modelId="{24432EAE-A667-4DAA-A9DA-62FF3FDDFA3E}">
      <dsp:nvSpPr>
        <dsp:cNvPr id="0" name=""/>
        <dsp:cNvSpPr/>
      </dsp:nvSpPr>
      <dsp:spPr>
        <a:xfrm>
          <a:off x="0" y="3668585"/>
          <a:ext cx="6666833" cy="170469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So, for </a:t>
          </a:r>
          <a:r>
            <a:rPr lang="en-US" sz="3100" i="1" kern="1200"/>
            <a:t>u</a:t>
          </a:r>
          <a:r>
            <a:rPr lang="en-US" sz="3100" kern="1200" baseline="30000"/>
            <a:t>2</a:t>
          </a:r>
          <a:r>
            <a:rPr lang="en-US" sz="3100" i="1" kern="1200"/>
            <a:t> = d</a:t>
          </a:r>
          <a:r>
            <a:rPr lang="en-US" sz="3100" i="1" kern="1200" baseline="-25000"/>
            <a:t>0</a:t>
          </a:r>
          <a:r>
            <a:rPr lang="en-US" sz="3100" i="1" kern="1200"/>
            <a:t> + d</a:t>
          </a:r>
          <a:r>
            <a:rPr lang="en-US" sz="3100" i="1" kern="1200" baseline="-25000"/>
            <a:t>1</a:t>
          </a:r>
          <a:r>
            <a:rPr lang="en-US" sz="3100" i="1" kern="1200"/>
            <a:t>x</a:t>
          </a:r>
          <a:r>
            <a:rPr lang="en-US" sz="3100" i="1" kern="1200" baseline="-25000"/>
            <a:t>1</a:t>
          </a:r>
          <a:r>
            <a:rPr lang="en-US" sz="3100" i="1" kern="1200"/>
            <a:t> +…+ d</a:t>
          </a:r>
          <a:r>
            <a:rPr lang="en-US" sz="3100" i="1" kern="1200" baseline="-25000"/>
            <a:t>k</a:t>
          </a:r>
          <a:r>
            <a:rPr lang="en-US" sz="3100" i="1" kern="1200"/>
            <a:t> x</a:t>
          </a:r>
          <a:r>
            <a:rPr lang="en-US" sz="3100" i="1" kern="1200" baseline="-25000"/>
            <a:t>k</a:t>
          </a:r>
          <a:r>
            <a:rPr lang="en-US" sz="3100" i="1" kern="1200"/>
            <a:t> + v</a:t>
          </a:r>
          <a:r>
            <a:rPr lang="en-US" sz="3100" kern="1200"/>
            <a:t>) this means testing H</a:t>
          </a:r>
          <a:r>
            <a:rPr lang="en-US" sz="3100" kern="1200" baseline="-25000"/>
            <a:t>0</a:t>
          </a:r>
          <a:r>
            <a:rPr lang="en-US" sz="3100" kern="1200"/>
            <a:t>: </a:t>
          </a:r>
          <a:r>
            <a:rPr lang="en-US" sz="3100" i="1" kern="1200"/>
            <a:t>d</a:t>
          </a:r>
          <a:r>
            <a:rPr lang="en-US" sz="3100" i="1" kern="1200" baseline="-25000"/>
            <a:t>1</a:t>
          </a:r>
          <a:r>
            <a:rPr lang="en-US" sz="3100" kern="1200"/>
            <a:t> = </a:t>
          </a:r>
          <a:r>
            <a:rPr lang="en-US" sz="3100" i="1" kern="1200"/>
            <a:t>d</a:t>
          </a:r>
          <a:r>
            <a:rPr lang="en-US" sz="3100" i="1" kern="1200" baseline="-25000"/>
            <a:t>2</a:t>
          </a:r>
          <a:r>
            <a:rPr lang="en-US" sz="3100" kern="1200"/>
            <a:t> = … = </a:t>
          </a:r>
          <a:r>
            <a:rPr lang="en-US" sz="3100" i="1" kern="1200"/>
            <a:t>d</a:t>
          </a:r>
          <a:r>
            <a:rPr lang="en-US" sz="3100" i="1" kern="1200" baseline="-25000"/>
            <a:t>k</a:t>
          </a:r>
          <a:r>
            <a:rPr lang="en-US" sz="3100" kern="1200"/>
            <a:t> = 0</a:t>
          </a:r>
        </a:p>
      </dsp:txBody>
      <dsp:txXfrm>
        <a:off x="83216" y="3751801"/>
        <a:ext cx="6500401" cy="15382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EDFF8-C8EE-46B3-8D13-BA6E87C83495}">
      <dsp:nvSpPr>
        <dsp:cNvPr id="0" name=""/>
        <dsp:cNvSpPr/>
      </dsp:nvSpPr>
      <dsp:spPr>
        <a:xfrm>
          <a:off x="0" y="54331"/>
          <a:ext cx="6666833" cy="128663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Don’t observe the error, but can estimate it with the residuals from the OLS regression</a:t>
          </a:r>
        </a:p>
      </dsp:txBody>
      <dsp:txXfrm>
        <a:off x="62808" y="117139"/>
        <a:ext cx="6541217" cy="1161018"/>
      </dsp:txXfrm>
    </dsp:sp>
    <dsp:sp modelId="{07A7BC28-B809-4692-8B6A-BDC276F7C40C}">
      <dsp:nvSpPr>
        <dsp:cNvPr id="0" name=""/>
        <dsp:cNvSpPr/>
      </dsp:nvSpPr>
      <dsp:spPr>
        <a:xfrm>
          <a:off x="0" y="1407205"/>
          <a:ext cx="6666833" cy="1286634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After regressing the residuals squared on all of the </a:t>
          </a:r>
          <a:r>
            <a:rPr lang="en-US" sz="2300" i="1" kern="1200"/>
            <a:t>x</a:t>
          </a:r>
          <a:r>
            <a:rPr lang="en-US" sz="2300" kern="1200"/>
            <a:t>’s, can use the </a:t>
          </a:r>
          <a:r>
            <a:rPr lang="en-US" sz="2300" i="1" kern="1200"/>
            <a:t>R</a:t>
          </a:r>
          <a:r>
            <a:rPr lang="en-US" sz="2300" kern="1200" baseline="30000"/>
            <a:t>2</a:t>
          </a:r>
          <a:r>
            <a:rPr lang="en-US" sz="2300" kern="1200"/>
            <a:t> to form an </a:t>
          </a:r>
          <a:r>
            <a:rPr lang="en-US" sz="2300" i="1" kern="1200"/>
            <a:t>F</a:t>
          </a:r>
          <a:r>
            <a:rPr lang="en-US" sz="2300" kern="1200"/>
            <a:t> or </a:t>
          </a:r>
          <a:r>
            <a:rPr lang="en-US" sz="2300" i="1" kern="1200"/>
            <a:t>LM</a:t>
          </a:r>
          <a:r>
            <a:rPr lang="en-US" sz="2300" kern="1200"/>
            <a:t> test</a:t>
          </a:r>
        </a:p>
      </dsp:txBody>
      <dsp:txXfrm>
        <a:off x="62808" y="1470013"/>
        <a:ext cx="6541217" cy="1161018"/>
      </dsp:txXfrm>
    </dsp:sp>
    <dsp:sp modelId="{12791A07-4B26-4795-AE6A-6269A0F2368F}">
      <dsp:nvSpPr>
        <dsp:cNvPr id="0" name=""/>
        <dsp:cNvSpPr/>
      </dsp:nvSpPr>
      <dsp:spPr>
        <a:xfrm>
          <a:off x="0" y="2760080"/>
          <a:ext cx="6666833" cy="1286634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</a:t>
          </a:r>
          <a:r>
            <a:rPr lang="en-US" sz="2300" i="1" kern="1200"/>
            <a:t>F</a:t>
          </a:r>
          <a:r>
            <a:rPr lang="en-US" sz="2300" kern="1200"/>
            <a:t> statistic is just the reported </a:t>
          </a:r>
          <a:r>
            <a:rPr lang="en-US" sz="2300" i="1" kern="1200"/>
            <a:t>F</a:t>
          </a:r>
          <a:r>
            <a:rPr lang="en-US" sz="2300" kern="1200"/>
            <a:t> statistic for overall significance of the regression, </a:t>
          </a:r>
          <a:r>
            <a:rPr lang="en-US" sz="2300" i="1" kern="1200"/>
            <a:t>F</a:t>
          </a:r>
          <a:r>
            <a:rPr lang="en-US" sz="2300" kern="1200"/>
            <a:t> = [</a:t>
          </a:r>
          <a:r>
            <a:rPr lang="en-US" sz="2300" i="1" kern="1200"/>
            <a:t>R</a:t>
          </a:r>
          <a:r>
            <a:rPr lang="en-US" sz="2300" kern="1200" baseline="30000"/>
            <a:t>2</a:t>
          </a:r>
          <a:r>
            <a:rPr lang="en-US" sz="2300" kern="1200"/>
            <a:t>/</a:t>
          </a:r>
          <a:r>
            <a:rPr lang="en-US" sz="2300" i="1" kern="1200"/>
            <a:t>k</a:t>
          </a:r>
          <a:r>
            <a:rPr lang="en-US" sz="2300" kern="1200"/>
            <a:t>]/[(1 </a:t>
          </a:r>
          <a:r>
            <a:rPr lang="en-US" sz="2300" i="1" kern="1200"/>
            <a:t>–</a:t>
          </a:r>
          <a:r>
            <a:rPr lang="en-US" sz="2300" kern="1200"/>
            <a:t> </a:t>
          </a:r>
          <a:r>
            <a:rPr lang="en-US" sz="2300" i="1" kern="1200"/>
            <a:t>R</a:t>
          </a:r>
          <a:r>
            <a:rPr lang="en-US" sz="2300" kern="1200" baseline="30000"/>
            <a:t>2</a:t>
          </a:r>
          <a:r>
            <a:rPr lang="en-US" sz="2300" kern="1200"/>
            <a:t>)/(</a:t>
          </a:r>
          <a:r>
            <a:rPr lang="en-US" sz="2300" i="1" kern="1200"/>
            <a:t>n – k</a:t>
          </a:r>
          <a:r>
            <a:rPr lang="en-US" sz="2300" kern="1200"/>
            <a:t> – 1)], which is distributed </a:t>
          </a:r>
          <a:r>
            <a:rPr lang="en-US" sz="2300" i="1" kern="1200"/>
            <a:t>F</a:t>
          </a:r>
          <a:r>
            <a:rPr lang="en-US" sz="2300" i="1" kern="1200" baseline="-25000"/>
            <a:t>k, n – k - 1</a:t>
          </a:r>
          <a:endParaRPr lang="en-US" sz="2300" kern="1200"/>
        </a:p>
      </dsp:txBody>
      <dsp:txXfrm>
        <a:off x="62808" y="2822888"/>
        <a:ext cx="6541217" cy="1161018"/>
      </dsp:txXfrm>
    </dsp:sp>
    <dsp:sp modelId="{26551C65-A923-487B-BC5E-131EB9BF2B31}">
      <dsp:nvSpPr>
        <dsp:cNvPr id="0" name=""/>
        <dsp:cNvSpPr/>
      </dsp:nvSpPr>
      <dsp:spPr>
        <a:xfrm>
          <a:off x="0" y="4112954"/>
          <a:ext cx="6666833" cy="1286634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</a:t>
          </a:r>
          <a:r>
            <a:rPr lang="en-US" sz="2300" i="1" kern="1200"/>
            <a:t>LM</a:t>
          </a:r>
          <a:r>
            <a:rPr lang="en-US" sz="2300" kern="1200"/>
            <a:t> statistic is </a:t>
          </a:r>
          <a:r>
            <a:rPr lang="en-US" sz="2300" i="1" kern="1200"/>
            <a:t>LM</a:t>
          </a:r>
          <a:r>
            <a:rPr lang="en-US" sz="2300" kern="1200"/>
            <a:t> = </a:t>
          </a:r>
          <a:r>
            <a:rPr lang="en-US" sz="2300" i="1" kern="1200"/>
            <a:t>nR</a:t>
          </a:r>
          <a:r>
            <a:rPr lang="en-US" sz="2300" kern="1200" baseline="30000"/>
            <a:t>2</a:t>
          </a:r>
          <a:r>
            <a:rPr lang="en-US" sz="2300" kern="1200"/>
            <a:t>, which is distributed c</a:t>
          </a:r>
          <a:r>
            <a:rPr lang="en-US" sz="2300" kern="1200" baseline="30000"/>
            <a:t>2</a:t>
          </a:r>
          <a:r>
            <a:rPr lang="en-US" sz="2300" i="1" kern="1200" baseline="-25000"/>
            <a:t>k</a:t>
          </a:r>
          <a:endParaRPr lang="en-US" sz="2300" kern="1200"/>
        </a:p>
      </dsp:txBody>
      <dsp:txXfrm>
        <a:off x="62808" y="4175762"/>
        <a:ext cx="6541217" cy="11610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9CCAB-B335-46FA-816B-BBDB49777DF0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06BAB-5552-485D-8D39-338538D4062B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 Breusch-Pagan test will detect any linear forms of heteroskedasticity</a:t>
          </a:r>
        </a:p>
      </dsp:txBody>
      <dsp:txXfrm>
        <a:off x="0" y="0"/>
        <a:ext cx="6492875" cy="1276350"/>
      </dsp:txXfrm>
    </dsp:sp>
    <dsp:sp modelId="{10574772-13AF-4D12-9DA7-330B7172C40F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78524-6DF8-469E-A1D1-50B68139C99D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 White test allows for nonlinearities by using squares and crossproducts of all the </a:t>
          </a:r>
          <a:r>
            <a:rPr lang="en-US" sz="2700" i="1" kern="1200"/>
            <a:t>x</a:t>
          </a:r>
          <a:r>
            <a:rPr lang="en-US" sz="2700" kern="1200"/>
            <a:t>’s</a:t>
          </a:r>
        </a:p>
      </dsp:txBody>
      <dsp:txXfrm>
        <a:off x="0" y="1276350"/>
        <a:ext cx="6492875" cy="1276350"/>
      </dsp:txXfrm>
    </dsp:sp>
    <dsp:sp modelId="{0C01CBE6-A970-4085-8B58-283CFF8A6C52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3F212-1082-4995-9322-3BECEF567D5C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Still just using an F or LM to test whether all the </a:t>
          </a:r>
          <a:r>
            <a:rPr lang="en-US" sz="2700" i="1" kern="1200"/>
            <a:t>x</a:t>
          </a:r>
          <a:r>
            <a:rPr lang="en-US" sz="2700" kern="1200" baseline="-25000"/>
            <a:t>j</a:t>
          </a:r>
          <a:r>
            <a:rPr lang="en-US" sz="2700" kern="1200"/>
            <a:t>, </a:t>
          </a:r>
          <a:r>
            <a:rPr lang="en-US" sz="2700" i="1" kern="1200"/>
            <a:t>x</a:t>
          </a:r>
          <a:r>
            <a:rPr lang="en-US" sz="2700" kern="1200" baseline="-25000"/>
            <a:t>j</a:t>
          </a:r>
          <a:r>
            <a:rPr lang="en-US" sz="2700" kern="1200" baseline="30000"/>
            <a:t>2</a:t>
          </a:r>
          <a:r>
            <a:rPr lang="en-US" sz="2700" kern="1200"/>
            <a:t>, and </a:t>
          </a:r>
          <a:r>
            <a:rPr lang="en-US" sz="2700" i="1" kern="1200"/>
            <a:t>x</a:t>
          </a:r>
          <a:r>
            <a:rPr lang="en-US" sz="2700" kern="1200" baseline="-25000"/>
            <a:t>j</a:t>
          </a:r>
          <a:r>
            <a:rPr lang="en-US" sz="2700" i="1" kern="1200"/>
            <a:t>x</a:t>
          </a:r>
          <a:r>
            <a:rPr lang="en-US" sz="2700" kern="1200" baseline="-25000"/>
            <a:t>h</a:t>
          </a:r>
          <a:r>
            <a:rPr lang="en-US" sz="2700" kern="1200"/>
            <a:t> are jointly significant</a:t>
          </a:r>
        </a:p>
      </dsp:txBody>
      <dsp:txXfrm>
        <a:off x="0" y="2552700"/>
        <a:ext cx="6492875" cy="1276350"/>
      </dsp:txXfrm>
    </dsp:sp>
    <dsp:sp modelId="{723E330A-7E7A-4E50-B069-AFD3B3A0F52C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C718C-E36B-4B9E-9836-D8347AD3333D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This can get to be unwieldy pretty quickly</a:t>
          </a:r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634B-9D42-4253-9C64-BBA728DDF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C8780-CB9F-459E-88B8-1B2A300B8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3A608-3DF5-4F48-B837-E8A91B73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4E21-40A5-40AB-B164-EBB9C1E5EED0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40B5D-1E7F-4744-99B0-DB7E9F6F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49EE1-9135-4D79-AA27-6DCB40AE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451B-5E5D-406E-9D3B-DDAB580ED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2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5071-2C91-400B-81F7-DB51CE64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B7C2B-8A40-4584-A19E-45ADA82B0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9D83C-973C-4089-9902-84BE74DC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4E21-40A5-40AB-B164-EBB9C1E5EED0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E8D69-3C02-4294-9D62-32637DBD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72728-9062-457E-B638-69501A1A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451B-5E5D-406E-9D3B-DDAB580ED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0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13DD9-714D-4F42-940A-6DF9380F5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69DE5-84C9-43BD-B8FC-09D5EBAF0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CEF65-DB2A-4AF4-B66B-9C68C6F0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4E21-40A5-40AB-B164-EBB9C1E5EED0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023E8-9B6F-4DC5-98D4-BF5B4954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52411-271F-4F7D-BB51-4312930E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451B-5E5D-406E-9D3B-DDAB580ED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50A54-7166-4967-8D3F-F70212FD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D65CD-EE21-4D4D-8175-4E013E49D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8462D-61F5-4B69-9E31-418C813B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4E21-40A5-40AB-B164-EBB9C1E5EED0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86621-903B-482B-99FC-A86EE5CC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1749E-3ACF-4DF9-B1E2-00B1E36D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451B-5E5D-406E-9D3B-DDAB580ED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7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91B6-AAB4-48FC-A556-A053BE25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EB4AB-6402-47FD-91C5-931D6DEB3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0866E-8FDF-4BF9-9403-96DD1F017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4E21-40A5-40AB-B164-EBB9C1E5EED0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5D636-0571-410F-B57E-54E912DC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F91C7-BAE7-46E5-8515-692221B8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451B-5E5D-406E-9D3B-DDAB580ED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5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56A1-6010-4BB4-BAF7-DBD6A68F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A24B9-0AE6-4277-854A-1CB12192C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25299-DD42-495D-B822-68A7EEC5F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63EE6-4905-4B87-AD98-9A4873EF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4E21-40A5-40AB-B164-EBB9C1E5EED0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4702E-46A1-4943-9981-BA94406B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135C6-4C98-4640-B404-72983C34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451B-5E5D-406E-9D3B-DDAB580ED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8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50A1E-1D1F-4D28-90A6-1C263FC88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4395A-42F2-4BF0-BBB8-6E6226130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14FDB-F461-496A-BAAD-226BF464A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BE62E2-7863-4472-B2B1-5C6B223B3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5D4E40-39FA-41AB-96D6-EB36ABB63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9A2480-6201-4A1B-B5D2-09D4A444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4E21-40A5-40AB-B164-EBB9C1E5EED0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08D39-B25E-474C-81E5-81E953F1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46E35-0DD6-4160-842F-D9D06D6B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451B-5E5D-406E-9D3B-DDAB580ED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8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5E76-E965-4316-942C-8C882886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15F5B-9E84-431C-970F-8CA35467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4E21-40A5-40AB-B164-EBB9C1E5EED0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4CE5C-60F8-4A6E-A993-1FCB2E7F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F07C4-E3E1-4D27-9FC1-59A44292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451B-5E5D-406E-9D3B-DDAB580ED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3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DF8CE9-CD3C-471D-8EC0-A7F3F261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4E21-40A5-40AB-B164-EBB9C1E5EED0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6936B-6D5E-4AE6-9888-A87C305A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503EF-A25F-4E36-A6D1-A3040727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451B-5E5D-406E-9D3B-DDAB580ED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7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C8B5-87C5-4B91-977B-6074C64C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72B8F-2225-4656-83EC-F0EC044CC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6F250-BABA-4790-A425-EF8482511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45417-64DB-4A23-A39D-11F36E6A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4E21-40A5-40AB-B164-EBB9C1E5EED0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3A2B6-33B8-445A-99BA-B6A65C7C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28762-E6FB-4DE2-ACE5-A18F93B0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451B-5E5D-406E-9D3B-DDAB580ED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0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98B8-6936-47BA-A2D3-44E669F8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99985-12E6-4C9B-A283-8785A03A8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7D17C-166D-4071-9C2E-F69E6E9F4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531F9-C5A5-4D8F-B193-73608622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4E21-40A5-40AB-B164-EBB9C1E5EED0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E5A96-5ADA-4CBF-897F-E068D559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5AADD-5DC4-410B-8DA5-F4F6BDC2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451B-5E5D-406E-9D3B-DDAB580ED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0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049E0-79D4-4B36-AA94-3ABF80D0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D4EA1-234C-404C-ACD1-C4DD9B9F9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D9D14-B387-4199-B3E6-060245B9B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C4E21-40A5-40AB-B164-EBB9C1E5EED0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F337C-8F7D-4146-9A7B-0D179BB20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87F83-A3BB-4C1D-BEDA-DF71E29F9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B451B-5E5D-406E-9D3B-DDAB580ED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0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s and plots layered on a blue digital screen">
            <a:extLst>
              <a:ext uri="{FF2B5EF4-FFF2-40B4-BE49-F238E27FC236}">
                <a16:creationId xmlns:a16="http://schemas.microsoft.com/office/drawing/2014/main" id="{57CF663C-41A1-478F-9471-C6278B4FAB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893" b="181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0C82E6-E848-4B5A-B9AB-A7C8AD1D4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pc="-10">
                <a:solidFill>
                  <a:srgbClr val="FFFFFF"/>
                </a:solidFill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 Analysis</a:t>
            </a:r>
            <a:br>
              <a:rPr lang="en-US" spc="-10">
                <a:solidFill>
                  <a:srgbClr val="FFFFFF"/>
                </a:solidFill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pc="-10">
                <a:solidFill>
                  <a:srgbClr val="FFFFFF"/>
                </a:solidFill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pc="-10">
                <a:solidFill>
                  <a:srgbClr val="FFFFFF"/>
                </a:solidFill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R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475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7846A6AD-8E11-487F-A296-2F1F0DDEA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232564"/>
            <a:ext cx="6410084" cy="44069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DD75952-F1A1-4390-AF78-87B9D41E3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157" y="643467"/>
            <a:ext cx="3704377" cy="247565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571DD8D-2F4B-484C-B5FA-73C9F4083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57" y="4383314"/>
            <a:ext cx="4180332" cy="108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23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8592288-92AB-4571-A087-BDE9DEF03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0" y="596280"/>
            <a:ext cx="10072186" cy="1247033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9383F4CF-D376-4AB4-B4CE-AAB301595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448" y="2449599"/>
            <a:ext cx="10121487" cy="297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50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5835-1428-40A0-907C-9C4AE7860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2800">
                <a:latin typeface="Candara" panose="020E0502030303020204" pitchFamily="34" charset="0"/>
              </a:rPr>
              <a:t>Wooldridge, Example: CEO Salary and Return on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7333-393C-4061-8A96-32BD1C8FF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>
                <a:latin typeface="Candara" panose="020E0502030303020204" pitchFamily="34" charset="0"/>
              </a:rPr>
              <a:t>The regression example can be further extended. After the OLS regression, the fitted values and residuals can be calculated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EB3287B-E48C-4757-9A08-F47DFDE58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548272"/>
            <a:ext cx="6307496" cy="39381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36488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B822E727-07F4-4807-BC04-93D0FA207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70779"/>
            <a:ext cx="10905066" cy="471644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75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129579E8-8FA2-4D2F-A8F9-7EF7C9594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801162-55C8-4194-A605-7C571C6962B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11170" y="4334175"/>
                <a:ext cx="10136422" cy="1159200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algn="ctr"/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7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𝑅</m:t>
                        </m:r>
                      </m:e>
                      <m:sup>
                        <m:r>
                          <a:rPr lang="en-US" sz="37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7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can be calculated in three different ways: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801162-55C8-4194-A605-7C571C696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11170" y="4334175"/>
                <a:ext cx="10136422" cy="1159200"/>
              </a:xfrm>
              <a:blipFill>
                <a:blip r:embed="rId2"/>
                <a:stretch>
                  <a:fillRect t="-7368" r="-661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29">
            <a:extLst>
              <a:ext uri="{FF2B5EF4-FFF2-40B4-BE49-F238E27FC236}">
                <a16:creationId xmlns:a16="http://schemas.microsoft.com/office/drawing/2014/main" id="{3FEB7750-5E3F-43E4-B0BB-6614A165F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2C4BB42A-C350-43AC-AC2C-A62D52755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9FD94A1A-9337-49FD-9F42-833C51F1E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E0A946AE-DF71-480B-8539-375F77395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71" y="743485"/>
            <a:ext cx="10136422" cy="335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3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682B9B-D011-4F3F-888E-85C98DFBF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92" y="489917"/>
            <a:ext cx="11650527" cy="976025"/>
          </a:xfr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BE85AC0-1188-447A-B380-5B6CE2F8C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563" y="1711614"/>
            <a:ext cx="7355980" cy="502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67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74F542-A2DA-4C0A-8D14-C7D387D9C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43627"/>
            <a:ext cx="10905066" cy="537074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38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42F98-83E5-4C13-AB66-5FC79E65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Output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C5566B-285B-4F14-8E5B-66AEAF786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49" y="2426818"/>
            <a:ext cx="4779353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DB6C4C4-7020-4556-BC42-4D0081F82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030301"/>
            <a:ext cx="5455917" cy="279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87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0AFD19-29B0-4E24-8D11-C7BC64366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23" y="643467"/>
            <a:ext cx="10611553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27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B8DC0A-DE44-4232-BD02-1E4D7BB1C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79719"/>
            <a:ext cx="10905066" cy="389856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0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F72E92-594E-4E12-BB8E-63CE60E4F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57" y="643467"/>
            <a:ext cx="9605286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4499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521EF2-FD25-4CD6-B8E4-073FC4BB8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33" y="1538613"/>
            <a:ext cx="10418861" cy="179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85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DCF49E-619A-4C2A-A365-7023FA464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552" y="643467"/>
            <a:ext cx="7378895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00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DA5DD4C5-3EB9-4190-B605-3C61FEDD89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altLang="en-US" sz="3700">
                <a:solidFill>
                  <a:srgbClr val="FFFFFF"/>
                </a:solidFill>
              </a:rPr>
              <a:t>Assumptions of the Classical Linear Model (CLM)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84D155A-92AE-476A-BA70-0B2447CD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88A249-4942-43B6-87A8-59AC1AB9EC21}" type="slidenum">
              <a:rPr lang="en-US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499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42B4EC3-F38F-40CB-803C-CC9B5B8AC3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63415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047" name="Rectangle 7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48" name="Rectangle 7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49" name="Rectangle 7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50" name="Rectangle 7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051" name="Freeform: Shape 8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052" name="Rectangle 8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A967BAE3-DB39-4B50-88AF-1A641BF8C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altLang="en-US" sz="4000">
                <a:solidFill>
                  <a:srgbClr val="FFFFFF"/>
                </a:solidFill>
              </a:rPr>
              <a:t>CLM Assumptions (cont)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2052FE6-AF42-4E9B-B106-A2CE5A99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D9EC0D-FB5C-4148-B149-AF8F2412BD54}" type="slidenum">
              <a:rPr lang="en-US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705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0F3E5AE-56A0-4F1F-909C-8A61522F7C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078904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4A64B403-5243-419E-8866-053C153F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BA25-ADA6-425C-A042-C37291CEA068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6018" name="Line 2">
            <a:extLst>
              <a:ext uri="{FF2B5EF4-FFF2-40B4-BE49-F238E27FC236}">
                <a16:creationId xmlns:a16="http://schemas.microsoft.com/office/drawing/2014/main" id="{A9009482-2020-4E87-B47B-18022EFD74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8725" y="5705475"/>
            <a:ext cx="662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19" name="Line 3">
            <a:extLst>
              <a:ext uri="{FF2B5EF4-FFF2-40B4-BE49-F238E27FC236}">
                <a16:creationId xmlns:a16="http://schemas.microsoft.com/office/drawing/2014/main" id="{3A3B25E8-C4E4-4E8C-9F8E-5BFE6409D6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8725" y="1666875"/>
            <a:ext cx="4038600" cy="403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0" name="Line 4">
            <a:extLst>
              <a:ext uri="{FF2B5EF4-FFF2-40B4-BE49-F238E27FC236}">
                <a16:creationId xmlns:a16="http://schemas.microsoft.com/office/drawing/2014/main" id="{C72E125D-5D25-47AA-B6C4-DA0AFE47F3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22725" y="1666875"/>
            <a:ext cx="40386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1" name="Line 5">
            <a:extLst>
              <a:ext uri="{FF2B5EF4-FFF2-40B4-BE49-F238E27FC236}">
                <a16:creationId xmlns:a16="http://schemas.microsoft.com/office/drawing/2014/main" id="{3A056196-A80C-45F4-A530-14FF1510BB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6725" y="1666875"/>
            <a:ext cx="40386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2" name="Line 6">
            <a:extLst>
              <a:ext uri="{FF2B5EF4-FFF2-40B4-BE49-F238E27FC236}">
                <a16:creationId xmlns:a16="http://schemas.microsoft.com/office/drawing/2014/main" id="{29B1978A-E182-4E57-8748-38AD2BEF6A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32125" y="2886076"/>
            <a:ext cx="6553200" cy="22590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3" name="Rectangle 7">
            <a:extLst>
              <a:ext uri="{FF2B5EF4-FFF2-40B4-BE49-F238E27FC236}">
                <a16:creationId xmlns:a16="http://schemas.microsoft.com/office/drawing/2014/main" id="{9B7FB1B4-E357-4904-9CED-19F820E3E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4" y="2898776"/>
            <a:ext cx="367089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5400" b="1"/>
              <a:t>.</a:t>
            </a:r>
          </a:p>
        </p:txBody>
      </p:sp>
      <p:sp>
        <p:nvSpPr>
          <p:cNvPr id="86024" name="Rectangle 8">
            <a:extLst>
              <a:ext uri="{FF2B5EF4-FFF2-40B4-BE49-F238E27FC236}">
                <a16:creationId xmlns:a16="http://schemas.microsoft.com/office/drawing/2014/main" id="{7DFB8EA3-07DF-466A-B456-500F21137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739" y="3689351"/>
            <a:ext cx="367089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5400" b="1"/>
              <a:t>.</a:t>
            </a:r>
          </a:p>
        </p:txBody>
      </p:sp>
      <p:sp>
        <p:nvSpPr>
          <p:cNvPr id="86025" name="Rectangle 9">
            <a:extLst>
              <a:ext uri="{FF2B5EF4-FFF2-40B4-BE49-F238E27FC236}">
                <a16:creationId xmlns:a16="http://schemas.microsoft.com/office/drawing/2014/main" id="{9AEA754C-6292-4DE7-A44A-8069ABBBA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791200"/>
            <a:ext cx="45878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2800" i="1"/>
              <a:t>x</a:t>
            </a:r>
            <a:r>
              <a:rPr lang="en-US" altLang="en-US" sz="2800" baseline="-25000"/>
              <a:t>1</a:t>
            </a:r>
            <a:endParaRPr lang="en-US" altLang="en-US" sz="2800"/>
          </a:p>
        </p:txBody>
      </p:sp>
      <p:sp>
        <p:nvSpPr>
          <p:cNvPr id="86026" name="Rectangle 10">
            <a:extLst>
              <a:ext uri="{FF2B5EF4-FFF2-40B4-BE49-F238E27FC236}">
                <a16:creationId xmlns:a16="http://schemas.microsoft.com/office/drawing/2014/main" id="{A4CAA23F-621E-41EB-9A7C-B896D67C1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791200"/>
            <a:ext cx="45878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2800" i="1"/>
              <a:t>x</a:t>
            </a:r>
            <a:r>
              <a:rPr lang="en-US" altLang="en-US" sz="2800" baseline="-25000"/>
              <a:t>2</a:t>
            </a:r>
            <a:endParaRPr lang="en-US" altLang="en-US" sz="2800"/>
          </a:p>
        </p:txBody>
      </p:sp>
      <p:sp>
        <p:nvSpPr>
          <p:cNvPr id="86027" name="Line 11">
            <a:extLst>
              <a:ext uri="{FF2B5EF4-FFF2-40B4-BE49-F238E27FC236}">
                <a16:creationId xmlns:a16="http://schemas.microsoft.com/office/drawing/2014/main" id="{1987F766-D4F7-4872-8459-BBE68C2D5F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2286000"/>
            <a:ext cx="0" cy="3429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6028" name="Group 12">
            <a:extLst>
              <a:ext uri="{FF2B5EF4-FFF2-40B4-BE49-F238E27FC236}">
                <a16:creationId xmlns:a16="http://schemas.microsoft.com/office/drawing/2014/main" id="{3107CC88-6854-4797-A521-5044350FEE39}"/>
              </a:ext>
            </a:extLst>
          </p:cNvPr>
          <p:cNvGrpSpPr>
            <a:grpSpLocks/>
          </p:cNvGrpSpPr>
          <p:nvPr/>
        </p:nvGrpSpPr>
        <p:grpSpPr bwMode="auto">
          <a:xfrm>
            <a:off x="4527551" y="3449638"/>
            <a:ext cx="1673225" cy="1731962"/>
            <a:chOff x="2238" y="1651"/>
            <a:chExt cx="1054" cy="1091"/>
          </a:xfrm>
        </p:grpSpPr>
        <p:sp>
          <p:nvSpPr>
            <p:cNvPr id="86029" name="Line 13">
              <a:extLst>
                <a:ext uri="{FF2B5EF4-FFF2-40B4-BE49-F238E27FC236}">
                  <a16:creationId xmlns:a16="http://schemas.microsoft.com/office/drawing/2014/main" id="{A2911BA8-DE0A-495F-B019-3C03A1C6A4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8" y="2713"/>
              <a:ext cx="31" cy="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0" name="Line 14">
              <a:extLst>
                <a:ext uri="{FF2B5EF4-FFF2-40B4-BE49-F238E27FC236}">
                  <a16:creationId xmlns:a16="http://schemas.microsoft.com/office/drawing/2014/main" id="{72433D0C-FE59-4AC6-BAC6-636F40E313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1" y="1694"/>
              <a:ext cx="1041" cy="10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1" name="Freeform 15">
              <a:extLst>
                <a:ext uri="{FF2B5EF4-FFF2-40B4-BE49-F238E27FC236}">
                  <a16:creationId xmlns:a16="http://schemas.microsoft.com/office/drawing/2014/main" id="{F9C4D79E-B850-4851-80A7-FFECF1056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1651"/>
              <a:ext cx="1041" cy="1068"/>
            </a:xfrm>
            <a:custGeom>
              <a:avLst/>
              <a:gdLst>
                <a:gd name="T0" fmla="*/ 1 w 1041"/>
                <a:gd name="T1" fmla="*/ 1067 h 1068"/>
                <a:gd name="T2" fmla="*/ 19 w 1041"/>
                <a:gd name="T3" fmla="*/ 1051 h 1068"/>
                <a:gd name="T4" fmla="*/ 31 w 1041"/>
                <a:gd name="T5" fmla="*/ 1029 h 1068"/>
                <a:gd name="T6" fmla="*/ 47 w 1041"/>
                <a:gd name="T7" fmla="*/ 1013 h 1068"/>
                <a:gd name="T8" fmla="*/ 60 w 1041"/>
                <a:gd name="T9" fmla="*/ 991 h 1068"/>
                <a:gd name="T10" fmla="*/ 70 w 1041"/>
                <a:gd name="T11" fmla="*/ 964 h 1068"/>
                <a:gd name="T12" fmla="*/ 83 w 1041"/>
                <a:gd name="T13" fmla="*/ 942 h 1068"/>
                <a:gd name="T14" fmla="*/ 92 w 1041"/>
                <a:gd name="T15" fmla="*/ 916 h 1068"/>
                <a:gd name="T16" fmla="*/ 102 w 1041"/>
                <a:gd name="T17" fmla="*/ 892 h 1068"/>
                <a:gd name="T18" fmla="*/ 105 w 1041"/>
                <a:gd name="T19" fmla="*/ 861 h 1068"/>
                <a:gd name="T20" fmla="*/ 114 w 1041"/>
                <a:gd name="T21" fmla="*/ 826 h 1068"/>
                <a:gd name="T22" fmla="*/ 118 w 1041"/>
                <a:gd name="T23" fmla="*/ 795 h 1068"/>
                <a:gd name="T24" fmla="*/ 121 w 1041"/>
                <a:gd name="T25" fmla="*/ 763 h 1068"/>
                <a:gd name="T26" fmla="*/ 118 w 1041"/>
                <a:gd name="T27" fmla="*/ 723 h 1068"/>
                <a:gd name="T28" fmla="*/ 114 w 1041"/>
                <a:gd name="T29" fmla="*/ 683 h 1068"/>
                <a:gd name="T30" fmla="*/ 112 w 1041"/>
                <a:gd name="T31" fmla="*/ 647 h 1068"/>
                <a:gd name="T32" fmla="*/ 101 w 1041"/>
                <a:gd name="T33" fmla="*/ 597 h 1068"/>
                <a:gd name="T34" fmla="*/ 92 w 1041"/>
                <a:gd name="T35" fmla="*/ 553 h 1068"/>
                <a:gd name="T36" fmla="*/ 80 w 1041"/>
                <a:gd name="T37" fmla="*/ 507 h 1068"/>
                <a:gd name="T38" fmla="*/ 70 w 1041"/>
                <a:gd name="T39" fmla="*/ 459 h 1068"/>
                <a:gd name="T40" fmla="*/ 53 w 1041"/>
                <a:gd name="T41" fmla="*/ 407 h 1068"/>
                <a:gd name="T42" fmla="*/ 42 w 1041"/>
                <a:gd name="T43" fmla="*/ 359 h 1068"/>
                <a:gd name="T44" fmla="*/ 31 w 1041"/>
                <a:gd name="T45" fmla="*/ 310 h 1068"/>
                <a:gd name="T46" fmla="*/ 19 w 1041"/>
                <a:gd name="T47" fmla="*/ 265 h 1068"/>
                <a:gd name="T48" fmla="*/ 12 w 1041"/>
                <a:gd name="T49" fmla="*/ 220 h 1068"/>
                <a:gd name="T50" fmla="*/ 4 w 1041"/>
                <a:gd name="T51" fmla="*/ 176 h 1068"/>
                <a:gd name="T52" fmla="*/ 0 w 1041"/>
                <a:gd name="T53" fmla="*/ 138 h 1068"/>
                <a:gd name="T54" fmla="*/ 0 w 1041"/>
                <a:gd name="T55" fmla="*/ 104 h 1068"/>
                <a:gd name="T56" fmla="*/ 6 w 1041"/>
                <a:gd name="T57" fmla="*/ 73 h 1068"/>
                <a:gd name="T58" fmla="*/ 13 w 1041"/>
                <a:gd name="T59" fmla="*/ 47 h 1068"/>
                <a:gd name="T60" fmla="*/ 32 w 1041"/>
                <a:gd name="T61" fmla="*/ 29 h 1068"/>
                <a:gd name="T62" fmla="*/ 50 w 1041"/>
                <a:gd name="T63" fmla="*/ 13 h 1068"/>
                <a:gd name="T64" fmla="*/ 74 w 1041"/>
                <a:gd name="T65" fmla="*/ 3 h 1068"/>
                <a:gd name="T66" fmla="*/ 105 w 1041"/>
                <a:gd name="T67" fmla="*/ 0 h 1068"/>
                <a:gd name="T68" fmla="*/ 137 w 1041"/>
                <a:gd name="T69" fmla="*/ 0 h 1068"/>
                <a:gd name="T70" fmla="*/ 176 w 1041"/>
                <a:gd name="T71" fmla="*/ 6 h 1068"/>
                <a:gd name="T72" fmla="*/ 217 w 1041"/>
                <a:gd name="T73" fmla="*/ 16 h 1068"/>
                <a:gd name="T74" fmla="*/ 260 w 1041"/>
                <a:gd name="T75" fmla="*/ 24 h 1068"/>
                <a:gd name="T76" fmla="*/ 306 w 1041"/>
                <a:gd name="T77" fmla="*/ 37 h 1068"/>
                <a:gd name="T78" fmla="*/ 350 w 1041"/>
                <a:gd name="T79" fmla="*/ 51 h 1068"/>
                <a:gd name="T80" fmla="*/ 397 w 1041"/>
                <a:gd name="T81" fmla="*/ 66 h 1068"/>
                <a:gd name="T82" fmla="*/ 448 w 1041"/>
                <a:gd name="T83" fmla="*/ 82 h 1068"/>
                <a:gd name="T84" fmla="*/ 492 w 1041"/>
                <a:gd name="T85" fmla="*/ 96 h 1068"/>
                <a:gd name="T86" fmla="*/ 538 w 1041"/>
                <a:gd name="T87" fmla="*/ 109 h 1068"/>
                <a:gd name="T88" fmla="*/ 581 w 1041"/>
                <a:gd name="T89" fmla="*/ 118 h 1068"/>
                <a:gd name="T90" fmla="*/ 630 w 1041"/>
                <a:gd name="T91" fmla="*/ 129 h 1068"/>
                <a:gd name="T92" fmla="*/ 668 w 1041"/>
                <a:gd name="T93" fmla="*/ 132 h 1068"/>
                <a:gd name="T94" fmla="*/ 705 w 1041"/>
                <a:gd name="T95" fmla="*/ 137 h 1068"/>
                <a:gd name="T96" fmla="*/ 742 w 1041"/>
                <a:gd name="T97" fmla="*/ 143 h 1068"/>
                <a:gd name="T98" fmla="*/ 776 w 1041"/>
                <a:gd name="T99" fmla="*/ 143 h 1068"/>
                <a:gd name="T100" fmla="*/ 807 w 1041"/>
                <a:gd name="T101" fmla="*/ 140 h 1068"/>
                <a:gd name="T102" fmla="*/ 834 w 1041"/>
                <a:gd name="T103" fmla="*/ 134 h 1068"/>
                <a:gd name="T104" fmla="*/ 864 w 1041"/>
                <a:gd name="T105" fmla="*/ 131 h 1068"/>
                <a:gd name="T106" fmla="*/ 890 w 1041"/>
                <a:gd name="T107" fmla="*/ 123 h 1068"/>
                <a:gd name="T108" fmla="*/ 916 w 1041"/>
                <a:gd name="T109" fmla="*/ 113 h 1068"/>
                <a:gd name="T110" fmla="*/ 938 w 1041"/>
                <a:gd name="T111" fmla="*/ 101 h 1068"/>
                <a:gd name="T112" fmla="*/ 961 w 1041"/>
                <a:gd name="T113" fmla="*/ 94 h 1068"/>
                <a:gd name="T114" fmla="*/ 985 w 1041"/>
                <a:gd name="T115" fmla="*/ 81 h 1068"/>
                <a:gd name="T116" fmla="*/ 1001 w 1041"/>
                <a:gd name="T117" fmla="*/ 62 h 1068"/>
                <a:gd name="T118" fmla="*/ 1022 w 1041"/>
                <a:gd name="T119" fmla="*/ 51 h 1068"/>
                <a:gd name="T120" fmla="*/ 1040 w 1041"/>
                <a:gd name="T121" fmla="*/ 32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1" h="1068">
                  <a:moveTo>
                    <a:pt x="1" y="1067"/>
                  </a:moveTo>
                  <a:lnTo>
                    <a:pt x="19" y="1051"/>
                  </a:lnTo>
                  <a:lnTo>
                    <a:pt x="31" y="1029"/>
                  </a:lnTo>
                  <a:lnTo>
                    <a:pt x="47" y="1013"/>
                  </a:lnTo>
                  <a:lnTo>
                    <a:pt x="60" y="991"/>
                  </a:lnTo>
                  <a:lnTo>
                    <a:pt x="70" y="964"/>
                  </a:lnTo>
                  <a:lnTo>
                    <a:pt x="83" y="942"/>
                  </a:lnTo>
                  <a:lnTo>
                    <a:pt x="92" y="916"/>
                  </a:lnTo>
                  <a:lnTo>
                    <a:pt x="102" y="892"/>
                  </a:lnTo>
                  <a:lnTo>
                    <a:pt x="105" y="861"/>
                  </a:lnTo>
                  <a:lnTo>
                    <a:pt x="114" y="826"/>
                  </a:lnTo>
                  <a:lnTo>
                    <a:pt x="118" y="795"/>
                  </a:lnTo>
                  <a:lnTo>
                    <a:pt x="121" y="763"/>
                  </a:lnTo>
                  <a:lnTo>
                    <a:pt x="118" y="723"/>
                  </a:lnTo>
                  <a:lnTo>
                    <a:pt x="114" y="683"/>
                  </a:lnTo>
                  <a:lnTo>
                    <a:pt x="112" y="647"/>
                  </a:lnTo>
                  <a:lnTo>
                    <a:pt x="101" y="597"/>
                  </a:lnTo>
                  <a:lnTo>
                    <a:pt x="92" y="553"/>
                  </a:lnTo>
                  <a:lnTo>
                    <a:pt x="80" y="507"/>
                  </a:lnTo>
                  <a:lnTo>
                    <a:pt x="70" y="459"/>
                  </a:lnTo>
                  <a:lnTo>
                    <a:pt x="53" y="407"/>
                  </a:lnTo>
                  <a:lnTo>
                    <a:pt x="42" y="359"/>
                  </a:lnTo>
                  <a:lnTo>
                    <a:pt x="31" y="310"/>
                  </a:lnTo>
                  <a:lnTo>
                    <a:pt x="19" y="265"/>
                  </a:lnTo>
                  <a:lnTo>
                    <a:pt x="12" y="220"/>
                  </a:lnTo>
                  <a:lnTo>
                    <a:pt x="4" y="176"/>
                  </a:lnTo>
                  <a:lnTo>
                    <a:pt x="0" y="138"/>
                  </a:lnTo>
                  <a:lnTo>
                    <a:pt x="0" y="104"/>
                  </a:lnTo>
                  <a:lnTo>
                    <a:pt x="6" y="73"/>
                  </a:lnTo>
                  <a:lnTo>
                    <a:pt x="13" y="47"/>
                  </a:lnTo>
                  <a:lnTo>
                    <a:pt x="32" y="29"/>
                  </a:lnTo>
                  <a:lnTo>
                    <a:pt x="50" y="13"/>
                  </a:lnTo>
                  <a:lnTo>
                    <a:pt x="74" y="3"/>
                  </a:lnTo>
                  <a:lnTo>
                    <a:pt x="105" y="0"/>
                  </a:lnTo>
                  <a:lnTo>
                    <a:pt x="137" y="0"/>
                  </a:lnTo>
                  <a:lnTo>
                    <a:pt x="176" y="6"/>
                  </a:lnTo>
                  <a:lnTo>
                    <a:pt x="217" y="16"/>
                  </a:lnTo>
                  <a:lnTo>
                    <a:pt x="260" y="24"/>
                  </a:lnTo>
                  <a:lnTo>
                    <a:pt x="306" y="37"/>
                  </a:lnTo>
                  <a:lnTo>
                    <a:pt x="350" y="51"/>
                  </a:lnTo>
                  <a:lnTo>
                    <a:pt x="397" y="66"/>
                  </a:lnTo>
                  <a:lnTo>
                    <a:pt x="448" y="82"/>
                  </a:lnTo>
                  <a:lnTo>
                    <a:pt x="492" y="96"/>
                  </a:lnTo>
                  <a:lnTo>
                    <a:pt x="538" y="109"/>
                  </a:lnTo>
                  <a:lnTo>
                    <a:pt x="581" y="118"/>
                  </a:lnTo>
                  <a:lnTo>
                    <a:pt x="630" y="129"/>
                  </a:lnTo>
                  <a:lnTo>
                    <a:pt x="668" y="132"/>
                  </a:lnTo>
                  <a:lnTo>
                    <a:pt x="705" y="137"/>
                  </a:lnTo>
                  <a:lnTo>
                    <a:pt x="742" y="143"/>
                  </a:lnTo>
                  <a:lnTo>
                    <a:pt x="776" y="143"/>
                  </a:lnTo>
                  <a:lnTo>
                    <a:pt x="807" y="140"/>
                  </a:lnTo>
                  <a:lnTo>
                    <a:pt x="834" y="134"/>
                  </a:lnTo>
                  <a:lnTo>
                    <a:pt x="864" y="131"/>
                  </a:lnTo>
                  <a:lnTo>
                    <a:pt x="890" y="123"/>
                  </a:lnTo>
                  <a:lnTo>
                    <a:pt x="916" y="113"/>
                  </a:lnTo>
                  <a:lnTo>
                    <a:pt x="938" y="101"/>
                  </a:lnTo>
                  <a:lnTo>
                    <a:pt x="961" y="94"/>
                  </a:lnTo>
                  <a:lnTo>
                    <a:pt x="985" y="81"/>
                  </a:lnTo>
                  <a:lnTo>
                    <a:pt x="1001" y="62"/>
                  </a:lnTo>
                  <a:lnTo>
                    <a:pt x="1022" y="51"/>
                  </a:lnTo>
                  <a:lnTo>
                    <a:pt x="1040" y="32"/>
                  </a:ln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32" name="Group 16">
            <a:extLst>
              <a:ext uri="{FF2B5EF4-FFF2-40B4-BE49-F238E27FC236}">
                <a16:creationId xmlns:a16="http://schemas.microsoft.com/office/drawing/2014/main" id="{86E8E323-E0A1-4C1B-B773-83F26F879C38}"/>
              </a:ext>
            </a:extLst>
          </p:cNvPr>
          <p:cNvGrpSpPr>
            <a:grpSpLocks/>
          </p:cNvGrpSpPr>
          <p:nvPr/>
        </p:nvGrpSpPr>
        <p:grpSpPr bwMode="auto">
          <a:xfrm>
            <a:off x="6826251" y="2698751"/>
            <a:ext cx="1673225" cy="1731963"/>
            <a:chOff x="3686" y="1178"/>
            <a:chExt cx="1054" cy="1091"/>
          </a:xfrm>
        </p:grpSpPr>
        <p:sp>
          <p:nvSpPr>
            <p:cNvPr id="86033" name="Line 17">
              <a:extLst>
                <a:ext uri="{FF2B5EF4-FFF2-40B4-BE49-F238E27FC236}">
                  <a16:creationId xmlns:a16="http://schemas.microsoft.com/office/drawing/2014/main" id="{778D9996-46AC-4DD0-BA5D-6D0966CAB5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6" y="2240"/>
              <a:ext cx="31" cy="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4" name="Line 18">
              <a:extLst>
                <a:ext uri="{FF2B5EF4-FFF2-40B4-BE49-F238E27FC236}">
                  <a16:creationId xmlns:a16="http://schemas.microsoft.com/office/drawing/2014/main" id="{B91D7BB4-7E05-4A15-8562-4865E7EC4C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9" y="1221"/>
              <a:ext cx="1041" cy="10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5" name="Freeform 19">
              <a:extLst>
                <a:ext uri="{FF2B5EF4-FFF2-40B4-BE49-F238E27FC236}">
                  <a16:creationId xmlns:a16="http://schemas.microsoft.com/office/drawing/2014/main" id="{E02C039F-91F4-4FDC-B713-24042B552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" y="1178"/>
              <a:ext cx="1041" cy="1068"/>
            </a:xfrm>
            <a:custGeom>
              <a:avLst/>
              <a:gdLst>
                <a:gd name="T0" fmla="*/ 1 w 1041"/>
                <a:gd name="T1" fmla="*/ 1067 h 1068"/>
                <a:gd name="T2" fmla="*/ 19 w 1041"/>
                <a:gd name="T3" fmla="*/ 1051 h 1068"/>
                <a:gd name="T4" fmla="*/ 31 w 1041"/>
                <a:gd name="T5" fmla="*/ 1029 h 1068"/>
                <a:gd name="T6" fmla="*/ 47 w 1041"/>
                <a:gd name="T7" fmla="*/ 1013 h 1068"/>
                <a:gd name="T8" fmla="*/ 60 w 1041"/>
                <a:gd name="T9" fmla="*/ 991 h 1068"/>
                <a:gd name="T10" fmla="*/ 70 w 1041"/>
                <a:gd name="T11" fmla="*/ 964 h 1068"/>
                <a:gd name="T12" fmla="*/ 83 w 1041"/>
                <a:gd name="T13" fmla="*/ 942 h 1068"/>
                <a:gd name="T14" fmla="*/ 92 w 1041"/>
                <a:gd name="T15" fmla="*/ 916 h 1068"/>
                <a:gd name="T16" fmla="*/ 102 w 1041"/>
                <a:gd name="T17" fmla="*/ 892 h 1068"/>
                <a:gd name="T18" fmla="*/ 105 w 1041"/>
                <a:gd name="T19" fmla="*/ 861 h 1068"/>
                <a:gd name="T20" fmla="*/ 114 w 1041"/>
                <a:gd name="T21" fmla="*/ 826 h 1068"/>
                <a:gd name="T22" fmla="*/ 118 w 1041"/>
                <a:gd name="T23" fmla="*/ 795 h 1068"/>
                <a:gd name="T24" fmla="*/ 121 w 1041"/>
                <a:gd name="T25" fmla="*/ 763 h 1068"/>
                <a:gd name="T26" fmla="*/ 118 w 1041"/>
                <a:gd name="T27" fmla="*/ 723 h 1068"/>
                <a:gd name="T28" fmla="*/ 114 w 1041"/>
                <a:gd name="T29" fmla="*/ 683 h 1068"/>
                <a:gd name="T30" fmla="*/ 112 w 1041"/>
                <a:gd name="T31" fmla="*/ 647 h 1068"/>
                <a:gd name="T32" fmla="*/ 101 w 1041"/>
                <a:gd name="T33" fmla="*/ 597 h 1068"/>
                <a:gd name="T34" fmla="*/ 92 w 1041"/>
                <a:gd name="T35" fmla="*/ 553 h 1068"/>
                <a:gd name="T36" fmla="*/ 80 w 1041"/>
                <a:gd name="T37" fmla="*/ 507 h 1068"/>
                <a:gd name="T38" fmla="*/ 70 w 1041"/>
                <a:gd name="T39" fmla="*/ 459 h 1068"/>
                <a:gd name="T40" fmla="*/ 53 w 1041"/>
                <a:gd name="T41" fmla="*/ 407 h 1068"/>
                <a:gd name="T42" fmla="*/ 42 w 1041"/>
                <a:gd name="T43" fmla="*/ 359 h 1068"/>
                <a:gd name="T44" fmla="*/ 31 w 1041"/>
                <a:gd name="T45" fmla="*/ 310 h 1068"/>
                <a:gd name="T46" fmla="*/ 19 w 1041"/>
                <a:gd name="T47" fmla="*/ 265 h 1068"/>
                <a:gd name="T48" fmla="*/ 12 w 1041"/>
                <a:gd name="T49" fmla="*/ 220 h 1068"/>
                <a:gd name="T50" fmla="*/ 4 w 1041"/>
                <a:gd name="T51" fmla="*/ 176 h 1068"/>
                <a:gd name="T52" fmla="*/ 0 w 1041"/>
                <a:gd name="T53" fmla="*/ 138 h 1068"/>
                <a:gd name="T54" fmla="*/ 0 w 1041"/>
                <a:gd name="T55" fmla="*/ 104 h 1068"/>
                <a:gd name="T56" fmla="*/ 6 w 1041"/>
                <a:gd name="T57" fmla="*/ 73 h 1068"/>
                <a:gd name="T58" fmla="*/ 13 w 1041"/>
                <a:gd name="T59" fmla="*/ 47 h 1068"/>
                <a:gd name="T60" fmla="*/ 32 w 1041"/>
                <a:gd name="T61" fmla="*/ 29 h 1068"/>
                <a:gd name="T62" fmla="*/ 50 w 1041"/>
                <a:gd name="T63" fmla="*/ 13 h 1068"/>
                <a:gd name="T64" fmla="*/ 74 w 1041"/>
                <a:gd name="T65" fmla="*/ 3 h 1068"/>
                <a:gd name="T66" fmla="*/ 105 w 1041"/>
                <a:gd name="T67" fmla="*/ 0 h 1068"/>
                <a:gd name="T68" fmla="*/ 137 w 1041"/>
                <a:gd name="T69" fmla="*/ 0 h 1068"/>
                <a:gd name="T70" fmla="*/ 176 w 1041"/>
                <a:gd name="T71" fmla="*/ 6 h 1068"/>
                <a:gd name="T72" fmla="*/ 217 w 1041"/>
                <a:gd name="T73" fmla="*/ 16 h 1068"/>
                <a:gd name="T74" fmla="*/ 260 w 1041"/>
                <a:gd name="T75" fmla="*/ 24 h 1068"/>
                <a:gd name="T76" fmla="*/ 306 w 1041"/>
                <a:gd name="T77" fmla="*/ 37 h 1068"/>
                <a:gd name="T78" fmla="*/ 350 w 1041"/>
                <a:gd name="T79" fmla="*/ 51 h 1068"/>
                <a:gd name="T80" fmla="*/ 397 w 1041"/>
                <a:gd name="T81" fmla="*/ 66 h 1068"/>
                <a:gd name="T82" fmla="*/ 448 w 1041"/>
                <a:gd name="T83" fmla="*/ 82 h 1068"/>
                <a:gd name="T84" fmla="*/ 492 w 1041"/>
                <a:gd name="T85" fmla="*/ 96 h 1068"/>
                <a:gd name="T86" fmla="*/ 538 w 1041"/>
                <a:gd name="T87" fmla="*/ 109 h 1068"/>
                <a:gd name="T88" fmla="*/ 581 w 1041"/>
                <a:gd name="T89" fmla="*/ 118 h 1068"/>
                <a:gd name="T90" fmla="*/ 630 w 1041"/>
                <a:gd name="T91" fmla="*/ 129 h 1068"/>
                <a:gd name="T92" fmla="*/ 668 w 1041"/>
                <a:gd name="T93" fmla="*/ 132 h 1068"/>
                <a:gd name="T94" fmla="*/ 705 w 1041"/>
                <a:gd name="T95" fmla="*/ 137 h 1068"/>
                <a:gd name="T96" fmla="*/ 742 w 1041"/>
                <a:gd name="T97" fmla="*/ 143 h 1068"/>
                <a:gd name="T98" fmla="*/ 776 w 1041"/>
                <a:gd name="T99" fmla="*/ 143 h 1068"/>
                <a:gd name="T100" fmla="*/ 807 w 1041"/>
                <a:gd name="T101" fmla="*/ 140 h 1068"/>
                <a:gd name="T102" fmla="*/ 834 w 1041"/>
                <a:gd name="T103" fmla="*/ 134 h 1068"/>
                <a:gd name="T104" fmla="*/ 864 w 1041"/>
                <a:gd name="T105" fmla="*/ 131 h 1068"/>
                <a:gd name="T106" fmla="*/ 890 w 1041"/>
                <a:gd name="T107" fmla="*/ 123 h 1068"/>
                <a:gd name="T108" fmla="*/ 916 w 1041"/>
                <a:gd name="T109" fmla="*/ 113 h 1068"/>
                <a:gd name="T110" fmla="*/ 938 w 1041"/>
                <a:gd name="T111" fmla="*/ 101 h 1068"/>
                <a:gd name="T112" fmla="*/ 961 w 1041"/>
                <a:gd name="T113" fmla="*/ 94 h 1068"/>
                <a:gd name="T114" fmla="*/ 985 w 1041"/>
                <a:gd name="T115" fmla="*/ 81 h 1068"/>
                <a:gd name="T116" fmla="*/ 1001 w 1041"/>
                <a:gd name="T117" fmla="*/ 62 h 1068"/>
                <a:gd name="T118" fmla="*/ 1022 w 1041"/>
                <a:gd name="T119" fmla="*/ 51 h 1068"/>
                <a:gd name="T120" fmla="*/ 1040 w 1041"/>
                <a:gd name="T121" fmla="*/ 32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1" h="1068">
                  <a:moveTo>
                    <a:pt x="1" y="1067"/>
                  </a:moveTo>
                  <a:lnTo>
                    <a:pt x="19" y="1051"/>
                  </a:lnTo>
                  <a:lnTo>
                    <a:pt x="31" y="1029"/>
                  </a:lnTo>
                  <a:lnTo>
                    <a:pt x="47" y="1013"/>
                  </a:lnTo>
                  <a:lnTo>
                    <a:pt x="60" y="991"/>
                  </a:lnTo>
                  <a:lnTo>
                    <a:pt x="70" y="964"/>
                  </a:lnTo>
                  <a:lnTo>
                    <a:pt x="83" y="942"/>
                  </a:lnTo>
                  <a:lnTo>
                    <a:pt x="92" y="916"/>
                  </a:lnTo>
                  <a:lnTo>
                    <a:pt x="102" y="892"/>
                  </a:lnTo>
                  <a:lnTo>
                    <a:pt x="105" y="861"/>
                  </a:lnTo>
                  <a:lnTo>
                    <a:pt x="114" y="826"/>
                  </a:lnTo>
                  <a:lnTo>
                    <a:pt x="118" y="795"/>
                  </a:lnTo>
                  <a:lnTo>
                    <a:pt x="121" y="763"/>
                  </a:lnTo>
                  <a:lnTo>
                    <a:pt x="118" y="723"/>
                  </a:lnTo>
                  <a:lnTo>
                    <a:pt x="114" y="683"/>
                  </a:lnTo>
                  <a:lnTo>
                    <a:pt x="112" y="647"/>
                  </a:lnTo>
                  <a:lnTo>
                    <a:pt x="101" y="597"/>
                  </a:lnTo>
                  <a:lnTo>
                    <a:pt x="92" y="553"/>
                  </a:lnTo>
                  <a:lnTo>
                    <a:pt x="80" y="507"/>
                  </a:lnTo>
                  <a:lnTo>
                    <a:pt x="70" y="459"/>
                  </a:lnTo>
                  <a:lnTo>
                    <a:pt x="53" y="407"/>
                  </a:lnTo>
                  <a:lnTo>
                    <a:pt x="42" y="359"/>
                  </a:lnTo>
                  <a:lnTo>
                    <a:pt x="31" y="310"/>
                  </a:lnTo>
                  <a:lnTo>
                    <a:pt x="19" y="265"/>
                  </a:lnTo>
                  <a:lnTo>
                    <a:pt x="12" y="220"/>
                  </a:lnTo>
                  <a:lnTo>
                    <a:pt x="4" y="176"/>
                  </a:lnTo>
                  <a:lnTo>
                    <a:pt x="0" y="138"/>
                  </a:lnTo>
                  <a:lnTo>
                    <a:pt x="0" y="104"/>
                  </a:lnTo>
                  <a:lnTo>
                    <a:pt x="6" y="73"/>
                  </a:lnTo>
                  <a:lnTo>
                    <a:pt x="13" y="47"/>
                  </a:lnTo>
                  <a:lnTo>
                    <a:pt x="32" y="29"/>
                  </a:lnTo>
                  <a:lnTo>
                    <a:pt x="50" y="13"/>
                  </a:lnTo>
                  <a:lnTo>
                    <a:pt x="74" y="3"/>
                  </a:lnTo>
                  <a:lnTo>
                    <a:pt x="105" y="0"/>
                  </a:lnTo>
                  <a:lnTo>
                    <a:pt x="137" y="0"/>
                  </a:lnTo>
                  <a:lnTo>
                    <a:pt x="176" y="6"/>
                  </a:lnTo>
                  <a:lnTo>
                    <a:pt x="217" y="16"/>
                  </a:lnTo>
                  <a:lnTo>
                    <a:pt x="260" y="24"/>
                  </a:lnTo>
                  <a:lnTo>
                    <a:pt x="306" y="37"/>
                  </a:lnTo>
                  <a:lnTo>
                    <a:pt x="350" y="51"/>
                  </a:lnTo>
                  <a:lnTo>
                    <a:pt x="397" y="66"/>
                  </a:lnTo>
                  <a:lnTo>
                    <a:pt x="448" y="82"/>
                  </a:lnTo>
                  <a:lnTo>
                    <a:pt x="492" y="96"/>
                  </a:lnTo>
                  <a:lnTo>
                    <a:pt x="538" y="109"/>
                  </a:lnTo>
                  <a:lnTo>
                    <a:pt x="581" y="118"/>
                  </a:lnTo>
                  <a:lnTo>
                    <a:pt x="630" y="129"/>
                  </a:lnTo>
                  <a:lnTo>
                    <a:pt x="668" y="132"/>
                  </a:lnTo>
                  <a:lnTo>
                    <a:pt x="705" y="137"/>
                  </a:lnTo>
                  <a:lnTo>
                    <a:pt x="742" y="143"/>
                  </a:lnTo>
                  <a:lnTo>
                    <a:pt x="776" y="143"/>
                  </a:lnTo>
                  <a:lnTo>
                    <a:pt x="807" y="140"/>
                  </a:lnTo>
                  <a:lnTo>
                    <a:pt x="834" y="134"/>
                  </a:lnTo>
                  <a:lnTo>
                    <a:pt x="864" y="131"/>
                  </a:lnTo>
                  <a:lnTo>
                    <a:pt x="890" y="123"/>
                  </a:lnTo>
                  <a:lnTo>
                    <a:pt x="916" y="113"/>
                  </a:lnTo>
                  <a:lnTo>
                    <a:pt x="938" y="101"/>
                  </a:lnTo>
                  <a:lnTo>
                    <a:pt x="961" y="94"/>
                  </a:lnTo>
                  <a:lnTo>
                    <a:pt x="985" y="81"/>
                  </a:lnTo>
                  <a:lnTo>
                    <a:pt x="1001" y="62"/>
                  </a:lnTo>
                  <a:lnTo>
                    <a:pt x="1022" y="51"/>
                  </a:lnTo>
                  <a:lnTo>
                    <a:pt x="1040" y="32"/>
                  </a:ln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6036" name="Text Box 20">
            <a:extLst>
              <a:ext uri="{FF2B5EF4-FFF2-40B4-BE49-F238E27FC236}">
                <a16:creationId xmlns:a16="http://schemas.microsoft.com/office/drawing/2014/main" id="{99A19D2E-6948-4311-8014-DE8119A0B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6" y="400050"/>
            <a:ext cx="763702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The homoskedastic normal distribution with </a:t>
            </a:r>
          </a:p>
          <a:p>
            <a:r>
              <a:rPr lang="en-US" altLang="en-US" sz="3200"/>
              <a:t>a single explanatory variable</a:t>
            </a:r>
          </a:p>
        </p:txBody>
      </p:sp>
      <p:sp>
        <p:nvSpPr>
          <p:cNvPr id="86037" name="Text Box 21">
            <a:extLst>
              <a:ext uri="{FF2B5EF4-FFF2-40B4-BE49-F238E27FC236}">
                <a16:creationId xmlns:a16="http://schemas.microsoft.com/office/drawing/2014/main" id="{243C1E16-955A-491F-BE72-790DBDF3E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1" y="3581400"/>
            <a:ext cx="225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E(</a:t>
            </a:r>
            <a:r>
              <a:rPr lang="en-US" altLang="en-US" sz="2400" i="1"/>
              <a:t>y</a:t>
            </a:r>
            <a:r>
              <a:rPr lang="en-US" altLang="en-US" sz="2400"/>
              <a:t>|</a:t>
            </a:r>
            <a:r>
              <a:rPr lang="en-US" altLang="en-US" sz="2400" i="1"/>
              <a:t>x</a:t>
            </a:r>
            <a:r>
              <a:rPr lang="en-US" altLang="en-US" sz="2400"/>
              <a:t>) = </a:t>
            </a:r>
            <a:r>
              <a:rPr lang="en-US" altLang="en-US" sz="2400" i="1">
                <a:latin typeface="Symbol" panose="05050102010706020507" pitchFamily="18" charset="2"/>
              </a:rPr>
              <a:t>b</a:t>
            </a:r>
            <a:r>
              <a:rPr lang="en-US" altLang="en-US" sz="2400" i="1" baseline="-25000"/>
              <a:t>0</a:t>
            </a:r>
            <a:r>
              <a:rPr lang="en-US" altLang="en-US" sz="2400" i="1"/>
              <a:t> + </a:t>
            </a:r>
            <a:r>
              <a:rPr lang="en-US" altLang="en-US" sz="2400" i="1">
                <a:latin typeface="Symbol" panose="05050102010706020507" pitchFamily="18" charset="2"/>
              </a:rPr>
              <a:t>b</a:t>
            </a:r>
            <a:r>
              <a:rPr lang="en-US" altLang="en-US" sz="2400" i="1" baseline="-25000"/>
              <a:t>1</a:t>
            </a:r>
            <a:r>
              <a:rPr lang="en-US" altLang="en-US" sz="2400" i="1"/>
              <a:t>x</a:t>
            </a:r>
          </a:p>
        </p:txBody>
      </p:sp>
      <p:sp>
        <p:nvSpPr>
          <p:cNvPr id="86038" name="Line 22">
            <a:extLst>
              <a:ext uri="{FF2B5EF4-FFF2-40B4-BE49-F238E27FC236}">
                <a16:creationId xmlns:a16="http://schemas.microsoft.com/office/drawing/2014/main" id="{1A40D2FB-FAF7-4936-8143-849CF3A3F5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964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6039" name="Rectangle 23">
            <a:extLst>
              <a:ext uri="{FF2B5EF4-FFF2-40B4-BE49-F238E27FC236}">
                <a16:creationId xmlns:a16="http://schemas.microsoft.com/office/drawing/2014/main" id="{2868AF4D-6A9E-4293-A2C0-8C384043C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447800"/>
            <a:ext cx="3449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i="1"/>
              <a:t>y</a:t>
            </a:r>
          </a:p>
        </p:txBody>
      </p:sp>
      <p:sp>
        <p:nvSpPr>
          <p:cNvPr id="86040" name="Text Box 24">
            <a:extLst>
              <a:ext uri="{FF2B5EF4-FFF2-40B4-BE49-F238E27FC236}">
                <a16:creationId xmlns:a16="http://schemas.microsoft.com/office/drawing/2014/main" id="{F9A28C4C-DC53-489E-B857-9D1F7A1AD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6" y="2174876"/>
            <a:ext cx="8771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f(</a:t>
            </a:r>
            <a:r>
              <a:rPr lang="en-US" altLang="en-US" sz="2400" i="1"/>
              <a:t>y|x</a:t>
            </a:r>
            <a:r>
              <a:rPr lang="en-US" altLang="en-US" sz="2400"/>
              <a:t>)</a:t>
            </a:r>
          </a:p>
        </p:txBody>
      </p:sp>
      <p:sp>
        <p:nvSpPr>
          <p:cNvPr id="86041" name="Text Box 25">
            <a:extLst>
              <a:ext uri="{FF2B5EF4-FFF2-40B4-BE49-F238E27FC236}">
                <a16:creationId xmlns:a16="http://schemas.microsoft.com/office/drawing/2014/main" id="{15462E92-EC29-4723-9730-FF9466FDA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1" y="4800601"/>
            <a:ext cx="17065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Normal</a:t>
            </a:r>
          </a:p>
          <a:p>
            <a:r>
              <a:rPr lang="en-US" altLang="en-US" sz="2400"/>
              <a:t>distributions</a:t>
            </a:r>
          </a:p>
        </p:txBody>
      </p:sp>
      <p:sp>
        <p:nvSpPr>
          <p:cNvPr id="86042" name="Line 26">
            <a:extLst>
              <a:ext uri="{FF2B5EF4-FFF2-40B4-BE49-F238E27FC236}">
                <a16:creationId xmlns:a16="http://schemas.microsoft.com/office/drawing/2014/main" id="{977E5DEA-F667-40A0-9281-337E021450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4114800"/>
            <a:ext cx="990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6043" name="Line 27">
            <a:extLst>
              <a:ext uri="{FF2B5EF4-FFF2-40B4-BE49-F238E27FC236}">
                <a16:creationId xmlns:a16="http://schemas.microsoft.com/office/drawing/2014/main" id="{1E4E0A9A-6A44-4051-A3AA-8DEE22C932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4953000"/>
            <a:ext cx="76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50CA37F3-AECC-479B-BB27-00E31A22A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altLang="en-US" sz="2800">
                <a:solidFill>
                  <a:srgbClr val="FFFFFF"/>
                </a:solidFill>
              </a:rPr>
              <a:t>What is Heteroskedasticity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BB462FE-D823-4089-AF21-AC594890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F88A12C-C648-4CFC-9A66-E7FE58CBEFF5}" type="slidenum">
              <a:rPr lang="en-US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318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8127291-80C9-4B01-BEAF-A5B2D00CBB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901996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8E885FA7-CA97-4EFA-ADC0-47CB9A9C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E1A5-0F24-4046-B1CF-1D29A59EC8A9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92162" name="Line 2">
            <a:extLst>
              <a:ext uri="{FF2B5EF4-FFF2-40B4-BE49-F238E27FC236}">
                <a16:creationId xmlns:a16="http://schemas.microsoft.com/office/drawing/2014/main" id="{6102AF41-D88B-4402-9F78-0758DDF5B0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2688" y="5699125"/>
            <a:ext cx="662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3" name="Line 3">
            <a:extLst>
              <a:ext uri="{FF2B5EF4-FFF2-40B4-BE49-F238E27FC236}">
                <a16:creationId xmlns:a16="http://schemas.microsoft.com/office/drawing/2014/main" id="{EFFC0BA4-9CE3-4A3E-A6DA-F265022E49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2688" y="1660525"/>
            <a:ext cx="4038600" cy="403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4" name="Line 4">
            <a:extLst>
              <a:ext uri="{FF2B5EF4-FFF2-40B4-BE49-F238E27FC236}">
                <a16:creationId xmlns:a16="http://schemas.microsoft.com/office/drawing/2014/main" id="{A4BFBB7B-400F-4F07-BC0D-C543C920AD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67088" y="1660525"/>
            <a:ext cx="40386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5" name="Line 5">
            <a:extLst>
              <a:ext uri="{FF2B5EF4-FFF2-40B4-BE49-F238E27FC236}">
                <a16:creationId xmlns:a16="http://schemas.microsoft.com/office/drawing/2014/main" id="{B2DB748F-DB34-4B52-ABDE-8D1B804EC3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0688" y="1660525"/>
            <a:ext cx="40386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6" name="Line 6">
            <a:extLst>
              <a:ext uri="{FF2B5EF4-FFF2-40B4-BE49-F238E27FC236}">
                <a16:creationId xmlns:a16="http://schemas.microsoft.com/office/drawing/2014/main" id="{7843F76A-276C-451B-BE5A-13A3218FAF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6088" y="2879726"/>
            <a:ext cx="6553200" cy="22590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7" name="Rectangle 7">
            <a:extLst>
              <a:ext uri="{FF2B5EF4-FFF2-40B4-BE49-F238E27FC236}">
                <a16:creationId xmlns:a16="http://schemas.microsoft.com/office/drawing/2014/main" id="{4435EAFE-9AF1-465E-B3F1-9624C41E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850" y="3832225"/>
            <a:ext cx="429606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7200" b="1"/>
              <a:t>.</a:t>
            </a:r>
          </a:p>
        </p:txBody>
      </p:sp>
      <p:sp>
        <p:nvSpPr>
          <p:cNvPr id="92168" name="Rectangle 8">
            <a:extLst>
              <a:ext uri="{FF2B5EF4-FFF2-40B4-BE49-F238E27FC236}">
                <a16:creationId xmlns:a16="http://schemas.microsoft.com/office/drawing/2014/main" id="{72BBE410-A240-4185-8F67-46F4B4F79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1" y="5715000"/>
            <a:ext cx="3667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2800" i="1"/>
              <a:t>x</a:t>
            </a:r>
            <a:r>
              <a:rPr lang="en-US" altLang="en-US" sz="900" i="1"/>
              <a:t> </a:t>
            </a:r>
            <a:endParaRPr lang="en-US" altLang="en-US" sz="2800" i="1" baseline="-25000"/>
          </a:p>
        </p:txBody>
      </p:sp>
      <p:sp>
        <p:nvSpPr>
          <p:cNvPr id="92169" name="Rectangle 9">
            <a:extLst>
              <a:ext uri="{FF2B5EF4-FFF2-40B4-BE49-F238E27FC236}">
                <a16:creationId xmlns:a16="http://schemas.microsoft.com/office/drawing/2014/main" id="{B5BF1909-3AFD-4873-901E-0EF1B6B2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715000"/>
            <a:ext cx="45878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2800" i="1"/>
              <a:t>x</a:t>
            </a:r>
            <a:r>
              <a:rPr lang="en-US" altLang="en-US" sz="2800" i="1" baseline="-25000"/>
              <a:t>1</a:t>
            </a:r>
          </a:p>
        </p:txBody>
      </p:sp>
      <p:sp>
        <p:nvSpPr>
          <p:cNvPr id="92170" name="Rectangle 10">
            <a:extLst>
              <a:ext uri="{FF2B5EF4-FFF2-40B4-BE49-F238E27FC236}">
                <a16:creationId xmlns:a16="http://schemas.microsoft.com/office/drawing/2014/main" id="{2DFFE6B9-0A2A-4862-92D0-ECBCE0CB9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715000"/>
            <a:ext cx="45878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2800" i="1"/>
              <a:t>x</a:t>
            </a:r>
            <a:r>
              <a:rPr lang="en-US" altLang="en-US" sz="2800" i="1" baseline="-25000"/>
              <a:t>2</a:t>
            </a:r>
          </a:p>
        </p:txBody>
      </p:sp>
      <p:sp>
        <p:nvSpPr>
          <p:cNvPr id="92171" name="Line 11">
            <a:extLst>
              <a:ext uri="{FF2B5EF4-FFF2-40B4-BE49-F238E27FC236}">
                <a16:creationId xmlns:a16="http://schemas.microsoft.com/office/drawing/2014/main" id="{B58D4987-8735-4D5C-AA9D-B9033B6557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2688" y="2270125"/>
            <a:ext cx="0" cy="3429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2" name="Rectangle 12">
            <a:extLst>
              <a:ext uri="{FF2B5EF4-FFF2-40B4-BE49-F238E27FC236}">
                <a16:creationId xmlns:a16="http://schemas.microsoft.com/office/drawing/2014/main" id="{A0290388-00B8-4888-BD63-E3F3303F6FDA}"/>
              </a:ext>
            </a:extLst>
          </p:cNvPr>
          <p:cNvSpPr>
            <a:spLocks noChangeArrowheads="1"/>
          </p:cNvSpPr>
          <p:nvPr/>
        </p:nvSpPr>
        <p:spPr bwMode="auto">
          <a:xfrm rot="18840000">
            <a:off x="5642697" y="1628006"/>
            <a:ext cx="34304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2800" i="1"/>
              <a:t>y</a:t>
            </a:r>
            <a:endParaRPr lang="en-US" altLang="en-US" sz="2800" i="1" baseline="-25000"/>
          </a:p>
        </p:txBody>
      </p:sp>
      <p:sp>
        <p:nvSpPr>
          <p:cNvPr id="92173" name="Rectangle 13">
            <a:extLst>
              <a:ext uri="{FF2B5EF4-FFF2-40B4-BE49-F238E27FC236}">
                <a16:creationId xmlns:a16="http://schemas.microsoft.com/office/drawing/2014/main" id="{31493ACB-D949-4530-9E38-2ECF9FE4B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1600201"/>
            <a:ext cx="990657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2800"/>
              <a:t>f(</a:t>
            </a:r>
            <a:r>
              <a:rPr lang="en-US" altLang="en-US" sz="2800" i="1"/>
              <a:t>y|x</a:t>
            </a:r>
            <a:r>
              <a:rPr lang="en-US" altLang="en-US" sz="2800"/>
              <a:t>)</a:t>
            </a:r>
          </a:p>
        </p:txBody>
      </p:sp>
      <p:sp>
        <p:nvSpPr>
          <p:cNvPr id="92174" name="Rectangle 14">
            <a:extLst>
              <a:ext uri="{FF2B5EF4-FFF2-40B4-BE49-F238E27FC236}">
                <a16:creationId xmlns:a16="http://schemas.microsoft.com/office/drawing/2014/main" id="{45B0DDF2-4BDE-4398-ACDE-6EF09BD73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533401"/>
            <a:ext cx="5198540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3200" dirty="0"/>
              <a:t>Example of Heteroskedasticity</a:t>
            </a:r>
          </a:p>
        </p:txBody>
      </p:sp>
      <p:sp>
        <p:nvSpPr>
          <p:cNvPr id="92175" name="Line 15">
            <a:extLst>
              <a:ext uri="{FF2B5EF4-FFF2-40B4-BE49-F238E27FC236}">
                <a16:creationId xmlns:a16="http://schemas.microsoft.com/office/drawing/2014/main" id="{10FC0692-2B09-408D-B219-E887820010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33888" y="1660525"/>
            <a:ext cx="40386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6" name="Rectangle 16">
            <a:extLst>
              <a:ext uri="{FF2B5EF4-FFF2-40B4-BE49-F238E27FC236}">
                <a16:creationId xmlns:a16="http://schemas.microsoft.com/office/drawing/2014/main" id="{307EF97F-C9A6-4379-B67F-4E1C31764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15000"/>
            <a:ext cx="45878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2800" i="1"/>
              <a:t>x</a:t>
            </a:r>
            <a:r>
              <a:rPr lang="en-US" altLang="en-US" sz="2800" i="1" baseline="-25000"/>
              <a:t>3</a:t>
            </a:r>
          </a:p>
        </p:txBody>
      </p:sp>
      <p:sp>
        <p:nvSpPr>
          <p:cNvPr id="92177" name="Rectangle 17">
            <a:extLst>
              <a:ext uri="{FF2B5EF4-FFF2-40B4-BE49-F238E27FC236}">
                <a16:creationId xmlns:a16="http://schemas.microsoft.com/office/drawing/2014/main" id="{16B63DA0-E114-4A74-B165-745D50D84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025" y="3257550"/>
            <a:ext cx="429606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7200" b="1"/>
              <a:t>.</a:t>
            </a:r>
          </a:p>
        </p:txBody>
      </p:sp>
      <p:sp>
        <p:nvSpPr>
          <p:cNvPr id="92178" name="Rectangle 18">
            <a:extLst>
              <a:ext uri="{FF2B5EF4-FFF2-40B4-BE49-F238E27FC236}">
                <a16:creationId xmlns:a16="http://schemas.microsoft.com/office/drawing/2014/main" id="{39E7711D-C765-4309-A714-8B4888C06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703513"/>
            <a:ext cx="429606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7200" b="1"/>
              <a:t>.</a:t>
            </a:r>
          </a:p>
        </p:txBody>
      </p:sp>
      <p:grpSp>
        <p:nvGrpSpPr>
          <p:cNvPr id="92179" name="Group 19">
            <a:extLst>
              <a:ext uri="{FF2B5EF4-FFF2-40B4-BE49-F238E27FC236}">
                <a16:creationId xmlns:a16="http://schemas.microsoft.com/office/drawing/2014/main" id="{69542A21-2C2A-4BD9-9C3F-E7D53ABD4E71}"/>
              </a:ext>
            </a:extLst>
          </p:cNvPr>
          <p:cNvGrpSpPr>
            <a:grpSpLocks/>
          </p:cNvGrpSpPr>
          <p:nvPr/>
        </p:nvGrpSpPr>
        <p:grpSpPr bwMode="auto">
          <a:xfrm>
            <a:off x="5241926" y="3163888"/>
            <a:ext cx="1673225" cy="1731962"/>
            <a:chOff x="2717" y="1475"/>
            <a:chExt cx="1054" cy="1091"/>
          </a:xfrm>
        </p:grpSpPr>
        <p:sp>
          <p:nvSpPr>
            <p:cNvPr id="92180" name="Line 20">
              <a:extLst>
                <a:ext uri="{FF2B5EF4-FFF2-40B4-BE49-F238E27FC236}">
                  <a16:creationId xmlns:a16="http://schemas.microsoft.com/office/drawing/2014/main" id="{9F0BCF7D-05E1-4886-BA8B-A37305B4B8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17" y="2537"/>
              <a:ext cx="31" cy="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81" name="Line 21">
              <a:extLst>
                <a:ext uri="{FF2B5EF4-FFF2-40B4-BE49-F238E27FC236}">
                  <a16:creationId xmlns:a16="http://schemas.microsoft.com/office/drawing/2014/main" id="{441330D6-DBA0-4FAF-A674-E63C08309E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0" y="1518"/>
              <a:ext cx="1041" cy="10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82" name="Freeform 22">
              <a:extLst>
                <a:ext uri="{FF2B5EF4-FFF2-40B4-BE49-F238E27FC236}">
                  <a16:creationId xmlns:a16="http://schemas.microsoft.com/office/drawing/2014/main" id="{1E8D258B-00AA-4EE9-96EC-2F25FDCE7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3" y="1475"/>
              <a:ext cx="1041" cy="1068"/>
            </a:xfrm>
            <a:custGeom>
              <a:avLst/>
              <a:gdLst>
                <a:gd name="T0" fmla="*/ 1 w 1041"/>
                <a:gd name="T1" fmla="*/ 1067 h 1068"/>
                <a:gd name="T2" fmla="*/ 19 w 1041"/>
                <a:gd name="T3" fmla="*/ 1051 h 1068"/>
                <a:gd name="T4" fmla="*/ 31 w 1041"/>
                <a:gd name="T5" fmla="*/ 1029 h 1068"/>
                <a:gd name="T6" fmla="*/ 47 w 1041"/>
                <a:gd name="T7" fmla="*/ 1013 h 1068"/>
                <a:gd name="T8" fmla="*/ 60 w 1041"/>
                <a:gd name="T9" fmla="*/ 991 h 1068"/>
                <a:gd name="T10" fmla="*/ 70 w 1041"/>
                <a:gd name="T11" fmla="*/ 964 h 1068"/>
                <a:gd name="T12" fmla="*/ 83 w 1041"/>
                <a:gd name="T13" fmla="*/ 942 h 1068"/>
                <a:gd name="T14" fmla="*/ 92 w 1041"/>
                <a:gd name="T15" fmla="*/ 916 h 1068"/>
                <a:gd name="T16" fmla="*/ 102 w 1041"/>
                <a:gd name="T17" fmla="*/ 892 h 1068"/>
                <a:gd name="T18" fmla="*/ 105 w 1041"/>
                <a:gd name="T19" fmla="*/ 861 h 1068"/>
                <a:gd name="T20" fmla="*/ 114 w 1041"/>
                <a:gd name="T21" fmla="*/ 826 h 1068"/>
                <a:gd name="T22" fmla="*/ 118 w 1041"/>
                <a:gd name="T23" fmla="*/ 795 h 1068"/>
                <a:gd name="T24" fmla="*/ 121 w 1041"/>
                <a:gd name="T25" fmla="*/ 763 h 1068"/>
                <a:gd name="T26" fmla="*/ 118 w 1041"/>
                <a:gd name="T27" fmla="*/ 723 h 1068"/>
                <a:gd name="T28" fmla="*/ 114 w 1041"/>
                <a:gd name="T29" fmla="*/ 683 h 1068"/>
                <a:gd name="T30" fmla="*/ 112 w 1041"/>
                <a:gd name="T31" fmla="*/ 647 h 1068"/>
                <a:gd name="T32" fmla="*/ 101 w 1041"/>
                <a:gd name="T33" fmla="*/ 597 h 1068"/>
                <a:gd name="T34" fmla="*/ 92 w 1041"/>
                <a:gd name="T35" fmla="*/ 553 h 1068"/>
                <a:gd name="T36" fmla="*/ 80 w 1041"/>
                <a:gd name="T37" fmla="*/ 507 h 1068"/>
                <a:gd name="T38" fmla="*/ 70 w 1041"/>
                <a:gd name="T39" fmla="*/ 459 h 1068"/>
                <a:gd name="T40" fmla="*/ 53 w 1041"/>
                <a:gd name="T41" fmla="*/ 407 h 1068"/>
                <a:gd name="T42" fmla="*/ 42 w 1041"/>
                <a:gd name="T43" fmla="*/ 359 h 1068"/>
                <a:gd name="T44" fmla="*/ 31 w 1041"/>
                <a:gd name="T45" fmla="*/ 310 h 1068"/>
                <a:gd name="T46" fmla="*/ 19 w 1041"/>
                <a:gd name="T47" fmla="*/ 265 h 1068"/>
                <a:gd name="T48" fmla="*/ 12 w 1041"/>
                <a:gd name="T49" fmla="*/ 220 h 1068"/>
                <a:gd name="T50" fmla="*/ 4 w 1041"/>
                <a:gd name="T51" fmla="*/ 176 h 1068"/>
                <a:gd name="T52" fmla="*/ 0 w 1041"/>
                <a:gd name="T53" fmla="*/ 138 h 1068"/>
                <a:gd name="T54" fmla="*/ 0 w 1041"/>
                <a:gd name="T55" fmla="*/ 104 h 1068"/>
                <a:gd name="T56" fmla="*/ 6 w 1041"/>
                <a:gd name="T57" fmla="*/ 73 h 1068"/>
                <a:gd name="T58" fmla="*/ 13 w 1041"/>
                <a:gd name="T59" fmla="*/ 47 h 1068"/>
                <a:gd name="T60" fmla="*/ 32 w 1041"/>
                <a:gd name="T61" fmla="*/ 29 h 1068"/>
                <a:gd name="T62" fmla="*/ 50 w 1041"/>
                <a:gd name="T63" fmla="*/ 13 h 1068"/>
                <a:gd name="T64" fmla="*/ 74 w 1041"/>
                <a:gd name="T65" fmla="*/ 3 h 1068"/>
                <a:gd name="T66" fmla="*/ 105 w 1041"/>
                <a:gd name="T67" fmla="*/ 0 h 1068"/>
                <a:gd name="T68" fmla="*/ 137 w 1041"/>
                <a:gd name="T69" fmla="*/ 0 h 1068"/>
                <a:gd name="T70" fmla="*/ 176 w 1041"/>
                <a:gd name="T71" fmla="*/ 6 h 1068"/>
                <a:gd name="T72" fmla="*/ 217 w 1041"/>
                <a:gd name="T73" fmla="*/ 16 h 1068"/>
                <a:gd name="T74" fmla="*/ 260 w 1041"/>
                <a:gd name="T75" fmla="*/ 24 h 1068"/>
                <a:gd name="T76" fmla="*/ 306 w 1041"/>
                <a:gd name="T77" fmla="*/ 37 h 1068"/>
                <a:gd name="T78" fmla="*/ 350 w 1041"/>
                <a:gd name="T79" fmla="*/ 51 h 1068"/>
                <a:gd name="T80" fmla="*/ 397 w 1041"/>
                <a:gd name="T81" fmla="*/ 66 h 1068"/>
                <a:gd name="T82" fmla="*/ 448 w 1041"/>
                <a:gd name="T83" fmla="*/ 82 h 1068"/>
                <a:gd name="T84" fmla="*/ 492 w 1041"/>
                <a:gd name="T85" fmla="*/ 96 h 1068"/>
                <a:gd name="T86" fmla="*/ 538 w 1041"/>
                <a:gd name="T87" fmla="*/ 109 h 1068"/>
                <a:gd name="T88" fmla="*/ 581 w 1041"/>
                <a:gd name="T89" fmla="*/ 118 h 1068"/>
                <a:gd name="T90" fmla="*/ 630 w 1041"/>
                <a:gd name="T91" fmla="*/ 129 h 1068"/>
                <a:gd name="T92" fmla="*/ 668 w 1041"/>
                <a:gd name="T93" fmla="*/ 132 h 1068"/>
                <a:gd name="T94" fmla="*/ 705 w 1041"/>
                <a:gd name="T95" fmla="*/ 137 h 1068"/>
                <a:gd name="T96" fmla="*/ 742 w 1041"/>
                <a:gd name="T97" fmla="*/ 143 h 1068"/>
                <a:gd name="T98" fmla="*/ 776 w 1041"/>
                <a:gd name="T99" fmla="*/ 143 h 1068"/>
                <a:gd name="T100" fmla="*/ 807 w 1041"/>
                <a:gd name="T101" fmla="*/ 140 h 1068"/>
                <a:gd name="T102" fmla="*/ 834 w 1041"/>
                <a:gd name="T103" fmla="*/ 134 h 1068"/>
                <a:gd name="T104" fmla="*/ 864 w 1041"/>
                <a:gd name="T105" fmla="*/ 131 h 1068"/>
                <a:gd name="T106" fmla="*/ 890 w 1041"/>
                <a:gd name="T107" fmla="*/ 123 h 1068"/>
                <a:gd name="T108" fmla="*/ 916 w 1041"/>
                <a:gd name="T109" fmla="*/ 113 h 1068"/>
                <a:gd name="T110" fmla="*/ 938 w 1041"/>
                <a:gd name="T111" fmla="*/ 101 h 1068"/>
                <a:gd name="T112" fmla="*/ 961 w 1041"/>
                <a:gd name="T113" fmla="*/ 94 h 1068"/>
                <a:gd name="T114" fmla="*/ 985 w 1041"/>
                <a:gd name="T115" fmla="*/ 81 h 1068"/>
                <a:gd name="T116" fmla="*/ 1001 w 1041"/>
                <a:gd name="T117" fmla="*/ 62 h 1068"/>
                <a:gd name="T118" fmla="*/ 1022 w 1041"/>
                <a:gd name="T119" fmla="*/ 51 h 1068"/>
                <a:gd name="T120" fmla="*/ 1040 w 1041"/>
                <a:gd name="T121" fmla="*/ 32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1" h="1068">
                  <a:moveTo>
                    <a:pt x="1" y="1067"/>
                  </a:moveTo>
                  <a:lnTo>
                    <a:pt x="19" y="1051"/>
                  </a:lnTo>
                  <a:lnTo>
                    <a:pt x="31" y="1029"/>
                  </a:lnTo>
                  <a:lnTo>
                    <a:pt x="47" y="1013"/>
                  </a:lnTo>
                  <a:lnTo>
                    <a:pt x="60" y="991"/>
                  </a:lnTo>
                  <a:lnTo>
                    <a:pt x="70" y="964"/>
                  </a:lnTo>
                  <a:lnTo>
                    <a:pt x="83" y="942"/>
                  </a:lnTo>
                  <a:lnTo>
                    <a:pt x="92" y="916"/>
                  </a:lnTo>
                  <a:lnTo>
                    <a:pt x="102" y="892"/>
                  </a:lnTo>
                  <a:lnTo>
                    <a:pt x="105" y="861"/>
                  </a:lnTo>
                  <a:lnTo>
                    <a:pt x="114" y="826"/>
                  </a:lnTo>
                  <a:lnTo>
                    <a:pt x="118" y="795"/>
                  </a:lnTo>
                  <a:lnTo>
                    <a:pt x="121" y="763"/>
                  </a:lnTo>
                  <a:lnTo>
                    <a:pt x="118" y="723"/>
                  </a:lnTo>
                  <a:lnTo>
                    <a:pt x="114" y="683"/>
                  </a:lnTo>
                  <a:lnTo>
                    <a:pt x="112" y="647"/>
                  </a:lnTo>
                  <a:lnTo>
                    <a:pt x="101" y="597"/>
                  </a:lnTo>
                  <a:lnTo>
                    <a:pt x="92" y="553"/>
                  </a:lnTo>
                  <a:lnTo>
                    <a:pt x="80" y="507"/>
                  </a:lnTo>
                  <a:lnTo>
                    <a:pt x="70" y="459"/>
                  </a:lnTo>
                  <a:lnTo>
                    <a:pt x="53" y="407"/>
                  </a:lnTo>
                  <a:lnTo>
                    <a:pt x="42" y="359"/>
                  </a:lnTo>
                  <a:lnTo>
                    <a:pt x="31" y="310"/>
                  </a:lnTo>
                  <a:lnTo>
                    <a:pt x="19" y="265"/>
                  </a:lnTo>
                  <a:lnTo>
                    <a:pt x="12" y="220"/>
                  </a:lnTo>
                  <a:lnTo>
                    <a:pt x="4" y="176"/>
                  </a:lnTo>
                  <a:lnTo>
                    <a:pt x="0" y="138"/>
                  </a:lnTo>
                  <a:lnTo>
                    <a:pt x="0" y="104"/>
                  </a:lnTo>
                  <a:lnTo>
                    <a:pt x="6" y="73"/>
                  </a:lnTo>
                  <a:lnTo>
                    <a:pt x="13" y="47"/>
                  </a:lnTo>
                  <a:lnTo>
                    <a:pt x="32" y="29"/>
                  </a:lnTo>
                  <a:lnTo>
                    <a:pt x="50" y="13"/>
                  </a:lnTo>
                  <a:lnTo>
                    <a:pt x="74" y="3"/>
                  </a:lnTo>
                  <a:lnTo>
                    <a:pt x="105" y="0"/>
                  </a:lnTo>
                  <a:lnTo>
                    <a:pt x="137" y="0"/>
                  </a:lnTo>
                  <a:lnTo>
                    <a:pt x="176" y="6"/>
                  </a:lnTo>
                  <a:lnTo>
                    <a:pt x="217" y="16"/>
                  </a:lnTo>
                  <a:lnTo>
                    <a:pt x="260" y="24"/>
                  </a:lnTo>
                  <a:lnTo>
                    <a:pt x="306" y="37"/>
                  </a:lnTo>
                  <a:lnTo>
                    <a:pt x="350" y="51"/>
                  </a:lnTo>
                  <a:lnTo>
                    <a:pt x="397" y="66"/>
                  </a:lnTo>
                  <a:lnTo>
                    <a:pt x="448" y="82"/>
                  </a:lnTo>
                  <a:lnTo>
                    <a:pt x="492" y="96"/>
                  </a:lnTo>
                  <a:lnTo>
                    <a:pt x="538" y="109"/>
                  </a:lnTo>
                  <a:lnTo>
                    <a:pt x="581" y="118"/>
                  </a:lnTo>
                  <a:lnTo>
                    <a:pt x="630" y="129"/>
                  </a:lnTo>
                  <a:lnTo>
                    <a:pt x="668" y="132"/>
                  </a:lnTo>
                  <a:lnTo>
                    <a:pt x="705" y="137"/>
                  </a:lnTo>
                  <a:lnTo>
                    <a:pt x="742" y="143"/>
                  </a:lnTo>
                  <a:lnTo>
                    <a:pt x="776" y="143"/>
                  </a:lnTo>
                  <a:lnTo>
                    <a:pt x="807" y="140"/>
                  </a:lnTo>
                  <a:lnTo>
                    <a:pt x="834" y="134"/>
                  </a:lnTo>
                  <a:lnTo>
                    <a:pt x="864" y="131"/>
                  </a:lnTo>
                  <a:lnTo>
                    <a:pt x="890" y="123"/>
                  </a:lnTo>
                  <a:lnTo>
                    <a:pt x="916" y="113"/>
                  </a:lnTo>
                  <a:lnTo>
                    <a:pt x="938" y="101"/>
                  </a:lnTo>
                  <a:lnTo>
                    <a:pt x="961" y="94"/>
                  </a:lnTo>
                  <a:lnTo>
                    <a:pt x="985" y="81"/>
                  </a:lnTo>
                  <a:lnTo>
                    <a:pt x="1001" y="62"/>
                  </a:lnTo>
                  <a:lnTo>
                    <a:pt x="1022" y="51"/>
                  </a:lnTo>
                  <a:lnTo>
                    <a:pt x="1040" y="32"/>
                  </a:ln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83" name="Group 23">
            <a:extLst>
              <a:ext uri="{FF2B5EF4-FFF2-40B4-BE49-F238E27FC236}">
                <a16:creationId xmlns:a16="http://schemas.microsoft.com/office/drawing/2014/main" id="{BF37F276-DFAE-47AC-93D0-54966AEB73F3}"/>
              </a:ext>
            </a:extLst>
          </p:cNvPr>
          <p:cNvGrpSpPr>
            <a:grpSpLocks/>
          </p:cNvGrpSpPr>
          <p:nvPr/>
        </p:nvGrpSpPr>
        <p:grpSpPr bwMode="auto">
          <a:xfrm>
            <a:off x="3094039" y="3263900"/>
            <a:ext cx="1825625" cy="1828800"/>
            <a:chOff x="1364" y="1538"/>
            <a:chExt cx="1150" cy="1152"/>
          </a:xfrm>
        </p:grpSpPr>
        <p:sp>
          <p:nvSpPr>
            <p:cNvPr id="92184" name="Line 24">
              <a:extLst>
                <a:ext uri="{FF2B5EF4-FFF2-40B4-BE49-F238E27FC236}">
                  <a16:creationId xmlns:a16="http://schemas.microsoft.com/office/drawing/2014/main" id="{ADE6E381-6228-40F0-9E8B-8CC5CAC91E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9" y="2085"/>
              <a:ext cx="605" cy="6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85" name="Freeform 25">
              <a:extLst>
                <a:ext uri="{FF2B5EF4-FFF2-40B4-BE49-F238E27FC236}">
                  <a16:creationId xmlns:a16="http://schemas.microsoft.com/office/drawing/2014/main" id="{F9D7B2A4-0099-4847-9133-A57ACE64D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" y="2101"/>
              <a:ext cx="243" cy="581"/>
            </a:xfrm>
            <a:custGeom>
              <a:avLst/>
              <a:gdLst>
                <a:gd name="T0" fmla="*/ 216 w 243"/>
                <a:gd name="T1" fmla="*/ 580 h 581"/>
                <a:gd name="T2" fmla="*/ 226 w 243"/>
                <a:gd name="T3" fmla="*/ 570 h 581"/>
                <a:gd name="T4" fmla="*/ 230 w 243"/>
                <a:gd name="T5" fmla="*/ 553 h 581"/>
                <a:gd name="T6" fmla="*/ 239 w 243"/>
                <a:gd name="T7" fmla="*/ 543 h 581"/>
                <a:gd name="T8" fmla="*/ 242 w 243"/>
                <a:gd name="T9" fmla="*/ 527 h 581"/>
                <a:gd name="T10" fmla="*/ 237 w 243"/>
                <a:gd name="T11" fmla="*/ 502 h 581"/>
                <a:gd name="T12" fmla="*/ 240 w 243"/>
                <a:gd name="T13" fmla="*/ 486 h 581"/>
                <a:gd name="T14" fmla="*/ 237 w 243"/>
                <a:gd name="T15" fmla="*/ 460 h 581"/>
                <a:gd name="T16" fmla="*/ 232 w 243"/>
                <a:gd name="T17" fmla="*/ 437 h 581"/>
                <a:gd name="T18" fmla="*/ 222 w 243"/>
                <a:gd name="T19" fmla="*/ 405 h 581"/>
                <a:gd name="T20" fmla="*/ 212 w 243"/>
                <a:gd name="T21" fmla="*/ 372 h 581"/>
                <a:gd name="T22" fmla="*/ 200 w 243"/>
                <a:gd name="T23" fmla="*/ 341 h 581"/>
                <a:gd name="T24" fmla="*/ 184 w 243"/>
                <a:gd name="T25" fmla="*/ 304 h 581"/>
                <a:gd name="T26" fmla="*/ 160 w 243"/>
                <a:gd name="T27" fmla="*/ 259 h 581"/>
                <a:gd name="T28" fmla="*/ 133 w 243"/>
                <a:gd name="T29" fmla="*/ 214 h 581"/>
                <a:gd name="T30" fmla="*/ 110 w 243"/>
                <a:gd name="T31" fmla="*/ 170 h 581"/>
                <a:gd name="T32" fmla="*/ 70 w 243"/>
                <a:gd name="T33" fmla="*/ 111 h 581"/>
                <a:gd name="T34" fmla="*/ 38 w 243"/>
                <a:gd name="T35" fmla="*/ 58 h 581"/>
                <a:gd name="T36" fmla="*/ 0 w 243"/>
                <a:gd name="T37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3" h="581">
                  <a:moveTo>
                    <a:pt x="216" y="580"/>
                  </a:moveTo>
                  <a:lnTo>
                    <a:pt x="226" y="570"/>
                  </a:lnTo>
                  <a:lnTo>
                    <a:pt x="230" y="553"/>
                  </a:lnTo>
                  <a:lnTo>
                    <a:pt x="239" y="543"/>
                  </a:lnTo>
                  <a:lnTo>
                    <a:pt x="242" y="527"/>
                  </a:lnTo>
                  <a:lnTo>
                    <a:pt x="237" y="502"/>
                  </a:lnTo>
                  <a:lnTo>
                    <a:pt x="240" y="486"/>
                  </a:lnTo>
                  <a:lnTo>
                    <a:pt x="237" y="460"/>
                  </a:lnTo>
                  <a:lnTo>
                    <a:pt x="232" y="437"/>
                  </a:lnTo>
                  <a:lnTo>
                    <a:pt x="222" y="405"/>
                  </a:lnTo>
                  <a:lnTo>
                    <a:pt x="212" y="372"/>
                  </a:lnTo>
                  <a:lnTo>
                    <a:pt x="200" y="341"/>
                  </a:lnTo>
                  <a:lnTo>
                    <a:pt x="184" y="304"/>
                  </a:lnTo>
                  <a:lnTo>
                    <a:pt x="160" y="259"/>
                  </a:lnTo>
                  <a:lnTo>
                    <a:pt x="133" y="214"/>
                  </a:lnTo>
                  <a:lnTo>
                    <a:pt x="110" y="170"/>
                  </a:lnTo>
                  <a:lnTo>
                    <a:pt x="70" y="111"/>
                  </a:lnTo>
                  <a:lnTo>
                    <a:pt x="38" y="58"/>
                  </a:ln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86" name="Freeform 26">
              <a:extLst>
                <a:ext uri="{FF2B5EF4-FFF2-40B4-BE49-F238E27FC236}">
                  <a16:creationId xmlns:a16="http://schemas.microsoft.com/office/drawing/2014/main" id="{32AFD711-EBBC-4A0F-BB12-F9CCEA938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" y="1538"/>
              <a:ext cx="1143" cy="567"/>
            </a:xfrm>
            <a:custGeom>
              <a:avLst/>
              <a:gdLst>
                <a:gd name="T0" fmla="*/ 323 w 1143"/>
                <a:gd name="T1" fmla="*/ 563 h 567"/>
                <a:gd name="T2" fmla="*/ 282 w 1143"/>
                <a:gd name="T3" fmla="*/ 504 h 567"/>
                <a:gd name="T4" fmla="*/ 238 w 1143"/>
                <a:gd name="T5" fmla="*/ 440 h 567"/>
                <a:gd name="T6" fmla="*/ 198 w 1143"/>
                <a:gd name="T7" fmla="*/ 380 h 567"/>
                <a:gd name="T8" fmla="*/ 161 w 1143"/>
                <a:gd name="T9" fmla="*/ 320 h 567"/>
                <a:gd name="T10" fmla="*/ 121 w 1143"/>
                <a:gd name="T11" fmla="*/ 263 h 567"/>
                <a:gd name="T12" fmla="*/ 90 w 1143"/>
                <a:gd name="T13" fmla="*/ 210 h 567"/>
                <a:gd name="T14" fmla="*/ 58 w 1143"/>
                <a:gd name="T15" fmla="*/ 158 h 567"/>
                <a:gd name="T16" fmla="*/ 33 w 1143"/>
                <a:gd name="T17" fmla="*/ 114 h 567"/>
                <a:gd name="T18" fmla="*/ 15 w 1143"/>
                <a:gd name="T19" fmla="*/ 77 h 567"/>
                <a:gd name="T20" fmla="*/ 3 w 1143"/>
                <a:gd name="T21" fmla="*/ 45 h 567"/>
                <a:gd name="T22" fmla="*/ 0 w 1143"/>
                <a:gd name="T23" fmla="*/ 21 h 567"/>
                <a:gd name="T24" fmla="*/ 11 w 1143"/>
                <a:gd name="T25" fmla="*/ 10 h 567"/>
                <a:gd name="T26" fmla="*/ 20 w 1143"/>
                <a:gd name="T27" fmla="*/ 0 h 567"/>
                <a:gd name="T28" fmla="*/ 44 w 1143"/>
                <a:gd name="T29" fmla="*/ 4 h 567"/>
                <a:gd name="T30" fmla="*/ 75 w 1143"/>
                <a:gd name="T31" fmla="*/ 16 h 567"/>
                <a:gd name="T32" fmla="*/ 113 w 1143"/>
                <a:gd name="T33" fmla="*/ 34 h 567"/>
                <a:gd name="T34" fmla="*/ 157 w 1143"/>
                <a:gd name="T35" fmla="*/ 59 h 567"/>
                <a:gd name="T36" fmla="*/ 209 w 1143"/>
                <a:gd name="T37" fmla="*/ 91 h 567"/>
                <a:gd name="T38" fmla="*/ 261 w 1143"/>
                <a:gd name="T39" fmla="*/ 123 h 567"/>
                <a:gd name="T40" fmla="*/ 321 w 1143"/>
                <a:gd name="T41" fmla="*/ 160 h 567"/>
                <a:gd name="T42" fmla="*/ 379 w 1143"/>
                <a:gd name="T43" fmla="*/ 200 h 567"/>
                <a:gd name="T44" fmla="*/ 438 w 1143"/>
                <a:gd name="T45" fmla="*/ 239 h 567"/>
                <a:gd name="T46" fmla="*/ 503 w 1143"/>
                <a:gd name="T47" fmla="*/ 286 h 567"/>
                <a:gd name="T48" fmla="*/ 562 w 1143"/>
                <a:gd name="T49" fmla="*/ 324 h 567"/>
                <a:gd name="T50" fmla="*/ 621 w 1143"/>
                <a:gd name="T51" fmla="*/ 362 h 567"/>
                <a:gd name="T52" fmla="*/ 672 w 1143"/>
                <a:gd name="T53" fmla="*/ 393 h 567"/>
                <a:gd name="T54" fmla="*/ 735 w 1143"/>
                <a:gd name="T55" fmla="*/ 431 h 567"/>
                <a:gd name="T56" fmla="*/ 779 w 1143"/>
                <a:gd name="T57" fmla="*/ 455 h 567"/>
                <a:gd name="T58" fmla="*/ 825 w 1143"/>
                <a:gd name="T59" fmla="*/ 480 h 567"/>
                <a:gd name="T60" fmla="*/ 868 w 1143"/>
                <a:gd name="T61" fmla="*/ 506 h 567"/>
                <a:gd name="T62" fmla="*/ 907 w 1143"/>
                <a:gd name="T63" fmla="*/ 523 h 567"/>
                <a:gd name="T64" fmla="*/ 938 w 1143"/>
                <a:gd name="T65" fmla="*/ 535 h 567"/>
                <a:gd name="T66" fmla="*/ 969 w 1143"/>
                <a:gd name="T67" fmla="*/ 545 h 567"/>
                <a:gd name="T68" fmla="*/ 999 w 1143"/>
                <a:gd name="T69" fmla="*/ 556 h 567"/>
                <a:gd name="T70" fmla="*/ 1023 w 1143"/>
                <a:gd name="T71" fmla="*/ 560 h 567"/>
                <a:gd name="T72" fmla="*/ 1047 w 1143"/>
                <a:gd name="T73" fmla="*/ 564 h 567"/>
                <a:gd name="T74" fmla="*/ 1064 w 1143"/>
                <a:gd name="T75" fmla="*/ 562 h 567"/>
                <a:gd name="T76" fmla="*/ 1088 w 1143"/>
                <a:gd name="T77" fmla="*/ 566 h 567"/>
                <a:gd name="T78" fmla="*/ 1106 w 1143"/>
                <a:gd name="T79" fmla="*/ 562 h 567"/>
                <a:gd name="T80" fmla="*/ 1117 w 1143"/>
                <a:gd name="T81" fmla="*/ 552 h 567"/>
                <a:gd name="T82" fmla="*/ 1133 w 1143"/>
                <a:gd name="T83" fmla="*/ 549 h 567"/>
                <a:gd name="T84" fmla="*/ 1142 w 1143"/>
                <a:gd name="T85" fmla="*/ 539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3" h="567">
                  <a:moveTo>
                    <a:pt x="323" y="563"/>
                  </a:moveTo>
                  <a:lnTo>
                    <a:pt x="282" y="504"/>
                  </a:lnTo>
                  <a:lnTo>
                    <a:pt x="238" y="440"/>
                  </a:lnTo>
                  <a:lnTo>
                    <a:pt x="198" y="380"/>
                  </a:lnTo>
                  <a:lnTo>
                    <a:pt x="161" y="320"/>
                  </a:lnTo>
                  <a:lnTo>
                    <a:pt x="121" y="263"/>
                  </a:lnTo>
                  <a:lnTo>
                    <a:pt x="90" y="210"/>
                  </a:lnTo>
                  <a:lnTo>
                    <a:pt x="58" y="158"/>
                  </a:lnTo>
                  <a:lnTo>
                    <a:pt x="33" y="114"/>
                  </a:lnTo>
                  <a:lnTo>
                    <a:pt x="15" y="77"/>
                  </a:lnTo>
                  <a:lnTo>
                    <a:pt x="3" y="45"/>
                  </a:lnTo>
                  <a:lnTo>
                    <a:pt x="0" y="21"/>
                  </a:lnTo>
                  <a:lnTo>
                    <a:pt x="11" y="10"/>
                  </a:lnTo>
                  <a:lnTo>
                    <a:pt x="20" y="0"/>
                  </a:lnTo>
                  <a:lnTo>
                    <a:pt x="44" y="4"/>
                  </a:lnTo>
                  <a:lnTo>
                    <a:pt x="75" y="16"/>
                  </a:lnTo>
                  <a:lnTo>
                    <a:pt x="113" y="34"/>
                  </a:lnTo>
                  <a:lnTo>
                    <a:pt x="157" y="59"/>
                  </a:lnTo>
                  <a:lnTo>
                    <a:pt x="209" y="91"/>
                  </a:lnTo>
                  <a:lnTo>
                    <a:pt x="261" y="123"/>
                  </a:lnTo>
                  <a:lnTo>
                    <a:pt x="321" y="160"/>
                  </a:lnTo>
                  <a:lnTo>
                    <a:pt x="379" y="200"/>
                  </a:lnTo>
                  <a:lnTo>
                    <a:pt x="438" y="239"/>
                  </a:lnTo>
                  <a:lnTo>
                    <a:pt x="503" y="286"/>
                  </a:lnTo>
                  <a:lnTo>
                    <a:pt x="562" y="324"/>
                  </a:lnTo>
                  <a:lnTo>
                    <a:pt x="621" y="362"/>
                  </a:lnTo>
                  <a:lnTo>
                    <a:pt x="672" y="393"/>
                  </a:lnTo>
                  <a:lnTo>
                    <a:pt x="735" y="431"/>
                  </a:lnTo>
                  <a:lnTo>
                    <a:pt x="779" y="455"/>
                  </a:lnTo>
                  <a:lnTo>
                    <a:pt x="825" y="480"/>
                  </a:lnTo>
                  <a:lnTo>
                    <a:pt x="868" y="506"/>
                  </a:lnTo>
                  <a:lnTo>
                    <a:pt x="907" y="523"/>
                  </a:lnTo>
                  <a:lnTo>
                    <a:pt x="938" y="535"/>
                  </a:lnTo>
                  <a:lnTo>
                    <a:pt x="969" y="545"/>
                  </a:lnTo>
                  <a:lnTo>
                    <a:pt x="999" y="556"/>
                  </a:lnTo>
                  <a:lnTo>
                    <a:pt x="1023" y="560"/>
                  </a:lnTo>
                  <a:lnTo>
                    <a:pt x="1047" y="564"/>
                  </a:lnTo>
                  <a:lnTo>
                    <a:pt x="1064" y="562"/>
                  </a:lnTo>
                  <a:lnTo>
                    <a:pt x="1088" y="566"/>
                  </a:lnTo>
                  <a:lnTo>
                    <a:pt x="1106" y="562"/>
                  </a:lnTo>
                  <a:lnTo>
                    <a:pt x="1117" y="552"/>
                  </a:lnTo>
                  <a:lnTo>
                    <a:pt x="1133" y="549"/>
                  </a:lnTo>
                  <a:lnTo>
                    <a:pt x="1142" y="539"/>
                  </a:ln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87" name="Group 27">
            <a:extLst>
              <a:ext uri="{FF2B5EF4-FFF2-40B4-BE49-F238E27FC236}">
                <a16:creationId xmlns:a16="http://schemas.microsoft.com/office/drawing/2014/main" id="{C9129DCD-D6CC-4F38-93CA-8D5EEA6347EC}"/>
              </a:ext>
            </a:extLst>
          </p:cNvPr>
          <p:cNvGrpSpPr>
            <a:grpSpLocks/>
          </p:cNvGrpSpPr>
          <p:nvPr/>
        </p:nvGrpSpPr>
        <p:grpSpPr bwMode="auto">
          <a:xfrm>
            <a:off x="6192838" y="2027238"/>
            <a:ext cx="2963862" cy="3003550"/>
            <a:chOff x="3316" y="759"/>
            <a:chExt cx="1867" cy="1892"/>
          </a:xfrm>
        </p:grpSpPr>
        <p:sp>
          <p:nvSpPr>
            <p:cNvPr id="92188" name="Line 28">
              <a:extLst>
                <a:ext uri="{FF2B5EF4-FFF2-40B4-BE49-F238E27FC236}">
                  <a16:creationId xmlns:a16="http://schemas.microsoft.com/office/drawing/2014/main" id="{86BC24DD-02A9-41F3-B146-903FBC8BC9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6" y="762"/>
              <a:ext cx="1867" cy="18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89" name="Freeform 29">
              <a:extLst>
                <a:ext uri="{FF2B5EF4-FFF2-40B4-BE49-F238E27FC236}">
                  <a16:creationId xmlns:a16="http://schemas.microsoft.com/office/drawing/2014/main" id="{2A870C36-0B3B-4467-8CB9-BB0ADB444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7" y="1911"/>
              <a:ext cx="358" cy="734"/>
            </a:xfrm>
            <a:custGeom>
              <a:avLst/>
              <a:gdLst>
                <a:gd name="T0" fmla="*/ 0 w 358"/>
                <a:gd name="T1" fmla="*/ 733 h 734"/>
                <a:gd name="T2" fmla="*/ 30 w 358"/>
                <a:gd name="T3" fmla="*/ 703 h 734"/>
                <a:gd name="T4" fmla="*/ 58 w 358"/>
                <a:gd name="T5" fmla="*/ 669 h 734"/>
                <a:gd name="T6" fmla="*/ 89 w 358"/>
                <a:gd name="T7" fmla="*/ 638 h 734"/>
                <a:gd name="T8" fmla="*/ 115 w 358"/>
                <a:gd name="T9" fmla="*/ 603 h 734"/>
                <a:gd name="T10" fmla="*/ 139 w 358"/>
                <a:gd name="T11" fmla="*/ 567 h 734"/>
                <a:gd name="T12" fmla="*/ 165 w 358"/>
                <a:gd name="T13" fmla="*/ 532 h 734"/>
                <a:gd name="T14" fmla="*/ 190 w 358"/>
                <a:gd name="T15" fmla="*/ 496 h 734"/>
                <a:gd name="T16" fmla="*/ 214 w 358"/>
                <a:gd name="T17" fmla="*/ 457 h 734"/>
                <a:gd name="T18" fmla="*/ 234 w 358"/>
                <a:gd name="T19" fmla="*/ 418 h 734"/>
                <a:gd name="T20" fmla="*/ 261 w 358"/>
                <a:gd name="T21" fmla="*/ 371 h 734"/>
                <a:gd name="T22" fmla="*/ 281 w 358"/>
                <a:gd name="T23" fmla="*/ 330 h 734"/>
                <a:gd name="T24" fmla="*/ 298 w 358"/>
                <a:gd name="T25" fmla="*/ 287 h 734"/>
                <a:gd name="T26" fmla="*/ 310 w 358"/>
                <a:gd name="T27" fmla="*/ 242 h 734"/>
                <a:gd name="T28" fmla="*/ 322 w 358"/>
                <a:gd name="T29" fmla="*/ 196 h 734"/>
                <a:gd name="T30" fmla="*/ 336 w 358"/>
                <a:gd name="T31" fmla="*/ 151 h 734"/>
                <a:gd name="T32" fmla="*/ 342 w 358"/>
                <a:gd name="T33" fmla="*/ 100 h 734"/>
                <a:gd name="T34" fmla="*/ 351 w 358"/>
                <a:gd name="T35" fmla="*/ 51 h 734"/>
                <a:gd name="T36" fmla="*/ 357 w 358"/>
                <a:gd name="T37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8" h="734">
                  <a:moveTo>
                    <a:pt x="0" y="733"/>
                  </a:moveTo>
                  <a:lnTo>
                    <a:pt x="30" y="703"/>
                  </a:lnTo>
                  <a:lnTo>
                    <a:pt x="58" y="669"/>
                  </a:lnTo>
                  <a:lnTo>
                    <a:pt x="89" y="638"/>
                  </a:lnTo>
                  <a:lnTo>
                    <a:pt x="115" y="603"/>
                  </a:lnTo>
                  <a:lnTo>
                    <a:pt x="139" y="567"/>
                  </a:lnTo>
                  <a:lnTo>
                    <a:pt x="165" y="532"/>
                  </a:lnTo>
                  <a:lnTo>
                    <a:pt x="190" y="496"/>
                  </a:lnTo>
                  <a:lnTo>
                    <a:pt x="214" y="457"/>
                  </a:lnTo>
                  <a:lnTo>
                    <a:pt x="234" y="418"/>
                  </a:lnTo>
                  <a:lnTo>
                    <a:pt x="261" y="371"/>
                  </a:lnTo>
                  <a:lnTo>
                    <a:pt x="281" y="330"/>
                  </a:lnTo>
                  <a:lnTo>
                    <a:pt x="298" y="287"/>
                  </a:lnTo>
                  <a:lnTo>
                    <a:pt x="310" y="242"/>
                  </a:lnTo>
                  <a:lnTo>
                    <a:pt x="322" y="196"/>
                  </a:lnTo>
                  <a:lnTo>
                    <a:pt x="336" y="151"/>
                  </a:lnTo>
                  <a:lnTo>
                    <a:pt x="342" y="100"/>
                  </a:lnTo>
                  <a:lnTo>
                    <a:pt x="351" y="51"/>
                  </a:lnTo>
                  <a:lnTo>
                    <a:pt x="357" y="0"/>
                  </a:ln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90" name="Freeform 30">
              <a:extLst>
                <a:ext uri="{FF2B5EF4-FFF2-40B4-BE49-F238E27FC236}">
                  <a16:creationId xmlns:a16="http://schemas.microsoft.com/office/drawing/2014/main" id="{146CEEBD-0C99-4FF3-BF66-FD49C17FA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4" y="759"/>
              <a:ext cx="1506" cy="1153"/>
            </a:xfrm>
            <a:custGeom>
              <a:avLst/>
              <a:gdLst>
                <a:gd name="T0" fmla="*/ 0 w 1506"/>
                <a:gd name="T1" fmla="*/ 1152 h 1153"/>
                <a:gd name="T2" fmla="*/ 7 w 1506"/>
                <a:gd name="T3" fmla="*/ 1100 h 1153"/>
                <a:gd name="T4" fmla="*/ 8 w 1506"/>
                <a:gd name="T5" fmla="*/ 1046 h 1153"/>
                <a:gd name="T6" fmla="*/ 15 w 1506"/>
                <a:gd name="T7" fmla="*/ 993 h 1153"/>
                <a:gd name="T8" fmla="*/ 21 w 1506"/>
                <a:gd name="T9" fmla="*/ 942 h 1153"/>
                <a:gd name="T10" fmla="*/ 27 w 1506"/>
                <a:gd name="T11" fmla="*/ 891 h 1153"/>
                <a:gd name="T12" fmla="*/ 36 w 1506"/>
                <a:gd name="T13" fmla="*/ 842 h 1153"/>
                <a:gd name="T14" fmla="*/ 46 w 1506"/>
                <a:gd name="T15" fmla="*/ 792 h 1153"/>
                <a:gd name="T16" fmla="*/ 59 w 1506"/>
                <a:gd name="T17" fmla="*/ 747 h 1153"/>
                <a:gd name="T18" fmla="*/ 76 w 1506"/>
                <a:gd name="T19" fmla="*/ 703 h 1153"/>
                <a:gd name="T20" fmla="*/ 96 w 1506"/>
                <a:gd name="T21" fmla="*/ 664 h 1153"/>
                <a:gd name="T22" fmla="*/ 119 w 1506"/>
                <a:gd name="T23" fmla="*/ 627 h 1153"/>
                <a:gd name="T24" fmla="*/ 150 w 1506"/>
                <a:gd name="T25" fmla="*/ 597 h 1153"/>
                <a:gd name="T26" fmla="*/ 181 w 1506"/>
                <a:gd name="T27" fmla="*/ 566 h 1153"/>
                <a:gd name="T28" fmla="*/ 218 w 1506"/>
                <a:gd name="T29" fmla="*/ 541 h 1153"/>
                <a:gd name="T30" fmla="*/ 260 w 1506"/>
                <a:gd name="T31" fmla="*/ 517 h 1153"/>
                <a:gd name="T32" fmla="*/ 305 w 1506"/>
                <a:gd name="T33" fmla="*/ 499 h 1153"/>
                <a:gd name="T34" fmla="*/ 353 w 1506"/>
                <a:gd name="T35" fmla="*/ 481 h 1153"/>
                <a:gd name="T36" fmla="*/ 407 w 1506"/>
                <a:gd name="T37" fmla="*/ 467 h 1153"/>
                <a:gd name="T38" fmla="*/ 458 w 1506"/>
                <a:gd name="T39" fmla="*/ 454 h 1153"/>
                <a:gd name="T40" fmla="*/ 515 w 1506"/>
                <a:gd name="T41" fmla="*/ 443 h 1153"/>
                <a:gd name="T42" fmla="*/ 570 w 1506"/>
                <a:gd name="T43" fmla="*/ 433 h 1153"/>
                <a:gd name="T44" fmla="*/ 625 w 1506"/>
                <a:gd name="T45" fmla="*/ 422 h 1153"/>
                <a:gd name="T46" fmla="*/ 685 w 1506"/>
                <a:gd name="T47" fmla="*/ 415 h 1153"/>
                <a:gd name="T48" fmla="*/ 740 w 1506"/>
                <a:gd name="T49" fmla="*/ 403 h 1153"/>
                <a:gd name="T50" fmla="*/ 795 w 1506"/>
                <a:gd name="T51" fmla="*/ 393 h 1153"/>
                <a:gd name="T52" fmla="*/ 849 w 1506"/>
                <a:gd name="T53" fmla="*/ 378 h 1153"/>
                <a:gd name="T54" fmla="*/ 910 w 1506"/>
                <a:gd name="T55" fmla="*/ 360 h 1153"/>
                <a:gd name="T56" fmla="*/ 961 w 1506"/>
                <a:gd name="T57" fmla="*/ 343 h 1153"/>
                <a:gd name="T58" fmla="*/ 1008 w 1506"/>
                <a:gd name="T59" fmla="*/ 327 h 1153"/>
                <a:gd name="T60" fmla="*/ 1057 w 1506"/>
                <a:gd name="T61" fmla="*/ 310 h 1153"/>
                <a:gd name="T62" fmla="*/ 1102 w 1506"/>
                <a:gd name="T63" fmla="*/ 291 h 1153"/>
                <a:gd name="T64" fmla="*/ 1143 w 1506"/>
                <a:gd name="T65" fmla="*/ 269 h 1153"/>
                <a:gd name="T66" fmla="*/ 1185 w 1506"/>
                <a:gd name="T67" fmla="*/ 246 h 1153"/>
                <a:gd name="T68" fmla="*/ 1227 w 1506"/>
                <a:gd name="T69" fmla="*/ 223 h 1153"/>
                <a:gd name="T70" fmla="*/ 1265 w 1506"/>
                <a:gd name="T71" fmla="*/ 198 h 1153"/>
                <a:gd name="T72" fmla="*/ 1302 w 1506"/>
                <a:gd name="T73" fmla="*/ 172 h 1153"/>
                <a:gd name="T74" fmla="*/ 1338 w 1506"/>
                <a:gd name="T75" fmla="*/ 144 h 1153"/>
                <a:gd name="T76" fmla="*/ 1374 w 1506"/>
                <a:gd name="T77" fmla="*/ 119 h 1153"/>
                <a:gd name="T78" fmla="*/ 1411 w 1506"/>
                <a:gd name="T79" fmla="*/ 90 h 1153"/>
                <a:gd name="T80" fmla="*/ 1441 w 1506"/>
                <a:gd name="T81" fmla="*/ 59 h 1153"/>
                <a:gd name="T82" fmla="*/ 1475 w 1506"/>
                <a:gd name="T83" fmla="*/ 31 h 1153"/>
                <a:gd name="T84" fmla="*/ 1505 w 1506"/>
                <a:gd name="T85" fmla="*/ 0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06" h="1153">
                  <a:moveTo>
                    <a:pt x="0" y="1152"/>
                  </a:moveTo>
                  <a:lnTo>
                    <a:pt x="7" y="1100"/>
                  </a:lnTo>
                  <a:lnTo>
                    <a:pt x="8" y="1046"/>
                  </a:lnTo>
                  <a:lnTo>
                    <a:pt x="15" y="993"/>
                  </a:lnTo>
                  <a:lnTo>
                    <a:pt x="21" y="942"/>
                  </a:lnTo>
                  <a:lnTo>
                    <a:pt x="27" y="891"/>
                  </a:lnTo>
                  <a:lnTo>
                    <a:pt x="36" y="842"/>
                  </a:lnTo>
                  <a:lnTo>
                    <a:pt x="46" y="792"/>
                  </a:lnTo>
                  <a:lnTo>
                    <a:pt x="59" y="747"/>
                  </a:lnTo>
                  <a:lnTo>
                    <a:pt x="76" y="703"/>
                  </a:lnTo>
                  <a:lnTo>
                    <a:pt x="96" y="664"/>
                  </a:lnTo>
                  <a:lnTo>
                    <a:pt x="119" y="627"/>
                  </a:lnTo>
                  <a:lnTo>
                    <a:pt x="150" y="597"/>
                  </a:lnTo>
                  <a:lnTo>
                    <a:pt x="181" y="566"/>
                  </a:lnTo>
                  <a:lnTo>
                    <a:pt x="218" y="541"/>
                  </a:lnTo>
                  <a:lnTo>
                    <a:pt x="260" y="517"/>
                  </a:lnTo>
                  <a:lnTo>
                    <a:pt x="305" y="499"/>
                  </a:lnTo>
                  <a:lnTo>
                    <a:pt x="353" y="481"/>
                  </a:lnTo>
                  <a:lnTo>
                    <a:pt x="407" y="467"/>
                  </a:lnTo>
                  <a:lnTo>
                    <a:pt x="458" y="454"/>
                  </a:lnTo>
                  <a:lnTo>
                    <a:pt x="515" y="443"/>
                  </a:lnTo>
                  <a:lnTo>
                    <a:pt x="570" y="433"/>
                  </a:lnTo>
                  <a:lnTo>
                    <a:pt x="625" y="422"/>
                  </a:lnTo>
                  <a:lnTo>
                    <a:pt x="685" y="415"/>
                  </a:lnTo>
                  <a:lnTo>
                    <a:pt x="740" y="403"/>
                  </a:lnTo>
                  <a:lnTo>
                    <a:pt x="795" y="393"/>
                  </a:lnTo>
                  <a:lnTo>
                    <a:pt x="849" y="378"/>
                  </a:lnTo>
                  <a:lnTo>
                    <a:pt x="910" y="360"/>
                  </a:lnTo>
                  <a:lnTo>
                    <a:pt x="961" y="343"/>
                  </a:lnTo>
                  <a:lnTo>
                    <a:pt x="1008" y="327"/>
                  </a:lnTo>
                  <a:lnTo>
                    <a:pt x="1057" y="310"/>
                  </a:lnTo>
                  <a:lnTo>
                    <a:pt x="1102" y="291"/>
                  </a:lnTo>
                  <a:lnTo>
                    <a:pt x="1143" y="269"/>
                  </a:lnTo>
                  <a:lnTo>
                    <a:pt x="1185" y="246"/>
                  </a:lnTo>
                  <a:lnTo>
                    <a:pt x="1227" y="223"/>
                  </a:lnTo>
                  <a:lnTo>
                    <a:pt x="1265" y="198"/>
                  </a:lnTo>
                  <a:lnTo>
                    <a:pt x="1302" y="172"/>
                  </a:lnTo>
                  <a:lnTo>
                    <a:pt x="1338" y="144"/>
                  </a:lnTo>
                  <a:lnTo>
                    <a:pt x="1374" y="119"/>
                  </a:lnTo>
                  <a:lnTo>
                    <a:pt x="1411" y="90"/>
                  </a:lnTo>
                  <a:lnTo>
                    <a:pt x="1441" y="59"/>
                  </a:lnTo>
                  <a:lnTo>
                    <a:pt x="1475" y="31"/>
                  </a:lnTo>
                  <a:lnTo>
                    <a:pt x="1505" y="0"/>
                  </a:ln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91" name="Rectangle 31">
            <a:extLst>
              <a:ext uri="{FF2B5EF4-FFF2-40B4-BE49-F238E27FC236}">
                <a16:creationId xmlns:a16="http://schemas.microsoft.com/office/drawing/2014/main" id="{38A8887A-9B48-43A4-B352-D93336994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3581400"/>
            <a:ext cx="225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E(</a:t>
            </a:r>
            <a:r>
              <a:rPr lang="en-US" altLang="en-US" sz="2400" i="1"/>
              <a:t>y</a:t>
            </a:r>
            <a:r>
              <a:rPr lang="en-US" altLang="en-US" sz="2400"/>
              <a:t>|</a:t>
            </a:r>
            <a:r>
              <a:rPr lang="en-US" altLang="en-US" sz="2400" i="1"/>
              <a:t>x</a:t>
            </a:r>
            <a:r>
              <a:rPr lang="en-US" altLang="en-US" sz="2400"/>
              <a:t>) = </a:t>
            </a:r>
            <a:r>
              <a:rPr lang="en-US" altLang="en-US" sz="2400" i="1">
                <a:latin typeface="Symbol" panose="05050102010706020507" pitchFamily="18" charset="2"/>
              </a:rPr>
              <a:t>b</a:t>
            </a:r>
            <a:r>
              <a:rPr lang="en-US" altLang="en-US" sz="2400" i="1" baseline="-25000"/>
              <a:t>0</a:t>
            </a:r>
            <a:r>
              <a:rPr lang="en-US" altLang="en-US" sz="2400" i="1"/>
              <a:t> + </a:t>
            </a:r>
            <a:r>
              <a:rPr lang="en-US" altLang="en-US" sz="2400" i="1">
                <a:latin typeface="Symbol" panose="05050102010706020507" pitchFamily="18" charset="2"/>
              </a:rPr>
              <a:t>b</a:t>
            </a:r>
            <a:r>
              <a:rPr lang="en-US" altLang="en-US" sz="2400" i="1" baseline="-25000"/>
              <a:t>1</a:t>
            </a:r>
            <a:r>
              <a:rPr lang="en-US" altLang="en-US" sz="2400" i="1"/>
              <a:t>x</a:t>
            </a:r>
          </a:p>
        </p:txBody>
      </p:sp>
      <p:sp>
        <p:nvSpPr>
          <p:cNvPr id="92192" name="Line 32">
            <a:extLst>
              <a:ext uri="{FF2B5EF4-FFF2-40B4-BE49-F238E27FC236}">
                <a16:creationId xmlns:a16="http://schemas.microsoft.com/office/drawing/2014/main" id="{5BAF26BF-7E95-49B0-BCF4-BB3D858FD4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202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880919AC-3A59-4A69-8280-1D69B016C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altLang="en-US" sz="2800">
                <a:solidFill>
                  <a:srgbClr val="FFFFFF"/>
                </a:solidFill>
              </a:rPr>
              <a:t>Why Worry About Heteroskedasticity?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2F47BA1-D717-46B4-B640-43266520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DB2FF8-551A-45DB-954D-E353B884537B}" type="slidenum">
              <a:rPr lang="en-US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499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EF33629-7DA4-4F7F-BC3C-93367B0A1F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647050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FAC759B4-7E52-4712-ABCA-E0BD792EF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altLang="en-US" sz="3100">
                <a:solidFill>
                  <a:srgbClr val="FFFFFF"/>
                </a:solidFill>
              </a:rPr>
              <a:t>Testing for Heteroskedasticity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F83C443-73AF-4BB1-A766-90BACDC6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577BDDC-7711-4219-A90D-560498CA1F80}" type="slidenum">
              <a:rPr lang="en-US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114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0A5586A-DB70-4C47-85D0-25BEAD563D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606888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7EDDB5D1-ADB4-49FD-9A0B-4631191DB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altLang="en-US" sz="4000">
                <a:solidFill>
                  <a:srgbClr val="FFFFFF"/>
                </a:solidFill>
              </a:rPr>
              <a:t>The Breusch-Pagan Test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D2E104A-38F1-4273-B9FA-7879D7CB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05649C4-AE9D-43D9-A3ED-D95A8CA33CC4}" type="slidenum">
              <a:rPr lang="en-US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421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40A2EA0-BDAC-4867-BBA7-FEA6004163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42426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FAF55-C984-429D-A156-434CF704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Wooldridge, Example: CEO Salary and Return on Equity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EF7C53-FCA4-4E29-B99C-1011F0B85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017999"/>
            <a:ext cx="11496821" cy="281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31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95234" name="Rectangle 2">
            <a:extLst>
              <a:ext uri="{FF2B5EF4-FFF2-40B4-BE49-F238E27FC236}">
                <a16:creationId xmlns:a16="http://schemas.microsoft.com/office/drawing/2014/main" id="{8EAAD055-D996-403E-9FD8-F02C7C679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altLang="en-US" sz="4000">
                <a:solidFill>
                  <a:srgbClr val="FFFFFF"/>
                </a:solidFill>
              </a:rPr>
              <a:t>The White Test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11DDD59-3B06-40E0-BBB9-32F5560D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5568" y="6309360"/>
            <a:ext cx="108823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326486E-099E-419A-8FEA-4C218D2C736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9523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FE4928A-92E1-447C-8E3E-BA82EE3ECA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71737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652DE6-F594-4FDE-AAF5-C3F814F7B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61728"/>
            <a:ext cx="10905066" cy="49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73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8909D-7D84-47C3-96A5-898493F0A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Heteroscedasticity in a Housing Price Equation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84692F-B9C7-4BD7-A059-4F42FD548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92409"/>
            <a:ext cx="10905066" cy="415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5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B583FF-F33D-4783-8C48-CCFC29AB8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04900"/>
            <a:ext cx="7186613" cy="641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723623-C1E3-4D6A-93E7-6A871600A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01813"/>
            <a:ext cx="7186613" cy="39449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02C0E8-3812-4EF3-9FBC-76F823840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Heteroscedasticity in a Housing Price Equation</a:t>
            </a:r>
          </a:p>
        </p:txBody>
      </p:sp>
    </p:spTree>
    <p:extLst>
      <p:ext uri="{BB962C8B-B14F-4D97-AF65-F5344CB8AC3E}">
        <p14:creationId xmlns:p14="http://schemas.microsoft.com/office/powerpoint/2010/main" val="123438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6B9F1-E0F8-426D-93DC-48197064E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Heteroscedasticity in a Housing Price Equation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4A2415-9939-4477-902C-AD2EDB3E9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58" y="2427541"/>
            <a:ext cx="951818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86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E5EB7-B94C-46BA-B43F-1F854DD18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White test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565DB0-95C5-4446-B0E0-7FA375E78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805923"/>
            <a:ext cx="11496821" cy="324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38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80C1D0-387E-4FDB-8AF6-6BA51B736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82" y="370697"/>
            <a:ext cx="11374589" cy="39480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C19E5D-C361-4EFD-B204-A88681E79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53" y="4641693"/>
            <a:ext cx="11074741" cy="125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11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CB8B8-652A-4471-94E1-FA097D74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Durbin Watson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7CA836-C9D8-4879-BDCE-1DA30DAD0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550087"/>
            <a:ext cx="10905066" cy="264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933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AE964-AFC6-41B3-92FE-45E9FBABD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Durbin Watson Test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55AED14B-03FC-4359-A2F9-B4D50F6C6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472" y="643466"/>
            <a:ext cx="6148106" cy="60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64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9A3E-943D-460C-B04E-EC39F26F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Durbin Watson Test</a:t>
            </a:r>
            <a:endParaRPr lang="en-US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CE0A026-5133-43E8-BD94-D7AA62FBA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20" y="2626440"/>
            <a:ext cx="6190368" cy="1887503"/>
          </a:xfrm>
        </p:spPr>
      </p:pic>
    </p:spTree>
    <p:extLst>
      <p:ext uri="{BB962C8B-B14F-4D97-AF65-F5344CB8AC3E}">
        <p14:creationId xmlns:p14="http://schemas.microsoft.com/office/powerpoint/2010/main" val="246961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AFC52-484A-47A6-B6DC-AFC284D98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065AD2-D560-4E91-9967-A8B9075BB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777511"/>
            <a:ext cx="7347537" cy="530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511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3FAABA25-4212-492B-9A15-2C6C3CCCBEB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981201" y="404813"/>
            <a:ext cx="8435975" cy="576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rgbClr val="1234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REMEDIAL MEASURES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921D28C6-62B9-469E-B7CE-9B0C3C7E7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82" y="1125539"/>
            <a:ext cx="9754407" cy="5327648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altLang="en-US" sz="2900" dirty="0">
                <a:latin typeface="Candara" panose="020E0502030303020204" pitchFamily="34" charset="0"/>
                <a:cs typeface="Times New Roman" panose="02020603050405020304" pitchFamily="18" charset="0"/>
              </a:rPr>
              <a:t>What should we do if we detect heteroscedasticity?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Use method of Weighted Least Squares (WLS)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Divide each observation by the (heteroscedastic) </a:t>
            </a:r>
            <a:r>
              <a:rPr lang="el-GR" altLang="en-US" i="1" dirty="0">
                <a:latin typeface="Candara" panose="020E0502030303020204" pitchFamily="34" charset="0"/>
                <a:cs typeface="Times New Roman" panose="02020603050405020304" pitchFamily="18" charset="0"/>
              </a:rPr>
              <a:t>σ</a:t>
            </a:r>
            <a:r>
              <a:rPr lang="en-US" altLang="en-US" i="1" baseline="-250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 and estimate the transformed model by OLS (yet true variance is rarely known).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If the true error variance is proportional to the square of one of the regressors, we can divide both sides of the equation by that variable and run the transformed regression.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Take natural log of dependent variable.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Use White’s heteroscedasticity-consistent standard errors or robust standard errors.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Valid in large samples</a:t>
            </a:r>
          </a:p>
        </p:txBody>
      </p:sp>
      <p:sp>
        <p:nvSpPr>
          <p:cNvPr id="20484" name="Rectangle 7">
            <a:extLst>
              <a:ext uri="{FF2B5EF4-FFF2-40B4-BE49-F238E27FC236}">
                <a16:creationId xmlns:a16="http://schemas.microsoft.com/office/drawing/2014/main" id="{BFB12B71-8131-4E92-B68D-FE6F8CABA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en-US" altLang="en-US" sz="1800" b="0"/>
          </a:p>
        </p:txBody>
      </p:sp>
      <p:sp>
        <p:nvSpPr>
          <p:cNvPr id="20485" name="Rectangle 4">
            <a:extLst>
              <a:ext uri="{FF2B5EF4-FFF2-40B4-BE49-F238E27FC236}">
                <a16:creationId xmlns:a16="http://schemas.microsoft.com/office/drawing/2014/main" id="{4FEF7585-392D-46D1-B07B-47ACE965A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en-US" altLang="en-US" sz="1800" b="0"/>
          </a:p>
        </p:txBody>
      </p:sp>
      <p:sp>
        <p:nvSpPr>
          <p:cNvPr id="20486" name="Rectangle 5">
            <a:extLst>
              <a:ext uri="{FF2B5EF4-FFF2-40B4-BE49-F238E27FC236}">
                <a16:creationId xmlns:a16="http://schemas.microsoft.com/office/drawing/2014/main" id="{6C158191-7D76-4222-A524-2F597571E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en-US" altLang="en-US" sz="1800" b="0"/>
          </a:p>
        </p:txBody>
      </p:sp>
      <p:sp>
        <p:nvSpPr>
          <p:cNvPr id="20487" name="Rectangle 4">
            <a:extLst>
              <a:ext uri="{FF2B5EF4-FFF2-40B4-BE49-F238E27FC236}">
                <a16:creationId xmlns:a16="http://schemas.microsoft.com/office/drawing/2014/main" id="{9DA885D1-94C8-45BA-9843-D8E9823E2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en-US" altLang="en-US" sz="1800" b="0"/>
          </a:p>
        </p:txBody>
      </p:sp>
      <p:sp>
        <p:nvSpPr>
          <p:cNvPr id="20488" name="Rectangle 11">
            <a:extLst>
              <a:ext uri="{FF2B5EF4-FFF2-40B4-BE49-F238E27FC236}">
                <a16:creationId xmlns:a16="http://schemas.microsoft.com/office/drawing/2014/main" id="{5CDC10E9-4567-41DB-944C-8B4555028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en-US" altLang="en-US" sz="1800" b="0"/>
          </a:p>
        </p:txBody>
      </p:sp>
      <p:sp>
        <p:nvSpPr>
          <p:cNvPr id="20489" name="Rectangle 13">
            <a:extLst>
              <a:ext uri="{FF2B5EF4-FFF2-40B4-BE49-F238E27FC236}">
                <a16:creationId xmlns:a16="http://schemas.microsoft.com/office/drawing/2014/main" id="{91D7F645-4A7A-4F77-89C3-D7B64F477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en-US" altLang="en-US" sz="1800" b="0"/>
          </a:p>
        </p:txBody>
      </p:sp>
      <p:sp>
        <p:nvSpPr>
          <p:cNvPr id="20490" name="Rectangle 5">
            <a:extLst>
              <a:ext uri="{FF2B5EF4-FFF2-40B4-BE49-F238E27FC236}">
                <a16:creationId xmlns:a16="http://schemas.microsoft.com/office/drawing/2014/main" id="{BF05201B-A630-43CF-92EE-AB9CC2773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en-US" altLang="en-US" sz="1800" b="0"/>
          </a:p>
        </p:txBody>
      </p:sp>
      <p:sp>
        <p:nvSpPr>
          <p:cNvPr id="20491" name="Rectangle 7">
            <a:extLst>
              <a:ext uri="{FF2B5EF4-FFF2-40B4-BE49-F238E27FC236}">
                <a16:creationId xmlns:a16="http://schemas.microsoft.com/office/drawing/2014/main" id="{63385943-7FD9-4F93-BFE1-848679B1B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en-US" altLang="en-US" sz="1800" b="0"/>
          </a:p>
        </p:txBody>
      </p:sp>
      <p:sp>
        <p:nvSpPr>
          <p:cNvPr id="20492" name="Rectangle 14">
            <a:extLst>
              <a:ext uri="{FF2B5EF4-FFF2-40B4-BE49-F238E27FC236}">
                <a16:creationId xmlns:a16="http://schemas.microsoft.com/office/drawing/2014/main" id="{D81FB2D9-EEB0-40F6-89CA-10AC007FC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en-US" altLang="en-US" sz="1800" b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0D99-B1CE-4F62-AD1C-B9FED932E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214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333333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Cambria" panose="02040503050406030204" pitchFamily="18" charset="0"/>
              </a:rPr>
              <a:t>Generalized Least Squares With Unknown Form of Variance</a:t>
            </a:r>
            <a:b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</a:br>
            <a:endParaRPr lang="en-US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6DF649-BA4B-4200-AE9B-41C87638C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78" y="1007722"/>
            <a:ext cx="11501944" cy="5361661"/>
          </a:xfrm>
        </p:spPr>
      </p:pic>
    </p:spTree>
    <p:extLst>
      <p:ext uri="{BB962C8B-B14F-4D97-AF65-F5344CB8AC3E}">
        <p14:creationId xmlns:p14="http://schemas.microsoft.com/office/powerpoint/2010/main" val="19149741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6DF4-F295-401B-A1F3-11044BCA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333333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Cambria" panose="02040503050406030204" pitchFamily="18" charset="0"/>
              </a:rPr>
              <a:t>Generalized Least Squares With Unknown Form of Variance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74F06C4-02EE-41B8-90A1-FD27AB4BB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09" y="2098963"/>
            <a:ext cx="11925760" cy="3082637"/>
          </a:xfrm>
        </p:spPr>
      </p:pic>
    </p:spTree>
    <p:extLst>
      <p:ext uri="{BB962C8B-B14F-4D97-AF65-F5344CB8AC3E}">
        <p14:creationId xmlns:p14="http://schemas.microsoft.com/office/powerpoint/2010/main" val="1426957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EC3A-B6F0-4543-9290-2D3BF888B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3004"/>
          </a:xfrm>
        </p:spPr>
        <p:txBody>
          <a:bodyPr>
            <a:normAutofit fontScale="90000"/>
          </a:bodyPr>
          <a:lstStyle/>
          <a:p>
            <a:r>
              <a:rPr lang="en-US" altLang="en-US" sz="4400" b="1" dirty="0">
                <a:solidFill>
                  <a:srgbClr val="1234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REMEDIAL MEASURES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0E254-18E6-4664-A5BE-E2CDD1DB4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63" y="998806"/>
            <a:ext cx="10945837" cy="5178157"/>
          </a:xfrm>
        </p:spPr>
        <p:txBody>
          <a:bodyPr/>
          <a:lstStyle/>
          <a:p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Cambria" panose="02040503050406030204" pitchFamily="18" charset="0"/>
              </a:rPr>
              <a:t>Let’s use our ‘hprice1’ data that we’ve been working with so far.</a:t>
            </a:r>
            <a:endParaRPr lang="en-US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5ABFBC3-B707-4913-9BB1-58E024D08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47" y="2060092"/>
            <a:ext cx="8986059" cy="33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467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1DFF-1147-4445-B276-6B48B481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846"/>
          </a:xfrm>
        </p:spPr>
        <p:txBody>
          <a:bodyPr>
            <a:normAutofit fontScale="90000"/>
          </a:bodyPr>
          <a:lstStyle/>
          <a:p>
            <a:r>
              <a:rPr lang="en-US" altLang="en-US" sz="4400" b="1" dirty="0">
                <a:solidFill>
                  <a:srgbClr val="1234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REMEDIAL MEASURES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F51C517-A281-4E54-AD70-D2C8857FB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06" y="1277257"/>
            <a:ext cx="7784000" cy="5215618"/>
          </a:xfrm>
        </p:spPr>
      </p:pic>
    </p:spTree>
    <p:extLst>
      <p:ext uri="{BB962C8B-B14F-4D97-AF65-F5344CB8AC3E}">
        <p14:creationId xmlns:p14="http://schemas.microsoft.com/office/powerpoint/2010/main" val="28123365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4FE1C-FE03-4687-A331-5B79A987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 dirty="0">
                <a:solidFill>
                  <a:srgbClr val="1234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REMEDIAL MEASURES</a:t>
            </a:r>
            <a:endParaRPr lang="en-US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E03BF10-05F3-4238-BF0A-55AFA79B5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86" y="1720463"/>
            <a:ext cx="8513857" cy="4854771"/>
          </a:xfrm>
        </p:spPr>
      </p:pic>
    </p:spTree>
    <p:extLst>
      <p:ext uri="{BB962C8B-B14F-4D97-AF65-F5344CB8AC3E}">
        <p14:creationId xmlns:p14="http://schemas.microsoft.com/office/powerpoint/2010/main" val="3461988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0797-443E-4E8E-9B25-B16EFF0B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altLang="en-US" sz="4400" b="1" dirty="0">
                <a:solidFill>
                  <a:srgbClr val="1234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REMEDIAL MEASURES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57F95A9-94FA-44C5-BB6A-B1659BED9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65969"/>
            <a:ext cx="9068415" cy="482839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494DB7-D4EB-4187-BE87-2729A4BACD94}"/>
                  </a:ext>
                </a:extLst>
              </p:cNvPr>
              <p:cNvSpPr txBox="1"/>
              <p:nvPr/>
            </p:nvSpPr>
            <p:spPr>
              <a:xfrm>
                <a:off x="838199" y="6045932"/>
                <a:ext cx="6098344" cy="708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The least squares estimate for our variance function is: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=−5.8434+0.3893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+0.9487</a:t>
                </a:r>
                <a:r>
                  <a:rPr lang="en-US" dirty="0">
                    <a:solidFill>
                      <a:srgbClr val="333333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+1.4505</m:t>
                    </m:r>
                    <m:sSub>
                      <m:sSubPr>
                        <m:ctrlPr>
                          <a:rPr lang="en-US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494DB7-D4EB-4187-BE87-2729A4BAC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6045932"/>
                <a:ext cx="6098344" cy="708848"/>
              </a:xfrm>
              <a:prstGeom prst="rect">
                <a:avLst/>
              </a:prstGeom>
              <a:blipFill>
                <a:blip r:embed="rId3"/>
                <a:stretch>
                  <a:fillRect l="-799" t="-5172" b="-7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8281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3A39-0736-40AA-82DD-470193ABF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altLang="en-US" sz="4400" b="1" dirty="0">
                <a:solidFill>
                  <a:srgbClr val="1234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REMEDIAL MEASURES</a:t>
            </a:r>
            <a:endParaRPr lang="en-US" dirty="0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93D8310-A844-47FC-B9D6-CCDB869E7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97" y="910259"/>
            <a:ext cx="11477050" cy="5582615"/>
          </a:xfrm>
        </p:spPr>
      </p:pic>
    </p:spTree>
    <p:extLst>
      <p:ext uri="{BB962C8B-B14F-4D97-AF65-F5344CB8AC3E}">
        <p14:creationId xmlns:p14="http://schemas.microsoft.com/office/powerpoint/2010/main" val="9547885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C467-2734-4356-BEB0-C7CEA00A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64" y="146276"/>
            <a:ext cx="10515600" cy="534761"/>
          </a:xfrm>
        </p:spPr>
        <p:txBody>
          <a:bodyPr>
            <a:normAutofit fontScale="90000"/>
          </a:bodyPr>
          <a:lstStyle/>
          <a:p>
            <a:r>
              <a:rPr lang="en-US" altLang="en-US" sz="4400" b="1" dirty="0">
                <a:solidFill>
                  <a:srgbClr val="1234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REMEDIAL MEASURES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740FE-31DB-4059-88B2-258979E69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64" y="971663"/>
            <a:ext cx="10515600" cy="42839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Candara" panose="020E0502030303020204" pitchFamily="34" charset="0"/>
              </a:rPr>
              <a:t>Here’s how we can do it using R.</a:t>
            </a:r>
            <a:endParaRPr lang="en-US" sz="2400" dirty="0">
              <a:latin typeface="Candara" panose="020E0502030303020204" pitchFamily="34" charset="0"/>
            </a:endParaRP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69872509-7903-4471-9FD2-A5CC7AF3C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7" y="1398398"/>
            <a:ext cx="9897807" cy="523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44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359F-3EC5-4106-B063-0C71C92B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AA84788A-B23D-4F01-B948-363A3DA08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420" y="2785973"/>
            <a:ext cx="4239217" cy="1286054"/>
          </a:xfrm>
        </p:spPr>
      </p:pic>
    </p:spTree>
    <p:extLst>
      <p:ext uri="{BB962C8B-B14F-4D97-AF65-F5344CB8AC3E}">
        <p14:creationId xmlns:p14="http://schemas.microsoft.com/office/powerpoint/2010/main" val="10376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41F50-F476-47F4-9ACC-AA6804C6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‘lm’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7FA45D-4B9F-42CD-B3DC-C8C124CF6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617" y="1959980"/>
            <a:ext cx="7800049" cy="312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359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5132-7380-4C9C-B900-97165D40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1" y="1012239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philosopher"/>
              </a:rPr>
              <a:t>Box Cox Transformation</a:t>
            </a:r>
            <a:br>
              <a:rPr lang="en-US" b="0" i="0" dirty="0">
                <a:solidFill>
                  <a:srgbClr val="555555"/>
                </a:solidFill>
                <a:effectLst/>
                <a:latin typeface="philosopher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4BAD1-161D-4846-88E7-080E18A4D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A Box Cox transformation is a </a:t>
            </a:r>
            <a:r>
              <a:rPr lang="en-US" b="0" i="0" u="none" strike="noStrike" dirty="0">
                <a:solidFill>
                  <a:srgbClr val="05A9C5"/>
                </a:solidFill>
                <a:effectLst/>
                <a:latin typeface="Candara" panose="020E0502030303020204" pitchFamily="34" charset="0"/>
              </a:rPr>
              <a:t>transformation</a:t>
            </a:r>
            <a:r>
              <a:rPr lang="en-US" b="0" i="0" dirty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 of non-normal </a:t>
            </a:r>
            <a:r>
              <a:rPr lang="en-US" b="0" i="0" u="none" strike="noStrike" dirty="0">
                <a:solidFill>
                  <a:srgbClr val="05A9C5"/>
                </a:solidFill>
                <a:effectLst/>
                <a:latin typeface="Candara" panose="020E0502030303020204" pitchFamily="34" charset="0"/>
              </a:rPr>
              <a:t>dependent variables</a:t>
            </a:r>
            <a:r>
              <a:rPr lang="en-US" b="0" i="0" dirty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 into a </a:t>
            </a:r>
            <a:r>
              <a:rPr lang="en-US" b="0" i="0" u="none" strike="noStrike" dirty="0">
                <a:solidFill>
                  <a:srgbClr val="05A9C5"/>
                </a:solidFill>
                <a:effectLst/>
                <a:latin typeface="Candara" panose="020E0502030303020204" pitchFamily="34" charset="0"/>
              </a:rPr>
              <a:t>normal shape</a:t>
            </a:r>
            <a:r>
              <a:rPr lang="en-US" b="0" i="0" dirty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. </a:t>
            </a:r>
          </a:p>
          <a:p>
            <a:pPr algn="just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5A9C5"/>
                </a:solidFill>
                <a:effectLst/>
                <a:latin typeface="Candara" panose="020E0502030303020204" pitchFamily="34" charset="0"/>
              </a:rPr>
              <a:t>Normality </a:t>
            </a:r>
            <a:r>
              <a:rPr lang="en-US" b="0" i="0" dirty="0">
                <a:solidFill>
                  <a:srgbClr val="777777"/>
                </a:solidFill>
                <a:effectLst/>
                <a:latin typeface="Candara" panose="020E0502030303020204" pitchFamily="34" charset="0"/>
              </a:rPr>
              <a:t>is an important assumption for many statistical techniques; if your data isn’t normal, applying a Box-Cox means that you are able to run a broader number of tests.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342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646B-CD6C-4BFC-85F0-7E814EDE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philosopher"/>
              </a:rPr>
              <a:t>Box Cox Transformation</a:t>
            </a:r>
            <a:br>
              <a:rPr lang="en-US" b="0" i="0" dirty="0">
                <a:solidFill>
                  <a:srgbClr val="555555"/>
                </a:solidFill>
                <a:effectLst/>
                <a:latin typeface="philosopher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47809-4E7B-4D49-9B91-AF5E8D64E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/>
          <a:lstStyle/>
          <a:p>
            <a:r>
              <a:rPr lang="en-US" sz="1800" dirty="0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Cambria" panose="02040503050406030204" pitchFamily="18" charset="0"/>
              </a:rPr>
              <a:t>&gt; library(MASS)</a:t>
            </a:r>
          </a:p>
          <a:p>
            <a:r>
              <a:rPr lang="en-US" sz="1800" dirty="0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Cambria" panose="02040503050406030204" pitchFamily="18" charset="0"/>
              </a:rPr>
              <a:t>&gt; library(caret)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Cambria" panose="02040503050406030204" pitchFamily="18" charset="0"/>
              </a:rPr>
              <a:t>&gt; </a:t>
            </a:r>
            <a:r>
              <a:rPr lang="en-US" sz="1800" dirty="0" err="1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Cambria" panose="02040503050406030204" pitchFamily="18" charset="0"/>
              </a:rPr>
              <a:t>distBCMod</a:t>
            </a:r>
            <a:r>
              <a:rPr lang="en-US" sz="1800" dirty="0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Cambria" panose="02040503050406030204" pitchFamily="18" charset="0"/>
              </a:rPr>
              <a:t>=</a:t>
            </a:r>
            <a:r>
              <a:rPr lang="en-US" sz="1800" dirty="0" err="1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Cambria" panose="02040503050406030204" pitchFamily="18" charset="0"/>
              </a:rPr>
              <a:t>BoxCoxTrans</a:t>
            </a:r>
            <a:r>
              <a:rPr lang="en-US" sz="1800" dirty="0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Cambria" panose="02040503050406030204" pitchFamily="18" charset="0"/>
              </a:rPr>
              <a:t>(hprice1$price)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Cambria" panose="02040503050406030204" pitchFamily="18" charset="0"/>
              </a:rPr>
              <a:t>&gt; </a:t>
            </a:r>
            <a:r>
              <a:rPr lang="en-US" sz="1800" dirty="0" err="1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Cambria" panose="02040503050406030204" pitchFamily="18" charset="0"/>
              </a:rPr>
              <a:t>distBCMod</a:t>
            </a:r>
            <a:endParaRPr lang="en-US" sz="1800" dirty="0">
              <a:effectLst/>
              <a:latin typeface="Candara" panose="020E0502030303020204" pitchFamily="34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150AE1E-5683-4CE6-8211-790272602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2934"/>
            <a:ext cx="6918621" cy="358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038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0B79-7CFE-47B6-92A0-FB13D864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478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philosopher"/>
              </a:rPr>
              <a:t>Box Cox Transformation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C884772-C84A-4BD2-9F39-CBA0BBB03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57" y="1528007"/>
            <a:ext cx="10203197" cy="3986527"/>
          </a:xfrm>
        </p:spPr>
      </p:pic>
    </p:spTree>
    <p:extLst>
      <p:ext uri="{BB962C8B-B14F-4D97-AF65-F5344CB8AC3E}">
        <p14:creationId xmlns:p14="http://schemas.microsoft.com/office/powerpoint/2010/main" val="11992044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9728-0633-440B-8970-88117591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philosopher"/>
              </a:rPr>
              <a:t>Box Cox Transformation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BDF68E6-7F36-42DF-B5BF-16082932B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89" y="1253330"/>
            <a:ext cx="7921939" cy="5247867"/>
          </a:xfrm>
        </p:spPr>
      </p:pic>
    </p:spTree>
    <p:extLst>
      <p:ext uri="{BB962C8B-B14F-4D97-AF65-F5344CB8AC3E}">
        <p14:creationId xmlns:p14="http://schemas.microsoft.com/office/powerpoint/2010/main" val="39977248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62D2-F71E-446E-83EA-FF000098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954"/>
            <a:ext cx="10515600" cy="464869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philosopher"/>
              </a:rPr>
              <a:t>Box Cox Transformation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FF50546-0EF9-44C1-9072-C302EE910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116" y="2152406"/>
            <a:ext cx="6678415" cy="2236713"/>
          </a:xfrm>
        </p:spPr>
      </p:pic>
    </p:spTree>
    <p:extLst>
      <p:ext uri="{BB962C8B-B14F-4D97-AF65-F5344CB8AC3E}">
        <p14:creationId xmlns:p14="http://schemas.microsoft.com/office/powerpoint/2010/main" val="384921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345CB-8CDE-4D89-9EA9-2F40CF07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‘lm’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A566AC-E2D2-46D6-9E57-ABCF60B51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50607"/>
            <a:ext cx="10515600" cy="27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9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597691-0480-4ED0-9493-CA2948C9B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56" y="442036"/>
            <a:ext cx="11147418" cy="14571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CEB89A-D8FC-4E87-A93F-CC19BB312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76" y="2256769"/>
            <a:ext cx="8719112" cy="950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773564-94B3-4D54-9DA1-DB34BEDCC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930" y="3291444"/>
            <a:ext cx="49911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79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C3862298-AF85-4572-BED3-52E573EB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1C897582-CB19-41B5-9426-8BD7BD008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71106" cy="4631426"/>
          </a:xfrm>
          <a:custGeom>
            <a:avLst/>
            <a:gdLst>
              <a:gd name="connsiteX0" fmla="*/ 0 w 5471106"/>
              <a:gd name="connsiteY0" fmla="*/ 3301451 h 4631426"/>
              <a:gd name="connsiteX1" fmla="*/ 125703 w 5471106"/>
              <a:gd name="connsiteY1" fmla="*/ 3469551 h 4631426"/>
              <a:gd name="connsiteX2" fmla="*/ 584138 w 5471106"/>
              <a:gd name="connsiteY2" fmla="*/ 3917166 h 4631426"/>
              <a:gd name="connsiteX3" fmla="*/ 716463 w 5471106"/>
              <a:gd name="connsiteY3" fmla="*/ 4010064 h 4631426"/>
              <a:gd name="connsiteX4" fmla="*/ 705202 w 5471106"/>
              <a:gd name="connsiteY4" fmla="*/ 4016176 h 4631426"/>
              <a:gd name="connsiteX5" fmla="*/ 671370 w 5471106"/>
              <a:gd name="connsiteY5" fmla="*/ 4044091 h 4631426"/>
              <a:gd name="connsiteX6" fmla="*/ 656526 w 5471106"/>
              <a:gd name="connsiteY6" fmla="*/ 4066106 h 4631426"/>
              <a:gd name="connsiteX7" fmla="*/ 534490 w 5471106"/>
              <a:gd name="connsiteY7" fmla="*/ 3980431 h 4631426"/>
              <a:gd name="connsiteX8" fmla="*/ 63650 w 5471106"/>
              <a:gd name="connsiteY8" fmla="*/ 3520703 h 4631426"/>
              <a:gd name="connsiteX9" fmla="*/ 0 w 5471106"/>
              <a:gd name="connsiteY9" fmla="*/ 3435586 h 4631426"/>
              <a:gd name="connsiteX10" fmla="*/ 4933182 w 5471106"/>
              <a:gd name="connsiteY10" fmla="*/ 0 h 4631426"/>
              <a:gd name="connsiteX11" fmla="*/ 5027180 w 5471106"/>
              <a:gd name="connsiteY11" fmla="*/ 0 h 4631426"/>
              <a:gd name="connsiteX12" fmla="*/ 5102720 w 5471106"/>
              <a:gd name="connsiteY12" fmla="*/ 124342 h 4631426"/>
              <a:gd name="connsiteX13" fmla="*/ 5471106 w 5471106"/>
              <a:gd name="connsiteY13" fmla="*/ 1579210 h 4631426"/>
              <a:gd name="connsiteX14" fmla="*/ 2418889 w 5471106"/>
              <a:gd name="connsiteY14" fmla="*/ 4631426 h 4631426"/>
              <a:gd name="connsiteX15" fmla="*/ 1095627 w 5471106"/>
              <a:gd name="connsiteY15" fmla="*/ 4330445 h 4631426"/>
              <a:gd name="connsiteX16" fmla="*/ 1039194 w 5471106"/>
              <a:gd name="connsiteY16" fmla="*/ 4301325 h 4631426"/>
              <a:gd name="connsiteX17" fmla="*/ 1043650 w 5471106"/>
              <a:gd name="connsiteY17" fmla="*/ 4294717 h 4631426"/>
              <a:gd name="connsiteX18" fmla="*/ 1056970 w 5471106"/>
              <a:gd name="connsiteY18" fmla="*/ 4251806 h 4631426"/>
              <a:gd name="connsiteX19" fmla="*/ 1060016 w 5471106"/>
              <a:gd name="connsiteY19" fmla="*/ 4221593 h 4631426"/>
              <a:gd name="connsiteX20" fmla="*/ 1130491 w 5471106"/>
              <a:gd name="connsiteY20" fmla="*/ 4257958 h 4631426"/>
              <a:gd name="connsiteX21" fmla="*/ 2418889 w 5471106"/>
              <a:gd name="connsiteY21" fmla="*/ 4551009 h 4631426"/>
              <a:gd name="connsiteX22" fmla="*/ 5390689 w 5471106"/>
              <a:gd name="connsiteY22" fmla="*/ 1579210 h 4631426"/>
              <a:gd name="connsiteX23" fmla="*/ 5032009 w 5471106"/>
              <a:gd name="connsiteY23" fmla="*/ 162673 h 463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1106" h="4631426">
                <a:moveTo>
                  <a:pt x="0" y="3301451"/>
                </a:moveTo>
                <a:lnTo>
                  <a:pt x="125703" y="3469551"/>
                </a:lnTo>
                <a:cubicBezTo>
                  <a:pt x="261971" y="3634670"/>
                  <a:pt x="415728" y="3784820"/>
                  <a:pt x="584138" y="3917166"/>
                </a:cubicBezTo>
                <a:lnTo>
                  <a:pt x="716463" y="4010064"/>
                </a:lnTo>
                <a:lnTo>
                  <a:pt x="705202" y="4016176"/>
                </a:lnTo>
                <a:cubicBezTo>
                  <a:pt x="693040" y="4024393"/>
                  <a:pt x="681712" y="4033748"/>
                  <a:pt x="671370" y="4044091"/>
                </a:cubicBezTo>
                <a:lnTo>
                  <a:pt x="656526" y="4066106"/>
                </a:lnTo>
                <a:lnTo>
                  <a:pt x="534490" y="3980431"/>
                </a:lnTo>
                <a:cubicBezTo>
                  <a:pt x="361523" y="3844503"/>
                  <a:pt x="203605" y="3690290"/>
                  <a:pt x="63650" y="3520703"/>
                </a:cubicBezTo>
                <a:lnTo>
                  <a:pt x="0" y="3435586"/>
                </a:lnTo>
                <a:close/>
                <a:moveTo>
                  <a:pt x="4933182" y="0"/>
                </a:moveTo>
                <a:lnTo>
                  <a:pt x="5027180" y="0"/>
                </a:lnTo>
                <a:lnTo>
                  <a:pt x="5102720" y="124342"/>
                </a:lnTo>
                <a:cubicBezTo>
                  <a:pt x="5337656" y="556821"/>
                  <a:pt x="5471106" y="1052431"/>
                  <a:pt x="5471106" y="1579210"/>
                </a:cubicBezTo>
                <a:cubicBezTo>
                  <a:pt x="5471106" y="3264903"/>
                  <a:pt x="4104582" y="4631426"/>
                  <a:pt x="2418889" y="4631426"/>
                </a:cubicBezTo>
                <a:cubicBezTo>
                  <a:pt x="1944788" y="4631426"/>
                  <a:pt x="1495934" y="4523332"/>
                  <a:pt x="1095627" y="4330445"/>
                </a:cubicBezTo>
                <a:lnTo>
                  <a:pt x="1039194" y="4301325"/>
                </a:lnTo>
                <a:lnTo>
                  <a:pt x="1043650" y="4294717"/>
                </a:lnTo>
                <a:cubicBezTo>
                  <a:pt x="1049433" y="4281042"/>
                  <a:pt x="1053925" y="4266687"/>
                  <a:pt x="1056970" y="4251806"/>
                </a:cubicBezTo>
                <a:lnTo>
                  <a:pt x="1060016" y="4221593"/>
                </a:lnTo>
                <a:lnTo>
                  <a:pt x="1130491" y="4257958"/>
                </a:lnTo>
                <a:cubicBezTo>
                  <a:pt x="1520251" y="4445763"/>
                  <a:pt x="1957279" y="4551009"/>
                  <a:pt x="2418889" y="4551009"/>
                </a:cubicBezTo>
                <a:cubicBezTo>
                  <a:pt x="4060169" y="4551009"/>
                  <a:pt x="5390689" y="3220490"/>
                  <a:pt x="5390689" y="1579210"/>
                </a:cubicBezTo>
                <a:cubicBezTo>
                  <a:pt x="5390689" y="1066310"/>
                  <a:pt x="5260755" y="583758"/>
                  <a:pt x="5032009" y="16267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13">
            <a:extLst>
              <a:ext uri="{FF2B5EF4-FFF2-40B4-BE49-F238E27FC236}">
                <a16:creationId xmlns:a16="http://schemas.microsoft.com/office/drawing/2014/main" id="{0E7066FC-B004-4B5A-B02B-599B51EF3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0" y="515619"/>
            <a:ext cx="365760" cy="36576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3262B0-C6E2-444F-9838-7E44065027A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35" y="1948283"/>
            <a:ext cx="11126129" cy="319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1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6903F-433D-418C-BFFA-7015F0E4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Example: Wage &amp; Education</a:t>
            </a:r>
          </a:p>
        </p:txBody>
      </p:sp>
      <p:pic>
        <p:nvPicPr>
          <p:cNvPr id="5" name="Content Placeholder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2377F59B-AFDC-4EF5-A753-D188D2BF8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039" y="1367679"/>
            <a:ext cx="8166394" cy="458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3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</TotalTime>
  <Words>946</Words>
  <Application>Microsoft Office PowerPoint</Application>
  <PresentationFormat>Widescreen</PresentationFormat>
  <Paragraphs>110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Arial</vt:lpstr>
      <vt:lpstr>Calibri</vt:lpstr>
      <vt:lpstr>Calibri Light</vt:lpstr>
      <vt:lpstr>Cambria</vt:lpstr>
      <vt:lpstr>Cambria Math</vt:lpstr>
      <vt:lpstr>Candara</vt:lpstr>
      <vt:lpstr>Helvetica</vt:lpstr>
      <vt:lpstr>Helvetica Neue</vt:lpstr>
      <vt:lpstr>philosopher</vt:lpstr>
      <vt:lpstr>Symbol</vt:lpstr>
      <vt:lpstr>Times New Roman</vt:lpstr>
      <vt:lpstr>Wingdings</vt:lpstr>
      <vt:lpstr>Office Theme</vt:lpstr>
      <vt:lpstr>Regression Analysis  using R</vt:lpstr>
      <vt:lpstr>PowerPoint Presentation</vt:lpstr>
      <vt:lpstr>Wooldridge, Example: CEO Salary and Return on Equity</vt:lpstr>
      <vt:lpstr>Output</vt:lpstr>
      <vt:lpstr>‘lm’ Function</vt:lpstr>
      <vt:lpstr>‘lm’ Function</vt:lpstr>
      <vt:lpstr>PowerPoint Presentation</vt:lpstr>
      <vt:lpstr>PowerPoint Presentation</vt:lpstr>
      <vt:lpstr>Example: Wage &amp; Education</vt:lpstr>
      <vt:lpstr>PowerPoint Presentation</vt:lpstr>
      <vt:lpstr>PowerPoint Presentation</vt:lpstr>
      <vt:lpstr>Wooldridge, Example: CEO Salary and Return on Equity</vt:lpstr>
      <vt:lpstr>PowerPoint Presentation</vt:lpstr>
      <vt:lpstr>The value of R^2can be calculated in three different ways:</vt:lpstr>
      <vt:lpstr>PowerPoint Presentation</vt:lpstr>
      <vt:lpstr>PowerPoint Presentation</vt:lpstr>
      <vt:lpstr>Output</vt:lpstr>
      <vt:lpstr>PowerPoint Presentation</vt:lpstr>
      <vt:lpstr>PowerPoint Presentation</vt:lpstr>
      <vt:lpstr>PowerPoint Presentation</vt:lpstr>
      <vt:lpstr>PowerPoint Presentation</vt:lpstr>
      <vt:lpstr>Assumptions of the Classical Linear Model (CLM)</vt:lpstr>
      <vt:lpstr>CLM Assumptions (cont)</vt:lpstr>
      <vt:lpstr>PowerPoint Presentation</vt:lpstr>
      <vt:lpstr>What is Heteroskedasticity</vt:lpstr>
      <vt:lpstr>PowerPoint Presentation</vt:lpstr>
      <vt:lpstr>Why Worry About Heteroskedasticity?</vt:lpstr>
      <vt:lpstr>Testing for Heteroskedasticity</vt:lpstr>
      <vt:lpstr>The Breusch-Pagan Test </vt:lpstr>
      <vt:lpstr>The White Test</vt:lpstr>
      <vt:lpstr>PowerPoint Presentation</vt:lpstr>
      <vt:lpstr>Heteroscedasticity in a Housing Price Equation</vt:lpstr>
      <vt:lpstr>Heteroscedasticity in a Housing Price Equation</vt:lpstr>
      <vt:lpstr>Heteroscedasticity in a Housing Price Equation</vt:lpstr>
      <vt:lpstr>White test</vt:lpstr>
      <vt:lpstr>PowerPoint Presentation</vt:lpstr>
      <vt:lpstr>Durbin Watson Test</vt:lpstr>
      <vt:lpstr>Durbin Watson Test</vt:lpstr>
      <vt:lpstr>Durbin Watson Test</vt:lpstr>
      <vt:lpstr>REMEDIAL MEASURES</vt:lpstr>
      <vt:lpstr>Generalized Least Squares With Unknown Form of Variance </vt:lpstr>
      <vt:lpstr>Generalized Least Squares With Unknown Form of Variance</vt:lpstr>
      <vt:lpstr>REMEDIAL MEASURES</vt:lpstr>
      <vt:lpstr>REMEDIAL MEASURES</vt:lpstr>
      <vt:lpstr>REMEDIAL MEASURES</vt:lpstr>
      <vt:lpstr>REMEDIAL MEASURES</vt:lpstr>
      <vt:lpstr>REMEDIAL MEASURES</vt:lpstr>
      <vt:lpstr>REMEDIAL MEASURES</vt:lpstr>
      <vt:lpstr>PowerPoint Presentation</vt:lpstr>
      <vt:lpstr>Box Cox Transformation </vt:lpstr>
      <vt:lpstr>Box Cox Transformation </vt:lpstr>
      <vt:lpstr>Box Cox Transformation</vt:lpstr>
      <vt:lpstr>Box Cox Transformation</vt:lpstr>
      <vt:lpstr>Box Cox Transformation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distributions  &amp;  Statistical inference  using R</dc:title>
  <dc:creator>Udayan  Chanda</dc:creator>
  <cp:lastModifiedBy>Udayan  Chanda</cp:lastModifiedBy>
  <cp:revision>40</cp:revision>
  <dcterms:created xsi:type="dcterms:W3CDTF">2021-09-20T14:17:44Z</dcterms:created>
  <dcterms:modified xsi:type="dcterms:W3CDTF">2021-11-16T07:31:44Z</dcterms:modified>
</cp:coreProperties>
</file>