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38"/>
  </p:notesMasterIdLst>
  <p:sldIdLst>
    <p:sldId id="256" r:id="rId2"/>
    <p:sldId id="257" r:id="rId3"/>
    <p:sldId id="266" r:id="rId4"/>
    <p:sldId id="258" r:id="rId5"/>
    <p:sldId id="269" r:id="rId6"/>
    <p:sldId id="280" r:id="rId7"/>
    <p:sldId id="293" r:id="rId8"/>
    <p:sldId id="294" r:id="rId9"/>
    <p:sldId id="259" r:id="rId10"/>
    <p:sldId id="261" r:id="rId11"/>
    <p:sldId id="301" r:id="rId12"/>
    <p:sldId id="267" r:id="rId13"/>
    <p:sldId id="292" r:id="rId14"/>
    <p:sldId id="268" r:id="rId15"/>
    <p:sldId id="299" r:id="rId16"/>
    <p:sldId id="277" r:id="rId17"/>
    <p:sldId id="271" r:id="rId18"/>
    <p:sldId id="265" r:id="rId19"/>
    <p:sldId id="295" r:id="rId20"/>
    <p:sldId id="275" r:id="rId21"/>
    <p:sldId id="291" r:id="rId22"/>
    <p:sldId id="283" r:id="rId23"/>
    <p:sldId id="284" r:id="rId24"/>
    <p:sldId id="300" r:id="rId25"/>
    <p:sldId id="297" r:id="rId26"/>
    <p:sldId id="298" r:id="rId27"/>
    <p:sldId id="285" r:id="rId28"/>
    <p:sldId id="286" r:id="rId29"/>
    <p:sldId id="287" r:id="rId30"/>
    <p:sldId id="288" r:id="rId31"/>
    <p:sldId id="290" r:id="rId32"/>
    <p:sldId id="289" r:id="rId33"/>
    <p:sldId id="296" r:id="rId34"/>
    <p:sldId id="276" r:id="rId35"/>
    <p:sldId id="272" r:id="rId36"/>
    <p:sldId id="274" r:id="rId37"/>
  </p:sldIdLst>
  <p:sldSz cx="9144000" cy="6858000" type="screen4x3"/>
  <p:notesSz cx="6858000" cy="9144000"/>
  <p:defaultTextStyle>
    <a:defPPr>
      <a:defRPr lang="en-GB"/>
    </a:defPPr>
    <a:lvl1pPr algn="l" defTabSz="457200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2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22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ea typeface="Lucida Sans Unicode" charset="0"/>
                <a:cs typeface="Lucida Sans Unicode" charset="0"/>
              </a:defRPr>
            </a:lvl1pPr>
          </a:lstStyle>
          <a:p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22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ea typeface="Lucida Sans Unicode" charset="0"/>
                <a:cs typeface="Lucida Sans Unicode" charset="0"/>
              </a:defRPr>
            </a:lvl1pPr>
          </a:lstStyle>
          <a:p>
            <a:endParaRPr lang="en-GB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2475" cy="3424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ea typeface="Lucida Sans Unicode" charset="0"/>
                <a:cs typeface="Lucida Sans Unicode" charset="0"/>
              </a:defRPr>
            </a:lvl1pPr>
          </a:lstStyle>
          <a:p>
            <a:endParaRPr lang="en-GB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ea typeface="Lucida Sans Unicode" charset="0"/>
                <a:cs typeface="Lucida Sans Unicode" charset="0"/>
              </a:defRPr>
            </a:lvl1pPr>
          </a:lstStyle>
          <a:p>
            <a:fld id="{1554D9DF-36D2-4694-BAEB-2CC0BB375AA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633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980FC8-A9A0-48E9-BECD-02EBB13E73A5}" type="slidenum">
              <a:rPr lang="en-GB"/>
              <a:pPr/>
              <a:t>1</a:t>
            </a:fld>
            <a:endParaRPr lang="en-GB"/>
          </a:p>
        </p:txBody>
      </p: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6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4F5A9A-A8BC-4877-964A-3F9C295E2F18}" type="slidenum">
              <a:rPr lang="en-GB"/>
              <a:pPr/>
              <a:t>2</a:t>
            </a:fld>
            <a:endParaRPr lang="en-GB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7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2F0DE8-4AEE-4F87-9577-905AF6E75DE7}" type="slidenum">
              <a:rPr lang="en-GB"/>
              <a:pPr/>
              <a:t>4</a:t>
            </a:fld>
            <a:endParaRPr lang="en-GB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7238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2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B99930-0ADE-4CEE-BF0D-AF5F0AC12641}" type="slidenum">
              <a:rPr lang="en-GB"/>
              <a:pPr/>
              <a:t>9</a:t>
            </a:fld>
            <a:endParaRPr lang="en-GB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4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756878-A2B0-4E10-BFA6-82EBB2692E12}" type="slidenum">
              <a:rPr lang="en-GB"/>
              <a:pPr/>
              <a:t>10</a:t>
            </a:fld>
            <a:endParaRPr lang="en-GB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9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32310D-E684-4CD1-A26B-FE532CC2CB4F}" type="slidenum">
              <a:rPr lang="en-GB"/>
              <a:pPr/>
              <a:t>18</a:t>
            </a:fld>
            <a:endParaRPr lang="en-GB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6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1/18/2011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r>
              <a:rPr lang="en-GB"/>
              <a:t>Cyber Security Spring 2011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BDDFCF-1427-45B2-91B0-0B7CCAF044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1/18/2011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Cyber Security Spring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2DD-8A59-42EE-9459-1C5F6B2C69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1/18/2011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Cyber Security Spring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06EB-63F3-4FF7-B4F1-78B1D19CA9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0075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24075" cy="46831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1/18/2011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172200"/>
            <a:ext cx="3046413" cy="5095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Cyber Security Spring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24075" cy="468313"/>
          </a:xfrm>
        </p:spPr>
        <p:txBody>
          <a:bodyPr/>
          <a:lstStyle>
            <a:lvl1pPr>
              <a:defRPr/>
            </a:lvl1pPr>
          </a:lstStyle>
          <a:p>
            <a:fld id="{E94D8754-9B50-4E01-BC8F-BCFD1830485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3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E205-87F0-41F1-BB44-B4AB968AA31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1/18/2011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Cyber Security Spring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CFF-5504-405C-8AB1-D80D5747EA9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1/18/2011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Cyber Security Spring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430D-E65D-4A9C-86AB-DCBE23827E3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1/18/2011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Cyber Security Spring 2011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DF30-835A-403E-8C0C-DD34E79A3F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1/18/2011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Cyber Security Spring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B450-4460-40E0-9A7D-F88A780A72D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1/18/2011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Cyber Security Spring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AE7B-0D76-464F-B212-91E28A5F5D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GB"/>
              <a:t>1/18/2011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Cyber Security Spring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4ADE-BE3B-4AE1-A8A0-4E06DB55E8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1/18/2011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Cyber Security Spring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572107-3988-47F3-8C73-6AB496800E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1/18/2011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Cyber Security Spring 2011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C507A1B-0CDF-4F67-B60D-1C8FB83BC25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mfarm.cs.illinois.edu:9443/vsphere-clien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nyunx2@illinois.edu)" TargetMode="External"/><Relationship Id="rId2" Type="http://schemas.openxmlformats.org/officeDocument/2006/relationships/hyperlink" Target="mailto:bambenek@illinoi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izhou7@illinois.ed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Introduction to </a:t>
            </a:r>
            <a:br>
              <a:rPr lang="en-GB"/>
            </a:br>
            <a:r>
              <a:rPr lang="en-GB"/>
              <a:t>Cyber Security Lab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3886200"/>
            <a:ext cx="6400800" cy="1758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indent="-341313" algn="ctr">
              <a:lnSpc>
                <a:spcPct val="10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CS460 / ECE419</a:t>
            </a:r>
          </a:p>
          <a:p>
            <a:pPr indent="-341313" algn="ctr">
              <a:lnSpc>
                <a:spcPct val="10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Spring 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33375" indent="-333375">
              <a:lnSpc>
                <a:spcPct val="10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Class will </a:t>
            </a:r>
            <a:r>
              <a:rPr lang="en-GB" b="1" dirty="0"/>
              <a:t>not</a:t>
            </a:r>
            <a:r>
              <a:rPr lang="en-GB" dirty="0"/>
              <a:t> make you expert in any particular security technology</a:t>
            </a:r>
          </a:p>
          <a:p>
            <a:pPr marL="333375" indent="-333375">
              <a:lnSpc>
                <a:spcPct val="10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dirty="0"/>
          </a:p>
          <a:p>
            <a:pPr marL="333375" indent="-333375">
              <a:lnSpc>
                <a:spcPct val="10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If that is your goal, better to take a specific technology training course or self study</a:t>
            </a:r>
          </a:p>
          <a:p>
            <a:pPr marL="589407" lvl="1" indent="-333375"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I can provide resources</a:t>
            </a:r>
          </a:p>
          <a:p>
            <a:pPr marL="333375" indent="-333375">
              <a:lnSpc>
                <a:spcPct val="10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dirty="0"/>
          </a:p>
          <a:p>
            <a:pPr marL="333375" indent="-333375">
              <a:lnSpc>
                <a:spcPct val="10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Survey</a:t>
            </a: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Class Non-Goal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6BA9D6-6C23-6145-9A84-C61759EC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 got into the field…</a:t>
            </a:r>
          </a:p>
          <a:p>
            <a:endParaRPr lang="en-US" dirty="0"/>
          </a:p>
          <a:p>
            <a:r>
              <a:rPr lang="en-US" dirty="0"/>
              <a:t>The Role of Convention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87D42-6A54-3142-A468-5A3D48E4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F618-B85C-4B42-BDA4-7C4372779496}" type="datetime1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185F9-A1E1-F945-A06E-D8738E38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EEBE50-D320-2741-B349-A0F53FA6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Education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E4BAF-D9D5-7F4C-96A9-A9CF2D7A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413321"/>
            <a:ext cx="3492500" cy="19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8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Bring in personal laptops to access VMs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VMWare server</a:t>
            </a:r>
          </a:p>
          <a:p>
            <a:pPr marL="713232" lvl="1" indent="-4572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https://vmfarm.cs.illinois.edu:9443/vsphere-client/#</a:t>
            </a:r>
            <a:r>
              <a:rPr lang="en-US" dirty="0"/>
              <a:t> uses campus AD for authentication</a:t>
            </a:r>
          </a:p>
          <a:p>
            <a:pPr marL="713232" lvl="1" indent="-457200">
              <a:buFont typeface="Arial" pitchFamily="34" charset="0"/>
              <a:buChar char="•"/>
            </a:pPr>
            <a:r>
              <a:rPr lang="en-US" dirty="0"/>
              <a:t>Only accessible from on campus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Separate networks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Things can get “funny”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Importance of troubleshooting skills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Lab Environment</a:t>
            </a:r>
          </a:p>
        </p:txBody>
      </p:sp>
    </p:spTree>
    <p:extLst>
      <p:ext uri="{BB962C8B-B14F-4D97-AF65-F5344CB8AC3E}">
        <p14:creationId xmlns:p14="http://schemas.microsoft.com/office/powerpoint/2010/main" val="296250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dedicated for our use but still has finite resources.</a:t>
            </a:r>
          </a:p>
          <a:p>
            <a:pPr lvl="1"/>
            <a:r>
              <a:rPr lang="en-US" dirty="0"/>
              <a:t>i.e. don’t give yourself TB </a:t>
            </a:r>
            <a:r>
              <a:rPr lang="en-US" dirty="0" err="1"/>
              <a:t>filesystems</a:t>
            </a:r>
            <a:endParaRPr lang="en-US" dirty="0"/>
          </a:p>
          <a:p>
            <a:r>
              <a:rPr lang="en-US" dirty="0"/>
              <a:t>You should have access to only your folder with whatever images you create.</a:t>
            </a:r>
          </a:p>
          <a:p>
            <a:r>
              <a:rPr lang="en-US" dirty="0"/>
              <a:t>Team folders may be created as needed.</a:t>
            </a:r>
          </a:p>
          <a:p>
            <a:r>
              <a:rPr lang="en-US" dirty="0"/>
              <a:t>If you wait until last minute, you may experience the system under heavy load and it will slow you down.</a:t>
            </a:r>
          </a:p>
          <a:p>
            <a:r>
              <a:rPr lang="en-US" dirty="0"/>
              <a:t>IMPORTANT: Name all images with your </a:t>
            </a:r>
            <a:r>
              <a:rPr lang="en-US" dirty="0" err="1"/>
              <a:t>NetID</a:t>
            </a:r>
            <a:r>
              <a:rPr lang="en-US" dirty="0"/>
              <a:t> in the name… (i.e. Bambenek-Ubuntu-Server)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vCenter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Lab Configuration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524000"/>
            <a:ext cx="7391400" cy="419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  <a:latin typeface="+mj-lt"/>
              </a:rPr>
              <a:t>There are two primary VLANs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700" dirty="0" err="1">
                <a:solidFill>
                  <a:schemeClr val="tx1"/>
                </a:solidFill>
                <a:latin typeface="+mj-lt"/>
              </a:rPr>
              <a:t>Classnet</a:t>
            </a:r>
            <a:r>
              <a:rPr lang="en-US" sz="2700" dirty="0">
                <a:solidFill>
                  <a:schemeClr val="tx1"/>
                </a:solidFill>
                <a:latin typeface="+mj-lt"/>
              </a:rPr>
              <a:t> routes to internal campus network, behind a NAT and uses private IP addressing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  <a:latin typeface="+mj-lt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700" dirty="0" err="1">
                <a:solidFill>
                  <a:schemeClr val="tx1"/>
                </a:solidFill>
                <a:latin typeface="+mj-lt"/>
              </a:rPr>
              <a:t>Dirtynet</a:t>
            </a:r>
            <a:r>
              <a:rPr lang="en-US" sz="2700" dirty="0">
                <a:solidFill>
                  <a:schemeClr val="tx1"/>
                </a:solidFill>
                <a:latin typeface="+mj-lt"/>
              </a:rPr>
              <a:t>, 192.17.19.128/25, is at the perimeter of campus and more or less fully exposed to internet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  <a:latin typeface="+mj-lt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  <a:latin typeface="+mj-lt"/>
              </a:rPr>
              <a:t>All “bad behavior” should be confined to </a:t>
            </a:r>
            <a:r>
              <a:rPr lang="en-US" sz="2700" dirty="0" err="1">
                <a:solidFill>
                  <a:schemeClr val="tx1"/>
                </a:solidFill>
                <a:latin typeface="+mj-lt"/>
              </a:rPr>
              <a:t>dirtynet</a:t>
            </a:r>
            <a:r>
              <a:rPr lang="en-US" sz="2700" dirty="0">
                <a:solidFill>
                  <a:schemeClr val="tx1"/>
                </a:solidFill>
                <a:latin typeface="+mj-lt"/>
              </a:rPr>
              <a:t> or on an internal VLAN to </a:t>
            </a:r>
            <a:r>
              <a:rPr lang="en-US" sz="2700" dirty="0" err="1">
                <a:solidFill>
                  <a:schemeClr val="tx1"/>
                </a:solidFill>
                <a:latin typeface="+mj-lt"/>
              </a:rPr>
              <a:t>vCenter</a:t>
            </a:r>
            <a:r>
              <a:rPr lang="en-US" sz="2700" dirty="0">
                <a:solidFill>
                  <a:schemeClr val="tx1"/>
                </a:solidFill>
                <a:latin typeface="+mj-lt"/>
              </a:rPr>
              <a:t>, nothing should hit the campus network</a:t>
            </a:r>
          </a:p>
        </p:txBody>
      </p:sp>
    </p:spTree>
    <p:extLst>
      <p:ext uri="{BB962C8B-B14F-4D97-AF65-F5344CB8AC3E}">
        <p14:creationId xmlns:p14="http://schemas.microsoft.com/office/powerpoint/2010/main" val="396649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DB9762-848D-0F4F-B292-8EEA47E0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and Server Defenses</a:t>
            </a:r>
          </a:p>
          <a:p>
            <a:r>
              <a:rPr lang="en-US" dirty="0"/>
              <a:t>Network Defenses</a:t>
            </a:r>
          </a:p>
          <a:p>
            <a:r>
              <a:rPr lang="en-US" dirty="0"/>
              <a:t>Secure Coding</a:t>
            </a:r>
          </a:p>
          <a:p>
            <a:r>
              <a:rPr lang="en-US" dirty="0"/>
              <a:t>Attack-Defend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78DDB-E798-1F4B-9542-0F22F76A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1130-513D-6747-A6DA-B7D0050EB47E}" type="datetime1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E97AA-CA41-F64F-8A1A-DDDCC37C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73EA9F-4487-FE48-9D8E-390DC3C7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Outline</a:t>
            </a:r>
          </a:p>
        </p:txBody>
      </p:sp>
    </p:spTree>
    <p:extLst>
      <p:ext uri="{BB962C8B-B14F-4D97-AF65-F5344CB8AC3E}">
        <p14:creationId xmlns:p14="http://schemas.microsoft.com/office/powerpoint/2010/main" val="170802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 of class will be attack-defend lab.</a:t>
            </a:r>
          </a:p>
          <a:p>
            <a:endParaRPr lang="en-US" dirty="0"/>
          </a:p>
          <a:p>
            <a:r>
              <a:rPr lang="en-US" dirty="0"/>
              <a:t>You will get a broken environment</a:t>
            </a:r>
          </a:p>
          <a:p>
            <a:endParaRPr lang="en-US" dirty="0"/>
          </a:p>
          <a:p>
            <a:r>
              <a:rPr lang="en-US" dirty="0"/>
              <a:t>You will harden it</a:t>
            </a:r>
          </a:p>
          <a:p>
            <a:endParaRPr lang="en-US" dirty="0"/>
          </a:p>
          <a:p>
            <a:r>
              <a:rPr lang="en-US" dirty="0"/>
              <a:t>You will hack your fellow students</a:t>
            </a:r>
          </a:p>
          <a:p>
            <a:endParaRPr lang="en-US" dirty="0"/>
          </a:p>
          <a:p>
            <a:r>
              <a:rPr lang="en-US" dirty="0"/>
              <a:t>Then to ensure you have a proper level of humility, I will burn all your crap to the ground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Outline</a:t>
            </a:r>
          </a:p>
        </p:txBody>
      </p:sp>
    </p:spTree>
    <p:extLst>
      <p:ext uri="{BB962C8B-B14F-4D97-AF65-F5344CB8AC3E}">
        <p14:creationId xmlns:p14="http://schemas.microsoft.com/office/powerpoint/2010/main" val="274514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something you’d really like to learn, let me know.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</p:spTree>
    <p:extLst>
      <p:ext uri="{BB962C8B-B14F-4D97-AF65-F5344CB8AC3E}">
        <p14:creationId xmlns:p14="http://schemas.microsoft.com/office/powerpoint/2010/main" val="938798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33375" indent="-333375">
              <a:lnSpc>
                <a:spcPct val="10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~Weekly exercises, labs – 40%</a:t>
            </a:r>
          </a:p>
          <a:p>
            <a:pPr marL="333375" indent="-333375">
              <a:lnSpc>
                <a:spcPct val="10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dirty="0"/>
          </a:p>
          <a:p>
            <a:pPr marL="333375" indent="-333375">
              <a:lnSpc>
                <a:spcPct val="10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Security project – 30%</a:t>
            </a:r>
          </a:p>
          <a:p>
            <a:pPr marL="333375" indent="-333375">
              <a:lnSpc>
                <a:spcPct val="10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dirty="0"/>
          </a:p>
          <a:p>
            <a:pPr marL="333375" indent="-333375">
              <a:lnSpc>
                <a:spcPct val="10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Final attack/defend project – 30%</a:t>
            </a:r>
          </a:p>
          <a:p>
            <a:pPr marL="333375" indent="-333375">
              <a:lnSpc>
                <a:spcPct val="10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dirty="0"/>
          </a:p>
          <a:p>
            <a:pPr marL="333375" indent="-333375">
              <a:lnSpc>
                <a:spcPct val="10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No final, you’re welcome</a:t>
            </a:r>
          </a:p>
          <a:p>
            <a:pPr marL="333375" indent="-333375">
              <a:lnSpc>
                <a:spcPct val="10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4 credit hour students</a:t>
            </a:r>
          </a:p>
          <a:p>
            <a:pPr marL="733425" lvl="1" indent="-276225">
              <a:lnSpc>
                <a:spcPct val="100000"/>
              </a:lnSpc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A specifically assigned project</a:t>
            </a:r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Course 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Rule to get an F:</a:t>
            </a:r>
          </a:p>
          <a:p>
            <a:pPr lvl="1"/>
            <a:r>
              <a:rPr lang="en-US" dirty="0"/>
              <a:t>Cheat, don’t do work, etc.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A7DF-9E68-4EE3-8BE2-FB7F060CA942}" type="datetime1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6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33375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Mondays are Lecture/Tutorial</a:t>
            </a:r>
          </a:p>
          <a:p>
            <a:pPr marL="733425" lvl="1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1-3 pm / SC 1404</a:t>
            </a:r>
          </a:p>
          <a:p>
            <a:pPr marL="733425" lvl="1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“Optional” videos for more background</a:t>
            </a:r>
          </a:p>
          <a:p>
            <a:pPr marL="733425" lvl="1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Class recorded/Live-Streamed on echo360.org</a:t>
            </a:r>
          </a:p>
          <a:p>
            <a:pPr marL="733425" lvl="1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dirty="0"/>
          </a:p>
          <a:p>
            <a:pPr marL="333375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Lab sections in 1129 SC</a:t>
            </a:r>
          </a:p>
          <a:p>
            <a:pPr marL="589407" lvl="1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Available 24x7 for students in course</a:t>
            </a:r>
          </a:p>
          <a:p>
            <a:pPr marL="589407" lvl="1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Please avoid being in lab during other scheduled lab sections, lab is shared with another course.</a:t>
            </a:r>
          </a:p>
          <a:p>
            <a:pPr marL="333375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dirty="0"/>
          </a:p>
          <a:p>
            <a:pPr marL="333375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May be guest lecturers, will be announced</a:t>
            </a: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Administrivia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Generally, if you talk to me BEFORE the due date and have a reasonable excuse, I’m pretty liberal with extensions.</a:t>
            </a:r>
          </a:p>
          <a:p>
            <a:endParaRPr lang="en-US" dirty="0"/>
          </a:p>
          <a:p>
            <a:r>
              <a:rPr lang="en-US" dirty="0"/>
              <a:t>Otherwise you take a 10% hit and then additional 10% hits every 72 hours after that to a floor of 50% credit for excessively late work.</a:t>
            </a:r>
          </a:p>
          <a:p>
            <a:endParaRPr lang="en-US" dirty="0"/>
          </a:p>
          <a:p>
            <a:r>
              <a:rPr lang="en-US" dirty="0"/>
              <a:t>Takeaway: Contact me and course staff before the deadline.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work</a:t>
            </a:r>
          </a:p>
        </p:txBody>
      </p:sp>
    </p:spTree>
    <p:extLst>
      <p:ext uri="{BB962C8B-B14F-4D97-AF65-F5344CB8AC3E}">
        <p14:creationId xmlns:p14="http://schemas.microsoft.com/office/powerpoint/2010/main" val="25750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week 3, I want everyone to have a project picked out.</a:t>
            </a:r>
          </a:p>
          <a:p>
            <a:pPr lvl="1"/>
            <a:r>
              <a:rPr lang="en-US" dirty="0"/>
              <a:t>Solo and groups are fine</a:t>
            </a:r>
          </a:p>
          <a:p>
            <a:pPr lvl="1"/>
            <a:r>
              <a:rPr lang="en-US" dirty="0"/>
              <a:t>Free riders will get dealt with… severely</a:t>
            </a:r>
          </a:p>
          <a:p>
            <a:pPr lvl="1"/>
            <a:r>
              <a:rPr lang="en-US" dirty="0"/>
              <a:t>Some ideas… check the course github.com/</a:t>
            </a:r>
            <a:r>
              <a:rPr lang="en-US" dirty="0" err="1"/>
              <a:t>uiucseclab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17060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weakest link when it comes to computer security?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security still broken?</a:t>
            </a:r>
          </a:p>
        </p:txBody>
      </p:sp>
    </p:spTree>
    <p:extLst>
      <p:ext uri="{BB962C8B-B14F-4D97-AF65-F5344CB8AC3E}">
        <p14:creationId xmlns:p14="http://schemas.microsoft.com/office/powerpoint/2010/main" val="3686831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weakest link when it comes to computer security?</a:t>
            </a:r>
          </a:p>
          <a:p>
            <a:endParaRPr lang="en-US" dirty="0"/>
          </a:p>
          <a:p>
            <a:r>
              <a:rPr lang="en-US" dirty="0"/>
              <a:t>USERS!</a:t>
            </a:r>
          </a:p>
          <a:p>
            <a:endParaRPr lang="en-US" dirty="0"/>
          </a:p>
          <a:p>
            <a:r>
              <a:rPr lang="en-US" dirty="0"/>
              <a:t>There are people still falling for Nigerian General (419) scams…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security still broken?</a:t>
            </a:r>
          </a:p>
        </p:txBody>
      </p:sp>
    </p:spTree>
    <p:extLst>
      <p:ext uri="{BB962C8B-B14F-4D97-AF65-F5344CB8AC3E}">
        <p14:creationId xmlns:p14="http://schemas.microsoft.com/office/powerpoint/2010/main" val="3226429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821F6-615C-A645-B471-9A1B4DB75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15960"/>
            <a:ext cx="8229600" cy="165631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A1E3E-818E-6145-958C-5AA0CB22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BBF1-E9D2-9D44-A8A6-07FF0746B181}" type="datetime1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060EA-AD24-9740-9814-00C7F994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B1C563-4D64-C345-BAB9-11D711BD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Nigerian Generals</a:t>
            </a:r>
          </a:p>
        </p:txBody>
      </p:sp>
    </p:spTree>
    <p:extLst>
      <p:ext uri="{BB962C8B-B14F-4D97-AF65-F5344CB8AC3E}">
        <p14:creationId xmlns:p14="http://schemas.microsoft.com/office/powerpoint/2010/main" val="3099679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 err="1"/>
              <a:t>SQLi</a:t>
            </a:r>
            <a:r>
              <a:rPr lang="en-US" dirty="0"/>
              <a:t>, bad permissions,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XSS, RFI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 err="1"/>
              <a:t>DoS</a:t>
            </a:r>
            <a:r>
              <a:rPr lang="en-US" dirty="0"/>
              <a:t>/DDoS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0852-DF47-44F9-95A7-A0CE55F66E4F}" type="datetime1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security attributes</a:t>
            </a:r>
          </a:p>
        </p:txBody>
      </p:sp>
    </p:spTree>
    <p:extLst>
      <p:ext uri="{BB962C8B-B14F-4D97-AF65-F5344CB8AC3E}">
        <p14:creationId xmlns:p14="http://schemas.microsoft.com/office/powerpoint/2010/main" val="677167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Lease privilege</a:t>
            </a:r>
          </a:p>
          <a:p>
            <a:endParaRPr lang="en-US" dirty="0"/>
          </a:p>
          <a:p>
            <a:r>
              <a:rPr lang="en-US" dirty="0"/>
              <a:t>Defense in depth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2413-865B-41E7-AD68-4D4C8ED5F9FE}" type="datetime1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defense principles</a:t>
            </a:r>
          </a:p>
        </p:txBody>
      </p:sp>
    </p:spTree>
    <p:extLst>
      <p:ext uri="{BB962C8B-B14F-4D97-AF65-F5344CB8AC3E}">
        <p14:creationId xmlns:p14="http://schemas.microsoft.com/office/powerpoint/2010/main" val="3950697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#1 - Authentication</a:t>
            </a:r>
          </a:p>
          <a:p>
            <a:pPr lvl="1"/>
            <a:r>
              <a:rPr lang="en-US" dirty="0"/>
              <a:t>No one, literally no one has figured this out yet</a:t>
            </a:r>
          </a:p>
          <a:p>
            <a:endParaRPr lang="en-US" dirty="0"/>
          </a:p>
          <a:p>
            <a:r>
              <a:rPr lang="en-US" dirty="0"/>
              <a:t>Passwords</a:t>
            </a:r>
          </a:p>
          <a:p>
            <a:pPr lvl="1"/>
            <a:r>
              <a:rPr lang="en-US" dirty="0"/>
              <a:t>Stolen, reused</a:t>
            </a:r>
          </a:p>
          <a:p>
            <a:pPr lvl="1"/>
            <a:endParaRPr lang="en-US" dirty="0"/>
          </a:p>
          <a:p>
            <a:r>
              <a:rPr lang="en-US" dirty="0"/>
              <a:t>Cookie theft</a:t>
            </a:r>
          </a:p>
          <a:p>
            <a:endParaRPr lang="en-US" dirty="0"/>
          </a:p>
          <a:p>
            <a:r>
              <a:rPr lang="en-US" dirty="0"/>
              <a:t>2FA Bypasses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</a:t>
            </a:r>
            <a:r>
              <a:rPr lang="en-US" dirty="0" err="1"/>
              <a:t>Infosec</a:t>
            </a:r>
            <a:r>
              <a:rPr lang="en-US" dirty="0"/>
              <a:t> problems</a:t>
            </a:r>
          </a:p>
        </p:txBody>
      </p:sp>
    </p:spTree>
    <p:extLst>
      <p:ext uri="{BB962C8B-B14F-4D97-AF65-F5344CB8AC3E}">
        <p14:creationId xmlns:p14="http://schemas.microsoft.com/office/powerpoint/2010/main" val="3332724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#2 - Spoofing</a:t>
            </a:r>
          </a:p>
          <a:p>
            <a:pPr lvl="1"/>
            <a:r>
              <a:rPr lang="en-US" dirty="0"/>
              <a:t>Almost everything you see on Internet can be spoofed</a:t>
            </a:r>
          </a:p>
          <a:p>
            <a:endParaRPr lang="en-US" dirty="0"/>
          </a:p>
          <a:p>
            <a:r>
              <a:rPr lang="en-US" dirty="0"/>
              <a:t>E-mail</a:t>
            </a:r>
          </a:p>
          <a:p>
            <a:pPr lvl="1"/>
            <a:r>
              <a:rPr lang="en-US" dirty="0"/>
              <a:t>Spam has been around for 2 decades and still here</a:t>
            </a:r>
          </a:p>
          <a:p>
            <a:pPr lvl="1"/>
            <a:endParaRPr lang="en-US" dirty="0"/>
          </a:p>
          <a:p>
            <a:r>
              <a:rPr lang="en-US" dirty="0"/>
              <a:t>IP addresses</a:t>
            </a:r>
          </a:p>
          <a:p>
            <a:endParaRPr lang="en-US" dirty="0"/>
          </a:p>
          <a:p>
            <a:r>
              <a:rPr lang="en-US" dirty="0"/>
              <a:t>Domains</a:t>
            </a:r>
          </a:p>
          <a:p>
            <a:pPr lvl="1"/>
            <a:r>
              <a:rPr lang="en-US" dirty="0"/>
              <a:t>And the SSL racket will not save you…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</a:t>
            </a:r>
            <a:r>
              <a:rPr lang="en-US" dirty="0" err="1"/>
              <a:t>Infosec</a:t>
            </a:r>
            <a:r>
              <a:rPr lang="en-US" dirty="0"/>
              <a:t> problems</a:t>
            </a:r>
          </a:p>
        </p:txBody>
      </p:sp>
    </p:spTree>
    <p:extLst>
      <p:ext uri="{BB962C8B-B14F-4D97-AF65-F5344CB8AC3E}">
        <p14:creationId xmlns:p14="http://schemas.microsoft.com/office/powerpoint/2010/main" val="1450650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#3 – Input validation</a:t>
            </a:r>
          </a:p>
          <a:p>
            <a:pPr lvl="1"/>
            <a:r>
              <a:rPr lang="en-US" dirty="0"/>
              <a:t>Most of you will keep me gainfully employed for the rest of my life</a:t>
            </a:r>
          </a:p>
          <a:p>
            <a:endParaRPr lang="en-US" dirty="0"/>
          </a:p>
          <a:p>
            <a:r>
              <a:rPr lang="en-US" dirty="0"/>
              <a:t>Buffer overflows</a:t>
            </a:r>
          </a:p>
          <a:p>
            <a:pPr lvl="1"/>
            <a:r>
              <a:rPr lang="en-US" dirty="0"/>
              <a:t>Why would you let a user write anything they want into memory</a:t>
            </a:r>
          </a:p>
          <a:p>
            <a:pPr lvl="1"/>
            <a:endParaRPr lang="en-US" dirty="0"/>
          </a:p>
          <a:p>
            <a:r>
              <a:rPr lang="en-US" dirty="0"/>
              <a:t>SQL Injection</a:t>
            </a:r>
          </a:p>
          <a:p>
            <a:pPr lvl="1"/>
            <a:r>
              <a:rPr lang="en-US" dirty="0"/>
              <a:t>Does “; DROP Tables” look like a real first name?</a:t>
            </a:r>
          </a:p>
          <a:p>
            <a:endParaRPr lang="en-US" dirty="0"/>
          </a:p>
          <a:p>
            <a:r>
              <a:rPr lang="en-US" dirty="0"/>
              <a:t>Unrestricted file upload</a:t>
            </a:r>
          </a:p>
          <a:p>
            <a:pPr lvl="1"/>
            <a:r>
              <a:rPr lang="en-US" dirty="0"/>
              <a:t>You mean I can upload anything I want to your server… I have this pretty </a:t>
            </a:r>
            <a:r>
              <a:rPr lang="en-US" dirty="0" err="1"/>
              <a:t>webshell</a:t>
            </a:r>
            <a:r>
              <a:rPr lang="en-US" dirty="0"/>
              <a:t> for you</a:t>
            </a:r>
          </a:p>
          <a:p>
            <a:pPr lvl="1"/>
            <a:r>
              <a:rPr lang="en-US" dirty="0"/>
              <a:t>Google dork example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</a:t>
            </a:r>
            <a:r>
              <a:rPr lang="en-US" dirty="0" err="1"/>
              <a:t>Infosec</a:t>
            </a:r>
            <a:r>
              <a:rPr lang="en-US" dirty="0"/>
              <a:t> problems</a:t>
            </a:r>
          </a:p>
        </p:txBody>
      </p:sp>
    </p:spTree>
    <p:extLst>
      <p:ext uri="{BB962C8B-B14F-4D97-AF65-F5344CB8AC3E}">
        <p14:creationId xmlns:p14="http://schemas.microsoft.com/office/powerpoint/2010/main" val="120110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3375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John Bambenek – Instructor</a:t>
            </a:r>
          </a:p>
          <a:p>
            <a:pPr marL="733425" lvl="1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>
                <a:hlinkClick r:id="rId2"/>
              </a:rPr>
              <a:t>bambenek@illinois.edu</a:t>
            </a:r>
            <a:r>
              <a:rPr lang="en-GB" dirty="0"/>
              <a:t> / Skype: </a:t>
            </a:r>
            <a:r>
              <a:rPr lang="en-GB" dirty="0" err="1"/>
              <a:t>bambenek</a:t>
            </a:r>
            <a:endParaRPr lang="en-GB" dirty="0"/>
          </a:p>
          <a:p>
            <a:pPr marL="333375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dirty="0"/>
          </a:p>
          <a:p>
            <a:pPr marL="333375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TA: </a:t>
            </a:r>
            <a:r>
              <a:rPr lang="en-GB" dirty="0" err="1"/>
              <a:t>Hanyun</a:t>
            </a:r>
            <a:r>
              <a:rPr lang="en-GB" dirty="0"/>
              <a:t> Xu (</a:t>
            </a:r>
            <a:r>
              <a:rPr lang="en-US" u="sng" dirty="0">
                <a:hlinkClick r:id="rId3"/>
              </a:rPr>
              <a:t>hanyunx2@illinois.edu)</a:t>
            </a:r>
            <a:endParaRPr lang="en-US" u="sng" dirty="0"/>
          </a:p>
          <a:p>
            <a:pPr marL="333375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Yi Zhou (</a:t>
            </a:r>
            <a:r>
              <a:rPr lang="en-US" u="sng" dirty="0">
                <a:hlinkClick r:id="rId4"/>
              </a:rPr>
              <a:t>yizhou7@illinois.edu</a:t>
            </a:r>
            <a:r>
              <a:rPr lang="en-US" u="sng" dirty="0"/>
              <a:t>)</a:t>
            </a:r>
            <a:endParaRPr lang="en-GB" dirty="0"/>
          </a:p>
          <a:p>
            <a:pPr marL="333375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dirty="0"/>
          </a:p>
          <a:p>
            <a:pPr marL="333375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TBD Graders: (for now)</a:t>
            </a:r>
          </a:p>
          <a:p>
            <a:pPr marL="333375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Please e-mail all of us with problems/issues</a:t>
            </a:r>
          </a:p>
          <a:p>
            <a:pPr marL="333375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dirty="0"/>
          </a:p>
          <a:p>
            <a:pPr marL="333375" indent="-333375">
              <a:lnSpc>
                <a:spcPct val="90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Office Hours TBA – Will be announced on Piazza and posted to Wiki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</p:spTree>
    <p:extLst>
      <p:ext uri="{BB962C8B-B14F-4D97-AF65-F5344CB8AC3E}">
        <p14:creationId xmlns:p14="http://schemas.microsoft.com/office/powerpoint/2010/main" val="2052464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#4 – Information Disclosure</a:t>
            </a:r>
          </a:p>
          <a:p>
            <a:pPr lvl="1"/>
            <a:r>
              <a:rPr lang="en-US" dirty="0"/>
              <a:t>Stop putting so much crap online…</a:t>
            </a:r>
          </a:p>
          <a:p>
            <a:endParaRPr lang="en-US" dirty="0"/>
          </a:p>
          <a:p>
            <a:r>
              <a:rPr lang="en-US" dirty="0"/>
              <a:t>File metadata</a:t>
            </a:r>
          </a:p>
          <a:p>
            <a:pPr lvl="1"/>
            <a:endParaRPr lang="en-US" dirty="0"/>
          </a:p>
          <a:p>
            <a:r>
              <a:rPr lang="en-US" dirty="0"/>
              <a:t>Social Media</a:t>
            </a:r>
          </a:p>
          <a:p>
            <a:endParaRPr lang="en-US" dirty="0"/>
          </a:p>
          <a:p>
            <a:r>
              <a:rPr lang="en-US" dirty="0"/>
              <a:t>Everything is a record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</a:t>
            </a:r>
            <a:r>
              <a:rPr lang="en-US" dirty="0" err="1"/>
              <a:t>Infosec</a:t>
            </a:r>
            <a:r>
              <a:rPr lang="en-US" dirty="0"/>
              <a:t> problems</a:t>
            </a:r>
          </a:p>
        </p:txBody>
      </p:sp>
    </p:spTree>
    <p:extLst>
      <p:ext uri="{BB962C8B-B14F-4D97-AF65-F5344CB8AC3E}">
        <p14:creationId xmlns:p14="http://schemas.microsoft.com/office/powerpoint/2010/main" val="2608273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What can you tell from this image?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</a:t>
            </a:r>
            <a:r>
              <a:rPr lang="en-US" dirty="0" err="1"/>
              <a:t>Infosec</a:t>
            </a:r>
            <a:r>
              <a:rPr lang="en-US" dirty="0"/>
              <a:t> problems</a:t>
            </a:r>
          </a:p>
        </p:txBody>
      </p:sp>
      <p:pic>
        <p:nvPicPr>
          <p:cNvPr id="2052" name="Picture 4" descr="http://assets.vice.com/content-images/contentimage/no-slug/8f6114a5d161ead62ef45cf8bc1a4d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24256"/>
            <a:ext cx="5144264" cy="388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460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#5 – Insecure by Default &amp; Patching</a:t>
            </a:r>
          </a:p>
          <a:p>
            <a:pPr lvl="1"/>
            <a:r>
              <a:rPr lang="en-US" dirty="0"/>
              <a:t>Users are stupid and won’t harden their crap</a:t>
            </a:r>
          </a:p>
          <a:p>
            <a:endParaRPr lang="en-US" dirty="0"/>
          </a:p>
          <a:p>
            <a:r>
              <a:rPr lang="en-US" dirty="0"/>
              <a:t>Why does your refrigerator run SNMP and </a:t>
            </a:r>
            <a:r>
              <a:rPr lang="en-US" dirty="0" err="1"/>
              <a:t>Chargen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That’s a pretty home </a:t>
            </a:r>
            <a:r>
              <a:rPr lang="en-US" dirty="0" err="1"/>
              <a:t>wifi</a:t>
            </a:r>
            <a:r>
              <a:rPr lang="en-US" dirty="0"/>
              <a:t> router with a default password…</a:t>
            </a:r>
          </a:p>
          <a:p>
            <a:endParaRPr lang="en-US" dirty="0"/>
          </a:p>
          <a:p>
            <a:r>
              <a:rPr lang="en-US" dirty="0"/>
              <a:t>Out of the box installs give users full admin rights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</a:t>
            </a:r>
            <a:r>
              <a:rPr lang="en-US" dirty="0" err="1"/>
              <a:t>Infosec</a:t>
            </a:r>
            <a:r>
              <a:rPr lang="en-US" dirty="0"/>
              <a:t> problems</a:t>
            </a:r>
          </a:p>
        </p:txBody>
      </p:sp>
    </p:spTree>
    <p:extLst>
      <p:ext uri="{BB962C8B-B14F-4D97-AF65-F5344CB8AC3E}">
        <p14:creationId xmlns:p14="http://schemas.microsoft.com/office/powerpoint/2010/main" val="2085971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systems do not patch by default.</a:t>
            </a:r>
          </a:p>
          <a:p>
            <a:endParaRPr lang="en-US" dirty="0"/>
          </a:p>
          <a:p>
            <a:r>
              <a:rPr lang="en-US" dirty="0"/>
              <a:t>Java, Adobe, Flash, et al are not automatically patched and routinely used by exploit kits.</a:t>
            </a:r>
          </a:p>
          <a:p>
            <a:endParaRPr lang="en-US" dirty="0"/>
          </a:p>
          <a:p>
            <a:r>
              <a:rPr lang="en-US" dirty="0"/>
              <a:t>Web-based CMSs do not auto-update.</a:t>
            </a:r>
          </a:p>
          <a:p>
            <a:endParaRPr lang="en-US" dirty="0"/>
          </a:p>
          <a:p>
            <a:r>
              <a:rPr lang="en-US" dirty="0"/>
              <a:t>Simple patching cures overwhelming majority of risk, but there are risks (meltdown/</a:t>
            </a:r>
            <a:r>
              <a:rPr lang="en-US" dirty="0" err="1"/>
              <a:t>spectre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B05-86E3-432B-A83C-345E643B3774}" type="datetime1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</a:t>
            </a:r>
            <a:r>
              <a:rPr lang="en-US" dirty="0" err="1"/>
              <a:t>Infosec</a:t>
            </a:r>
            <a:r>
              <a:rPr lang="en-US" dirty="0"/>
              <a:t> problems</a:t>
            </a:r>
          </a:p>
        </p:txBody>
      </p:sp>
    </p:spTree>
    <p:extLst>
      <p:ext uri="{BB962C8B-B14F-4D97-AF65-F5344CB8AC3E}">
        <p14:creationId xmlns:p14="http://schemas.microsoft.com/office/powerpoint/2010/main" val="1828097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access </a:t>
            </a:r>
            <a:r>
              <a:rPr lang="en-US" dirty="0" err="1"/>
              <a:t>vCenter</a:t>
            </a:r>
            <a:r>
              <a:rPr lang="en-US" dirty="0"/>
              <a:t> from web browser</a:t>
            </a:r>
          </a:p>
          <a:p>
            <a:pPr lvl="1"/>
            <a:r>
              <a:rPr lang="en-US" dirty="0"/>
              <a:t>Ensure you can create images and have permissions</a:t>
            </a:r>
          </a:p>
          <a:p>
            <a:endParaRPr lang="en-US" dirty="0"/>
          </a:p>
          <a:p>
            <a:r>
              <a:rPr lang="en-US" dirty="0"/>
              <a:t>Verify your i-Card works for SC 1129</a:t>
            </a:r>
          </a:p>
          <a:p>
            <a:endParaRPr lang="en-US" dirty="0"/>
          </a:p>
          <a:p>
            <a:r>
              <a:rPr lang="en-US" dirty="0"/>
              <a:t>Make sure you have access to class piazza and wiki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leave</a:t>
            </a:r>
          </a:p>
        </p:txBody>
      </p:sp>
    </p:spTree>
    <p:extLst>
      <p:ext uri="{BB962C8B-B14F-4D97-AF65-F5344CB8AC3E}">
        <p14:creationId xmlns:p14="http://schemas.microsoft.com/office/powerpoint/2010/main" val="250967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21652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Due 11:59pm, 1/28/2016</a:t>
            </a:r>
          </a:p>
          <a:p>
            <a:endParaRPr lang="en-US" dirty="0"/>
          </a:p>
          <a:p>
            <a:r>
              <a:rPr lang="en-US" dirty="0"/>
              <a:t>Install </a:t>
            </a:r>
            <a:r>
              <a:rPr lang="en-US"/>
              <a:t>Windows 10 </a:t>
            </a:r>
            <a:r>
              <a:rPr lang="en-US" dirty="0"/>
              <a:t>and Ubuntu server in </a:t>
            </a:r>
            <a:r>
              <a:rPr lang="en-US" dirty="0" err="1"/>
              <a:t>vCenter</a:t>
            </a:r>
            <a:r>
              <a:rPr lang="en-US" dirty="0"/>
              <a:t> in your predefined directories.  If your directory doesn’t exist in </a:t>
            </a:r>
            <a:r>
              <a:rPr lang="en-US" dirty="0" err="1"/>
              <a:t>vCenter</a:t>
            </a:r>
            <a:r>
              <a:rPr lang="en-US" dirty="0"/>
              <a:t>, talk to us BEFORE you leave.</a:t>
            </a:r>
          </a:p>
          <a:p>
            <a:endParaRPr lang="en-US" dirty="0"/>
          </a:p>
          <a:p>
            <a:r>
              <a:rPr lang="en-US" dirty="0"/>
              <a:t>Root/Admin password (for now) should be Class-Test-2018</a:t>
            </a:r>
          </a:p>
          <a:p>
            <a:endParaRPr lang="en-US" dirty="0"/>
          </a:p>
          <a:p>
            <a:r>
              <a:rPr lang="en-US" dirty="0"/>
              <a:t>Grading criteria: Is it done, fully installed and fully patched (to latest OS versions, i.e. Win 10).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#1</a:t>
            </a:r>
          </a:p>
        </p:txBody>
      </p:sp>
    </p:spTree>
    <p:extLst>
      <p:ext uri="{BB962C8B-B14F-4D97-AF65-F5344CB8AC3E}">
        <p14:creationId xmlns:p14="http://schemas.microsoft.com/office/powerpoint/2010/main" val="122325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4838" cy="4435475"/>
          </a:xfrm>
          <a:ln/>
        </p:spPr>
        <p:txBody>
          <a:bodyPr lIns="0" tIns="0" rIns="0" bIns="0"/>
          <a:lstStyle/>
          <a:p>
            <a:pPr marL="333375" indent="-333375">
              <a:lnSpc>
                <a:spcPct val="84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Web site/wiki</a:t>
            </a:r>
          </a:p>
          <a:p>
            <a:pPr marL="733425" lvl="1" indent="-333375">
              <a:lnSpc>
                <a:spcPct val="84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dirty="0"/>
              <a:t>Compass for assignments, lectures, etc.</a:t>
            </a:r>
          </a:p>
          <a:p>
            <a:pPr marL="733425" lvl="1" indent="-333375">
              <a:lnSpc>
                <a:spcPct val="84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Use Piazza for class discussion</a:t>
            </a:r>
          </a:p>
          <a:p>
            <a:pPr marL="333375" indent="-333375">
              <a:lnSpc>
                <a:spcPct val="84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dirty="0"/>
          </a:p>
          <a:p>
            <a:pPr marL="333375" indent="-333375">
              <a:lnSpc>
                <a:spcPct val="84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Compass2g for assignments</a:t>
            </a:r>
          </a:p>
          <a:p>
            <a:pPr marL="333375" indent="-333375">
              <a:lnSpc>
                <a:spcPct val="84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dirty="0"/>
          </a:p>
          <a:p>
            <a:pPr marL="333375" indent="-333375">
              <a:lnSpc>
                <a:spcPct val="84000"/>
              </a:lnSpc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The lab is self-supported, so course staff generally is responsible for resolving issues, start with Graders for tech support issues</a:t>
            </a: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1049337"/>
          </a:xfrm>
          <a:ln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Means of Communication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should consider SC 1129 a hostile computing environment</a:t>
            </a:r>
          </a:p>
          <a:p>
            <a:endParaRPr lang="en-US" dirty="0"/>
          </a:p>
          <a:p>
            <a:r>
              <a:rPr lang="en-US" dirty="0"/>
              <a:t>More importantly, you will learn things in this class that WILL get you arrested if you are stupid.</a:t>
            </a:r>
          </a:p>
          <a:p>
            <a:endParaRPr lang="en-US" dirty="0"/>
          </a:p>
          <a:p>
            <a:r>
              <a:rPr lang="en-US" dirty="0"/>
              <a:t>Hold harmless agreement (up soon)</a:t>
            </a:r>
          </a:p>
          <a:p>
            <a:pPr lvl="1"/>
            <a:r>
              <a:rPr lang="en-US" dirty="0"/>
              <a:t>Sign it, submit via compass</a:t>
            </a:r>
          </a:p>
          <a:p>
            <a:pPr lvl="1"/>
            <a:r>
              <a:rPr lang="en-US" dirty="0"/>
              <a:t>Need it signed this week if you wish to continue</a:t>
            </a:r>
          </a:p>
          <a:p>
            <a:pPr lvl="1"/>
            <a:r>
              <a:rPr lang="en-US" dirty="0"/>
              <a:t>Will be mailed out to you and announced via piazza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in SC 1129, it is fair game (unless part of networking lab class).</a:t>
            </a:r>
          </a:p>
          <a:p>
            <a:endParaRPr lang="en-US" dirty="0"/>
          </a:p>
          <a:p>
            <a:r>
              <a:rPr lang="en-US" dirty="0"/>
              <a:t>If off-campus, if its 192.17.19.128/25, it’s fair game.</a:t>
            </a:r>
          </a:p>
          <a:p>
            <a:endParaRPr lang="en-US" dirty="0"/>
          </a:p>
          <a:p>
            <a:r>
              <a:rPr lang="en-US" dirty="0"/>
              <a:t>Wireless is off limits unless we set up a class specific one</a:t>
            </a:r>
          </a:p>
          <a:p>
            <a:endParaRPr lang="en-US" dirty="0"/>
          </a:p>
          <a:p>
            <a:r>
              <a:rPr lang="en-US" dirty="0"/>
              <a:t>Using what’s gained here to access an account, service or computer outside of SC 1129 or 192.17.19.128/25 (i.e. a fellow student’s Facebook) is not fair game.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Authorization, TL;DR version</a:t>
            </a:r>
          </a:p>
        </p:txBody>
      </p:sp>
    </p:spTree>
    <p:extLst>
      <p:ext uri="{BB962C8B-B14F-4D97-AF65-F5344CB8AC3E}">
        <p14:creationId xmlns:p14="http://schemas.microsoft.com/office/powerpoint/2010/main" val="193269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violate hold harmless agreement, you fail the class.</a:t>
            </a:r>
          </a:p>
          <a:p>
            <a:r>
              <a:rPr lang="en-US" dirty="0"/>
              <a:t>If you plagiarize your assignments, you fail the class.</a:t>
            </a:r>
          </a:p>
          <a:p>
            <a:r>
              <a:rPr lang="en-US" dirty="0"/>
              <a:t>If you cheat in any way, you fail the class.</a:t>
            </a:r>
          </a:p>
          <a:p>
            <a:r>
              <a:rPr lang="en-US" dirty="0"/>
              <a:t>I will tell you what are group assignments and what are individual.  I may watermark assignments, if you simply copy others work, you fail.</a:t>
            </a:r>
          </a:p>
          <a:p>
            <a:r>
              <a:rPr lang="en-US" dirty="0"/>
              <a:t>If you don’t participate in group assignments (like attack-defend), you fail the assignment.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FC68-A9CB-4862-958E-A3DC1F9B701E}" type="datetime1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Cheating Policy</a:t>
            </a:r>
          </a:p>
        </p:txBody>
      </p:sp>
    </p:spTree>
    <p:extLst>
      <p:ext uri="{BB962C8B-B14F-4D97-AF65-F5344CB8AC3E}">
        <p14:creationId xmlns:p14="http://schemas.microsoft.com/office/powerpoint/2010/main" val="352879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see your picture on the following page for any computer crime related offense during this class, you fail.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2562-AF08-40D9-9EE4-F7068C7B8ED2}" type="datetime1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Cheating policy</a:t>
            </a:r>
          </a:p>
        </p:txBody>
      </p:sp>
    </p:spTree>
    <p:extLst>
      <p:ext uri="{BB962C8B-B14F-4D97-AF65-F5344CB8AC3E}">
        <p14:creationId xmlns:p14="http://schemas.microsoft.com/office/powerpoint/2010/main" val="50959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3900"/>
          </a:xfrm>
          <a:ln/>
        </p:spPr>
        <p:txBody>
          <a:bodyPr/>
          <a:lstStyle/>
          <a:p>
            <a:pPr marL="333375" indent="-333375">
              <a:lnSpc>
                <a:spcPct val="100000"/>
              </a:lnSpc>
              <a:spcBef>
                <a:spcPts val="7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800" dirty="0"/>
              <a:t>Complements introductory security courses like Computer Security I</a:t>
            </a:r>
          </a:p>
          <a:p>
            <a:pPr marL="733425" lvl="1" indent="-276225">
              <a:lnSpc>
                <a:spcPct val="100000"/>
              </a:lnSpc>
              <a:spcBef>
                <a:spcPts val="6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Teach computer and network security mechanisms used in the field</a:t>
            </a:r>
          </a:p>
          <a:p>
            <a:pPr marL="733425" lvl="1" indent="-276225">
              <a:lnSpc>
                <a:spcPct val="100000"/>
              </a:lnSpc>
              <a:spcBef>
                <a:spcPts val="6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Teach design techniques</a:t>
            </a:r>
          </a:p>
          <a:p>
            <a:pPr marL="733425" lvl="1" indent="-276225">
              <a:lnSpc>
                <a:spcPct val="100000"/>
              </a:lnSpc>
              <a:spcBef>
                <a:spcPts val="6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A sampling of security technologies</a:t>
            </a:r>
          </a:p>
          <a:p>
            <a:pPr marL="333375" indent="-333375">
              <a:lnSpc>
                <a:spcPct val="100000"/>
              </a:lnSpc>
              <a:spcBef>
                <a:spcPts val="7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800" dirty="0"/>
              <a:t>Class meetings</a:t>
            </a:r>
          </a:p>
          <a:p>
            <a:pPr marL="733425" lvl="1" indent="-276225">
              <a:lnSpc>
                <a:spcPct val="87000"/>
              </a:lnSpc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Lectures on background material</a:t>
            </a:r>
          </a:p>
          <a:p>
            <a:pPr marL="733425" lvl="1" indent="-276225">
              <a:lnSpc>
                <a:spcPct val="87000"/>
              </a:lnSpc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Class exercises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Class Structure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37729</TotalTime>
  <Words>1430</Words>
  <Application>Microsoft Macintosh PowerPoint</Application>
  <PresentationFormat>On-screen Show (4:3)</PresentationFormat>
  <Paragraphs>257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Lucida Sans Unicode</vt:lpstr>
      <vt:lpstr>Times New Roman</vt:lpstr>
      <vt:lpstr>Verdana</vt:lpstr>
      <vt:lpstr>Wingdings 2</vt:lpstr>
      <vt:lpstr>Wingdings 3</vt:lpstr>
      <vt:lpstr>Concourse</vt:lpstr>
      <vt:lpstr>Introduction to  Cyber Security Lab</vt:lpstr>
      <vt:lpstr>Administrivia</vt:lpstr>
      <vt:lpstr>Staff</vt:lpstr>
      <vt:lpstr>Means of Communication</vt:lpstr>
      <vt:lpstr>Disclaimers</vt:lpstr>
      <vt:lpstr>Authorization, TL;DR version</vt:lpstr>
      <vt:lpstr>Cheating Policy</vt:lpstr>
      <vt:lpstr>Cheating policy</vt:lpstr>
      <vt:lpstr>Class Structure</vt:lpstr>
      <vt:lpstr>Class Non-Goal</vt:lpstr>
      <vt:lpstr>Security Education</vt:lpstr>
      <vt:lpstr>Class Lab Environment</vt:lpstr>
      <vt:lpstr>More on vCenter</vt:lpstr>
      <vt:lpstr>Basic Lab Configuration</vt:lpstr>
      <vt:lpstr>Tentative Outline</vt:lpstr>
      <vt:lpstr>Tentative Outline</vt:lpstr>
      <vt:lpstr>Other topics</vt:lpstr>
      <vt:lpstr>Course Evaluation</vt:lpstr>
      <vt:lpstr>Course Evaluation</vt:lpstr>
      <vt:lpstr>Late work</vt:lpstr>
      <vt:lpstr>Projects</vt:lpstr>
      <vt:lpstr>Why is security still broken?</vt:lpstr>
      <vt:lpstr>Why is security still broken?</vt:lpstr>
      <vt:lpstr>Speaking of Nigerian Generals</vt:lpstr>
      <vt:lpstr>Three basic security attributes</vt:lpstr>
      <vt:lpstr>Two main defense principles</vt:lpstr>
      <vt:lpstr>Top 5 Infosec problems</vt:lpstr>
      <vt:lpstr>Top 5 Infosec problems</vt:lpstr>
      <vt:lpstr>Top 5 Infosec problems</vt:lpstr>
      <vt:lpstr>Top 5 Infosec problems</vt:lpstr>
      <vt:lpstr>Top 5 Infosec problems</vt:lpstr>
      <vt:lpstr>Top 5 Infosec problems</vt:lpstr>
      <vt:lpstr>Top 5 Infosec problems</vt:lpstr>
      <vt:lpstr>Before you leave</vt:lpstr>
      <vt:lpstr>Questions</vt:lpstr>
      <vt:lpstr>Lab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CyberSecurity</dc:title>
  <dc:creator>shinrich</dc:creator>
  <cp:lastModifiedBy>John Bambenek</cp:lastModifiedBy>
  <cp:revision>48</cp:revision>
  <cp:lastPrinted>2010-01-19T14:42:29Z</cp:lastPrinted>
  <dcterms:created xsi:type="dcterms:W3CDTF">2013-01-16T16:22:47Z</dcterms:created>
  <dcterms:modified xsi:type="dcterms:W3CDTF">2019-01-14T05:23:24Z</dcterms:modified>
</cp:coreProperties>
</file>