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6" r:id="rId2"/>
    <p:sldId id="257" r:id="rId3"/>
    <p:sldId id="258" r:id="rId4"/>
    <p:sldId id="260" r:id="rId5"/>
    <p:sldId id="262" r:id="rId6"/>
    <p:sldId id="263" r:id="rId7"/>
    <p:sldId id="264" r:id="rId8"/>
    <p:sldId id="266" r:id="rId9"/>
    <p:sldId id="267" r:id="rId10"/>
    <p:sldId id="272" r:id="rId11"/>
    <p:sldId id="269" r:id="rId12"/>
    <p:sldId id="270" r:id="rId13"/>
    <p:sldId id="271" r:id="rId14"/>
    <p:sldId id="280" r:id="rId15"/>
    <p:sldId id="268" r:id="rId16"/>
    <p:sldId id="274" r:id="rId17"/>
    <p:sldId id="276" r:id="rId18"/>
    <p:sldId id="275" r:id="rId19"/>
    <p:sldId id="277" r:id="rId20"/>
    <p:sldId id="278" r:id="rId21"/>
    <p:sldId id="281" r:id="rId22"/>
    <p:sldId id="279" r:id="rId23"/>
    <p:sldId id="286" r:id="rId24"/>
    <p:sldId id="288" r:id="rId25"/>
    <p:sldId id="282" r:id="rId26"/>
    <p:sldId id="283" r:id="rId27"/>
    <p:sldId id="284" r:id="rId28"/>
    <p:sldId id="285" r:id="rId29"/>
    <p:sldId id="25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1"/>
    <p:restoredTop sz="94609"/>
  </p:normalViewPr>
  <p:slideViewPr>
    <p:cSldViewPr snapToGrid="0">
      <p:cViewPr>
        <p:scale>
          <a:sx n="82" d="100"/>
          <a:sy n="82" d="100"/>
        </p:scale>
        <p:origin x="101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251C94-5C48-4203-9F6E-40E61992695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9F502C-1F1D-4D1D-959E-82CD859EE8F3}">
      <dgm:prSet/>
      <dgm:spPr/>
      <dgm:t>
        <a:bodyPr/>
        <a:lstStyle/>
        <a:p>
          <a:r>
            <a:rPr lang="en-US"/>
            <a:t>Airbnb, founded in 2008, is a global online marketplace connecting travelers with unique lodging options offered by hosts, ranging from apartments to treehouses, in over 220 countries and regions.</a:t>
          </a:r>
        </a:p>
      </dgm:t>
    </dgm:pt>
    <dgm:pt modelId="{ECB42D0E-D74C-498E-97BE-06EFD7319281}" type="parTrans" cxnId="{17C51B55-39CA-47BC-8C18-03E63B52660F}">
      <dgm:prSet/>
      <dgm:spPr/>
      <dgm:t>
        <a:bodyPr/>
        <a:lstStyle/>
        <a:p>
          <a:endParaRPr lang="en-US"/>
        </a:p>
      </dgm:t>
    </dgm:pt>
    <dgm:pt modelId="{B864A82A-9428-4C9A-A250-CAC38C6586C2}" type="sibTrans" cxnId="{17C51B55-39CA-47BC-8C18-03E63B52660F}">
      <dgm:prSet/>
      <dgm:spPr/>
      <dgm:t>
        <a:bodyPr/>
        <a:lstStyle/>
        <a:p>
          <a:endParaRPr lang="en-US"/>
        </a:p>
      </dgm:t>
    </dgm:pt>
    <dgm:pt modelId="{4AD47D7B-9FBE-4329-9DB3-C52D7E443220}">
      <dgm:prSet/>
      <dgm:spPr/>
      <dgm:t>
        <a:bodyPr/>
        <a:lstStyle/>
        <a:p>
          <a:r>
            <a:rPr lang="en-US"/>
            <a:t>This platform revolutionized travel by offering personalized and authentic experiences, allowing hosts to earn extra income while providing guests with affordable accommodations and fostering a community built on trust and reviews.</a:t>
          </a:r>
        </a:p>
      </dgm:t>
    </dgm:pt>
    <dgm:pt modelId="{180B8A42-FDD1-4DF4-94D3-EC30136441C1}" type="parTrans" cxnId="{067C5209-2083-4057-90A6-49EF6B19E628}">
      <dgm:prSet/>
      <dgm:spPr/>
      <dgm:t>
        <a:bodyPr/>
        <a:lstStyle/>
        <a:p>
          <a:endParaRPr lang="en-US"/>
        </a:p>
      </dgm:t>
    </dgm:pt>
    <dgm:pt modelId="{DB0A3D49-2A68-435F-9798-C5C979C4C314}" type="sibTrans" cxnId="{067C5209-2083-4057-90A6-49EF6B19E628}">
      <dgm:prSet/>
      <dgm:spPr/>
      <dgm:t>
        <a:bodyPr/>
        <a:lstStyle/>
        <a:p>
          <a:endParaRPr lang="en-US"/>
        </a:p>
      </dgm:t>
    </dgm:pt>
    <dgm:pt modelId="{8931BFC9-85C7-458D-94AD-6AAC85A0E719}" type="pres">
      <dgm:prSet presAssocID="{AD251C94-5C48-4203-9F6E-40E619926957}" presName="root" presStyleCnt="0">
        <dgm:presLayoutVars>
          <dgm:dir/>
          <dgm:resizeHandles val="exact"/>
        </dgm:presLayoutVars>
      </dgm:prSet>
      <dgm:spPr/>
    </dgm:pt>
    <dgm:pt modelId="{48DE9E0B-8D51-4583-BDD7-EDDC65557F18}" type="pres">
      <dgm:prSet presAssocID="{559F502C-1F1D-4D1D-959E-82CD859EE8F3}" presName="compNode" presStyleCnt="0"/>
      <dgm:spPr/>
    </dgm:pt>
    <dgm:pt modelId="{F6F444FB-3954-465B-836C-147892FDEC94}" type="pres">
      <dgm:prSet presAssocID="{559F502C-1F1D-4D1D-959E-82CD859EE8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ilding"/>
        </a:ext>
      </dgm:extLst>
    </dgm:pt>
    <dgm:pt modelId="{FD2BC503-790C-40AE-A77D-27E37D6B3C2F}" type="pres">
      <dgm:prSet presAssocID="{559F502C-1F1D-4D1D-959E-82CD859EE8F3}" presName="spaceRect" presStyleCnt="0"/>
      <dgm:spPr/>
    </dgm:pt>
    <dgm:pt modelId="{7D3777C5-44ED-4296-BE64-0884312621AF}" type="pres">
      <dgm:prSet presAssocID="{559F502C-1F1D-4D1D-959E-82CD859EE8F3}" presName="textRect" presStyleLbl="revTx" presStyleIdx="0" presStyleCnt="2">
        <dgm:presLayoutVars>
          <dgm:chMax val="1"/>
          <dgm:chPref val="1"/>
        </dgm:presLayoutVars>
      </dgm:prSet>
      <dgm:spPr/>
    </dgm:pt>
    <dgm:pt modelId="{322DEF0E-9859-465F-88CC-A385710026C9}" type="pres">
      <dgm:prSet presAssocID="{B864A82A-9428-4C9A-A250-CAC38C6586C2}" presName="sibTrans" presStyleCnt="0"/>
      <dgm:spPr/>
    </dgm:pt>
    <dgm:pt modelId="{1A3457D1-4052-4133-A9CF-0F8478144199}" type="pres">
      <dgm:prSet presAssocID="{4AD47D7B-9FBE-4329-9DB3-C52D7E443220}" presName="compNode" presStyleCnt="0"/>
      <dgm:spPr/>
    </dgm:pt>
    <dgm:pt modelId="{6EBD1308-C073-4D18-98E5-599F80D3C0DE}" type="pres">
      <dgm:prSet presAssocID="{4AD47D7B-9FBE-4329-9DB3-C52D7E4432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leep"/>
        </a:ext>
      </dgm:extLst>
    </dgm:pt>
    <dgm:pt modelId="{FB748A9C-D217-42EF-BBA2-30DD689B3D9C}" type="pres">
      <dgm:prSet presAssocID="{4AD47D7B-9FBE-4329-9DB3-C52D7E443220}" presName="spaceRect" presStyleCnt="0"/>
      <dgm:spPr/>
    </dgm:pt>
    <dgm:pt modelId="{069C580B-F0A3-40A5-9372-6BC6DE29A91F}" type="pres">
      <dgm:prSet presAssocID="{4AD47D7B-9FBE-4329-9DB3-C52D7E443220}" presName="textRect" presStyleLbl="revTx" presStyleIdx="1" presStyleCnt="2">
        <dgm:presLayoutVars>
          <dgm:chMax val="1"/>
          <dgm:chPref val="1"/>
        </dgm:presLayoutVars>
      </dgm:prSet>
      <dgm:spPr/>
    </dgm:pt>
  </dgm:ptLst>
  <dgm:cxnLst>
    <dgm:cxn modelId="{067C5209-2083-4057-90A6-49EF6B19E628}" srcId="{AD251C94-5C48-4203-9F6E-40E619926957}" destId="{4AD47D7B-9FBE-4329-9DB3-C52D7E443220}" srcOrd="1" destOrd="0" parTransId="{180B8A42-FDD1-4DF4-94D3-EC30136441C1}" sibTransId="{DB0A3D49-2A68-435F-9798-C5C979C4C314}"/>
    <dgm:cxn modelId="{C706E41A-8841-493F-BEB4-6DB9F14AC45C}" type="presOf" srcId="{4AD47D7B-9FBE-4329-9DB3-C52D7E443220}" destId="{069C580B-F0A3-40A5-9372-6BC6DE29A91F}" srcOrd="0" destOrd="0" presId="urn:microsoft.com/office/officeart/2018/2/layout/IconLabelList"/>
    <dgm:cxn modelId="{17C51B55-39CA-47BC-8C18-03E63B52660F}" srcId="{AD251C94-5C48-4203-9F6E-40E619926957}" destId="{559F502C-1F1D-4D1D-959E-82CD859EE8F3}" srcOrd="0" destOrd="0" parTransId="{ECB42D0E-D74C-498E-97BE-06EFD7319281}" sibTransId="{B864A82A-9428-4C9A-A250-CAC38C6586C2}"/>
    <dgm:cxn modelId="{9E5A5D84-01E7-48A8-B05F-4036C234E991}" type="presOf" srcId="{AD251C94-5C48-4203-9F6E-40E619926957}" destId="{8931BFC9-85C7-458D-94AD-6AAC85A0E719}" srcOrd="0" destOrd="0" presId="urn:microsoft.com/office/officeart/2018/2/layout/IconLabelList"/>
    <dgm:cxn modelId="{3586A6C4-CA2B-486D-97AD-D59202938DF7}" type="presOf" srcId="{559F502C-1F1D-4D1D-959E-82CD859EE8F3}" destId="{7D3777C5-44ED-4296-BE64-0884312621AF}" srcOrd="0" destOrd="0" presId="urn:microsoft.com/office/officeart/2018/2/layout/IconLabelList"/>
    <dgm:cxn modelId="{3456CD20-2E91-4E0B-83B7-83439F1DE9B4}" type="presParOf" srcId="{8931BFC9-85C7-458D-94AD-6AAC85A0E719}" destId="{48DE9E0B-8D51-4583-BDD7-EDDC65557F18}" srcOrd="0" destOrd="0" presId="urn:microsoft.com/office/officeart/2018/2/layout/IconLabelList"/>
    <dgm:cxn modelId="{F63A5D2C-1BF2-406E-9632-6B637A992DCA}" type="presParOf" srcId="{48DE9E0B-8D51-4583-BDD7-EDDC65557F18}" destId="{F6F444FB-3954-465B-836C-147892FDEC94}" srcOrd="0" destOrd="0" presId="urn:microsoft.com/office/officeart/2018/2/layout/IconLabelList"/>
    <dgm:cxn modelId="{A0F69B6B-C751-4234-B912-50074C6F7795}" type="presParOf" srcId="{48DE9E0B-8D51-4583-BDD7-EDDC65557F18}" destId="{FD2BC503-790C-40AE-A77D-27E37D6B3C2F}" srcOrd="1" destOrd="0" presId="urn:microsoft.com/office/officeart/2018/2/layout/IconLabelList"/>
    <dgm:cxn modelId="{6774E8C3-4D34-4B6B-9C1A-8F87B992673A}" type="presParOf" srcId="{48DE9E0B-8D51-4583-BDD7-EDDC65557F18}" destId="{7D3777C5-44ED-4296-BE64-0884312621AF}" srcOrd="2" destOrd="0" presId="urn:microsoft.com/office/officeart/2018/2/layout/IconLabelList"/>
    <dgm:cxn modelId="{D9B268A7-ECB2-4ED3-91BC-AD17E2C2C644}" type="presParOf" srcId="{8931BFC9-85C7-458D-94AD-6AAC85A0E719}" destId="{322DEF0E-9859-465F-88CC-A385710026C9}" srcOrd="1" destOrd="0" presId="urn:microsoft.com/office/officeart/2018/2/layout/IconLabelList"/>
    <dgm:cxn modelId="{CEB31E76-FD72-42B3-9230-2E22749E2D6E}" type="presParOf" srcId="{8931BFC9-85C7-458D-94AD-6AAC85A0E719}" destId="{1A3457D1-4052-4133-A9CF-0F8478144199}" srcOrd="2" destOrd="0" presId="urn:microsoft.com/office/officeart/2018/2/layout/IconLabelList"/>
    <dgm:cxn modelId="{002C138C-0190-46F3-AC6A-FFD24CD1AEF3}" type="presParOf" srcId="{1A3457D1-4052-4133-A9CF-0F8478144199}" destId="{6EBD1308-C073-4D18-98E5-599F80D3C0DE}" srcOrd="0" destOrd="0" presId="urn:microsoft.com/office/officeart/2018/2/layout/IconLabelList"/>
    <dgm:cxn modelId="{435D15B7-A94F-469A-BB83-56438BC40FF6}" type="presParOf" srcId="{1A3457D1-4052-4133-A9CF-0F8478144199}" destId="{FB748A9C-D217-42EF-BBA2-30DD689B3D9C}" srcOrd="1" destOrd="0" presId="urn:microsoft.com/office/officeart/2018/2/layout/IconLabelList"/>
    <dgm:cxn modelId="{174CB43D-CC05-4987-B4B1-8FD973CDAD9A}" type="presParOf" srcId="{1A3457D1-4052-4133-A9CF-0F8478144199}" destId="{069C580B-F0A3-40A5-9372-6BC6DE29A91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5DF2AE-E5F5-425C-B024-EC6B84C3DD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7A17A43-4F86-44D5-A4B5-870A3DE669DF}">
      <dgm:prSet/>
      <dgm:spPr/>
      <dgm:t>
        <a:bodyPr/>
        <a:lstStyle/>
        <a:p>
          <a:r>
            <a:rPr lang="en-US"/>
            <a:t>Linear Regression</a:t>
          </a:r>
        </a:p>
      </dgm:t>
    </dgm:pt>
    <dgm:pt modelId="{CEEF2D91-7C11-4141-915F-6199DA20A8DD}" type="parTrans" cxnId="{B72CE9E4-6252-4A60-8952-F73B5763A7BB}">
      <dgm:prSet/>
      <dgm:spPr/>
      <dgm:t>
        <a:bodyPr/>
        <a:lstStyle/>
        <a:p>
          <a:endParaRPr lang="en-US"/>
        </a:p>
      </dgm:t>
    </dgm:pt>
    <dgm:pt modelId="{72D73AA0-36DC-4CC1-8776-E6CBD89574F4}" type="sibTrans" cxnId="{B72CE9E4-6252-4A60-8952-F73B5763A7BB}">
      <dgm:prSet/>
      <dgm:spPr/>
      <dgm:t>
        <a:bodyPr/>
        <a:lstStyle/>
        <a:p>
          <a:endParaRPr lang="en-US"/>
        </a:p>
      </dgm:t>
    </dgm:pt>
    <dgm:pt modelId="{2A0D3ACD-4345-4EF9-8A5B-D9E3EA26BF58}">
      <dgm:prSet/>
      <dgm:spPr/>
      <dgm:t>
        <a:bodyPr/>
        <a:lstStyle/>
        <a:p>
          <a:r>
            <a:rPr lang="en-US"/>
            <a:t>Random Forest</a:t>
          </a:r>
        </a:p>
      </dgm:t>
    </dgm:pt>
    <dgm:pt modelId="{09857161-F7F9-4583-9F14-7CB5B8D6B74B}" type="parTrans" cxnId="{F39E16D3-A57F-46DE-9015-1970D737F493}">
      <dgm:prSet/>
      <dgm:spPr/>
      <dgm:t>
        <a:bodyPr/>
        <a:lstStyle/>
        <a:p>
          <a:endParaRPr lang="en-US"/>
        </a:p>
      </dgm:t>
    </dgm:pt>
    <dgm:pt modelId="{D3697E83-9445-40F7-ADC4-B80FBD1AF93D}" type="sibTrans" cxnId="{F39E16D3-A57F-46DE-9015-1970D737F493}">
      <dgm:prSet/>
      <dgm:spPr/>
      <dgm:t>
        <a:bodyPr/>
        <a:lstStyle/>
        <a:p>
          <a:endParaRPr lang="en-US"/>
        </a:p>
      </dgm:t>
    </dgm:pt>
    <dgm:pt modelId="{7453DE65-9E81-4908-B7A3-941A49CCD154}">
      <dgm:prSet/>
      <dgm:spPr/>
      <dgm:t>
        <a:bodyPr/>
        <a:lstStyle/>
        <a:p>
          <a:r>
            <a:rPr lang="en-US"/>
            <a:t>Gradient Boosting</a:t>
          </a:r>
        </a:p>
      </dgm:t>
    </dgm:pt>
    <dgm:pt modelId="{C17BC788-601A-4D4E-8ADD-54AD486730AB}" type="parTrans" cxnId="{ADFFE2BA-81CA-40D9-AB8E-DFFCCFC77666}">
      <dgm:prSet/>
      <dgm:spPr/>
      <dgm:t>
        <a:bodyPr/>
        <a:lstStyle/>
        <a:p>
          <a:endParaRPr lang="en-US"/>
        </a:p>
      </dgm:t>
    </dgm:pt>
    <dgm:pt modelId="{02753FE1-538B-4F4B-AB9E-F450AF395DE3}" type="sibTrans" cxnId="{ADFFE2BA-81CA-40D9-AB8E-DFFCCFC77666}">
      <dgm:prSet/>
      <dgm:spPr/>
      <dgm:t>
        <a:bodyPr/>
        <a:lstStyle/>
        <a:p>
          <a:endParaRPr lang="en-US"/>
        </a:p>
      </dgm:t>
    </dgm:pt>
    <dgm:pt modelId="{E7D22273-AF24-4B4C-AEAE-A7B62748E585}">
      <dgm:prSet/>
      <dgm:spPr/>
      <dgm:t>
        <a:bodyPr/>
        <a:lstStyle/>
        <a:p>
          <a:r>
            <a:rPr lang="en-US"/>
            <a:t>XGBoost</a:t>
          </a:r>
        </a:p>
      </dgm:t>
    </dgm:pt>
    <dgm:pt modelId="{7E602A9E-8289-49F6-8F43-98C8068699C7}" type="parTrans" cxnId="{BD9A77FB-03EB-4B40-B683-6DF17E68F9CA}">
      <dgm:prSet/>
      <dgm:spPr/>
      <dgm:t>
        <a:bodyPr/>
        <a:lstStyle/>
        <a:p>
          <a:endParaRPr lang="en-US"/>
        </a:p>
      </dgm:t>
    </dgm:pt>
    <dgm:pt modelId="{B68A8232-33B4-4C74-8E79-B250612408EB}" type="sibTrans" cxnId="{BD9A77FB-03EB-4B40-B683-6DF17E68F9CA}">
      <dgm:prSet/>
      <dgm:spPr/>
      <dgm:t>
        <a:bodyPr/>
        <a:lstStyle/>
        <a:p>
          <a:endParaRPr lang="en-US"/>
        </a:p>
      </dgm:t>
    </dgm:pt>
    <dgm:pt modelId="{D23266B5-C73C-E24D-B975-318A5A4D3B76}" type="pres">
      <dgm:prSet presAssocID="{D95DF2AE-E5F5-425C-B024-EC6B84C3DDC0}" presName="linear" presStyleCnt="0">
        <dgm:presLayoutVars>
          <dgm:animLvl val="lvl"/>
          <dgm:resizeHandles val="exact"/>
        </dgm:presLayoutVars>
      </dgm:prSet>
      <dgm:spPr/>
    </dgm:pt>
    <dgm:pt modelId="{F9FEE08D-A293-194B-A2C7-EC926854A6EF}" type="pres">
      <dgm:prSet presAssocID="{37A17A43-4F86-44D5-A4B5-870A3DE669DF}" presName="parentText" presStyleLbl="node1" presStyleIdx="0" presStyleCnt="4">
        <dgm:presLayoutVars>
          <dgm:chMax val="0"/>
          <dgm:bulletEnabled val="1"/>
        </dgm:presLayoutVars>
      </dgm:prSet>
      <dgm:spPr/>
    </dgm:pt>
    <dgm:pt modelId="{9A54A3FB-D0E7-DB40-AC96-D6F14F134C9C}" type="pres">
      <dgm:prSet presAssocID="{72D73AA0-36DC-4CC1-8776-E6CBD89574F4}" presName="spacer" presStyleCnt="0"/>
      <dgm:spPr/>
    </dgm:pt>
    <dgm:pt modelId="{80813030-D310-0B49-B528-8E7A3C387C38}" type="pres">
      <dgm:prSet presAssocID="{2A0D3ACD-4345-4EF9-8A5B-D9E3EA26BF58}" presName="parentText" presStyleLbl="node1" presStyleIdx="1" presStyleCnt="4">
        <dgm:presLayoutVars>
          <dgm:chMax val="0"/>
          <dgm:bulletEnabled val="1"/>
        </dgm:presLayoutVars>
      </dgm:prSet>
      <dgm:spPr/>
    </dgm:pt>
    <dgm:pt modelId="{B2A2B653-BBEB-1E4D-8076-AFF7D5A8A187}" type="pres">
      <dgm:prSet presAssocID="{D3697E83-9445-40F7-ADC4-B80FBD1AF93D}" presName="spacer" presStyleCnt="0"/>
      <dgm:spPr/>
    </dgm:pt>
    <dgm:pt modelId="{EE7BEE43-323B-C945-A9BF-496D1F129660}" type="pres">
      <dgm:prSet presAssocID="{7453DE65-9E81-4908-B7A3-941A49CCD154}" presName="parentText" presStyleLbl="node1" presStyleIdx="2" presStyleCnt="4">
        <dgm:presLayoutVars>
          <dgm:chMax val="0"/>
          <dgm:bulletEnabled val="1"/>
        </dgm:presLayoutVars>
      </dgm:prSet>
      <dgm:spPr/>
    </dgm:pt>
    <dgm:pt modelId="{2BC141A7-2F91-3444-8E3D-3EBDB4E0D34B}" type="pres">
      <dgm:prSet presAssocID="{02753FE1-538B-4F4B-AB9E-F450AF395DE3}" presName="spacer" presStyleCnt="0"/>
      <dgm:spPr/>
    </dgm:pt>
    <dgm:pt modelId="{6869F565-DE31-454F-AF10-00D1731D832D}" type="pres">
      <dgm:prSet presAssocID="{E7D22273-AF24-4B4C-AEAE-A7B62748E585}" presName="parentText" presStyleLbl="node1" presStyleIdx="3" presStyleCnt="4">
        <dgm:presLayoutVars>
          <dgm:chMax val="0"/>
          <dgm:bulletEnabled val="1"/>
        </dgm:presLayoutVars>
      </dgm:prSet>
      <dgm:spPr/>
    </dgm:pt>
  </dgm:ptLst>
  <dgm:cxnLst>
    <dgm:cxn modelId="{778DC609-4893-1944-A9FD-0F5F3FB66D62}" type="presOf" srcId="{2A0D3ACD-4345-4EF9-8A5B-D9E3EA26BF58}" destId="{80813030-D310-0B49-B528-8E7A3C387C38}" srcOrd="0" destOrd="0" presId="urn:microsoft.com/office/officeart/2005/8/layout/vList2"/>
    <dgm:cxn modelId="{B1EC101B-BCD5-F440-A7E2-26844DFF2160}" type="presOf" srcId="{37A17A43-4F86-44D5-A4B5-870A3DE669DF}" destId="{F9FEE08D-A293-194B-A2C7-EC926854A6EF}" srcOrd="0" destOrd="0" presId="urn:microsoft.com/office/officeart/2005/8/layout/vList2"/>
    <dgm:cxn modelId="{1DE39082-4487-374B-A834-4A0CACF2666B}" type="presOf" srcId="{D95DF2AE-E5F5-425C-B024-EC6B84C3DDC0}" destId="{D23266B5-C73C-E24D-B975-318A5A4D3B76}" srcOrd="0" destOrd="0" presId="urn:microsoft.com/office/officeart/2005/8/layout/vList2"/>
    <dgm:cxn modelId="{ADFFE2BA-81CA-40D9-AB8E-DFFCCFC77666}" srcId="{D95DF2AE-E5F5-425C-B024-EC6B84C3DDC0}" destId="{7453DE65-9E81-4908-B7A3-941A49CCD154}" srcOrd="2" destOrd="0" parTransId="{C17BC788-601A-4D4E-8ADD-54AD486730AB}" sibTransId="{02753FE1-538B-4F4B-AB9E-F450AF395DE3}"/>
    <dgm:cxn modelId="{F39E16D3-A57F-46DE-9015-1970D737F493}" srcId="{D95DF2AE-E5F5-425C-B024-EC6B84C3DDC0}" destId="{2A0D3ACD-4345-4EF9-8A5B-D9E3EA26BF58}" srcOrd="1" destOrd="0" parTransId="{09857161-F7F9-4583-9F14-7CB5B8D6B74B}" sibTransId="{D3697E83-9445-40F7-ADC4-B80FBD1AF93D}"/>
    <dgm:cxn modelId="{4C7B02D7-3FC9-3B44-B995-66D501DDFCF4}" type="presOf" srcId="{7453DE65-9E81-4908-B7A3-941A49CCD154}" destId="{EE7BEE43-323B-C945-A9BF-496D1F129660}" srcOrd="0" destOrd="0" presId="urn:microsoft.com/office/officeart/2005/8/layout/vList2"/>
    <dgm:cxn modelId="{BBBFD8E3-7163-A948-ACBA-53FC1D5D1746}" type="presOf" srcId="{E7D22273-AF24-4B4C-AEAE-A7B62748E585}" destId="{6869F565-DE31-454F-AF10-00D1731D832D}" srcOrd="0" destOrd="0" presId="urn:microsoft.com/office/officeart/2005/8/layout/vList2"/>
    <dgm:cxn modelId="{B72CE9E4-6252-4A60-8952-F73B5763A7BB}" srcId="{D95DF2AE-E5F5-425C-B024-EC6B84C3DDC0}" destId="{37A17A43-4F86-44D5-A4B5-870A3DE669DF}" srcOrd="0" destOrd="0" parTransId="{CEEF2D91-7C11-4141-915F-6199DA20A8DD}" sibTransId="{72D73AA0-36DC-4CC1-8776-E6CBD89574F4}"/>
    <dgm:cxn modelId="{BD9A77FB-03EB-4B40-B683-6DF17E68F9CA}" srcId="{D95DF2AE-E5F5-425C-B024-EC6B84C3DDC0}" destId="{E7D22273-AF24-4B4C-AEAE-A7B62748E585}" srcOrd="3" destOrd="0" parTransId="{7E602A9E-8289-49F6-8F43-98C8068699C7}" sibTransId="{B68A8232-33B4-4C74-8E79-B250612408EB}"/>
    <dgm:cxn modelId="{5FC6AD90-7E32-6943-8CBD-88EAC8255C82}" type="presParOf" srcId="{D23266B5-C73C-E24D-B975-318A5A4D3B76}" destId="{F9FEE08D-A293-194B-A2C7-EC926854A6EF}" srcOrd="0" destOrd="0" presId="urn:microsoft.com/office/officeart/2005/8/layout/vList2"/>
    <dgm:cxn modelId="{79F3D494-BB2E-8D42-B64D-FC9D48FCB502}" type="presParOf" srcId="{D23266B5-C73C-E24D-B975-318A5A4D3B76}" destId="{9A54A3FB-D0E7-DB40-AC96-D6F14F134C9C}" srcOrd="1" destOrd="0" presId="urn:microsoft.com/office/officeart/2005/8/layout/vList2"/>
    <dgm:cxn modelId="{E12C8185-C00A-0848-9A47-D8C4372EC328}" type="presParOf" srcId="{D23266B5-C73C-E24D-B975-318A5A4D3B76}" destId="{80813030-D310-0B49-B528-8E7A3C387C38}" srcOrd="2" destOrd="0" presId="urn:microsoft.com/office/officeart/2005/8/layout/vList2"/>
    <dgm:cxn modelId="{AACEE988-4753-E747-BACD-9D931EC5835C}" type="presParOf" srcId="{D23266B5-C73C-E24D-B975-318A5A4D3B76}" destId="{B2A2B653-BBEB-1E4D-8076-AFF7D5A8A187}" srcOrd="3" destOrd="0" presId="urn:microsoft.com/office/officeart/2005/8/layout/vList2"/>
    <dgm:cxn modelId="{69F2BCD4-45D7-3745-BA54-83EA5ECF5A36}" type="presParOf" srcId="{D23266B5-C73C-E24D-B975-318A5A4D3B76}" destId="{EE7BEE43-323B-C945-A9BF-496D1F129660}" srcOrd="4" destOrd="0" presId="urn:microsoft.com/office/officeart/2005/8/layout/vList2"/>
    <dgm:cxn modelId="{253318F4-AB48-C74B-8512-947C74B0132A}" type="presParOf" srcId="{D23266B5-C73C-E24D-B975-318A5A4D3B76}" destId="{2BC141A7-2F91-3444-8E3D-3EBDB4E0D34B}" srcOrd="5" destOrd="0" presId="urn:microsoft.com/office/officeart/2005/8/layout/vList2"/>
    <dgm:cxn modelId="{66C18014-65D1-B446-AB59-D023F861A8B3}" type="presParOf" srcId="{D23266B5-C73C-E24D-B975-318A5A4D3B76}" destId="{6869F565-DE31-454F-AF10-00D1731D832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444FB-3954-465B-836C-147892FDEC94}">
      <dsp:nvSpPr>
        <dsp:cNvPr id="0" name=""/>
        <dsp:cNvSpPr/>
      </dsp:nvSpPr>
      <dsp:spPr>
        <a:xfrm>
          <a:off x="1292187" y="29443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3777C5-44ED-4296-BE64-0884312621AF}">
      <dsp:nvSpPr>
        <dsp:cNvPr id="0" name=""/>
        <dsp:cNvSpPr/>
      </dsp:nvSpPr>
      <dsp:spPr>
        <a:xfrm>
          <a:off x="104187" y="27087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Airbnb, founded in 2008, is a global online marketplace connecting travelers with unique lodging options offered by hosts, ranging from apartments to treehouses, in over 220 countries and regions.</a:t>
          </a:r>
        </a:p>
      </dsp:txBody>
      <dsp:txXfrm>
        <a:off x="104187" y="2708787"/>
        <a:ext cx="4320000" cy="720000"/>
      </dsp:txXfrm>
    </dsp:sp>
    <dsp:sp modelId="{6EBD1308-C073-4D18-98E5-599F80D3C0DE}">
      <dsp:nvSpPr>
        <dsp:cNvPr id="0" name=""/>
        <dsp:cNvSpPr/>
      </dsp:nvSpPr>
      <dsp:spPr>
        <a:xfrm>
          <a:off x="6368187" y="29443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9C580B-F0A3-40A5-9372-6BC6DE29A91F}">
      <dsp:nvSpPr>
        <dsp:cNvPr id="0" name=""/>
        <dsp:cNvSpPr/>
      </dsp:nvSpPr>
      <dsp:spPr>
        <a:xfrm>
          <a:off x="5180187" y="27087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This platform revolutionized travel by offering personalized and authentic experiences, allowing hosts to earn extra income while providing guests with affordable accommodations and fostering a community built on trust and reviews.</a:t>
          </a:r>
        </a:p>
      </dsp:txBody>
      <dsp:txXfrm>
        <a:off x="5180187" y="2708787"/>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EE08D-A293-194B-A2C7-EC926854A6EF}">
      <dsp:nvSpPr>
        <dsp:cNvPr id="0" name=""/>
        <dsp:cNvSpPr/>
      </dsp:nvSpPr>
      <dsp:spPr>
        <a:xfrm>
          <a:off x="0" y="38346"/>
          <a:ext cx="9603275" cy="77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Linear Regression</a:t>
          </a:r>
        </a:p>
      </dsp:txBody>
      <dsp:txXfrm>
        <a:off x="37696" y="76042"/>
        <a:ext cx="9527883" cy="696808"/>
      </dsp:txXfrm>
    </dsp:sp>
    <dsp:sp modelId="{80813030-D310-0B49-B528-8E7A3C387C38}">
      <dsp:nvSpPr>
        <dsp:cNvPr id="0" name=""/>
        <dsp:cNvSpPr/>
      </dsp:nvSpPr>
      <dsp:spPr>
        <a:xfrm>
          <a:off x="0" y="905586"/>
          <a:ext cx="9603275" cy="77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Random Forest</a:t>
          </a:r>
        </a:p>
      </dsp:txBody>
      <dsp:txXfrm>
        <a:off x="37696" y="943282"/>
        <a:ext cx="9527883" cy="696808"/>
      </dsp:txXfrm>
    </dsp:sp>
    <dsp:sp modelId="{EE7BEE43-323B-C945-A9BF-496D1F129660}">
      <dsp:nvSpPr>
        <dsp:cNvPr id="0" name=""/>
        <dsp:cNvSpPr/>
      </dsp:nvSpPr>
      <dsp:spPr>
        <a:xfrm>
          <a:off x="0" y="1772826"/>
          <a:ext cx="9603275" cy="77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Gradient Boosting</a:t>
          </a:r>
        </a:p>
      </dsp:txBody>
      <dsp:txXfrm>
        <a:off x="37696" y="1810522"/>
        <a:ext cx="9527883" cy="696808"/>
      </dsp:txXfrm>
    </dsp:sp>
    <dsp:sp modelId="{6869F565-DE31-454F-AF10-00D1731D832D}">
      <dsp:nvSpPr>
        <dsp:cNvPr id="0" name=""/>
        <dsp:cNvSpPr/>
      </dsp:nvSpPr>
      <dsp:spPr>
        <a:xfrm>
          <a:off x="0" y="2640066"/>
          <a:ext cx="9603275" cy="77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XGBoost</a:t>
          </a:r>
        </a:p>
      </dsp:txBody>
      <dsp:txXfrm>
        <a:off x="37696" y="2677762"/>
        <a:ext cx="9527883" cy="69680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3BBCB-6885-A746-BDAC-52D4D7668DCA}"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6E64B-A63A-8344-ABCA-AFB2CF8B79A7}" type="slidenum">
              <a:rPr lang="en-US" smtClean="0"/>
              <a:t>‹#›</a:t>
            </a:fld>
            <a:endParaRPr lang="en-US"/>
          </a:p>
        </p:txBody>
      </p:sp>
    </p:spTree>
    <p:extLst>
      <p:ext uri="{BB962C8B-B14F-4D97-AF65-F5344CB8AC3E}">
        <p14:creationId xmlns:p14="http://schemas.microsoft.com/office/powerpoint/2010/main" val="172962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E64B-A63A-8344-ABCA-AFB2CF8B79A7}" type="slidenum">
              <a:rPr lang="en-US" smtClean="0"/>
              <a:t>14</a:t>
            </a:fld>
            <a:endParaRPr lang="en-US"/>
          </a:p>
        </p:txBody>
      </p:sp>
    </p:spTree>
    <p:extLst>
      <p:ext uri="{BB962C8B-B14F-4D97-AF65-F5344CB8AC3E}">
        <p14:creationId xmlns:p14="http://schemas.microsoft.com/office/powerpoint/2010/main" val="296221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72AB2E-335B-4AEF-9ED9-F54D1EF115D3}" type="datetimeFigureOut">
              <a:rPr lang="en-IN" smtClean="0"/>
              <a:t>08-04-2024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A51E563-27B8-4C98-B3E5-4CB69767821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221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2AB2E-335B-4AEF-9ED9-F54D1EF115D3}"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1E563-27B8-4C98-B3E5-4CB69767821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053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2AB2E-335B-4AEF-9ED9-F54D1EF115D3}"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1E563-27B8-4C98-B3E5-4CB69767821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785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DD18-C0E6-AEA4-02B0-6072A3087D63}"/>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245192-13EF-9978-63DF-320FAA7FB54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0C1B4-9409-4298-B19B-EBF1E090470B}"/>
              </a:ext>
            </a:extLst>
          </p:cNvPr>
          <p:cNvSpPr>
            <a:spLocks noGrp="1"/>
          </p:cNvSpPr>
          <p:nvPr>
            <p:ph type="dt" sz="half" idx="10"/>
          </p:nvPr>
        </p:nvSpPr>
        <p:spPr/>
        <p:txBody>
          <a:bodyPr/>
          <a:lstStyle/>
          <a:p>
            <a:fld id="{9272AB2E-335B-4AEF-9ED9-F54D1EF115D3}" type="datetimeFigureOut">
              <a:rPr lang="en-IN" smtClean="0"/>
              <a:t>08-04-2024</a:t>
            </a:fld>
            <a:endParaRPr lang="en-IN"/>
          </a:p>
        </p:txBody>
      </p:sp>
      <p:sp>
        <p:nvSpPr>
          <p:cNvPr id="5" name="Footer Placeholder 4">
            <a:extLst>
              <a:ext uri="{FF2B5EF4-FFF2-40B4-BE49-F238E27FC236}">
                <a16:creationId xmlns:a16="http://schemas.microsoft.com/office/drawing/2014/main" id="{0F946E0B-9F98-C7B3-F18D-151A22467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10D286-49E2-0298-DB4C-B55CE7EECE98}"/>
              </a:ext>
            </a:extLst>
          </p:cNvPr>
          <p:cNvSpPr>
            <a:spLocks noGrp="1"/>
          </p:cNvSpPr>
          <p:nvPr>
            <p:ph type="sldNum" sz="quarter" idx="12"/>
          </p:nvPr>
        </p:nvSpPr>
        <p:spPr/>
        <p:txBody>
          <a:bodyPr/>
          <a:lstStyle/>
          <a:p>
            <a:fld id="{BA51E563-27B8-4C98-B3E5-4CB69767821C}" type="slidenum">
              <a:rPr lang="en-IN" smtClean="0"/>
              <a:t>‹#›</a:t>
            </a:fld>
            <a:endParaRPr lang="en-IN"/>
          </a:p>
        </p:txBody>
      </p:sp>
    </p:spTree>
    <p:extLst>
      <p:ext uri="{BB962C8B-B14F-4D97-AF65-F5344CB8AC3E}">
        <p14:creationId xmlns:p14="http://schemas.microsoft.com/office/powerpoint/2010/main" val="193468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2AB2E-335B-4AEF-9ED9-F54D1EF115D3}"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1E563-27B8-4C98-B3E5-4CB69767821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7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AB2E-335B-4AEF-9ED9-F54D1EF115D3}"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1E563-27B8-4C98-B3E5-4CB69767821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786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72AB2E-335B-4AEF-9ED9-F54D1EF115D3}"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51E563-27B8-4C98-B3E5-4CB69767821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177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72AB2E-335B-4AEF-9ED9-F54D1EF115D3}"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51E563-27B8-4C98-B3E5-4CB69767821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218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72AB2E-335B-4AEF-9ED9-F54D1EF115D3}"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51E563-27B8-4C98-B3E5-4CB69767821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061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2AB2E-335B-4AEF-9ED9-F54D1EF115D3}"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51E563-27B8-4C98-B3E5-4CB69767821C}" type="slidenum">
              <a:rPr lang="en-IN" smtClean="0"/>
              <a:t>‹#›</a:t>
            </a:fld>
            <a:endParaRPr lang="en-IN"/>
          </a:p>
        </p:txBody>
      </p:sp>
    </p:spTree>
    <p:extLst>
      <p:ext uri="{BB962C8B-B14F-4D97-AF65-F5344CB8AC3E}">
        <p14:creationId xmlns:p14="http://schemas.microsoft.com/office/powerpoint/2010/main" val="52919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2AB2E-335B-4AEF-9ED9-F54D1EF115D3}"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51E563-27B8-4C98-B3E5-4CB69767821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555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272AB2E-335B-4AEF-9ED9-F54D1EF115D3}" type="datetimeFigureOut">
              <a:rPr lang="en-IN" smtClean="0"/>
              <a:t>08-04-2024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A51E563-27B8-4C98-B3E5-4CB69767821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864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272AB2E-335B-4AEF-9ED9-F54D1EF115D3}" type="datetimeFigureOut">
              <a:rPr lang="en-IN" smtClean="0"/>
              <a:t>08-04-2024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A51E563-27B8-4C98-B3E5-4CB69767821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3369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5CCD-1C20-76EE-9781-CADBFC397C4B}"/>
              </a:ext>
            </a:extLst>
          </p:cNvPr>
          <p:cNvSpPr>
            <a:spLocks noGrp="1"/>
          </p:cNvSpPr>
          <p:nvPr>
            <p:ph type="ctrTitle"/>
          </p:nvPr>
        </p:nvSpPr>
        <p:spPr/>
        <p:txBody>
          <a:bodyPr/>
          <a:lstStyle/>
          <a:p>
            <a:r>
              <a:rPr lang="en-IN"/>
              <a:t>Final Project-606</a:t>
            </a:r>
          </a:p>
        </p:txBody>
      </p:sp>
      <p:sp>
        <p:nvSpPr>
          <p:cNvPr id="3" name="Subtitle 2">
            <a:extLst>
              <a:ext uri="{FF2B5EF4-FFF2-40B4-BE49-F238E27FC236}">
                <a16:creationId xmlns:a16="http://schemas.microsoft.com/office/drawing/2014/main" id="{7A744E06-C73E-4890-701D-C4A7DFD3681E}"/>
              </a:ext>
            </a:extLst>
          </p:cNvPr>
          <p:cNvSpPr>
            <a:spLocks noGrp="1"/>
          </p:cNvSpPr>
          <p:nvPr>
            <p:ph type="subTitle" idx="1"/>
          </p:nvPr>
        </p:nvSpPr>
        <p:spPr>
          <a:xfrm>
            <a:off x="2417780" y="3531204"/>
            <a:ext cx="8637072" cy="1152763"/>
          </a:xfrm>
        </p:spPr>
        <p:txBody>
          <a:bodyPr>
            <a:normAutofit fontScale="32500" lnSpcReduction="20000"/>
          </a:bodyPr>
          <a:lstStyle/>
          <a:p>
            <a:r>
              <a:rPr lang="en-US" sz="5500" dirty="0"/>
              <a:t>Airbnb Price Prediction using Machine Learning</a:t>
            </a:r>
          </a:p>
          <a:p>
            <a:endParaRPr lang="en-US" dirty="0"/>
          </a:p>
          <a:p>
            <a:endParaRPr lang="en-US" dirty="0"/>
          </a:p>
          <a:p>
            <a:r>
              <a:rPr lang="en-US" dirty="0"/>
              <a:t>					</a:t>
            </a:r>
          </a:p>
          <a:p>
            <a:endParaRPr lang="en-IN" dirty="0"/>
          </a:p>
        </p:txBody>
      </p:sp>
      <p:sp>
        <p:nvSpPr>
          <p:cNvPr id="5" name="TextBox 4">
            <a:extLst>
              <a:ext uri="{FF2B5EF4-FFF2-40B4-BE49-F238E27FC236}">
                <a16:creationId xmlns:a16="http://schemas.microsoft.com/office/drawing/2014/main" id="{6A0A7B9E-0B05-1FEF-B255-79C2E8A913E8}"/>
              </a:ext>
            </a:extLst>
          </p:cNvPr>
          <p:cNvSpPr txBox="1"/>
          <p:nvPr/>
        </p:nvSpPr>
        <p:spPr>
          <a:xfrm>
            <a:off x="9759820" y="4936093"/>
            <a:ext cx="1980132" cy="738664"/>
          </a:xfrm>
          <a:prstGeom prst="rect">
            <a:avLst/>
          </a:prstGeom>
          <a:noFill/>
        </p:spPr>
        <p:txBody>
          <a:bodyPr wrap="square">
            <a:spAutoFit/>
          </a:bodyPr>
          <a:lstStyle/>
          <a:p>
            <a:r>
              <a:rPr lang="en-US" sz="1400" dirty="0"/>
              <a:t>Sujith Cholleti</a:t>
            </a:r>
          </a:p>
          <a:p>
            <a:r>
              <a:rPr lang="en-US" sz="1400" dirty="0"/>
              <a:t>Ashish Kesari </a:t>
            </a:r>
          </a:p>
          <a:p>
            <a:r>
              <a:rPr lang="en-US" sz="1400" dirty="0"/>
              <a:t>Harini </a:t>
            </a:r>
            <a:r>
              <a:rPr lang="en-US" sz="1400" dirty="0" err="1"/>
              <a:t>Payala</a:t>
            </a:r>
            <a:r>
              <a:rPr lang="en-US" sz="1400" dirty="0"/>
              <a:t> </a:t>
            </a:r>
          </a:p>
        </p:txBody>
      </p:sp>
    </p:spTree>
    <p:extLst>
      <p:ext uri="{BB962C8B-B14F-4D97-AF65-F5344CB8AC3E}">
        <p14:creationId xmlns:p14="http://schemas.microsoft.com/office/powerpoint/2010/main" val="108498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09AF7AB-B78D-3719-C542-714E7883C7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5" r="1251" b="2"/>
          <a:stretch/>
        </p:blipFill>
        <p:spPr bwMode="auto">
          <a:xfrm>
            <a:off x="2159170" y="1339382"/>
            <a:ext cx="7653528" cy="364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15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153" name="Rectangle 615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155" name="Picture 615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57" name="Straight Connector 615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161" name="Rectangle 616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Rectangle 616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itle 4">
            <a:extLst>
              <a:ext uri="{FF2B5EF4-FFF2-40B4-BE49-F238E27FC236}">
                <a16:creationId xmlns:a16="http://schemas.microsoft.com/office/drawing/2014/main" id="{83541225-EF79-0FEA-C0E5-9227CBF2DB6D}"/>
              </a:ext>
            </a:extLst>
          </p:cNvPr>
          <p:cNvSpPr>
            <a:spLocks noGrp="1"/>
          </p:cNvSpPr>
          <p:nvPr>
            <p:ph type="title"/>
          </p:nvPr>
        </p:nvSpPr>
        <p:spPr>
          <a:xfrm>
            <a:off x="659301" y="1474969"/>
            <a:ext cx="3166529" cy="1868760"/>
          </a:xfrm>
        </p:spPr>
        <p:txBody>
          <a:bodyPr vert="horz" lIns="91440" tIns="45720" rIns="91440" bIns="0" rtlCol="0" anchor="b">
            <a:normAutofit/>
          </a:bodyPr>
          <a:lstStyle/>
          <a:p>
            <a:pPr algn="ctr"/>
            <a:r>
              <a:rPr lang="en-US" sz="2000" dirty="0"/>
              <a:t>COMPARISON OF MEAN VALUES</a:t>
            </a:r>
          </a:p>
        </p:txBody>
      </p:sp>
      <p:cxnSp>
        <p:nvCxnSpPr>
          <p:cNvPr id="6165" name="Straight Connector 616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6167" name="Group 616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6168" name="Rectangle 616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69" name="Rectangle 616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171" name="Rectangle 617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992B457A-ACB0-D2B0-4A60-FECA77C990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8374" y="1266653"/>
            <a:ext cx="6282919" cy="3565556"/>
          </a:xfrm>
          <a:prstGeom prst="rect">
            <a:avLst/>
          </a:prstGeom>
          <a:noFill/>
          <a:extLst>
            <a:ext uri="{909E8E84-426E-40DD-AFC4-6F175D3DCCD1}">
              <a14:hiddenFill xmlns:a14="http://schemas.microsoft.com/office/drawing/2010/main">
                <a:solidFill>
                  <a:srgbClr val="FFFFFF"/>
                </a:solidFill>
              </a14:hiddenFill>
            </a:ext>
          </a:extLst>
        </p:spPr>
      </p:pic>
      <p:pic>
        <p:nvPicPr>
          <p:cNvPr id="6173" name="Picture 617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75" name="Straight Connector 617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53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0943455-F1C9-B6A0-BBCA-9925D815CE29}"/>
              </a:ext>
            </a:extLst>
          </p:cNvPr>
          <p:cNvSpPr>
            <a:spLocks noGrp="1"/>
          </p:cNvSpPr>
          <p:nvPr>
            <p:ph type="ctrTitle"/>
          </p:nvPr>
        </p:nvSpPr>
        <p:spPr>
          <a:xfrm>
            <a:off x="8673476" y="1468464"/>
            <a:ext cx="2858835" cy="1873219"/>
          </a:xfrm>
        </p:spPr>
        <p:txBody>
          <a:bodyPr>
            <a:normAutofit/>
          </a:bodyPr>
          <a:lstStyle/>
          <a:p>
            <a:r>
              <a:rPr lang="en-US" sz="2000" dirty="0"/>
              <a:t>Top-10 Zip codes (ACTUAL PRICE)</a:t>
            </a:r>
          </a:p>
        </p:txBody>
      </p:sp>
      <p:grpSp>
        <p:nvGrpSpPr>
          <p:cNvPr id="7213" name="Group 7212">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7180" name="Rectangle 7179">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14" name="Rectangle 7213">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83" name="Rectangle 7182">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6956590E-AE33-0176-5150-D1AA49B056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1222" y="1266653"/>
            <a:ext cx="6282919" cy="3565556"/>
          </a:xfrm>
          <a:prstGeom prst="rect">
            <a:avLst/>
          </a:prstGeom>
          <a:noFill/>
          <a:extLst>
            <a:ext uri="{909E8E84-426E-40DD-AFC4-6F175D3DCCD1}">
              <a14:hiddenFill xmlns:a14="http://schemas.microsoft.com/office/drawing/2010/main">
                <a:solidFill>
                  <a:srgbClr val="FFFFFF"/>
                </a:solidFill>
              </a14:hiddenFill>
            </a:ext>
          </a:extLst>
        </p:spPr>
      </p:pic>
      <p:cxnSp>
        <p:nvCxnSpPr>
          <p:cNvPr id="7185" name="Straight Connector 7184">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187" name="Picture 7186">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189" name="Straight Connector 7188">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74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1D6703DA-C9F5-44CE-B061-A18446E71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3E3A25F1-6286-498A-B23F-12319B4BB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CBEEBD2-32DA-D37C-A30A-EEAB985D89AD}"/>
              </a:ext>
            </a:extLst>
          </p:cNvPr>
          <p:cNvSpPr>
            <a:spLocks noGrp="1"/>
          </p:cNvSpPr>
          <p:nvPr>
            <p:ph type="ctrTitle"/>
          </p:nvPr>
        </p:nvSpPr>
        <p:spPr>
          <a:xfrm>
            <a:off x="1776729" y="4459039"/>
            <a:ext cx="8643011" cy="551528"/>
          </a:xfrm>
        </p:spPr>
        <p:txBody>
          <a:bodyPr>
            <a:normAutofit/>
          </a:bodyPr>
          <a:lstStyle/>
          <a:p>
            <a:r>
              <a:rPr lang="en-US" sz="3300" dirty="0"/>
              <a:t>Top 10 </a:t>
            </a:r>
            <a:r>
              <a:rPr lang="en-US" sz="3300" dirty="0" err="1"/>
              <a:t>zipcodes</a:t>
            </a:r>
            <a:r>
              <a:rPr lang="en-US" sz="3300" dirty="0"/>
              <a:t> based on mean values</a:t>
            </a:r>
          </a:p>
        </p:txBody>
      </p:sp>
      <p:grpSp>
        <p:nvGrpSpPr>
          <p:cNvPr id="10251" name="Group 10250">
            <a:extLst>
              <a:ext uri="{FF2B5EF4-FFF2-40B4-BE49-F238E27FC236}">
                <a16:creationId xmlns:a16="http://schemas.microsoft.com/office/drawing/2014/main" id="{5416DB9B-53E6-4C60-9FE7-1C40DA52F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7639235" y="600024"/>
            <a:chExt cx="3898557" cy="5222486"/>
          </a:xfrm>
        </p:grpSpPr>
        <p:sp>
          <p:nvSpPr>
            <p:cNvPr id="10252" name="Rectangle 10251">
              <a:extLst>
                <a:ext uri="{FF2B5EF4-FFF2-40B4-BE49-F238E27FC236}">
                  <a16:creationId xmlns:a16="http://schemas.microsoft.com/office/drawing/2014/main" id="{6D8EBCDF-E8F1-4478-AC12-308E946B0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979E237B-B3B3-48D2-8E4C-56703F6C2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255" name="Rectangle 10254">
            <a:extLst>
              <a:ext uri="{FF2B5EF4-FFF2-40B4-BE49-F238E27FC236}">
                <a16:creationId xmlns:a16="http://schemas.microsoft.com/office/drawing/2014/main" id="{85E970D4-D834-445E-927E-4F29A1BD0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3410" y="806495"/>
            <a:ext cx="8347608" cy="2678774"/>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2B22C62A-0D71-96C9-2F35-B1411B7857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79933" y="1402657"/>
            <a:ext cx="2560320" cy="149138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0300B3C7-2B4E-15E3-2D58-1378EB2511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12681" y="1402657"/>
            <a:ext cx="2560320" cy="149138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BDFF0E51-6DAF-2864-1796-8B473BAB2A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38901" y="1402657"/>
            <a:ext cx="2560320" cy="1491386"/>
          </a:xfrm>
          <a:prstGeom prst="rect">
            <a:avLst/>
          </a:prstGeom>
          <a:noFill/>
          <a:extLst>
            <a:ext uri="{909E8E84-426E-40DD-AFC4-6F175D3DCCD1}">
              <a14:hiddenFill xmlns:a14="http://schemas.microsoft.com/office/drawing/2010/main">
                <a:solidFill>
                  <a:srgbClr val="FFFFFF"/>
                </a:solidFill>
              </a14:hiddenFill>
            </a:ext>
          </a:extLst>
        </p:spPr>
      </p:pic>
      <p:cxnSp>
        <p:nvCxnSpPr>
          <p:cNvPr id="10257" name="Straight Connector 10256">
            <a:extLst>
              <a:ext uri="{FF2B5EF4-FFF2-40B4-BE49-F238E27FC236}">
                <a16:creationId xmlns:a16="http://schemas.microsoft.com/office/drawing/2014/main" id="{84CCDFA7-FDDD-42EF-B0A9-4D54FD31E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259" name="Picture 10258">
            <a:extLst>
              <a:ext uri="{FF2B5EF4-FFF2-40B4-BE49-F238E27FC236}">
                <a16:creationId xmlns:a16="http://schemas.microsoft.com/office/drawing/2014/main" id="{BAC2604D-C93D-4961-8AB5-AA8449DDB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261" name="Straight Connector 10260">
            <a:extLst>
              <a:ext uri="{FF2B5EF4-FFF2-40B4-BE49-F238E27FC236}">
                <a16:creationId xmlns:a16="http://schemas.microsoft.com/office/drawing/2014/main" id="{A217D093-EAE5-469D-9B48-4CE1127009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5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536D745-D148-C419-48CD-150FF6351685}"/>
              </a:ext>
            </a:extLst>
          </p:cNvPr>
          <p:cNvSpPr>
            <a:spLocks noGrp="1"/>
          </p:cNvSpPr>
          <p:nvPr>
            <p:ph type="ctrTitle"/>
          </p:nvPr>
        </p:nvSpPr>
        <p:spPr>
          <a:xfrm>
            <a:off x="8673476" y="1468464"/>
            <a:ext cx="2858835" cy="1873219"/>
          </a:xfrm>
        </p:spPr>
        <p:txBody>
          <a:bodyPr>
            <a:normAutofit/>
          </a:bodyPr>
          <a:lstStyle/>
          <a:p>
            <a:r>
              <a:rPr lang="en-US" sz="2400" dirty="0"/>
              <a:t>Top-10 neighborhood (mean Value)</a:t>
            </a:r>
          </a:p>
        </p:txBody>
      </p:sp>
      <p:grpSp>
        <p:nvGrpSpPr>
          <p:cNvPr id="14" name="Group 13">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15" name="Rectangle 14">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number&#10;&#10;Description automatically generated">
            <a:extLst>
              <a:ext uri="{FF2B5EF4-FFF2-40B4-BE49-F238E27FC236}">
                <a16:creationId xmlns:a16="http://schemas.microsoft.com/office/drawing/2014/main" id="{A2167603-8D12-1015-DC5A-26A27DEBB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222" y="2303335"/>
            <a:ext cx="6282919" cy="1492192"/>
          </a:xfrm>
          <a:prstGeom prst="rect">
            <a:avLst/>
          </a:prstGeom>
        </p:spPr>
      </p:pic>
      <p:cxnSp>
        <p:nvCxnSpPr>
          <p:cNvPr id="20" name="Straight Connector 19">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237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33" name="Rectangle 5132">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34" name="Rectangle 5133">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F9320F2-DCAF-2E3F-EFEE-CBE06C0D6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09" y="828569"/>
            <a:ext cx="8375781" cy="44869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CED252-07FC-A5D0-D8C4-CD0910B3B7AB}"/>
              </a:ext>
            </a:extLst>
          </p:cNvPr>
          <p:cNvSpPr txBox="1"/>
          <p:nvPr/>
        </p:nvSpPr>
        <p:spPr>
          <a:xfrm>
            <a:off x="4254759" y="94304"/>
            <a:ext cx="3512975" cy="369332"/>
          </a:xfrm>
          <a:prstGeom prst="rect">
            <a:avLst/>
          </a:prstGeom>
          <a:noFill/>
        </p:spPr>
        <p:txBody>
          <a:bodyPr wrap="square" rtlCol="0">
            <a:spAutoFit/>
          </a:bodyPr>
          <a:lstStyle/>
          <a:p>
            <a:r>
              <a:rPr lang="en-IN" dirty="0"/>
              <a:t>MEDIAN VALUES  V/S ZIP CODE</a:t>
            </a:r>
          </a:p>
        </p:txBody>
      </p:sp>
    </p:spTree>
    <p:extLst>
      <p:ext uri="{BB962C8B-B14F-4D97-AF65-F5344CB8AC3E}">
        <p14:creationId xmlns:p14="http://schemas.microsoft.com/office/powerpoint/2010/main" val="3467680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1D6703DA-C9F5-44CE-B061-A18446E71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E3A25F1-6286-498A-B23F-12319B4BB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632A742-1C9E-407E-4637-0F7794B4070F}"/>
              </a:ext>
            </a:extLst>
          </p:cNvPr>
          <p:cNvSpPr>
            <a:spLocks noGrp="1"/>
          </p:cNvSpPr>
          <p:nvPr>
            <p:ph type="ctrTitle"/>
          </p:nvPr>
        </p:nvSpPr>
        <p:spPr>
          <a:xfrm>
            <a:off x="1776729" y="4459039"/>
            <a:ext cx="8643011" cy="551528"/>
          </a:xfrm>
        </p:spPr>
        <p:txBody>
          <a:bodyPr>
            <a:normAutofit/>
          </a:bodyPr>
          <a:lstStyle/>
          <a:p>
            <a:r>
              <a:rPr lang="en-US" sz="3100"/>
              <a:t>Top 10 Zipcodes based on median values</a:t>
            </a:r>
          </a:p>
        </p:txBody>
      </p:sp>
      <p:grpSp>
        <p:nvGrpSpPr>
          <p:cNvPr id="2063" name="Group 2062">
            <a:extLst>
              <a:ext uri="{FF2B5EF4-FFF2-40B4-BE49-F238E27FC236}">
                <a16:creationId xmlns:a16="http://schemas.microsoft.com/office/drawing/2014/main" id="{5416DB9B-53E6-4C60-9FE7-1C40DA52F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7639235" y="600024"/>
            <a:chExt cx="3898557" cy="5222486"/>
          </a:xfrm>
        </p:grpSpPr>
        <p:sp>
          <p:nvSpPr>
            <p:cNvPr id="2064" name="Rectangle 2063">
              <a:extLst>
                <a:ext uri="{FF2B5EF4-FFF2-40B4-BE49-F238E27FC236}">
                  <a16:creationId xmlns:a16="http://schemas.microsoft.com/office/drawing/2014/main" id="{6D8EBCDF-E8F1-4478-AC12-308E946B0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979E237B-B3B3-48D2-8E4C-56703F6C2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67" name="Rectangle 2066">
            <a:extLst>
              <a:ext uri="{FF2B5EF4-FFF2-40B4-BE49-F238E27FC236}">
                <a16:creationId xmlns:a16="http://schemas.microsoft.com/office/drawing/2014/main" id="{85E970D4-D834-445E-927E-4F29A1BD0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3410" y="806495"/>
            <a:ext cx="8347608" cy="2678774"/>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34CD6EE2-F3E7-305D-3732-66BBA1C3A5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79933" y="1402657"/>
            <a:ext cx="2560320" cy="149138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74B25A1-40B7-46B3-90CE-8075390A60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12681" y="1402657"/>
            <a:ext cx="2560320" cy="14913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323D726-A91C-3191-89A5-46F37136CC4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38901" y="1402657"/>
            <a:ext cx="2560320" cy="1491386"/>
          </a:xfrm>
          <a:prstGeom prst="rect">
            <a:avLst/>
          </a:prstGeom>
          <a:noFill/>
          <a:extLst>
            <a:ext uri="{909E8E84-426E-40DD-AFC4-6F175D3DCCD1}">
              <a14:hiddenFill xmlns:a14="http://schemas.microsoft.com/office/drawing/2010/main">
                <a:solidFill>
                  <a:srgbClr val="FFFFFF"/>
                </a:solidFill>
              </a14:hiddenFill>
            </a:ext>
          </a:extLst>
        </p:spPr>
      </p:pic>
      <p:cxnSp>
        <p:nvCxnSpPr>
          <p:cNvPr id="2069" name="Straight Connector 2068">
            <a:extLst>
              <a:ext uri="{FF2B5EF4-FFF2-40B4-BE49-F238E27FC236}">
                <a16:creationId xmlns:a16="http://schemas.microsoft.com/office/drawing/2014/main" id="{84CCDFA7-FDDD-42EF-B0A9-4D54FD31E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71" name="Picture 2070">
            <a:extLst>
              <a:ext uri="{FF2B5EF4-FFF2-40B4-BE49-F238E27FC236}">
                <a16:creationId xmlns:a16="http://schemas.microsoft.com/office/drawing/2014/main" id="{BAC2604D-C93D-4961-8AB5-AA8449DDB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73" name="Straight Connector 2072">
            <a:extLst>
              <a:ext uri="{FF2B5EF4-FFF2-40B4-BE49-F238E27FC236}">
                <a16:creationId xmlns:a16="http://schemas.microsoft.com/office/drawing/2014/main" id="{A217D093-EAE5-469D-9B48-4CE1127009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92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3AEEAF3-AA8D-7EA1-8085-357BF5F80669}"/>
              </a:ext>
            </a:extLst>
          </p:cNvPr>
          <p:cNvSpPr>
            <a:spLocks noGrp="1"/>
          </p:cNvSpPr>
          <p:nvPr>
            <p:ph type="ctrTitle"/>
          </p:nvPr>
        </p:nvSpPr>
        <p:spPr>
          <a:xfrm>
            <a:off x="8673476" y="1468464"/>
            <a:ext cx="2858835" cy="1873219"/>
          </a:xfrm>
        </p:spPr>
        <p:txBody>
          <a:bodyPr>
            <a:normAutofit/>
          </a:bodyPr>
          <a:lstStyle/>
          <a:p>
            <a:r>
              <a:rPr lang="en-US" sz="2400" dirty="0"/>
              <a:t>Top-10 neighborhood (Median)</a:t>
            </a:r>
          </a:p>
        </p:txBody>
      </p:sp>
      <p:grpSp>
        <p:nvGrpSpPr>
          <p:cNvPr id="13" name="Group 12">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14" name="Rectangle 13">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9C032B28-A64E-8BA5-F239-8B18BE73D734}"/>
              </a:ext>
            </a:extLst>
          </p:cNvPr>
          <p:cNvPicPr>
            <a:picLocks noChangeAspect="1"/>
          </p:cNvPicPr>
          <p:nvPr/>
        </p:nvPicPr>
        <p:blipFill rotWithShape="1">
          <a:blip r:embed="rId2">
            <a:extLst>
              <a:ext uri="{28A0092B-C50C-407E-A947-70E740481C1C}">
                <a14:useLocalDpi xmlns:a14="http://schemas.microsoft.com/office/drawing/2010/main" val="0"/>
              </a:ext>
            </a:extLst>
          </a:blip>
          <a:srcRect l="19287" t="32745" r="11536" b="12942"/>
          <a:stretch/>
        </p:blipFill>
        <p:spPr>
          <a:xfrm>
            <a:off x="1271222" y="1507894"/>
            <a:ext cx="6282919" cy="3083074"/>
          </a:xfrm>
          <a:prstGeom prst="rect">
            <a:avLst/>
          </a:prstGeom>
        </p:spPr>
      </p:pic>
      <p:cxnSp>
        <p:nvCxnSpPr>
          <p:cNvPr id="19" name="Straight Connector 18">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76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131" name="Rectangle 413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33" name="Picture 413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35" name="Straight Connector 413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37" name="Straight Connector 413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39" name="Rectangle 4138">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1" name="Rectangle 4140">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E792FBD-2C06-BFCC-C316-209A49A06F59}"/>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a:t>Top Areas with Best ROI</a:t>
            </a:r>
          </a:p>
        </p:txBody>
      </p:sp>
      <p:grpSp>
        <p:nvGrpSpPr>
          <p:cNvPr id="4143" name="Group 4142">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4144" name="Rectangle 4143">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45" name="Rectangle 4144">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147" name="Picture 4146">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49" name="Straight Connector 4148">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D679EB75-ECE4-8B0F-1E21-5BCF4D7EA4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36508" y="858416"/>
            <a:ext cx="6850878" cy="442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265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Title 9">
            <a:extLst>
              <a:ext uri="{FF2B5EF4-FFF2-40B4-BE49-F238E27FC236}">
                <a16:creationId xmlns:a16="http://schemas.microsoft.com/office/drawing/2014/main" id="{087E5C43-D54D-A172-ABB7-463C960DA691}"/>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a:t>Top cities with best roi</a:t>
            </a:r>
          </a:p>
        </p:txBody>
      </p:sp>
      <p:grpSp>
        <p:nvGrpSpPr>
          <p:cNvPr id="27" name="Group 26">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28" name="Rectangle 27">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receipt&#10;&#10;Description automatically generated">
            <a:extLst>
              <a:ext uri="{FF2B5EF4-FFF2-40B4-BE49-F238E27FC236}">
                <a16:creationId xmlns:a16="http://schemas.microsoft.com/office/drawing/2014/main" id="{30805E0D-9CF5-2099-6DF9-F6CA8ABF8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222" y="1769287"/>
            <a:ext cx="6282919" cy="2560288"/>
          </a:xfrm>
          <a:prstGeom prst="rect">
            <a:avLst/>
          </a:prstGeom>
        </p:spPr>
      </p:pic>
      <p:cxnSp>
        <p:nvCxnSpPr>
          <p:cNvPr id="33" name="Straight Connector 32">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5" name="Picture 34">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3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58282-01E2-D283-0A99-8975DA1CC8DF}"/>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Introduction</a:t>
            </a:r>
          </a:p>
        </p:txBody>
      </p:sp>
      <p:cxnSp>
        <p:nvCxnSpPr>
          <p:cNvPr id="19" name="Straight Connector 18">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Text Placeholder 2">
            <a:extLst>
              <a:ext uri="{FF2B5EF4-FFF2-40B4-BE49-F238E27FC236}">
                <a16:creationId xmlns:a16="http://schemas.microsoft.com/office/drawing/2014/main" id="{7CAF1E4D-C05E-1D3C-3B3E-A74A68B2BC9A}"/>
              </a:ext>
            </a:extLst>
          </p:cNvPr>
          <p:cNvGraphicFramePr/>
          <p:nvPr>
            <p:extLst>
              <p:ext uri="{D42A27DB-BD31-4B8C-83A1-F6EECF244321}">
                <p14:modId xmlns:p14="http://schemas.microsoft.com/office/powerpoint/2010/main" val="221336096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159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29" name="Picture 5128">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31" name="Straight Connector 5130">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33" name="Straight Connector 5132">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35" name="Rectangle 5134">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9B46860-E8CB-C002-868F-5C9CCD0C238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Cities with least </a:t>
            </a:r>
            <a:r>
              <a:rPr lang="en-US" sz="3600" dirty="0" err="1"/>
              <a:t>roi</a:t>
            </a:r>
            <a:endParaRPr lang="en-US" sz="3600" dirty="0"/>
          </a:p>
        </p:txBody>
      </p:sp>
      <p:cxnSp>
        <p:nvCxnSpPr>
          <p:cNvPr id="5139" name="Straight Connector 5138">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141" name="Group 5140">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5142" name="Rectangle 5141">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43" name="Rectangle 5142">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9B222558-C31E-937E-C0B8-107545B1DE5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369" r="1" b="1"/>
          <a:stretch/>
        </p:blipFill>
        <p:spPr bwMode="auto">
          <a:xfrm>
            <a:off x="4618374" y="1116345"/>
            <a:ext cx="6282919" cy="3866172"/>
          </a:xfrm>
          <a:prstGeom prst="rect">
            <a:avLst/>
          </a:prstGeom>
          <a:noFill/>
          <a:extLst>
            <a:ext uri="{909E8E84-426E-40DD-AFC4-6F175D3DCCD1}">
              <a14:hiddenFill xmlns:a14="http://schemas.microsoft.com/office/drawing/2010/main">
                <a:solidFill>
                  <a:srgbClr val="FFFFFF"/>
                </a:solidFill>
              </a14:hiddenFill>
            </a:ext>
          </a:extLst>
        </p:spPr>
      </p:pic>
      <p:pic>
        <p:nvPicPr>
          <p:cNvPr id="5145" name="Picture 5144">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47" name="Straight Connector 5146">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135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CF45214A-7E27-4FBD-9626-4FB63E184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5948B8F-BEF9-411A-AFF5-EB8682D23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E5C8743-9C42-1254-B751-F0E7266D2C56}"/>
              </a:ext>
            </a:extLst>
          </p:cNvPr>
          <p:cNvSpPr>
            <a:spLocks noGrp="1"/>
          </p:cNvSpPr>
          <p:nvPr>
            <p:ph type="title"/>
          </p:nvPr>
        </p:nvSpPr>
        <p:spPr>
          <a:xfrm>
            <a:off x="1776728" y="4613198"/>
            <a:ext cx="8654522" cy="844697"/>
          </a:xfrm>
        </p:spPr>
        <p:txBody>
          <a:bodyPr vert="horz" lIns="91440" tIns="45720" rIns="91440" bIns="45720" rtlCol="0" anchor="t">
            <a:normAutofit/>
          </a:bodyPr>
          <a:lstStyle/>
          <a:p>
            <a:r>
              <a:rPr lang="en-US" dirty="0"/>
              <a:t>Cities with least </a:t>
            </a:r>
            <a:r>
              <a:rPr lang="en-US"/>
              <a:t>roi</a:t>
            </a:r>
            <a:endParaRPr lang="en-US" dirty="0"/>
          </a:p>
        </p:txBody>
      </p:sp>
      <p:grpSp>
        <p:nvGrpSpPr>
          <p:cNvPr id="22" name="Group 21">
            <a:extLst>
              <a:ext uri="{FF2B5EF4-FFF2-40B4-BE49-F238E27FC236}">
                <a16:creationId xmlns:a16="http://schemas.microsoft.com/office/drawing/2014/main" id="{656E9442-4072-4A0B-B37D-0B5BFCEED0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12888" y="323838"/>
            <a:ext cx="6753096" cy="3652791"/>
            <a:chOff x="8170453" y="600024"/>
            <a:chExt cx="2830906" cy="5222486"/>
          </a:xfrm>
        </p:grpSpPr>
        <p:sp>
          <p:nvSpPr>
            <p:cNvPr id="23" name="Rectangle 22">
              <a:extLst>
                <a:ext uri="{FF2B5EF4-FFF2-40B4-BE49-F238E27FC236}">
                  <a16:creationId xmlns:a16="http://schemas.microsoft.com/office/drawing/2014/main" id="{8ED24DB1-81C7-424C-8473-A0037A405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0453" y="600024"/>
              <a:ext cx="2830906"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87F533B-5070-45AE-A893-2DC9DC729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01079" y="1062693"/>
              <a:ext cx="2566189"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A close-up of a receipt&#10;&#10;Description automatically generated">
            <a:extLst>
              <a:ext uri="{FF2B5EF4-FFF2-40B4-BE49-F238E27FC236}">
                <a16:creationId xmlns:a16="http://schemas.microsoft.com/office/drawing/2014/main" id="{6940FA3A-CB1D-CAD8-4F66-D98C167557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53530" y="963739"/>
            <a:ext cx="5264939" cy="2369223"/>
          </a:xfrm>
          <a:prstGeom prst="rect">
            <a:avLst/>
          </a:prstGeom>
        </p:spPr>
      </p:pic>
      <p:cxnSp>
        <p:nvCxnSpPr>
          <p:cNvPr id="26" name="Straight Connector 25">
            <a:extLst>
              <a:ext uri="{FF2B5EF4-FFF2-40B4-BE49-F238E27FC236}">
                <a16:creationId xmlns:a16="http://schemas.microsoft.com/office/drawing/2014/main" id="{B3512805-6A13-4DEE-95A1-C67719E74F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46079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8" name="Picture 27">
            <a:extLst>
              <a:ext uri="{FF2B5EF4-FFF2-40B4-BE49-F238E27FC236}">
                <a16:creationId xmlns:a16="http://schemas.microsoft.com/office/drawing/2014/main" id="{975557E8-F310-43E6-9E6B-DA46918212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A672E9A2-3D4F-4010-A5D0-72E72775A3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985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97DCCD17-E2FF-18C6-3592-1F9EBC400469}"/>
              </a:ext>
            </a:extLst>
          </p:cNvPr>
          <p:cNvSpPr>
            <a:spLocks noGrp="1"/>
          </p:cNvSpPr>
          <p:nvPr>
            <p:ph type="ctrTitle"/>
          </p:nvPr>
        </p:nvSpPr>
        <p:spPr>
          <a:xfrm>
            <a:off x="6585200" y="967167"/>
            <a:ext cx="4151306" cy="2374516"/>
          </a:xfrm>
        </p:spPr>
        <p:txBody>
          <a:bodyPr>
            <a:normAutofit/>
          </a:bodyPr>
          <a:lstStyle/>
          <a:p>
            <a:r>
              <a:rPr lang="en-US" sz="4800"/>
              <a:t>Heat map</a:t>
            </a:r>
            <a:br>
              <a:rPr lang="en-US" sz="4800"/>
            </a:br>
            <a:endParaRPr lang="en-US" sz="4800"/>
          </a:p>
        </p:txBody>
      </p:sp>
      <p:pic>
        <p:nvPicPr>
          <p:cNvPr id="6146" name="Picture 2">
            <a:extLst>
              <a:ext uri="{FF2B5EF4-FFF2-40B4-BE49-F238E27FC236}">
                <a16:creationId xmlns:a16="http://schemas.microsoft.com/office/drawing/2014/main" id="{DCBFF083-2276-31A0-D5A4-EC2C4F2BDF9D}"/>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1472125" y="805583"/>
            <a:ext cx="4276249" cy="4660762"/>
          </a:xfrm>
          <a:prstGeom prst="rect">
            <a:avLst/>
          </a:prstGeom>
          <a:noFill/>
          <a:extLst>
            <a:ext uri="{909E8E84-426E-40DD-AFC4-6F175D3DCCD1}">
              <a14:hiddenFill xmlns:a14="http://schemas.microsoft.com/office/drawing/2010/main">
                <a:solidFill>
                  <a:srgbClr val="FFFFFF"/>
                </a:solidFill>
              </a14:hiddenFill>
            </a:ext>
          </a:extLst>
        </p:spPr>
      </p:pic>
      <p:cxnSp>
        <p:nvCxnSpPr>
          <p:cNvPr id="6155" name="Straight Connector 6154">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157" name="Picture 6156">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59" name="Straight Connector 6158">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12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D89ECFB-8421-4BB8-A23D-8B8D151F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4911EB7-93CE-44FF-973F-B25ECF5DF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a16="http://schemas.microsoft.com/office/drawing/2014/main" id="{73142F2B-6394-085E-1363-D7170E4B2B1C}"/>
              </a:ext>
            </a:extLst>
          </p:cNvPr>
          <p:cNvSpPr>
            <a:spLocks noGrp="1"/>
          </p:cNvSpPr>
          <p:nvPr>
            <p:ph type="ctrTitle"/>
          </p:nvPr>
        </p:nvSpPr>
        <p:spPr>
          <a:xfrm>
            <a:off x="485695" y="1474969"/>
            <a:ext cx="3026558" cy="1868760"/>
          </a:xfrm>
        </p:spPr>
        <p:txBody>
          <a:bodyPr>
            <a:normAutofit/>
          </a:bodyPr>
          <a:lstStyle/>
          <a:p>
            <a:pPr algn="ctr"/>
            <a:r>
              <a:rPr lang="en-US" sz="2800" dirty="0"/>
              <a:t>NUMERICAL AND CATEGORICAL COLUMNS</a:t>
            </a:r>
          </a:p>
        </p:txBody>
      </p:sp>
      <p:cxnSp>
        <p:nvCxnSpPr>
          <p:cNvPr id="28" name="Straight Connector 27">
            <a:extLst>
              <a:ext uri="{FF2B5EF4-FFF2-40B4-BE49-F238E27FC236}">
                <a16:creationId xmlns:a16="http://schemas.microsoft.com/office/drawing/2014/main" id="{72870A17-34CA-4FF4-8777-CE7D7B986B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9" name="Group 28">
            <a:extLst>
              <a:ext uri="{FF2B5EF4-FFF2-40B4-BE49-F238E27FC236}">
                <a16:creationId xmlns:a16="http://schemas.microsoft.com/office/drawing/2014/main" id="{34B79B4F-74AA-4B58-BBD2-2C3804928D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0638" y="482171"/>
            <a:ext cx="7560115" cy="5149101"/>
            <a:chOff x="7463258" y="583365"/>
            <a:chExt cx="7560115" cy="5181928"/>
          </a:xfrm>
        </p:grpSpPr>
        <p:sp>
          <p:nvSpPr>
            <p:cNvPr id="17" name="Rectangle 16">
              <a:extLst>
                <a:ext uri="{FF2B5EF4-FFF2-40B4-BE49-F238E27FC236}">
                  <a16:creationId xmlns:a16="http://schemas.microsoft.com/office/drawing/2014/main" id="{FE994EF0-F368-43B3-9BF0-442E33BC3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B478E81-F333-452C-B354-06E13FB0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4E4C1088-922B-4744-BB37-5D47AEA4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 shot of a computer&#10;&#10;Description automatically generated">
            <a:extLst>
              <a:ext uri="{FF2B5EF4-FFF2-40B4-BE49-F238E27FC236}">
                <a16:creationId xmlns:a16="http://schemas.microsoft.com/office/drawing/2014/main" id="{9A7CD2F1-309B-F217-357A-0EBC3FD4E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225" y="1116345"/>
            <a:ext cx="2271376" cy="3866172"/>
          </a:xfrm>
          <a:prstGeom prst="rect">
            <a:avLst/>
          </a:prstGeom>
        </p:spPr>
      </p:pic>
      <p:pic>
        <p:nvPicPr>
          <p:cNvPr id="5" name="Picture 4" descr="A screen shot of a computer program&#10;&#10;Description automatically generated">
            <a:extLst>
              <a:ext uri="{FF2B5EF4-FFF2-40B4-BE49-F238E27FC236}">
                <a16:creationId xmlns:a16="http://schemas.microsoft.com/office/drawing/2014/main" id="{056B0A15-A143-61A0-0EEE-358F67E5ECA8}"/>
              </a:ext>
            </a:extLst>
          </p:cNvPr>
          <p:cNvPicPr>
            <a:picLocks noChangeAspect="1"/>
          </p:cNvPicPr>
          <p:nvPr/>
        </p:nvPicPr>
        <p:blipFill rotWithShape="1">
          <a:blip r:embed="rId3">
            <a:extLst>
              <a:ext uri="{28A0092B-C50C-407E-A947-70E740481C1C}">
                <a14:useLocalDpi xmlns:a14="http://schemas.microsoft.com/office/drawing/2010/main" val="0"/>
              </a:ext>
            </a:extLst>
          </a:blip>
          <a:srcRect r="28412" b="3"/>
          <a:stretch/>
        </p:blipFill>
        <p:spPr>
          <a:xfrm>
            <a:off x="7849810" y="1526902"/>
            <a:ext cx="3059596" cy="3045058"/>
          </a:xfrm>
          <a:prstGeom prst="rect">
            <a:avLst/>
          </a:prstGeom>
        </p:spPr>
      </p:pic>
      <p:pic>
        <p:nvPicPr>
          <p:cNvPr id="32" name="Picture 31">
            <a:extLst>
              <a:ext uri="{FF2B5EF4-FFF2-40B4-BE49-F238E27FC236}">
                <a16:creationId xmlns:a16="http://schemas.microsoft.com/office/drawing/2014/main" id="{15621CD7-6951-4B76-949B-6D851A2BE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7AD09E24-F963-4867-8AA6-3D2F8D3C8A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089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7712-6BE8-8FC5-4C47-A47C74F05264}"/>
              </a:ext>
            </a:extLst>
          </p:cNvPr>
          <p:cNvSpPr>
            <a:spLocks noGrp="1"/>
          </p:cNvSpPr>
          <p:nvPr>
            <p:ph type="title"/>
          </p:nvPr>
        </p:nvSpPr>
        <p:spPr/>
        <p:txBody>
          <a:bodyPr/>
          <a:lstStyle/>
          <a:p>
            <a:r>
              <a:rPr lang="en-US" dirty="0"/>
              <a:t>Machine learning techniques used</a:t>
            </a:r>
          </a:p>
        </p:txBody>
      </p:sp>
      <p:graphicFrame>
        <p:nvGraphicFramePr>
          <p:cNvPr id="5" name="Content Placeholder 2">
            <a:extLst>
              <a:ext uri="{FF2B5EF4-FFF2-40B4-BE49-F238E27FC236}">
                <a16:creationId xmlns:a16="http://schemas.microsoft.com/office/drawing/2014/main" id="{511DBBEB-F49D-2AFA-7C75-4653EE321B99}"/>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467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A615-C7AC-6505-09E1-95F61B87EB31}"/>
              </a:ext>
            </a:extLst>
          </p:cNvPr>
          <p:cNvSpPr>
            <a:spLocks noGrp="1"/>
          </p:cNvSpPr>
          <p:nvPr>
            <p:ph type="title"/>
          </p:nvPr>
        </p:nvSpPr>
        <p:spPr/>
        <p:txBody>
          <a:bodyPr/>
          <a:lstStyle/>
          <a:p>
            <a:r>
              <a:rPr lang="en-US" dirty="0"/>
              <a:t>Linear Regression</a:t>
            </a:r>
          </a:p>
        </p:txBody>
      </p:sp>
      <p:pic>
        <p:nvPicPr>
          <p:cNvPr id="5" name="Content Placeholder 4" descr="A white background with black text&#10;&#10;Description automatically generated">
            <a:extLst>
              <a:ext uri="{FF2B5EF4-FFF2-40B4-BE49-F238E27FC236}">
                <a16:creationId xmlns:a16="http://schemas.microsoft.com/office/drawing/2014/main" id="{91CE1C0E-C9EB-6A29-A4A3-5F7A0C017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444750"/>
            <a:ext cx="7861300" cy="1968500"/>
          </a:xfrm>
        </p:spPr>
      </p:pic>
    </p:spTree>
    <p:extLst>
      <p:ext uri="{BB962C8B-B14F-4D97-AF65-F5344CB8AC3E}">
        <p14:creationId xmlns:p14="http://schemas.microsoft.com/office/powerpoint/2010/main" val="600823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55FB-1C5C-049D-C8F3-57C3EB29280F}"/>
              </a:ext>
            </a:extLst>
          </p:cNvPr>
          <p:cNvSpPr>
            <a:spLocks noGrp="1"/>
          </p:cNvSpPr>
          <p:nvPr>
            <p:ph type="title"/>
          </p:nvPr>
        </p:nvSpPr>
        <p:spPr/>
        <p:txBody>
          <a:bodyPr/>
          <a:lstStyle/>
          <a:p>
            <a:r>
              <a:rPr lang="en-US" dirty="0"/>
              <a:t>Random Forest</a:t>
            </a:r>
          </a:p>
        </p:txBody>
      </p:sp>
      <p:pic>
        <p:nvPicPr>
          <p:cNvPr id="5" name="Content Placeholder 4" descr="A group of black text&#10;&#10;Description automatically generated">
            <a:extLst>
              <a:ext uri="{FF2B5EF4-FFF2-40B4-BE49-F238E27FC236}">
                <a16:creationId xmlns:a16="http://schemas.microsoft.com/office/drawing/2014/main" id="{B255F178-6DC2-7C50-9D2D-EA193ED13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462" y="2743994"/>
            <a:ext cx="8661400" cy="1993900"/>
          </a:xfrm>
        </p:spPr>
      </p:pic>
    </p:spTree>
    <p:extLst>
      <p:ext uri="{BB962C8B-B14F-4D97-AF65-F5344CB8AC3E}">
        <p14:creationId xmlns:p14="http://schemas.microsoft.com/office/powerpoint/2010/main" val="2276570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007B-0F8D-60A8-D94E-1AA98BD4400F}"/>
              </a:ext>
            </a:extLst>
          </p:cNvPr>
          <p:cNvSpPr>
            <a:spLocks noGrp="1"/>
          </p:cNvSpPr>
          <p:nvPr>
            <p:ph type="title"/>
          </p:nvPr>
        </p:nvSpPr>
        <p:spPr/>
        <p:txBody>
          <a:bodyPr/>
          <a:lstStyle/>
          <a:p>
            <a:r>
              <a:rPr lang="en-US" dirty="0"/>
              <a:t>Gradient boosting</a:t>
            </a:r>
          </a:p>
        </p:txBody>
      </p:sp>
      <p:pic>
        <p:nvPicPr>
          <p:cNvPr id="5" name="Content Placeholder 4" descr="A screenshot of a computer screen&#10;&#10;Description automatically generated">
            <a:extLst>
              <a:ext uri="{FF2B5EF4-FFF2-40B4-BE49-F238E27FC236}">
                <a16:creationId xmlns:a16="http://schemas.microsoft.com/office/drawing/2014/main" id="{2800D93B-F5FA-3037-CA7F-11F4D746CA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262" y="2718594"/>
            <a:ext cx="9321800" cy="2044700"/>
          </a:xfrm>
        </p:spPr>
      </p:pic>
    </p:spTree>
    <p:extLst>
      <p:ext uri="{BB962C8B-B14F-4D97-AF65-F5344CB8AC3E}">
        <p14:creationId xmlns:p14="http://schemas.microsoft.com/office/powerpoint/2010/main" val="2357719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D1CF-5335-2061-C9D9-755879D4E5D4}"/>
              </a:ext>
            </a:extLst>
          </p:cNvPr>
          <p:cNvSpPr>
            <a:spLocks noGrp="1"/>
          </p:cNvSpPr>
          <p:nvPr>
            <p:ph type="title"/>
          </p:nvPr>
        </p:nvSpPr>
        <p:spPr/>
        <p:txBody>
          <a:bodyPr/>
          <a:lstStyle/>
          <a:p>
            <a:r>
              <a:rPr lang="en-US" dirty="0" err="1"/>
              <a:t>xG</a:t>
            </a:r>
            <a:r>
              <a:rPr lang="en-US" dirty="0"/>
              <a:t> boost</a:t>
            </a:r>
          </a:p>
        </p:txBody>
      </p:sp>
      <p:pic>
        <p:nvPicPr>
          <p:cNvPr id="5" name="Content Placeholder 4" descr="A number of numbers and symbols&#10;&#10;Description automatically generated with medium confidence">
            <a:extLst>
              <a:ext uri="{FF2B5EF4-FFF2-40B4-BE49-F238E27FC236}">
                <a16:creationId xmlns:a16="http://schemas.microsoft.com/office/drawing/2014/main" id="{CF1296D0-4DA8-577A-5C5B-83DA6052D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8262" y="2826544"/>
            <a:ext cx="7289800" cy="1828800"/>
          </a:xfrm>
        </p:spPr>
      </p:pic>
    </p:spTree>
    <p:extLst>
      <p:ext uri="{BB962C8B-B14F-4D97-AF65-F5344CB8AC3E}">
        <p14:creationId xmlns:p14="http://schemas.microsoft.com/office/powerpoint/2010/main" val="3654965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04EA-92CB-9206-3F2C-86DEFF90F971}"/>
              </a:ext>
            </a:extLst>
          </p:cNvPr>
          <p:cNvSpPr>
            <a:spLocks noGrp="1"/>
          </p:cNvSpPr>
          <p:nvPr>
            <p:ph type="title"/>
          </p:nvPr>
        </p:nvSpPr>
        <p:spPr/>
        <p:txBody>
          <a:bodyPr/>
          <a:lstStyle/>
          <a:p>
            <a:r>
              <a:rPr lang="en-IN" dirty="0"/>
              <a:t>Conclusion/Summary</a:t>
            </a:r>
          </a:p>
        </p:txBody>
      </p:sp>
      <p:sp>
        <p:nvSpPr>
          <p:cNvPr id="3" name="Text Placeholder 2">
            <a:extLst>
              <a:ext uri="{FF2B5EF4-FFF2-40B4-BE49-F238E27FC236}">
                <a16:creationId xmlns:a16="http://schemas.microsoft.com/office/drawing/2014/main" id="{C1391CE7-31BB-CBEC-27E5-3D914AF1CA6F}"/>
              </a:ext>
            </a:extLst>
          </p:cNvPr>
          <p:cNvSpPr>
            <a:spLocks noGrp="1"/>
          </p:cNvSpPr>
          <p:nvPr>
            <p:ph type="body" idx="1"/>
          </p:nvPr>
        </p:nvSpPr>
        <p:spPr/>
        <p:txBody>
          <a:bodyPr>
            <a:normAutofit fontScale="92500" lnSpcReduction="10000"/>
          </a:bodyPr>
          <a:lstStyle/>
          <a:p>
            <a:r>
              <a:rPr lang="en-US" dirty="0"/>
              <a:t>Got the R^2 score by performing machine learning algorithms:</a:t>
            </a:r>
          </a:p>
          <a:p>
            <a:pPr marL="0" indent="0">
              <a:buNone/>
            </a:pPr>
            <a:r>
              <a:rPr lang="en-US" dirty="0"/>
              <a:t>     Linear regression: 0.83</a:t>
            </a:r>
          </a:p>
          <a:p>
            <a:pPr marL="0" indent="0">
              <a:buNone/>
            </a:pPr>
            <a:r>
              <a:rPr lang="en-US" dirty="0"/>
              <a:t>     Random Forest: 0.99</a:t>
            </a:r>
          </a:p>
          <a:p>
            <a:pPr marL="0" indent="0">
              <a:buNone/>
            </a:pPr>
            <a:r>
              <a:rPr lang="en-US" dirty="0"/>
              <a:t>     Gradient Boosting: 0.99</a:t>
            </a:r>
          </a:p>
          <a:p>
            <a:pPr marL="0" indent="0">
              <a:buNone/>
            </a:pPr>
            <a:r>
              <a:rPr lang="en-US" dirty="0"/>
              <a:t>     </a:t>
            </a:r>
            <a:r>
              <a:rPr lang="en-US" dirty="0" err="1"/>
              <a:t>XGboost</a:t>
            </a:r>
            <a:r>
              <a:rPr lang="en-US" dirty="0"/>
              <a:t>: 0.99</a:t>
            </a:r>
          </a:p>
          <a:p>
            <a:r>
              <a:rPr lang="en-US" dirty="0"/>
              <a:t>In conclusion, this project demonstrates the potential of machine learning in predicting Airbnb prices. By leveraging predictive analytics, both customers and hosts can benefit from informed decision-making and competitive pricing strategies.</a:t>
            </a:r>
            <a:endParaRPr lang="en-IN" dirty="0"/>
          </a:p>
        </p:txBody>
      </p:sp>
    </p:spTree>
    <p:extLst>
      <p:ext uri="{BB962C8B-B14F-4D97-AF65-F5344CB8AC3E}">
        <p14:creationId xmlns:p14="http://schemas.microsoft.com/office/powerpoint/2010/main" val="347642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7FA4D42-65A2-43F3-B3E9-FD6D603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FD2CDA-D2E2-4E29-862F-3EF51E21D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2" name="Group 21">
            <a:extLst>
              <a:ext uri="{FF2B5EF4-FFF2-40B4-BE49-F238E27FC236}">
                <a16:creationId xmlns:a16="http://schemas.microsoft.com/office/drawing/2014/main" id="{B071059D-2A1C-4086-9685-CD5E7444B0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23" name="Rectangle 22">
              <a:extLst>
                <a:ext uri="{FF2B5EF4-FFF2-40B4-BE49-F238E27FC236}">
                  <a16:creationId xmlns:a16="http://schemas.microsoft.com/office/drawing/2014/main" id="{869CB73A-BE1E-44A1-B082-574755C8C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7674C1A-A7A7-4416-A164-BCAECE838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412A852B-0DE0-4F26-B397-1E207E047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67121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92E1EA7-582F-4962-9969-DC469519F7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317" y="1847088"/>
            <a:ext cx="49850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6BE1155-2C8F-52AE-C34A-35B7C295714C}"/>
              </a:ext>
            </a:extLst>
          </p:cNvPr>
          <p:cNvSpPr>
            <a:spLocks noGrp="1"/>
          </p:cNvSpPr>
          <p:nvPr>
            <p:ph type="title"/>
          </p:nvPr>
        </p:nvSpPr>
        <p:spPr>
          <a:xfrm>
            <a:off x="5753318" y="804520"/>
            <a:ext cx="4985079" cy="1049235"/>
          </a:xfrm>
        </p:spPr>
        <p:txBody>
          <a:bodyPr vert="horz" lIns="91440" tIns="45720" rIns="91440" bIns="45720" rtlCol="0" anchor="t">
            <a:normAutofit/>
          </a:bodyPr>
          <a:lstStyle/>
          <a:p>
            <a:r>
              <a:rPr lang="en-US"/>
              <a:t>Why This Project?</a:t>
            </a:r>
          </a:p>
        </p:txBody>
      </p:sp>
      <p:pic>
        <p:nvPicPr>
          <p:cNvPr id="7" name="Graphic 6" descr="Tractor">
            <a:extLst>
              <a:ext uri="{FF2B5EF4-FFF2-40B4-BE49-F238E27FC236}">
                <a16:creationId xmlns:a16="http://schemas.microsoft.com/office/drawing/2014/main" id="{8076A70B-E919-EA12-256D-4F1AF886D7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1223" y="1368360"/>
            <a:ext cx="3362141" cy="3362141"/>
          </a:xfrm>
          <a:prstGeom prst="rect">
            <a:avLst/>
          </a:prstGeom>
        </p:spPr>
      </p:pic>
      <p:sp>
        <p:nvSpPr>
          <p:cNvPr id="3" name="Text Placeholder 2">
            <a:extLst>
              <a:ext uri="{FF2B5EF4-FFF2-40B4-BE49-F238E27FC236}">
                <a16:creationId xmlns:a16="http://schemas.microsoft.com/office/drawing/2014/main" id="{DEC82C2A-3EE8-05EA-EFF7-E32441A4FE55}"/>
              </a:ext>
            </a:extLst>
          </p:cNvPr>
          <p:cNvSpPr>
            <a:spLocks noGrp="1"/>
          </p:cNvSpPr>
          <p:nvPr>
            <p:ph type="body" idx="1"/>
          </p:nvPr>
        </p:nvSpPr>
        <p:spPr>
          <a:xfrm>
            <a:off x="5753317" y="2015732"/>
            <a:ext cx="4985080" cy="3450613"/>
          </a:xfrm>
        </p:spPr>
        <p:txBody>
          <a:bodyPr vert="horz" lIns="91440" tIns="45720" rIns="91440" bIns="45720" rtlCol="0" anchor="t">
            <a:normAutofit/>
          </a:bodyPr>
          <a:lstStyle/>
          <a:p>
            <a:pPr>
              <a:lnSpc>
                <a:spcPct val="110000"/>
              </a:lnSpc>
            </a:pPr>
            <a:r>
              <a:rPr lang="en-US" dirty="0"/>
              <a:t>This project aims to predict Airbnb prices using machine learning techniques. </a:t>
            </a:r>
            <a:endParaRPr lang="en-US"/>
          </a:p>
          <a:p>
            <a:pPr>
              <a:lnSpc>
                <a:spcPct val="110000"/>
              </a:lnSpc>
            </a:pPr>
            <a:r>
              <a:rPr lang="en-US" dirty="0"/>
              <a:t>This project would be beneficial to both customers and new Airbnb hosts. Customers can make informed decisions about booking their favorite spot based on predicted prices. For new Airbnb hosts, it provides insights into setting competitive prices in the market.</a:t>
            </a:r>
            <a:endParaRPr lang="en-US"/>
          </a:p>
          <a:p>
            <a:pPr>
              <a:lnSpc>
                <a:spcPct val="110000"/>
              </a:lnSpc>
            </a:pPr>
            <a:endParaRPr lang="en-US"/>
          </a:p>
        </p:txBody>
      </p:sp>
      <p:pic>
        <p:nvPicPr>
          <p:cNvPr id="30" name="Picture 29">
            <a:extLst>
              <a:ext uri="{FF2B5EF4-FFF2-40B4-BE49-F238E27FC236}">
                <a16:creationId xmlns:a16="http://schemas.microsoft.com/office/drawing/2014/main" id="{902AF165-73E4-493F-80C2-C80E393F64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2CBFBA1A-A6D7-47C1-ACBB-29FBCFF0B3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53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ABC776-8E99-FD66-607C-07BC9F2991D2}"/>
              </a:ext>
            </a:extLst>
          </p:cNvPr>
          <p:cNvSpPr txBox="1"/>
          <p:nvPr/>
        </p:nvSpPr>
        <p:spPr>
          <a:xfrm>
            <a:off x="536510" y="381297"/>
            <a:ext cx="6102220" cy="461665"/>
          </a:xfrm>
          <a:prstGeom prst="rect">
            <a:avLst/>
          </a:prstGeom>
          <a:noFill/>
        </p:spPr>
        <p:txBody>
          <a:bodyPr wrap="square">
            <a:spAutoFit/>
          </a:bodyPr>
          <a:lstStyle/>
          <a:p>
            <a:r>
              <a:rPr lang="en-US" sz="2400">
                <a:latin typeface="+mj-lt"/>
              </a:rPr>
              <a:t>About Data Set</a:t>
            </a:r>
            <a:endParaRPr lang="en-US" sz="2400" dirty="0">
              <a:latin typeface="+mj-lt"/>
            </a:endParaRPr>
          </a:p>
        </p:txBody>
      </p:sp>
      <p:sp>
        <p:nvSpPr>
          <p:cNvPr id="5" name="TextBox 4">
            <a:extLst>
              <a:ext uri="{FF2B5EF4-FFF2-40B4-BE49-F238E27FC236}">
                <a16:creationId xmlns:a16="http://schemas.microsoft.com/office/drawing/2014/main" id="{AD60DB10-09C0-1F8B-DA43-3D60CF076BBE}"/>
              </a:ext>
            </a:extLst>
          </p:cNvPr>
          <p:cNvSpPr txBox="1"/>
          <p:nvPr/>
        </p:nvSpPr>
        <p:spPr>
          <a:xfrm>
            <a:off x="536510" y="1025108"/>
            <a:ext cx="6102220" cy="1754326"/>
          </a:xfrm>
          <a:prstGeom prst="rect">
            <a:avLst/>
          </a:prstGeom>
          <a:noFill/>
        </p:spPr>
        <p:txBody>
          <a:bodyPr wrap="square">
            <a:spAutoFit/>
          </a:bodyPr>
          <a:lstStyle/>
          <a:p>
            <a:r>
              <a:rPr lang="en-US"/>
              <a:t>Sources:  </a:t>
            </a:r>
          </a:p>
          <a:p>
            <a:endParaRPr lang="en-US"/>
          </a:p>
          <a:p>
            <a:pPr marL="342900" indent="-342900">
              <a:lnSpc>
                <a:spcPct val="150000"/>
              </a:lnSpc>
              <a:buFont typeface="Arial" panose="020B0604020202020204" pitchFamily="34" charset="0"/>
              <a:buChar char="•"/>
            </a:pPr>
            <a:r>
              <a:rPr lang="en-US"/>
              <a:t>Kaggle (Air bnb Data set)- df</a:t>
            </a:r>
          </a:p>
          <a:p>
            <a:pPr marL="342900" indent="-342900">
              <a:lnSpc>
                <a:spcPct val="150000"/>
              </a:lnSpc>
              <a:buFont typeface="Arial" panose="020B0604020202020204" pitchFamily="34" charset="0"/>
              <a:buChar char="•"/>
            </a:pPr>
            <a:r>
              <a:rPr lang="en-US"/>
              <a:t>Zillow.com(residential price data set) – df1</a:t>
            </a:r>
          </a:p>
          <a:p>
            <a:endParaRPr lang="en-US" dirty="0"/>
          </a:p>
        </p:txBody>
      </p:sp>
      <p:pic>
        <p:nvPicPr>
          <p:cNvPr id="7" name="Picture 6">
            <a:extLst>
              <a:ext uri="{FF2B5EF4-FFF2-40B4-BE49-F238E27FC236}">
                <a16:creationId xmlns:a16="http://schemas.microsoft.com/office/drawing/2014/main" id="{5EE2B6D3-1F4D-DE96-7D98-1FCE4D0CDF79}"/>
              </a:ext>
            </a:extLst>
          </p:cNvPr>
          <p:cNvPicPr>
            <a:picLocks noChangeAspect="1"/>
          </p:cNvPicPr>
          <p:nvPr/>
        </p:nvPicPr>
        <p:blipFill>
          <a:blip r:embed="rId2"/>
          <a:stretch>
            <a:fillRect/>
          </a:stretch>
        </p:blipFill>
        <p:spPr>
          <a:xfrm>
            <a:off x="1848670" y="2501042"/>
            <a:ext cx="8245151" cy="3155050"/>
          </a:xfrm>
          <a:prstGeom prst="rect">
            <a:avLst/>
          </a:prstGeom>
        </p:spPr>
      </p:pic>
      <p:sp>
        <p:nvSpPr>
          <p:cNvPr id="2" name="TextBox 1">
            <a:extLst>
              <a:ext uri="{FF2B5EF4-FFF2-40B4-BE49-F238E27FC236}">
                <a16:creationId xmlns:a16="http://schemas.microsoft.com/office/drawing/2014/main" id="{2C4E41FF-8A6C-88F6-CFC3-790EB21ECE9C}"/>
              </a:ext>
            </a:extLst>
          </p:cNvPr>
          <p:cNvSpPr txBox="1"/>
          <p:nvPr/>
        </p:nvSpPr>
        <p:spPr>
          <a:xfrm>
            <a:off x="4868334" y="5656092"/>
            <a:ext cx="5350933" cy="369332"/>
          </a:xfrm>
          <a:prstGeom prst="rect">
            <a:avLst/>
          </a:prstGeom>
          <a:noFill/>
        </p:spPr>
        <p:txBody>
          <a:bodyPr wrap="square" rtlCol="0">
            <a:spAutoFit/>
          </a:bodyPr>
          <a:lstStyle/>
          <a:p>
            <a:r>
              <a:rPr lang="en-US" dirty="0"/>
              <a:t>Basic Data Set Structure</a:t>
            </a:r>
          </a:p>
        </p:txBody>
      </p:sp>
    </p:spTree>
    <p:extLst>
      <p:ext uri="{BB962C8B-B14F-4D97-AF65-F5344CB8AC3E}">
        <p14:creationId xmlns:p14="http://schemas.microsoft.com/office/powerpoint/2010/main" val="380401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9E1FA4-890B-4B99-B1AD-AA4B78666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EE58B7-C53C-4E7B-A78E-2C44E3E0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9020B68-59E2-FD6A-9181-616431E1F8CC}"/>
              </a:ext>
            </a:extLst>
          </p:cNvPr>
          <p:cNvSpPr>
            <a:spLocks noGrp="1"/>
          </p:cNvSpPr>
          <p:nvPr>
            <p:ph type="ctrTitle"/>
          </p:nvPr>
        </p:nvSpPr>
        <p:spPr>
          <a:xfrm>
            <a:off x="1776424" y="4460798"/>
            <a:ext cx="8637073" cy="558063"/>
          </a:xfrm>
        </p:spPr>
        <p:txBody>
          <a:bodyPr>
            <a:normAutofit/>
          </a:bodyPr>
          <a:lstStyle/>
          <a:p>
            <a:r>
              <a:rPr lang="en-US" sz="1700"/>
              <a:t>Type of properties</a:t>
            </a:r>
            <a:br>
              <a:rPr lang="en-US" sz="1700"/>
            </a:br>
            <a:endParaRPr lang="en-US" sz="1700"/>
          </a:p>
        </p:txBody>
      </p:sp>
      <p:grpSp>
        <p:nvGrpSpPr>
          <p:cNvPr id="14" name="Group 13">
            <a:extLst>
              <a:ext uri="{FF2B5EF4-FFF2-40B4-BE49-F238E27FC236}">
                <a16:creationId xmlns:a16="http://schemas.microsoft.com/office/drawing/2014/main" id="{B4BA1F0E-270C-4AB7-809E-DBD5AB8966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64906" y="323838"/>
            <a:ext cx="8661501" cy="3652791"/>
            <a:chOff x="7773058" y="600024"/>
            <a:chExt cx="3630912" cy="5222486"/>
          </a:xfrm>
        </p:grpSpPr>
        <p:sp>
          <p:nvSpPr>
            <p:cNvPr id="15" name="Rectangle 14">
              <a:extLst>
                <a:ext uri="{FF2B5EF4-FFF2-40B4-BE49-F238E27FC236}">
                  <a16:creationId xmlns:a16="http://schemas.microsoft.com/office/drawing/2014/main" id="{F753DA19-3231-4BF9-80B9-6200D2367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3058" y="600024"/>
              <a:ext cx="3630912"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1F8506-51A0-4CD0-889F-826E9E678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04482" y="1062693"/>
              <a:ext cx="3367301"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9BCA0E2-0826-4688-8066-477F24371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4322" y="822145"/>
            <a:ext cx="7702878" cy="2662923"/>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3DFF46-335D-0CE1-A1F9-428F6009A751}"/>
              </a:ext>
            </a:extLst>
          </p:cNvPr>
          <p:cNvPicPr>
            <a:picLocks noChangeAspect="1"/>
          </p:cNvPicPr>
          <p:nvPr/>
        </p:nvPicPr>
        <p:blipFill>
          <a:blip r:embed="rId2"/>
          <a:stretch>
            <a:fillRect/>
          </a:stretch>
        </p:blipFill>
        <p:spPr>
          <a:xfrm>
            <a:off x="2639411" y="963739"/>
            <a:ext cx="3138044" cy="2369223"/>
          </a:xfrm>
          <a:prstGeom prst="rect">
            <a:avLst/>
          </a:prstGeom>
        </p:spPr>
      </p:pic>
      <p:pic>
        <p:nvPicPr>
          <p:cNvPr id="3" name="Picture 2">
            <a:extLst>
              <a:ext uri="{FF2B5EF4-FFF2-40B4-BE49-F238E27FC236}">
                <a16:creationId xmlns:a16="http://schemas.microsoft.com/office/drawing/2014/main" id="{A986296A-FA87-3DA5-5256-AD6FB2BB0626}"/>
              </a:ext>
            </a:extLst>
          </p:cNvPr>
          <p:cNvPicPr>
            <a:picLocks noChangeAspect="1"/>
          </p:cNvPicPr>
          <p:nvPr/>
        </p:nvPicPr>
        <p:blipFill>
          <a:blip r:embed="rId3"/>
          <a:stretch>
            <a:fillRect/>
          </a:stretch>
        </p:blipFill>
        <p:spPr>
          <a:xfrm>
            <a:off x="6172121" y="1288868"/>
            <a:ext cx="3599926" cy="1718964"/>
          </a:xfrm>
          <a:prstGeom prst="rect">
            <a:avLst/>
          </a:prstGeom>
        </p:spPr>
      </p:pic>
      <p:cxnSp>
        <p:nvCxnSpPr>
          <p:cNvPr id="20" name="Straight Connector 19">
            <a:extLst>
              <a:ext uri="{FF2B5EF4-FFF2-40B4-BE49-F238E27FC236}">
                <a16:creationId xmlns:a16="http://schemas.microsoft.com/office/drawing/2014/main" id="{4C3F4B1E-3EAB-415B-825A-464AAF1D75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6B708961-E777-4956-A983-78A4F532F4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59D3B50E-372C-47D8-BC90-104318AD8B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45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F9E76A-BE1D-4850-B32D-718810A42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6401C1-9077-49F4-BC8C-F2D7AAEDF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9183DA3-B10B-59E1-39C1-1ACACFB898D2}"/>
              </a:ext>
            </a:extLst>
          </p:cNvPr>
          <p:cNvSpPr>
            <a:spLocks noGrp="1"/>
          </p:cNvSpPr>
          <p:nvPr>
            <p:ph type="ctrTitle"/>
          </p:nvPr>
        </p:nvSpPr>
        <p:spPr>
          <a:xfrm>
            <a:off x="7221866" y="967167"/>
            <a:ext cx="3514639" cy="2374516"/>
          </a:xfrm>
        </p:spPr>
        <p:txBody>
          <a:bodyPr>
            <a:normAutofit/>
          </a:bodyPr>
          <a:lstStyle/>
          <a:p>
            <a:r>
              <a:rPr lang="en-US" sz="4800"/>
              <a:t>Top Cities </a:t>
            </a:r>
          </a:p>
        </p:txBody>
      </p:sp>
      <p:grpSp>
        <p:nvGrpSpPr>
          <p:cNvPr id="13" name="Group 12">
            <a:extLst>
              <a:ext uri="{FF2B5EF4-FFF2-40B4-BE49-F238E27FC236}">
                <a16:creationId xmlns:a16="http://schemas.microsoft.com/office/drawing/2014/main" id="{6F4DCDBC-53A5-4E64-9410-90FAC8F19A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14" name="Rectangle 13">
              <a:extLst>
                <a:ext uri="{FF2B5EF4-FFF2-40B4-BE49-F238E27FC236}">
                  <a16:creationId xmlns:a16="http://schemas.microsoft.com/office/drawing/2014/main" id="{38AA2233-67A4-4405-A6A0-16532F2A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8FC11D8-17C9-427C-9008-CD14BB70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E54CD5C0-F62C-D7A4-70BD-7F83EFC283C7}"/>
              </a:ext>
            </a:extLst>
          </p:cNvPr>
          <p:cNvPicPr>
            <a:picLocks noChangeAspect="1"/>
          </p:cNvPicPr>
          <p:nvPr/>
        </p:nvPicPr>
        <p:blipFill rotWithShape="1">
          <a:blip r:embed="rId2"/>
          <a:srcRect r="2341"/>
          <a:stretch/>
        </p:blipFill>
        <p:spPr>
          <a:xfrm>
            <a:off x="1271223" y="1116345"/>
            <a:ext cx="4825148" cy="3866172"/>
          </a:xfrm>
          <a:prstGeom prst="rect">
            <a:avLst/>
          </a:prstGeom>
        </p:spPr>
      </p:pic>
      <p:cxnSp>
        <p:nvCxnSpPr>
          <p:cNvPr id="17" name="Straight Connector 16">
            <a:extLst>
              <a:ext uri="{FF2B5EF4-FFF2-40B4-BE49-F238E27FC236}">
                <a16:creationId xmlns:a16="http://schemas.microsoft.com/office/drawing/2014/main" id="{10736E1A-F5DA-490E-93F3-6B41FD17D1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30" y="3526496"/>
            <a:ext cx="351154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F03E1F11-377D-4B2D-857A-B5FC620E14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DF0BC6F4-2CDB-4CCF-BDC9-F976C39B88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12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79" name="Rectangle 2078">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C180519-0D1D-892D-7D46-B5B42F9DD786}"/>
              </a:ext>
            </a:extLst>
          </p:cNvPr>
          <p:cNvSpPr>
            <a:spLocks noGrp="1"/>
          </p:cNvSpPr>
          <p:nvPr>
            <p:ph type="ctrTitle"/>
          </p:nvPr>
        </p:nvSpPr>
        <p:spPr>
          <a:xfrm>
            <a:off x="1452616" y="962902"/>
            <a:ext cx="4176384" cy="2380828"/>
          </a:xfrm>
        </p:spPr>
        <p:txBody>
          <a:bodyPr>
            <a:normAutofit/>
          </a:bodyPr>
          <a:lstStyle/>
          <a:p>
            <a:r>
              <a:rPr lang="en-US" sz="3400" dirty="0"/>
              <a:t>Most popular Neighborhood</a:t>
            </a:r>
            <a:br>
              <a:rPr lang="en-US" sz="3400" dirty="0"/>
            </a:br>
            <a:endParaRPr lang="en-US" sz="3400" dirty="0"/>
          </a:p>
        </p:txBody>
      </p:sp>
      <p:cxnSp>
        <p:nvCxnSpPr>
          <p:cNvPr id="2081" name="Straight Connector 208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a:extLst>
              <a:ext uri="{FF2B5EF4-FFF2-40B4-BE49-F238E27FC236}">
                <a16:creationId xmlns:a16="http://schemas.microsoft.com/office/drawing/2014/main" id="{055DCDFF-BE17-3EFF-AE25-E6D6461075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891364"/>
            <a:ext cx="4960442" cy="448920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2081">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83" name="Straight Connector 2082">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62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01" name="Rectangle 310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2" name="Rectangle 310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CB94C42-72F9-D9D9-7217-FDB02EDD3F32}"/>
              </a:ext>
            </a:extLst>
          </p:cNvPr>
          <p:cNvSpPr>
            <a:spLocks noGrp="1"/>
          </p:cNvSpPr>
          <p:nvPr>
            <p:ph type="ctrTitle"/>
          </p:nvPr>
        </p:nvSpPr>
        <p:spPr>
          <a:xfrm>
            <a:off x="1452616" y="962902"/>
            <a:ext cx="4176384" cy="2380828"/>
          </a:xfrm>
        </p:spPr>
        <p:txBody>
          <a:bodyPr>
            <a:normAutofit/>
          </a:bodyPr>
          <a:lstStyle/>
          <a:p>
            <a:r>
              <a:rPr lang="en-US" sz="4100"/>
              <a:t>Cancellation Policy</a:t>
            </a:r>
          </a:p>
        </p:txBody>
      </p:sp>
      <p:cxnSp>
        <p:nvCxnSpPr>
          <p:cNvPr id="3103" name="Straight Connector 3102">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74" name="Picture 2">
            <a:extLst>
              <a:ext uri="{FF2B5EF4-FFF2-40B4-BE49-F238E27FC236}">
                <a16:creationId xmlns:a16="http://schemas.microsoft.com/office/drawing/2014/main" id="{9AC0DDF5-5DEF-9F57-C890-765854CE20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76121" y="2034086"/>
            <a:ext cx="6553041" cy="3227373"/>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10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05" name="Straight Connector 310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86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19" name="Rectangle 4118">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0" name="Rectangle 4119">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09A0107-371E-5D50-B431-7E49D2FC28B9}"/>
              </a:ext>
            </a:extLst>
          </p:cNvPr>
          <p:cNvSpPr>
            <a:spLocks noGrp="1"/>
          </p:cNvSpPr>
          <p:nvPr>
            <p:ph type="ctrTitle"/>
          </p:nvPr>
        </p:nvSpPr>
        <p:spPr>
          <a:xfrm>
            <a:off x="659301" y="1474969"/>
            <a:ext cx="2823919" cy="1868760"/>
          </a:xfrm>
        </p:spPr>
        <p:txBody>
          <a:bodyPr>
            <a:normAutofit/>
          </a:bodyPr>
          <a:lstStyle/>
          <a:p>
            <a:r>
              <a:rPr lang="en-US" sz="2800" dirty="0"/>
              <a:t>CLEANING FEE</a:t>
            </a:r>
          </a:p>
        </p:txBody>
      </p:sp>
      <p:cxnSp>
        <p:nvCxnSpPr>
          <p:cNvPr id="4121" name="Straight Connector 4120">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122" name="Group 4121">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4123" name="Rectangle 4122">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98" name="Picture 2">
            <a:extLst>
              <a:ext uri="{FF2B5EF4-FFF2-40B4-BE49-F238E27FC236}">
                <a16:creationId xmlns:a16="http://schemas.microsoft.com/office/drawing/2014/main" id="{02AADDDB-E668-AA8A-15B8-C6EE356CDA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91" r="10593" b="1"/>
          <a:stretch/>
        </p:blipFill>
        <p:spPr bwMode="auto">
          <a:xfrm>
            <a:off x="4618374" y="1116345"/>
            <a:ext cx="6282919" cy="3866172"/>
          </a:xfrm>
          <a:prstGeom prst="rect">
            <a:avLst/>
          </a:prstGeom>
          <a:noFill/>
          <a:extLst>
            <a:ext uri="{909E8E84-426E-40DD-AFC4-6F175D3DCCD1}">
              <a14:hiddenFill xmlns:a14="http://schemas.microsoft.com/office/drawing/2010/main">
                <a:solidFill>
                  <a:srgbClr val="FFFFFF"/>
                </a:solidFill>
              </a14:hiddenFill>
            </a:ext>
          </a:extLst>
        </p:spPr>
      </p:pic>
      <p:pic>
        <p:nvPicPr>
          <p:cNvPr id="4125" name="Picture 4124">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26" name="Straight Connector 4125">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5095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112</TotalTime>
  <Words>346</Words>
  <Application>Microsoft Office PowerPoint</Application>
  <PresentationFormat>Widescreen</PresentationFormat>
  <Paragraphs>55</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Aptos</vt:lpstr>
      <vt:lpstr>Arial</vt:lpstr>
      <vt:lpstr>Gill Sans MT</vt:lpstr>
      <vt:lpstr>Gallery</vt:lpstr>
      <vt:lpstr>Final Project-606</vt:lpstr>
      <vt:lpstr>Introduction</vt:lpstr>
      <vt:lpstr>Why This Project?</vt:lpstr>
      <vt:lpstr>PowerPoint Presentation</vt:lpstr>
      <vt:lpstr>Type of properties </vt:lpstr>
      <vt:lpstr>Top Cities </vt:lpstr>
      <vt:lpstr>Most popular Neighborhood </vt:lpstr>
      <vt:lpstr>Cancellation Policy</vt:lpstr>
      <vt:lpstr>CLEANING FEE</vt:lpstr>
      <vt:lpstr>PowerPoint Presentation</vt:lpstr>
      <vt:lpstr>COMPARISON OF MEAN VALUES</vt:lpstr>
      <vt:lpstr>Top-10 Zip codes (ACTUAL PRICE)</vt:lpstr>
      <vt:lpstr>Top 10 zipcodes based on mean values</vt:lpstr>
      <vt:lpstr>Top-10 neighborhood (mean Value)</vt:lpstr>
      <vt:lpstr>PowerPoint Presentation</vt:lpstr>
      <vt:lpstr>Top 10 Zipcodes based on median values</vt:lpstr>
      <vt:lpstr>Top-10 neighborhood (Median)</vt:lpstr>
      <vt:lpstr>Top Areas with Best ROI</vt:lpstr>
      <vt:lpstr>Top cities with best roi</vt:lpstr>
      <vt:lpstr>Cities with least roi</vt:lpstr>
      <vt:lpstr>Cities with least roi</vt:lpstr>
      <vt:lpstr>Heat map </vt:lpstr>
      <vt:lpstr>NUMERICAL AND CATEGORICAL COLUMNS</vt:lpstr>
      <vt:lpstr>Machine learning techniques used</vt:lpstr>
      <vt:lpstr>Linear Regression</vt:lpstr>
      <vt:lpstr>Random Forest</vt:lpstr>
      <vt:lpstr>Gradient boosting</vt:lpstr>
      <vt:lpstr>xG boost</vt:lpstr>
      <vt:lpstr>Conclusion/Summary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Project-606</dc:title>
  <dc:creator>sujith cholleti</dc:creator>
  <cp:lastModifiedBy>sujith cholleti</cp:lastModifiedBy>
  <cp:revision>9</cp:revision>
  <dcterms:created xsi:type="dcterms:W3CDTF">2024-04-02T22:23:44Z</dcterms:created>
  <dcterms:modified xsi:type="dcterms:W3CDTF">2024-04-08T23:54:22Z</dcterms:modified>
</cp:coreProperties>
</file>