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8" r:id="rId4"/>
    <p:sldId id="321" r:id="rId5"/>
    <p:sldId id="305" r:id="rId6"/>
    <p:sldId id="315" r:id="rId7"/>
    <p:sldId id="316" r:id="rId8"/>
    <p:sldId id="322" r:id="rId9"/>
    <p:sldId id="306" r:id="rId10"/>
    <p:sldId id="320" r:id="rId11"/>
    <p:sldId id="303" r:id="rId12"/>
    <p:sldId id="328" r:id="rId13"/>
    <p:sldId id="319" r:id="rId14"/>
    <p:sldId id="324" r:id="rId15"/>
    <p:sldId id="323" r:id="rId16"/>
    <p:sldId id="325" r:id="rId17"/>
    <p:sldId id="326" r:id="rId18"/>
    <p:sldId id="327" r:id="rId1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 userDrawn="1">
          <p15:clr>
            <a:srgbClr val="A4A3A4"/>
          </p15:clr>
        </p15:guide>
        <p15:guide id="2" orient="horz" pos="4132" userDrawn="1">
          <p15:clr>
            <a:srgbClr val="A4A3A4"/>
          </p15:clr>
        </p15:guide>
        <p15:guide id="3" orient="horz" pos="4319" userDrawn="1">
          <p15:clr>
            <a:srgbClr val="A4A3A4"/>
          </p15:clr>
        </p15:guide>
        <p15:guide id="4" pos="7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A"/>
    <a:srgbClr val="BB9D5A"/>
    <a:srgbClr val="00368C"/>
    <a:srgbClr val="007EC4"/>
    <a:srgbClr val="2EB9EC"/>
    <a:srgbClr val="3FDFFF"/>
    <a:srgbClr val="002663"/>
    <a:srgbClr val="00748C"/>
    <a:srgbClr val="2C2C5E"/>
    <a:srgbClr val="2B5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0" autoAdjust="0"/>
    <p:restoredTop sz="94526" autoAdjust="0"/>
  </p:normalViewPr>
  <p:slideViewPr>
    <p:cSldViewPr snapToGrid="0" showGuides="1">
      <p:cViewPr varScale="1">
        <p:scale>
          <a:sx n="74" d="100"/>
          <a:sy n="74" d="100"/>
        </p:scale>
        <p:origin x="942" y="60"/>
      </p:cViewPr>
      <p:guideLst>
        <p:guide orient="horz" pos="390"/>
        <p:guide orient="horz" pos="4132"/>
        <p:guide orient="horz" pos="4319"/>
        <p:guide pos="7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804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24752D0-55F4-434A-AF15-9E214385F76F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AXP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7162E64-6B85-4D54-9E80-456C381CDF57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AXP 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2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12192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64805" y="2035576"/>
            <a:ext cx="1078956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859162" y="3033638"/>
            <a:ext cx="10795205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&lt;Team name – Optional&gt;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143604" y="6492876"/>
            <a:ext cx="28448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27-Aug-17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189185" y="6492876"/>
            <a:ext cx="38608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10421255" y="6274390"/>
            <a:ext cx="972460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508003" y="661178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75654" y="6518804"/>
            <a:ext cx="1052269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1172633" y="653778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14355" y="651117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12063" y="941831"/>
            <a:ext cx="11142304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516994" y="24423"/>
            <a:ext cx="11137372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499429" y="6662058"/>
            <a:ext cx="3207657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172633" y="6537781"/>
            <a:ext cx="28448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27-Aug-17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14355" y="651117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1" y="944564"/>
            <a:ext cx="11120967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33401" y="2143806"/>
            <a:ext cx="11120967" cy="4017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172633" y="6537781"/>
            <a:ext cx="28448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512063" y="941831"/>
            <a:ext cx="11142304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172633" y="6537781"/>
            <a:ext cx="28448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9029" y="-10886"/>
            <a:ext cx="1231392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16994" y="24423"/>
            <a:ext cx="11137373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6994" y="942975"/>
            <a:ext cx="11137373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75654" y="6518804"/>
            <a:ext cx="1052269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1146643" y="65268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85B964FD-0792-489F-8414-35C09B7A0C70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08003" y="650512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34021" y="6461702"/>
            <a:ext cx="123139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1955" y="6564087"/>
            <a:ext cx="2908092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08003" y="665532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D11ECE7-9DEC-46F3-95C9-D33AABC77A00}"/>
              </a:ext>
            </a:extLst>
          </p:cNvPr>
          <p:cNvSpPr/>
          <p:nvPr userDrawn="1"/>
        </p:nvSpPr>
        <p:spPr>
          <a:xfrm>
            <a:off x="12607016" y="3098041"/>
            <a:ext cx="678872" cy="299000"/>
          </a:xfrm>
          <a:prstGeom prst="rect">
            <a:avLst/>
          </a:prstGeom>
          <a:solidFill>
            <a:srgbClr val="BB9D5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1A619B-253F-4A1D-AB33-6D79C2D4DD93}"/>
              </a:ext>
            </a:extLst>
          </p:cNvPr>
          <p:cNvSpPr/>
          <p:nvPr userDrawn="1"/>
        </p:nvSpPr>
        <p:spPr>
          <a:xfrm>
            <a:off x="12607016" y="3486892"/>
            <a:ext cx="678872" cy="299000"/>
          </a:xfrm>
          <a:prstGeom prst="rect">
            <a:avLst/>
          </a:prstGeom>
          <a:solidFill>
            <a:srgbClr val="2EB9E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D502FD7-7F0D-48D1-9F4D-BBDBB54AC87D}"/>
              </a:ext>
            </a:extLst>
          </p:cNvPr>
          <p:cNvSpPr/>
          <p:nvPr userDrawn="1"/>
        </p:nvSpPr>
        <p:spPr>
          <a:xfrm>
            <a:off x="12607016" y="3848564"/>
            <a:ext cx="678872" cy="299000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5DA719-2F41-4F29-AD58-DA380FC1EF79}"/>
              </a:ext>
            </a:extLst>
          </p:cNvPr>
          <p:cNvSpPr/>
          <p:nvPr userDrawn="1"/>
        </p:nvSpPr>
        <p:spPr>
          <a:xfrm>
            <a:off x="12607016" y="4278842"/>
            <a:ext cx="678872" cy="299000"/>
          </a:xfrm>
          <a:prstGeom prst="rect">
            <a:avLst/>
          </a:prstGeom>
          <a:solidFill>
            <a:srgbClr val="007EC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5D750F5-ED5E-4613-91A5-2463C7B5431A}"/>
              </a:ext>
            </a:extLst>
          </p:cNvPr>
          <p:cNvSpPr/>
          <p:nvPr userDrawn="1"/>
        </p:nvSpPr>
        <p:spPr>
          <a:xfrm>
            <a:off x="12593161" y="4703441"/>
            <a:ext cx="678872" cy="299000"/>
          </a:xfrm>
          <a:prstGeom prst="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5" y="2035576"/>
            <a:ext cx="8561480" cy="599109"/>
          </a:xfrm>
        </p:spPr>
        <p:txBody>
          <a:bodyPr/>
          <a:lstStyle/>
          <a:p>
            <a:pPr algn="ctr"/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This 2017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2129056" y="3004426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4077" y="4250202"/>
            <a:ext cx="2579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a typeface="Arial" charset="0"/>
                <a:cs typeface="Arial" charset="0"/>
              </a:rPr>
              <a:t>Team: </a:t>
            </a:r>
          </a:p>
          <a:p>
            <a:pPr algn="ctr"/>
            <a:r>
              <a:rPr lang="en-US" sz="2800" b="1" dirty="0">
                <a:ea typeface="Arial" charset="0"/>
                <a:cs typeface="Arial" charset="0"/>
              </a:rPr>
              <a:t>Wizards</a:t>
            </a:r>
          </a:p>
        </p:txBody>
      </p:sp>
      <p:sp>
        <p:nvSpPr>
          <p:cNvPr id="8" name="Text Box 16"/>
          <p:cNvSpPr txBox="1"/>
          <p:nvPr/>
        </p:nvSpPr>
        <p:spPr>
          <a:xfrm>
            <a:off x="3390196" y="5217188"/>
            <a:ext cx="51876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400" dirty="0">
                <a:ea typeface="Calibri" charset="0"/>
              </a:rPr>
              <a:t>Ashish </a:t>
            </a:r>
            <a:r>
              <a:rPr lang="en-GB" sz="2400" dirty="0" err="1">
                <a:ea typeface="Calibri" charset="0"/>
              </a:rPr>
              <a:t>Khurana</a:t>
            </a:r>
            <a:endParaRPr lang="en-GB" sz="2400" dirty="0">
              <a:ea typeface="Calibri" charset="0"/>
            </a:endParaRPr>
          </a:p>
          <a:p>
            <a:pPr algn="ctr">
              <a:spcAft>
                <a:spcPts val="0"/>
              </a:spcAft>
            </a:pPr>
            <a:r>
              <a:rPr lang="en-US" sz="2400" dirty="0" err="1">
                <a:ea typeface="Calibri" charset="0"/>
              </a:rPr>
              <a:t>Gunjan</a:t>
            </a:r>
            <a:r>
              <a:rPr lang="en-US" sz="2400" dirty="0">
                <a:ea typeface="Calibri" charset="0"/>
              </a:rPr>
              <a:t> Solanki</a:t>
            </a:r>
            <a:endParaRPr lang="en-GB" sz="2400" dirty="0">
              <a:latin typeface="Times New Roman" charset="0"/>
              <a:ea typeface="Calibri" charset="0"/>
            </a:endParaRP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06CA9F1-C0FC-4954-951C-D0CFF110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29" y="27356"/>
            <a:ext cx="2408254" cy="170775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each Variable used in the logic/mode/strategy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350A77F-A556-4169-AC6B-F03DD903A665}"/>
              </a:ext>
            </a:extLst>
          </p:cNvPr>
          <p:cNvCxnSpPr>
            <a:cxnSpLocks/>
          </p:cNvCxnSpPr>
          <p:nvPr/>
        </p:nvCxnSpPr>
        <p:spPr>
          <a:xfrm>
            <a:off x="6113390" y="651463"/>
            <a:ext cx="0" cy="5726535"/>
          </a:xfrm>
          <a:prstGeom prst="line">
            <a:avLst/>
          </a:prstGeom>
          <a:ln w="12700">
            <a:solidFill>
              <a:srgbClr val="3FDF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FADDD7-39C9-4366-8E86-37DEC35C08D7}"/>
              </a:ext>
            </a:extLst>
          </p:cNvPr>
          <p:cNvCxnSpPr/>
          <p:nvPr/>
        </p:nvCxnSpPr>
        <p:spPr>
          <a:xfrm>
            <a:off x="0" y="3835361"/>
            <a:ext cx="12192000" cy="0"/>
          </a:xfrm>
          <a:prstGeom prst="line">
            <a:avLst/>
          </a:prstGeom>
          <a:ln w="12700">
            <a:solidFill>
              <a:srgbClr val="3FDF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45E16-483D-4878-A46A-4541D553F9EE}"/>
              </a:ext>
            </a:extLst>
          </p:cNvPr>
          <p:cNvSpPr txBox="1"/>
          <p:nvPr/>
        </p:nvSpPr>
        <p:spPr>
          <a:xfrm>
            <a:off x="444786" y="573578"/>
            <a:ext cx="5128703" cy="338554"/>
          </a:xfrm>
          <a:prstGeom prst="rect">
            <a:avLst/>
          </a:prstGeom>
          <a:solidFill>
            <a:srgbClr val="00D0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Calibri" pitchFamily="34" charset="0"/>
              </a:rPr>
              <a:t>Potential customer for SUPPLEMENTARY card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2ECEA3-236D-4BB4-AF00-D96514B82927}"/>
              </a:ext>
            </a:extLst>
          </p:cNvPr>
          <p:cNvSpPr txBox="1"/>
          <p:nvPr/>
        </p:nvSpPr>
        <p:spPr>
          <a:xfrm>
            <a:off x="6597872" y="578711"/>
            <a:ext cx="5274814" cy="338554"/>
          </a:xfrm>
          <a:prstGeom prst="rect">
            <a:avLst/>
          </a:prstGeom>
          <a:solidFill>
            <a:srgbClr val="00D0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Calibri" pitchFamily="34" charset="0"/>
              </a:rPr>
              <a:t>Potential customer for ELITE 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66346E-2A3A-4ACF-A6E6-A21C925C1247}"/>
              </a:ext>
            </a:extLst>
          </p:cNvPr>
          <p:cNvSpPr/>
          <p:nvPr/>
        </p:nvSpPr>
        <p:spPr>
          <a:xfrm>
            <a:off x="79026" y="909121"/>
            <a:ext cx="3256357" cy="227786"/>
          </a:xfrm>
          <a:prstGeom prst="rect">
            <a:avLst/>
          </a:prstGeom>
          <a:solidFill>
            <a:srgbClr val="00368C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Attribute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DFDD89-5CC0-4B81-BB72-1F9280178353}"/>
              </a:ext>
            </a:extLst>
          </p:cNvPr>
          <p:cNvSpPr/>
          <p:nvPr/>
        </p:nvSpPr>
        <p:spPr>
          <a:xfrm>
            <a:off x="3335383" y="909121"/>
            <a:ext cx="2653937" cy="227786"/>
          </a:xfrm>
          <a:prstGeom prst="rect">
            <a:avLst/>
          </a:prstGeom>
          <a:solidFill>
            <a:srgbClr val="BB9D5A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0E3376E-48B9-4C27-A25B-0EA40D715478}"/>
              </a:ext>
            </a:extLst>
          </p:cNvPr>
          <p:cNvSpPr/>
          <p:nvPr/>
        </p:nvSpPr>
        <p:spPr>
          <a:xfrm>
            <a:off x="79026" y="1114927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Family size &gt;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1248B5A-CDAE-4D02-B717-8574DB348AE6}"/>
              </a:ext>
            </a:extLst>
          </p:cNvPr>
          <p:cNvSpPr/>
          <p:nvPr/>
        </p:nvSpPr>
        <p:spPr>
          <a:xfrm>
            <a:off x="3335383" y="1114927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mvar2&gt;=2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960C8A-B711-479B-A9DE-95BEE95C30E6}"/>
              </a:ext>
            </a:extLst>
          </p:cNvPr>
          <p:cNvSpPr/>
          <p:nvPr/>
        </p:nvSpPr>
        <p:spPr>
          <a:xfrm>
            <a:off x="79026" y="1477608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Travel Expense&gt;=5195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B78B14-2DF6-4779-9072-74AEB8DF5B1F}"/>
              </a:ext>
            </a:extLst>
          </p:cNvPr>
          <p:cNvSpPr/>
          <p:nvPr/>
        </p:nvSpPr>
        <p:spPr>
          <a:xfrm>
            <a:off x="3335383" y="1477608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Travel Expense</a:t>
            </a:r>
            <a:b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=mvar20+mvar21+mvar22+mvar23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E462D0-3B86-4A7D-B385-D75B7EBA31D5}"/>
              </a:ext>
            </a:extLst>
          </p:cNvPr>
          <p:cNvSpPr/>
          <p:nvPr/>
        </p:nvSpPr>
        <p:spPr>
          <a:xfrm>
            <a:off x="79026" y="1850327"/>
            <a:ext cx="3256357" cy="397289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>
                <a:solidFill>
                  <a:schemeClr val="tx1"/>
                </a:solidFill>
              </a:rPr>
              <a:t>Supp</a:t>
            </a:r>
            <a:r>
              <a:rPr lang="en-IN" sz="1200" dirty="0">
                <a:solidFill>
                  <a:schemeClr val="tx1"/>
                </a:solidFill>
              </a:rPr>
              <a:t> Conversion Rate&gt;=0.42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9388F3D5-D4DE-44CA-A116-DA01CDF52C83}"/>
                  </a:ext>
                </a:extLst>
              </p:cNvPr>
              <p:cNvSpPr/>
              <p:nvPr/>
            </p:nvSpPr>
            <p:spPr>
              <a:xfrm>
                <a:off x="3335383" y="1850327"/>
                <a:ext cx="2653937" cy="397289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Supp. Card conversion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𝑚𝑣𝑎𝑟</m:t>
                        </m:r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num>
                      <m:den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𝑚𝑣𝑎𝑟</m:t>
                        </m:r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I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88F3D5-D4DE-44CA-A116-DA01CDF52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83" y="1850327"/>
                <a:ext cx="2653937" cy="397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BB9D5A"/>
                </a:solidFill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57FF94-36CA-4911-AE64-9972C72AAE96}"/>
              </a:ext>
            </a:extLst>
          </p:cNvPr>
          <p:cNvSpPr/>
          <p:nvPr/>
        </p:nvSpPr>
        <p:spPr>
          <a:xfrm>
            <a:off x="79026" y="2253305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Number of times the customer accepted </a:t>
            </a:r>
            <a:r>
              <a:rPr lang="en-IN" sz="1200" dirty="0" err="1">
                <a:solidFill>
                  <a:schemeClr val="dk1"/>
                </a:solidFill>
              </a:rPr>
              <a:t>Supp</a:t>
            </a:r>
            <a:r>
              <a:rPr lang="en-IN" sz="1200" dirty="0">
                <a:solidFill>
                  <a:schemeClr val="dk1"/>
                </a:solidFill>
              </a:rPr>
              <a:t> offers in the last year &gt;=1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4E7FCF4-40CE-4C90-B42C-D57CE6CD5CA3}"/>
              </a:ext>
            </a:extLst>
          </p:cNvPr>
          <p:cNvSpPr/>
          <p:nvPr/>
        </p:nvSpPr>
        <p:spPr>
          <a:xfrm>
            <a:off x="3335383" y="2253305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mvar43&gt;=1</a:t>
            </a:r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998C18B-9B6D-404F-9ED7-A3F3BF5FE783}"/>
              </a:ext>
            </a:extLst>
          </p:cNvPr>
          <p:cNvSpPr/>
          <p:nvPr/>
        </p:nvSpPr>
        <p:spPr>
          <a:xfrm>
            <a:off x="79026" y="2615985"/>
            <a:ext cx="3256357" cy="429823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Annual Electronics Expense &gt;=22000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70F74B5-1110-4F29-B4A3-634E5E17D981}"/>
                  </a:ext>
                </a:extLst>
              </p:cNvPr>
              <p:cNvSpPr/>
              <p:nvPr/>
            </p:nvSpPr>
            <p:spPr>
              <a:xfrm>
                <a:off x="3335383" y="2615985"/>
                <a:ext cx="2653937" cy="429823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IN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𝐸𝑙𝑒𝑐𝑡𝑟𝑜𝑛𝑖𝑐𝑠</m:t>
                    </m:r>
                    <m:r>
                      <a:rPr lang="en-IN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𝐸𝑥𝑝𝑒𝑛𝑠𝑒</m:t>
                    </m:r>
                    <m:r>
                      <a:rPr lang="pt-BR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=16</m:t>
                        </m:r>
                      </m:sub>
                      <m:sup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  <m:e>
                        <m:r>
                          <a:rPr lang="en-IN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𝑚𝑣𝑎𝑟</m:t>
                        </m:r>
                        <m:r>
                          <a:rPr lang="en-IN" sz="1200" i="1" baseline="-25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&gt;=22000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0F74B5-1110-4F29-B4A3-634E5E17D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83" y="2615985"/>
                <a:ext cx="2653937" cy="429823"/>
              </a:xfrm>
              <a:prstGeom prst="rect">
                <a:avLst/>
              </a:prstGeom>
              <a:blipFill>
                <a:blip r:embed="rId3"/>
                <a:stretch>
                  <a:fillRect t="-19178" b="-102740"/>
                </a:stretch>
              </a:blipFill>
              <a:ln w="12700">
                <a:solidFill>
                  <a:srgbClr val="BB9D5A"/>
                </a:solidFill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A4461EA-F26E-4AD5-8A1B-58F6703ACBA1}"/>
              </a:ext>
            </a:extLst>
          </p:cNvPr>
          <p:cNvSpPr/>
          <p:nvPr/>
        </p:nvSpPr>
        <p:spPr>
          <a:xfrm>
            <a:off x="79026" y="3039506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Internal Influencer Score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8F0B468-8235-4241-89F0-7CC2CC752C2A}"/>
              </a:ext>
            </a:extLst>
          </p:cNvPr>
          <p:cNvSpPr/>
          <p:nvPr/>
        </p:nvSpPr>
        <p:spPr>
          <a:xfrm>
            <a:off x="3335383" y="3039506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FEE0FF8-2E2A-4867-A619-CB98CB655011}"/>
              </a:ext>
            </a:extLst>
          </p:cNvPr>
          <p:cNvSpPr/>
          <p:nvPr/>
        </p:nvSpPr>
        <p:spPr>
          <a:xfrm>
            <a:off x="79026" y="3409168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>
                <a:solidFill>
                  <a:schemeClr val="dk1"/>
                </a:solidFill>
              </a:rPr>
              <a:t>Internal probability score for affinity towards business expenditure</a:t>
            </a:r>
            <a:endParaRPr lang="en-IN" sz="1200" dirty="0">
              <a:solidFill>
                <a:schemeClr val="dk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63AC6DD-8EB8-4E8F-A7BB-D8262B82C16C}"/>
              </a:ext>
            </a:extLst>
          </p:cNvPr>
          <p:cNvSpPr/>
          <p:nvPr/>
        </p:nvSpPr>
        <p:spPr>
          <a:xfrm>
            <a:off x="3335383" y="3409168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BF2815C-4EC8-452E-A1BF-3E6374592CED}"/>
              </a:ext>
            </a:extLst>
          </p:cNvPr>
          <p:cNvSpPr/>
          <p:nvPr/>
        </p:nvSpPr>
        <p:spPr>
          <a:xfrm>
            <a:off x="6187726" y="910276"/>
            <a:ext cx="3256357" cy="227786"/>
          </a:xfrm>
          <a:prstGeom prst="rect">
            <a:avLst/>
          </a:prstGeom>
          <a:solidFill>
            <a:srgbClr val="00368C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BA103AF-EEB2-42FC-80F9-5002F69102CA}"/>
              </a:ext>
            </a:extLst>
          </p:cNvPr>
          <p:cNvSpPr/>
          <p:nvPr/>
        </p:nvSpPr>
        <p:spPr>
          <a:xfrm>
            <a:off x="9444083" y="910276"/>
            <a:ext cx="2653937" cy="227786"/>
          </a:xfrm>
          <a:prstGeom prst="rect">
            <a:avLst/>
          </a:prstGeom>
          <a:solidFill>
            <a:srgbClr val="BB9D5A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Condition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F4EECF2-20CD-4673-B96B-664DD777A1C0}"/>
              </a:ext>
            </a:extLst>
          </p:cNvPr>
          <p:cNvSpPr/>
          <p:nvPr/>
        </p:nvSpPr>
        <p:spPr>
          <a:xfrm>
            <a:off x="6187726" y="1116082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Credit&gt;=32007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7106996-D647-400A-A166-C2A2A8A2BDBA}"/>
              </a:ext>
            </a:extLst>
          </p:cNvPr>
          <p:cNvSpPr/>
          <p:nvPr/>
        </p:nvSpPr>
        <p:spPr>
          <a:xfrm>
            <a:off x="9444083" y="1116082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Credit= Total- electronics-travel-household-car-retail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E5CDB4D-F2B7-40FF-A2EE-E81E1513BF4B}"/>
              </a:ext>
            </a:extLst>
          </p:cNvPr>
          <p:cNvSpPr/>
          <p:nvPr/>
        </p:nvSpPr>
        <p:spPr>
          <a:xfrm>
            <a:off x="6187726" y="1478763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Number of years the Account has been set up is more or above than 7.5-11 Years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F38D80C-E4F6-4E79-B812-1EFCCE0F5EBA}"/>
              </a:ext>
            </a:extLst>
          </p:cNvPr>
          <p:cNvSpPr/>
          <p:nvPr/>
        </p:nvSpPr>
        <p:spPr>
          <a:xfrm>
            <a:off x="9444083" y="1478763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mvar5&gt;7.5 or </a:t>
            </a:r>
            <a:r>
              <a:rPr lang="en-IN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mvar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&gt;11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4D4874D-6A2F-4D48-A843-A7C485BF5A21}"/>
              </a:ext>
            </a:extLst>
          </p:cNvPr>
          <p:cNvSpPr/>
          <p:nvPr/>
        </p:nvSpPr>
        <p:spPr>
          <a:xfrm>
            <a:off x="6187726" y="1851482"/>
            <a:ext cx="3256357" cy="397289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Number of club membership&gt;=3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D32EC10-5CD3-4BC7-8169-2C64A0EC4AEF}"/>
              </a:ext>
            </a:extLst>
          </p:cNvPr>
          <p:cNvSpPr/>
          <p:nvPr/>
        </p:nvSpPr>
        <p:spPr>
          <a:xfrm>
            <a:off x="9444083" y="1851482"/>
            <a:ext cx="2653937" cy="397289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Mvar14&gt;=3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FE03F8F-8893-474F-9164-67762E5A4FD1}"/>
              </a:ext>
            </a:extLst>
          </p:cNvPr>
          <p:cNvSpPr/>
          <p:nvPr/>
        </p:nvSpPr>
        <p:spPr>
          <a:xfrm>
            <a:off x="6187726" y="2254460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Less conversion Rate for Supplementary offers in last years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CB1AEB0-D828-4006-9C69-CE53D2FDD5D7}"/>
              </a:ext>
            </a:extLst>
          </p:cNvPr>
          <p:cNvSpPr/>
          <p:nvPr/>
        </p:nvSpPr>
        <p:spPr>
          <a:xfrm>
            <a:off x="9444083" y="2254460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mvar43/mvar40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490E734-71BD-4799-8D5C-9A3F0535AF0A}"/>
              </a:ext>
            </a:extLst>
          </p:cNvPr>
          <p:cNvSpPr/>
          <p:nvPr/>
        </p:nvSpPr>
        <p:spPr>
          <a:xfrm>
            <a:off x="6187726" y="2617140"/>
            <a:ext cx="3256357" cy="429823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Internal Influencer Score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4FAFA49-E35B-4281-A1F9-F37C7504B1D4}"/>
              </a:ext>
            </a:extLst>
          </p:cNvPr>
          <p:cNvSpPr/>
          <p:nvPr/>
        </p:nvSpPr>
        <p:spPr>
          <a:xfrm>
            <a:off x="9444083" y="2617140"/>
            <a:ext cx="2653937" cy="429823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52D59A8-B196-4FC5-A3BB-03524DD1EF9A}"/>
              </a:ext>
            </a:extLst>
          </p:cNvPr>
          <p:cNvSpPr/>
          <p:nvPr/>
        </p:nvSpPr>
        <p:spPr>
          <a:xfrm>
            <a:off x="6187726" y="3040661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High Internal score for affinity towards high spend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055E1CD-0556-4916-87A1-3EE253C73109}"/>
              </a:ext>
            </a:extLst>
          </p:cNvPr>
          <p:cNvSpPr/>
          <p:nvPr/>
        </p:nvSpPr>
        <p:spPr>
          <a:xfrm>
            <a:off x="9444083" y="3040661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506B569-7A76-4757-9B10-2CF73E7397B9}"/>
              </a:ext>
            </a:extLst>
          </p:cNvPr>
          <p:cNvSpPr txBox="1"/>
          <p:nvPr/>
        </p:nvSpPr>
        <p:spPr>
          <a:xfrm>
            <a:off x="516994" y="3854942"/>
            <a:ext cx="5274814" cy="338554"/>
          </a:xfrm>
          <a:prstGeom prst="rect">
            <a:avLst/>
          </a:prstGeom>
          <a:solidFill>
            <a:srgbClr val="00D0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Calibri" pitchFamily="34" charset="0"/>
              </a:rPr>
              <a:t>Potential customer for CREDIT card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E77AE58-9FF2-42E1-81FC-A5F651CE2EEE}"/>
              </a:ext>
            </a:extLst>
          </p:cNvPr>
          <p:cNvSpPr/>
          <p:nvPr/>
        </p:nvSpPr>
        <p:spPr>
          <a:xfrm>
            <a:off x="106848" y="4144937"/>
            <a:ext cx="3256357" cy="212188"/>
          </a:xfrm>
          <a:prstGeom prst="rect">
            <a:avLst/>
          </a:prstGeom>
          <a:solidFill>
            <a:srgbClr val="00368C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Attribute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3090D64-09A9-41B2-ADFB-1F6D4AD1BFA4}"/>
              </a:ext>
            </a:extLst>
          </p:cNvPr>
          <p:cNvSpPr/>
          <p:nvPr/>
        </p:nvSpPr>
        <p:spPr>
          <a:xfrm>
            <a:off x="3363205" y="4144937"/>
            <a:ext cx="2653937" cy="212188"/>
          </a:xfrm>
          <a:prstGeom prst="rect">
            <a:avLst/>
          </a:prstGeom>
          <a:solidFill>
            <a:srgbClr val="BB9D5A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Condition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276289D-60A0-41EA-B7AF-0B05697A8E65}"/>
              </a:ext>
            </a:extLst>
          </p:cNvPr>
          <p:cNvSpPr/>
          <p:nvPr/>
        </p:nvSpPr>
        <p:spPr>
          <a:xfrm>
            <a:off x="106848" y="4364593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Number of months the Account has been set up &lt;=4.3 Years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DE4AA72-9001-4F8A-BB75-C5843AF40394}"/>
              </a:ext>
            </a:extLst>
          </p:cNvPr>
          <p:cNvSpPr/>
          <p:nvPr/>
        </p:nvSpPr>
        <p:spPr>
          <a:xfrm>
            <a:off x="3363205" y="4364593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mvar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&lt;=4.3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31640A-4CE3-4292-82FB-1076AE0C97A8}"/>
              </a:ext>
            </a:extLst>
          </p:cNvPr>
          <p:cNvSpPr/>
          <p:nvPr/>
        </p:nvSpPr>
        <p:spPr>
          <a:xfrm>
            <a:off x="106848" y="4727274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Internal score for affinity towards high spend ~0.8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579DDA3-DC4E-4464-A391-3855B26DA900}"/>
              </a:ext>
            </a:extLst>
          </p:cNvPr>
          <p:cNvSpPr/>
          <p:nvPr/>
        </p:nvSpPr>
        <p:spPr>
          <a:xfrm>
            <a:off x="3363205" y="4727274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Mvar7 ~ 0.8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4FCCE5A-2487-4A68-9355-7739B32C763E}"/>
              </a:ext>
            </a:extLst>
          </p:cNvPr>
          <p:cNvSpPr/>
          <p:nvPr/>
        </p:nvSpPr>
        <p:spPr>
          <a:xfrm>
            <a:off x="106848" y="5099993"/>
            <a:ext cx="3256357" cy="397289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Total Spend per quarter between 12000 and 23000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B72F504-3F14-4E2C-B9AE-2B0E4F8C1C8B}"/>
              </a:ext>
            </a:extLst>
          </p:cNvPr>
          <p:cNvSpPr/>
          <p:nvPr/>
        </p:nvSpPr>
        <p:spPr>
          <a:xfrm>
            <a:off x="3363205" y="5099993"/>
            <a:ext cx="2653937" cy="397289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Mvar36+mvar37+mvar38+mvar39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78C9E70-09E6-4BEB-836B-ADFD0F4DAC79}"/>
              </a:ext>
            </a:extLst>
          </p:cNvPr>
          <p:cNvSpPr/>
          <p:nvPr/>
        </p:nvSpPr>
        <p:spPr>
          <a:xfrm>
            <a:off x="106848" y="5502971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Industry=</a:t>
            </a:r>
            <a:r>
              <a:rPr lang="en-IN" sz="1200" dirty="0" err="1">
                <a:solidFill>
                  <a:schemeClr val="tx1"/>
                </a:solidFill>
              </a:rPr>
              <a:t>Transport,Construction,Consumable,Miscellaneous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A4E6F5A-5ACB-4ECE-93D8-B98C7F401205}"/>
              </a:ext>
            </a:extLst>
          </p:cNvPr>
          <p:cNvSpPr/>
          <p:nvPr/>
        </p:nvSpPr>
        <p:spPr>
          <a:xfrm>
            <a:off x="3363205" y="5502971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mvar12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47AB9F9-AA10-4968-AB5F-5996A1ABF3A6}"/>
              </a:ext>
            </a:extLst>
          </p:cNvPr>
          <p:cNvSpPr/>
          <p:nvPr/>
        </p:nvSpPr>
        <p:spPr>
          <a:xfrm>
            <a:off x="106848" y="5865651"/>
            <a:ext cx="3256357" cy="429823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Less Family Size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57A86EC-CCBD-489A-A221-BE6027E8076D}"/>
              </a:ext>
            </a:extLst>
          </p:cNvPr>
          <p:cNvSpPr/>
          <p:nvPr/>
        </p:nvSpPr>
        <p:spPr>
          <a:xfrm>
            <a:off x="3363205" y="5865651"/>
            <a:ext cx="2653937" cy="429823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4C79AF0E-BB69-42D9-BB6C-A2EBA719BE22}"/>
              </a:ext>
            </a:extLst>
          </p:cNvPr>
          <p:cNvSpPr/>
          <p:nvPr/>
        </p:nvSpPr>
        <p:spPr>
          <a:xfrm>
            <a:off x="106848" y="6289172"/>
            <a:ext cx="3256357" cy="367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Number of club membership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41F8CE4-91E4-47EB-B9A8-C6A6942003A8}"/>
              </a:ext>
            </a:extLst>
          </p:cNvPr>
          <p:cNvSpPr/>
          <p:nvPr/>
        </p:nvSpPr>
        <p:spPr>
          <a:xfrm>
            <a:off x="3363205" y="6289172"/>
            <a:ext cx="2653937" cy="367032"/>
          </a:xfrm>
          <a:prstGeom prst="rect">
            <a:avLst/>
          </a:prstGeom>
          <a:solidFill>
            <a:schemeClr val="bg1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mvar14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D90FD86-66D7-4429-AF7D-3064D1EEE435}"/>
              </a:ext>
            </a:extLst>
          </p:cNvPr>
          <p:cNvSpPr txBox="1"/>
          <p:nvPr/>
        </p:nvSpPr>
        <p:spPr>
          <a:xfrm>
            <a:off x="6619860" y="3844300"/>
            <a:ext cx="5274814" cy="338554"/>
          </a:xfrm>
          <a:prstGeom prst="rect">
            <a:avLst/>
          </a:prstGeom>
          <a:solidFill>
            <a:srgbClr val="00D0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Calibri" pitchFamily="34" charset="0"/>
              </a:rPr>
              <a:t>Potential customer for CREDIT card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D236546-643A-4870-BB78-EB52AFD05370}"/>
              </a:ext>
            </a:extLst>
          </p:cNvPr>
          <p:cNvSpPr/>
          <p:nvPr/>
        </p:nvSpPr>
        <p:spPr>
          <a:xfrm>
            <a:off x="6209714" y="4134295"/>
            <a:ext cx="3256357" cy="212188"/>
          </a:xfrm>
          <a:prstGeom prst="rect">
            <a:avLst/>
          </a:prstGeom>
          <a:solidFill>
            <a:srgbClr val="00368C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Attribute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F22EA48C-8A03-4A63-A9B4-0B92D8F8777B}"/>
              </a:ext>
            </a:extLst>
          </p:cNvPr>
          <p:cNvSpPr/>
          <p:nvPr/>
        </p:nvSpPr>
        <p:spPr>
          <a:xfrm>
            <a:off x="9466071" y="4134295"/>
            <a:ext cx="2653937" cy="212188"/>
          </a:xfrm>
          <a:prstGeom prst="rect">
            <a:avLst/>
          </a:prstGeom>
          <a:solidFill>
            <a:srgbClr val="BB9D5A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Condition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3A64719-7715-4CA7-B342-49FED34CCF31}"/>
              </a:ext>
            </a:extLst>
          </p:cNvPr>
          <p:cNvSpPr/>
          <p:nvPr/>
        </p:nvSpPr>
        <p:spPr>
          <a:xfrm>
            <a:off x="6209714" y="4353951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Number of months the Account has been set up &lt;=4.3 Years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71F53E1-1DFC-4F86-9CBB-E40F5967E099}"/>
              </a:ext>
            </a:extLst>
          </p:cNvPr>
          <p:cNvSpPr/>
          <p:nvPr/>
        </p:nvSpPr>
        <p:spPr>
          <a:xfrm>
            <a:off x="9466071" y="4353951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06185DBB-6A2A-4D60-A3CF-F25EAA6F23B4}"/>
              </a:ext>
            </a:extLst>
          </p:cNvPr>
          <p:cNvSpPr/>
          <p:nvPr/>
        </p:nvSpPr>
        <p:spPr>
          <a:xfrm>
            <a:off x="6209714" y="4716632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IN" sz="1200" dirty="0">
                <a:solidFill>
                  <a:schemeClr val="dk1"/>
                </a:solidFill>
              </a:rPr>
              <a:t>Internal score for affinity towards high spend ~0.8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0FA630B-E02B-416A-97D8-E139E943AF0B}"/>
              </a:ext>
            </a:extLst>
          </p:cNvPr>
          <p:cNvSpPr/>
          <p:nvPr/>
        </p:nvSpPr>
        <p:spPr>
          <a:xfrm>
            <a:off x="9466071" y="4716632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A3F4C91-BC5B-472F-87B1-5974B968B945}"/>
              </a:ext>
            </a:extLst>
          </p:cNvPr>
          <p:cNvSpPr/>
          <p:nvPr/>
        </p:nvSpPr>
        <p:spPr>
          <a:xfrm>
            <a:off x="6209714" y="5089351"/>
            <a:ext cx="3256357" cy="397289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Total Spend per quarter between 12000 and 23000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9A21694-E054-4975-9665-FE7F0E036513}"/>
              </a:ext>
            </a:extLst>
          </p:cNvPr>
          <p:cNvSpPr/>
          <p:nvPr/>
        </p:nvSpPr>
        <p:spPr>
          <a:xfrm>
            <a:off x="9466071" y="5089351"/>
            <a:ext cx="2653937" cy="397289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F7AB23E-89DB-4ED9-BC6A-7D72BA12A8B1}"/>
              </a:ext>
            </a:extLst>
          </p:cNvPr>
          <p:cNvSpPr/>
          <p:nvPr/>
        </p:nvSpPr>
        <p:spPr>
          <a:xfrm>
            <a:off x="6209714" y="5492329"/>
            <a:ext cx="3256357" cy="367032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Industry=</a:t>
            </a:r>
            <a:r>
              <a:rPr lang="en-IN" sz="1200" dirty="0" err="1">
                <a:solidFill>
                  <a:schemeClr val="tx1"/>
                </a:solidFill>
              </a:rPr>
              <a:t>Transport,Construction,Consumable,Miscellaneous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E519E217-07CA-46E2-8D5E-28DCCF670127}"/>
              </a:ext>
            </a:extLst>
          </p:cNvPr>
          <p:cNvSpPr/>
          <p:nvPr/>
        </p:nvSpPr>
        <p:spPr>
          <a:xfrm>
            <a:off x="9466071" y="5492329"/>
            <a:ext cx="2653937" cy="367032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E8E413E8-D93F-4B43-8ED1-F83D88841326}"/>
              </a:ext>
            </a:extLst>
          </p:cNvPr>
          <p:cNvSpPr/>
          <p:nvPr/>
        </p:nvSpPr>
        <p:spPr>
          <a:xfrm>
            <a:off x="6209714" y="5855009"/>
            <a:ext cx="3256357" cy="429823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Less Family Size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CB67EEA-B9DA-4343-B4CF-429674E28E19}"/>
              </a:ext>
            </a:extLst>
          </p:cNvPr>
          <p:cNvSpPr/>
          <p:nvPr/>
        </p:nvSpPr>
        <p:spPr>
          <a:xfrm>
            <a:off x="9466071" y="5855009"/>
            <a:ext cx="2653937" cy="429823"/>
          </a:xfrm>
          <a:prstGeom prst="rect">
            <a:avLst/>
          </a:prstGeom>
          <a:noFill/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54E9842-0398-4CB2-80FE-505966D3456B}"/>
              </a:ext>
            </a:extLst>
          </p:cNvPr>
          <p:cNvSpPr/>
          <p:nvPr/>
        </p:nvSpPr>
        <p:spPr>
          <a:xfrm>
            <a:off x="6209714" y="6278530"/>
            <a:ext cx="3256357" cy="367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High Number of club membership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DBBD13F-8CC6-41F3-A812-01E5C473880D}"/>
              </a:ext>
            </a:extLst>
          </p:cNvPr>
          <p:cNvSpPr/>
          <p:nvPr/>
        </p:nvSpPr>
        <p:spPr>
          <a:xfrm>
            <a:off x="9466071" y="6278530"/>
            <a:ext cx="2653937" cy="367032"/>
          </a:xfrm>
          <a:prstGeom prst="rect">
            <a:avLst/>
          </a:prstGeom>
          <a:solidFill>
            <a:schemeClr val="bg1"/>
          </a:solidFill>
          <a:ln w="12700">
            <a:solidFill>
              <a:srgbClr val="BB9D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87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-133350" y="996218"/>
            <a:ext cx="4034335" cy="338012"/>
          </a:xfrm>
          <a:prstGeom prst="roundRect">
            <a:avLst/>
          </a:prstGeom>
          <a:solidFill>
            <a:srgbClr val="00368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ctr" defTabSz="914400">
              <a:spcBef>
                <a:spcPct val="100000"/>
              </a:spcBef>
            </a:pPr>
            <a:r>
              <a:rPr lang="en-IN" sz="1600" b="1" dirty="0">
                <a:solidFill>
                  <a:schemeClr val="bg1"/>
                </a:solidFill>
              </a:rPr>
              <a:t>Why Ensembling?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66878" y="1011716"/>
            <a:ext cx="3920397" cy="338012"/>
          </a:xfrm>
          <a:prstGeom prst="roundRect">
            <a:avLst/>
          </a:prstGeom>
          <a:solidFill>
            <a:srgbClr val="00368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ctr" defTabSz="914400">
              <a:spcBef>
                <a:spcPct val="100000"/>
              </a:spcBef>
            </a:pPr>
            <a:r>
              <a:rPr lang="en-IN" sz="1600" b="1" dirty="0">
                <a:solidFill>
                  <a:schemeClr val="bg1"/>
                </a:solidFill>
              </a:rPr>
              <a:t>Why Decision Trees?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389664" y="1011716"/>
            <a:ext cx="3648719" cy="338012"/>
          </a:xfrm>
          <a:prstGeom prst="roundRect">
            <a:avLst/>
          </a:prstGeom>
          <a:solidFill>
            <a:srgbClr val="00368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ctr" defTabSz="914400">
              <a:spcBef>
                <a:spcPct val="100000"/>
              </a:spcBef>
            </a:pPr>
            <a:r>
              <a:rPr lang="en-IN" sz="1600" b="1" dirty="0">
                <a:solidFill>
                  <a:schemeClr val="bg1"/>
                </a:solidFill>
              </a:rPr>
              <a:t>Why Logistic Regression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07052" y="634796"/>
            <a:ext cx="11445" cy="5641732"/>
          </a:xfrm>
          <a:prstGeom prst="line">
            <a:avLst/>
          </a:prstGeom>
          <a:ln w="12700">
            <a:solidFill>
              <a:srgbClr val="00D0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0201" y="1146872"/>
            <a:ext cx="15072" cy="5129656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664" y="634796"/>
            <a:ext cx="7915990" cy="307777"/>
          </a:xfrm>
          <a:prstGeom prst="rect">
            <a:avLst/>
          </a:prstGeom>
          <a:solidFill>
            <a:srgbClr val="00D0F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q_serif"/>
              </a:rPr>
              <a:t>For ensemble methods to be more accurate, base models have to be highly </a:t>
            </a:r>
            <a:r>
              <a:rPr lang="en-IN" sz="1400" b="1" dirty="0">
                <a:solidFill>
                  <a:schemeClr val="bg1"/>
                </a:solidFill>
                <a:latin typeface="q_serif"/>
              </a:rPr>
              <a:t>accurate</a:t>
            </a:r>
            <a:r>
              <a:rPr lang="en-IN" sz="1400" dirty="0">
                <a:solidFill>
                  <a:schemeClr val="bg1"/>
                </a:solidFill>
                <a:latin typeface="q_serif"/>
              </a:rPr>
              <a:t> and </a:t>
            </a:r>
            <a:r>
              <a:rPr lang="en-IN" sz="1400" b="1" dirty="0">
                <a:solidFill>
                  <a:schemeClr val="bg1"/>
                </a:solidFill>
                <a:latin typeface="q_serif"/>
              </a:rPr>
              <a:t>diverse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2266" y="1426719"/>
            <a:ext cx="3648719" cy="1471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Different model might perform well individually, but over-fit to different part of the 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By combining different models, we can reduce the risk of over-fitting while maintaining strong prediction performance</a:t>
            </a:r>
            <a:endParaRPr lang="en-US" sz="1200" kern="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59" y="1527118"/>
            <a:ext cx="2401605" cy="22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Reduces Over fitting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29559" y="1538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2266" y="2975168"/>
            <a:ext cx="3648719" cy="2079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1200" b="1" dirty="0">
                <a:solidFill>
                  <a:schemeClr val="tx1"/>
                </a:solidFill>
              </a:rPr>
              <a:t>No Free Lunch </a:t>
            </a:r>
            <a:r>
              <a:rPr lang="en-US" sz="1200" b="1" dirty="0">
                <a:solidFill>
                  <a:schemeClr val="tx1"/>
                </a:solidFill>
              </a:rPr>
              <a:t>Theorem: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dirty="0">
                <a:solidFill>
                  <a:schemeClr val="tx1"/>
                </a:solidFill>
              </a:rPr>
              <a:t>There is no algorithm that is always the most accurat</a:t>
            </a:r>
            <a:r>
              <a:rPr lang="en-IN" sz="1200" dirty="0">
                <a:solidFill>
                  <a:schemeClr val="tx1"/>
                </a:solidFill>
              </a:rPr>
              <a:t>e.</a:t>
            </a: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Logistic regression has low variance and so is less prone to over-fitting over Decision Trees.</a:t>
            </a: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And, Decision Trees allows partitioning data in a much deeper level, not as easily achieved by logistic regression</a:t>
            </a: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Hence, use combination of algorithm to improve accuracy</a:t>
            </a:r>
            <a:endParaRPr lang="en-US" sz="1200" kern="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59" y="3075567"/>
            <a:ext cx="2401605" cy="221473"/>
          </a:xfrm>
          <a:prstGeom prst="rect">
            <a:avLst/>
          </a:prstGeom>
          <a:solidFill>
            <a:srgbClr val="BB9D5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Improves Accuracy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29559" y="30864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266" y="5100539"/>
            <a:ext cx="3648719" cy="1110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The aggregate conclusion of many models is less noisy than the single opinion of one of the models</a:t>
            </a:r>
            <a:endParaRPr lang="en-US" sz="1200" kern="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59" y="5200939"/>
            <a:ext cx="2401605" cy="167196"/>
          </a:xfrm>
          <a:prstGeom prst="rect">
            <a:avLst/>
          </a:prstGeom>
          <a:solidFill>
            <a:srgbClr val="00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Reduces Variance</a:t>
            </a: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129559" y="5186083"/>
            <a:ext cx="180000" cy="13588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9665" y="1426719"/>
            <a:ext cx="3648719" cy="141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Independent variables and dependent variables don’t have to be normally distributed</a:t>
            </a: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No homogeneity of variance assumption</a:t>
            </a: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Normally distributed error terms are not assumed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66958" y="1527118"/>
            <a:ext cx="2401605" cy="22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More Robust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4266958" y="1538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89665" y="2990667"/>
            <a:ext cx="3648719" cy="20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Does not assume a linear relationship between the IV and DV</a:t>
            </a: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We can add explicit interaction and power terms</a:t>
            </a:r>
            <a:endParaRPr lang="en-US" sz="1200" kern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6958" y="3091068"/>
            <a:ext cx="2401605" cy="221473"/>
          </a:xfrm>
          <a:prstGeom prst="rect">
            <a:avLst/>
          </a:prstGeom>
          <a:solidFill>
            <a:srgbClr val="BB9D5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bg1"/>
                </a:solidFill>
              </a:rPr>
              <a:t>Handle nonlinear effects</a:t>
            </a:r>
            <a:endParaRPr lang="en-US" sz="1200" b="1" kern="0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4266958" y="30864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389665" y="5074778"/>
            <a:ext cx="3648719" cy="1136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Logistic regression has low variance and so is less prone to over-fitting over Decision Trees.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266958" y="5175177"/>
            <a:ext cx="2401605" cy="221473"/>
          </a:xfrm>
          <a:prstGeom prst="rect">
            <a:avLst/>
          </a:prstGeom>
          <a:solidFill>
            <a:srgbClr val="00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Less Prone to over fitting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4266958" y="51860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566878" y="1426719"/>
            <a:ext cx="3648719" cy="1471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Top nodes of the tree are the most important because they determine the subsequent decisions to be made.</a:t>
            </a:r>
            <a:endParaRPr lang="en-US" sz="1200" kern="0" dirty="0">
              <a:solidFill>
                <a:schemeClr val="tx1"/>
              </a:solidFill>
            </a:endParaRP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chemeClr val="tx1"/>
              </a:solidFill>
            </a:endParaRP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44171" y="1527118"/>
            <a:ext cx="2575124" cy="22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bg1"/>
                </a:solidFill>
              </a:rPr>
              <a:t>Automatic Prioritization</a:t>
            </a:r>
            <a:endParaRPr lang="en-US" sz="1200" b="1" kern="0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8444171" y="1538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566878" y="2990667"/>
            <a:ext cx="3648719" cy="20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Comprehensive analysis of the consequences of each possible decision</a:t>
            </a: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Allows partitioning data in a much deeper level, not as easily achieved by logistic regression</a:t>
            </a: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No normalization of data is required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444171" y="3091068"/>
            <a:ext cx="2575124" cy="221473"/>
          </a:xfrm>
          <a:prstGeom prst="rect">
            <a:avLst/>
          </a:prstGeom>
          <a:solidFill>
            <a:srgbClr val="BB9D5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bg1"/>
                </a:solidFill>
              </a:rPr>
              <a:t>More Comprehensive</a:t>
            </a: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444171" y="30864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566878" y="5139175"/>
            <a:ext cx="3648719" cy="1072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/>
          <a:lstStyle/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tx1"/>
                </a:solidFill>
              </a:rPr>
              <a:t>Provides graphical illustration of the problem and various alternatives in a simple and easy to understand format</a:t>
            </a:r>
          </a:p>
          <a:p>
            <a:pPr marL="285750" lvl="1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4171" y="5239575"/>
            <a:ext cx="2575124" cy="184400"/>
          </a:xfrm>
          <a:prstGeom prst="rect">
            <a:avLst/>
          </a:prstGeom>
          <a:solidFill>
            <a:srgbClr val="00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US" sz="1200" b="1" kern="0" dirty="0">
                <a:solidFill>
                  <a:schemeClr val="bg1"/>
                </a:solidFill>
              </a:rPr>
              <a:t>Presentation of Information</a:t>
            </a: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8444171" y="5250477"/>
            <a:ext cx="180000" cy="1734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7D17165-065E-44CC-A3C1-2F03E69C7CF4}"/>
              </a:ext>
            </a:extLst>
          </p:cNvPr>
          <p:cNvSpPr txBox="1"/>
          <p:nvPr/>
        </p:nvSpPr>
        <p:spPr>
          <a:xfrm>
            <a:off x="-66675" y="634796"/>
            <a:ext cx="3967660" cy="307777"/>
          </a:xfrm>
          <a:prstGeom prst="rect">
            <a:avLst/>
          </a:prstGeom>
          <a:solidFill>
            <a:srgbClr val="00D0F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q_serif"/>
              </a:rPr>
              <a:t>Master Model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B0F6E85-D402-457E-98FF-F792CDD7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94" y="24423"/>
            <a:ext cx="11137372" cy="549155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5769555-52E1-4C62-BFDF-93B13ABBDC9D}"/>
              </a:ext>
            </a:extLst>
          </p:cNvPr>
          <p:cNvCxnSpPr/>
          <p:nvPr/>
        </p:nvCxnSpPr>
        <p:spPr>
          <a:xfrm>
            <a:off x="6092984" y="725311"/>
            <a:ext cx="0" cy="5611091"/>
          </a:xfrm>
          <a:prstGeom prst="line">
            <a:avLst/>
          </a:prstGeom>
          <a:ln w="12700">
            <a:solidFill>
              <a:srgbClr val="2EB9EC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6C4F0DAA-C0D2-4090-B7BB-8256BC40E6E9}"/>
              </a:ext>
            </a:extLst>
          </p:cNvPr>
          <p:cNvGrpSpPr/>
          <p:nvPr/>
        </p:nvGrpSpPr>
        <p:grpSpPr>
          <a:xfrm>
            <a:off x="6393231" y="1131604"/>
            <a:ext cx="5726198" cy="5291882"/>
            <a:chOff x="208328" y="696282"/>
            <a:chExt cx="5726198" cy="529188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xmlns="" id="{5852EBDA-5E97-422E-96C9-91C681AE1215}"/>
                </a:ext>
              </a:extLst>
            </p:cNvPr>
            <p:cNvCxnSpPr>
              <a:stCxn id="5" idx="1"/>
              <a:endCxn id="22" idx="0"/>
            </p:cNvCxnSpPr>
            <p:nvPr/>
          </p:nvCxnSpPr>
          <p:spPr>
            <a:xfrm rot="10800000" flipV="1">
              <a:off x="599344" y="1181100"/>
              <a:ext cx="913769" cy="4055546"/>
            </a:xfrm>
            <a:prstGeom prst="bentConnector2">
              <a:avLst/>
            </a:prstGeom>
            <a:ln w="9525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213BF2F8-0208-40BF-9E39-B60876651A6E}"/>
                </a:ext>
              </a:extLst>
            </p:cNvPr>
            <p:cNvSpPr/>
            <p:nvPr/>
          </p:nvSpPr>
          <p:spPr>
            <a:xfrm>
              <a:off x="1513112" y="914400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.80 .20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100%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D4593CAF-D682-46F1-AD49-4D6471674CEA}"/>
                </a:ext>
              </a:extLst>
            </p:cNvPr>
            <p:cNvSpPr/>
            <p:nvPr/>
          </p:nvSpPr>
          <p:spPr>
            <a:xfrm>
              <a:off x="2418441" y="2043727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.67 .33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25%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51861FEF-4664-4891-A30D-76D151269355}"/>
                </a:ext>
              </a:extLst>
            </p:cNvPr>
            <p:cNvSpPr/>
            <p:nvPr/>
          </p:nvSpPr>
          <p:spPr>
            <a:xfrm>
              <a:off x="3323770" y="317305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.60 .40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13%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571F14F9-99C7-428B-8CD5-25CFC384DC48}"/>
                </a:ext>
              </a:extLst>
            </p:cNvPr>
            <p:cNvSpPr/>
            <p:nvPr/>
          </p:nvSpPr>
          <p:spPr>
            <a:xfrm>
              <a:off x="4229099" y="4302381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.51 .49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4%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E3868FF7-5A69-46C1-B9C8-8F0F2B69FC78}"/>
                </a:ext>
              </a:extLst>
            </p:cNvPr>
            <p:cNvSpPr/>
            <p:nvPr/>
          </p:nvSpPr>
          <p:spPr>
            <a:xfrm>
              <a:off x="5134426" y="545476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1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.44 .56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2%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5A8DE835-77A6-42D1-B4C2-A66829096CCA}"/>
                </a:ext>
              </a:extLst>
            </p:cNvPr>
            <p:cNvSpPr/>
            <p:nvPr/>
          </p:nvSpPr>
          <p:spPr>
            <a:xfrm>
              <a:off x="3902903" y="545476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.59 .41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2%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7A27F74E-6082-4923-B42B-67D6F1C19FF6}"/>
                </a:ext>
              </a:extLst>
            </p:cNvPr>
            <p:cNvSpPr/>
            <p:nvPr/>
          </p:nvSpPr>
          <p:spPr>
            <a:xfrm>
              <a:off x="2671378" y="545476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.65 .35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9%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68B7BF62-2E84-40BB-AE17-84880D86343E}"/>
                </a:ext>
              </a:extLst>
            </p:cNvPr>
            <p:cNvSpPr/>
            <p:nvPr/>
          </p:nvSpPr>
          <p:spPr>
            <a:xfrm>
              <a:off x="1439853" y="545476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.74 .26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12%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3D5E6CEB-EC2A-4DC5-A7C3-205C09218DC1}"/>
                </a:ext>
              </a:extLst>
            </p:cNvPr>
            <p:cNvSpPr/>
            <p:nvPr/>
          </p:nvSpPr>
          <p:spPr>
            <a:xfrm>
              <a:off x="208328" y="5454764"/>
              <a:ext cx="800100" cy="533400"/>
            </a:xfrm>
            <a:prstGeom prst="roundRect">
              <a:avLst/>
            </a:prstGeom>
            <a:noFill/>
            <a:ln w="22225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0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.84 .16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  <a:cs typeface="Calibri" pitchFamily="34" charset="0"/>
                </a:rPr>
                <a:t>75%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E3D1080-9874-4135-AE25-793BFDDF131A}"/>
                </a:ext>
              </a:extLst>
            </p:cNvPr>
            <p:cNvSpPr/>
            <p:nvPr/>
          </p:nvSpPr>
          <p:spPr>
            <a:xfrm>
              <a:off x="1742621" y="696282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D928A99-D08C-4E07-BD36-B4F5A1171496}"/>
                </a:ext>
              </a:extLst>
            </p:cNvPr>
            <p:cNvSpPr/>
            <p:nvPr/>
          </p:nvSpPr>
          <p:spPr>
            <a:xfrm>
              <a:off x="2647950" y="1825609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072029E-E353-4CC1-A38C-AD643E7CC9B9}"/>
                </a:ext>
              </a:extLst>
            </p:cNvPr>
            <p:cNvSpPr/>
            <p:nvPr/>
          </p:nvSpPr>
          <p:spPr>
            <a:xfrm>
              <a:off x="3547693" y="2954936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992D913-164E-4F90-86A2-E9075D1EB56B}"/>
                </a:ext>
              </a:extLst>
            </p:cNvPr>
            <p:cNvSpPr/>
            <p:nvPr/>
          </p:nvSpPr>
          <p:spPr>
            <a:xfrm>
              <a:off x="4453022" y="4084263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15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A817892-C7F4-4985-82C6-89314C92948D}"/>
                </a:ext>
              </a:extLst>
            </p:cNvPr>
            <p:cNvSpPr/>
            <p:nvPr/>
          </p:nvSpPr>
          <p:spPr>
            <a:xfrm>
              <a:off x="5351235" y="5236646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31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1995E21-851C-47A9-8DA0-44514959F6C2}"/>
                </a:ext>
              </a:extLst>
            </p:cNvPr>
            <p:cNvSpPr/>
            <p:nvPr/>
          </p:nvSpPr>
          <p:spPr>
            <a:xfrm>
              <a:off x="4105080" y="5217710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30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B60DF14-C686-4331-995F-CE0C80C86556}"/>
                </a:ext>
              </a:extLst>
            </p:cNvPr>
            <p:cNvSpPr/>
            <p:nvPr/>
          </p:nvSpPr>
          <p:spPr>
            <a:xfrm>
              <a:off x="2900884" y="5236646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14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5A7E5F5-CE28-4ACB-A64D-AF03A1735C7A}"/>
                </a:ext>
              </a:extLst>
            </p:cNvPr>
            <p:cNvSpPr/>
            <p:nvPr/>
          </p:nvSpPr>
          <p:spPr>
            <a:xfrm>
              <a:off x="1654729" y="5217710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77DE8D8E-8644-4772-A369-0D7952E57382}"/>
                </a:ext>
              </a:extLst>
            </p:cNvPr>
            <p:cNvSpPr/>
            <p:nvPr/>
          </p:nvSpPr>
          <p:spPr>
            <a:xfrm>
              <a:off x="422412" y="5236646"/>
              <a:ext cx="353862" cy="218118"/>
            </a:xfrm>
            <a:prstGeom prst="rect">
              <a:avLst/>
            </a:prstGeom>
            <a:solidFill>
              <a:srgbClr val="2EB9EC"/>
            </a:solidFill>
            <a:ln w="12700">
              <a:solidFill>
                <a:srgbClr val="2EB9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cs typeface="Calibri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915CC8E-C07B-4A03-8818-8BCBF1E4EFE4}"/>
                </a:ext>
              </a:extLst>
            </p:cNvPr>
            <p:cNvSpPr/>
            <p:nvPr/>
          </p:nvSpPr>
          <p:spPr>
            <a:xfrm>
              <a:off x="713546" y="997655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Yes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4629B3B-BCE0-4060-8ADC-715D99543062}"/>
                </a:ext>
              </a:extLst>
            </p:cNvPr>
            <p:cNvSpPr/>
            <p:nvPr/>
          </p:nvSpPr>
          <p:spPr>
            <a:xfrm>
              <a:off x="2345696" y="997654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No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0F1990E-2A34-45A2-B4DA-A6BE43B6417B}"/>
                </a:ext>
              </a:extLst>
            </p:cNvPr>
            <p:cNvSpPr/>
            <p:nvPr/>
          </p:nvSpPr>
          <p:spPr>
            <a:xfrm>
              <a:off x="3129508" y="2093860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No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9183AEC-7D09-48B0-8C14-0917289D33E9}"/>
                </a:ext>
              </a:extLst>
            </p:cNvPr>
            <p:cNvSpPr/>
            <p:nvPr/>
          </p:nvSpPr>
          <p:spPr>
            <a:xfrm>
              <a:off x="4051125" y="3212295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No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8739695-D33C-4617-9BC9-46E11CE6B0E2}"/>
                </a:ext>
              </a:extLst>
            </p:cNvPr>
            <p:cNvSpPr/>
            <p:nvPr/>
          </p:nvSpPr>
          <p:spPr>
            <a:xfrm>
              <a:off x="4922281" y="4353083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No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A5978BD-6201-4E48-8E93-0559D026FB08}"/>
                </a:ext>
              </a:extLst>
            </p:cNvPr>
            <p:cNvSpPr/>
            <p:nvPr/>
          </p:nvSpPr>
          <p:spPr>
            <a:xfrm>
              <a:off x="2008591" y="2093860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Yes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C7600C7F-BC7A-4ED8-A8DC-6597316DBC24}"/>
                </a:ext>
              </a:extLst>
            </p:cNvPr>
            <p:cNvSpPr/>
            <p:nvPr/>
          </p:nvSpPr>
          <p:spPr>
            <a:xfrm>
              <a:off x="2876853" y="3212294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Yes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B17BF16-BE3C-45E1-8FDA-B17EBD33947B}"/>
                </a:ext>
              </a:extLst>
            </p:cNvPr>
            <p:cNvSpPr/>
            <p:nvPr/>
          </p:nvSpPr>
          <p:spPr>
            <a:xfrm>
              <a:off x="3805408" y="4353083"/>
              <a:ext cx="491434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Yes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xmlns="" id="{210E1155-C8BE-4B2A-8C78-EF0E2DDDD35F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>
              <a:off x="2313212" y="1181100"/>
              <a:ext cx="511669" cy="644509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xmlns="" id="{C0E8444D-5740-4947-8F05-CC729B70782F}"/>
                </a:ext>
              </a:extLst>
            </p:cNvPr>
            <p:cNvCxnSpPr>
              <a:stCxn id="6" idx="1"/>
              <a:endCxn id="21" idx="0"/>
            </p:cNvCxnSpPr>
            <p:nvPr/>
          </p:nvCxnSpPr>
          <p:spPr>
            <a:xfrm rot="10800000" flipV="1">
              <a:off x="1831661" y="2310426"/>
              <a:ext cx="586781" cy="2907283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xmlns="" id="{0B8BA43B-F687-4E5C-AE0E-9144E1A5823A}"/>
                </a:ext>
              </a:extLst>
            </p:cNvPr>
            <p:cNvCxnSpPr>
              <a:stCxn id="6" idx="3"/>
              <a:endCxn id="16" idx="0"/>
            </p:cNvCxnSpPr>
            <p:nvPr/>
          </p:nvCxnSpPr>
          <p:spPr>
            <a:xfrm>
              <a:off x="3218541" y="2310427"/>
              <a:ext cx="506083" cy="644509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xmlns="" id="{A0429A2C-EB5C-493F-8CD1-F92947F3F2BA}"/>
                </a:ext>
              </a:extLst>
            </p:cNvPr>
            <p:cNvCxnSpPr>
              <a:stCxn id="7" idx="1"/>
              <a:endCxn id="20" idx="0"/>
            </p:cNvCxnSpPr>
            <p:nvPr/>
          </p:nvCxnSpPr>
          <p:spPr>
            <a:xfrm rot="10800000" flipV="1">
              <a:off x="3077816" y="3439754"/>
              <a:ext cx="245955" cy="1796892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xmlns="" id="{F47D7A28-173F-46C2-9111-FDFDA17156AB}"/>
                </a:ext>
              </a:extLst>
            </p:cNvPr>
            <p:cNvCxnSpPr>
              <a:stCxn id="7" idx="3"/>
              <a:endCxn id="17" idx="0"/>
            </p:cNvCxnSpPr>
            <p:nvPr/>
          </p:nvCxnSpPr>
          <p:spPr>
            <a:xfrm>
              <a:off x="4123870" y="3439754"/>
              <a:ext cx="506083" cy="644509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xmlns="" id="{50465D1F-6E42-4573-ACD2-70985E333684}"/>
                </a:ext>
              </a:extLst>
            </p:cNvPr>
            <p:cNvCxnSpPr>
              <a:stCxn id="8" idx="1"/>
              <a:endCxn id="19" idx="0"/>
            </p:cNvCxnSpPr>
            <p:nvPr/>
          </p:nvCxnSpPr>
          <p:spPr>
            <a:xfrm rot="10800000" flipH="1" flipV="1">
              <a:off x="4229099" y="4569080"/>
              <a:ext cx="52912" cy="648629"/>
            </a:xfrm>
            <a:prstGeom prst="bentConnector4">
              <a:avLst>
                <a:gd name="adj1" fmla="val -432038"/>
                <a:gd name="adj2" fmla="val 7055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xmlns="" id="{79BF36A6-58D9-4F5E-9CCF-141D38905F41}"/>
                </a:ext>
              </a:extLst>
            </p:cNvPr>
            <p:cNvCxnSpPr>
              <a:stCxn id="8" idx="3"/>
              <a:endCxn id="18" idx="0"/>
            </p:cNvCxnSpPr>
            <p:nvPr/>
          </p:nvCxnSpPr>
          <p:spPr>
            <a:xfrm>
              <a:off x="5029199" y="4569081"/>
              <a:ext cx="498967" cy="667565"/>
            </a:xfrm>
            <a:prstGeom prst="bent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027CDAF-5A41-4CD6-9849-FF7887BC511B}"/>
                </a:ext>
              </a:extLst>
            </p:cNvPr>
            <p:cNvSpPr/>
            <p:nvPr/>
          </p:nvSpPr>
          <p:spPr>
            <a:xfrm>
              <a:off x="1522706" y="1473458"/>
              <a:ext cx="780913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Mvar2&lt;2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E44709EE-B1CE-44A8-9091-EA05053A78D2}"/>
                </a:ext>
              </a:extLst>
            </p:cNvPr>
            <p:cNvSpPr/>
            <p:nvPr/>
          </p:nvSpPr>
          <p:spPr>
            <a:xfrm>
              <a:off x="2347904" y="2611261"/>
              <a:ext cx="971346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Travel&lt;5195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993BD4C9-362F-4C14-9332-358E320DCE27}"/>
                </a:ext>
              </a:extLst>
            </p:cNvPr>
            <p:cNvSpPr/>
            <p:nvPr/>
          </p:nvSpPr>
          <p:spPr>
            <a:xfrm>
              <a:off x="3254746" y="3748459"/>
              <a:ext cx="971346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Mvar43&lt;0.5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610C83F9-6FDF-48BE-893E-C84DEC573C01}"/>
                </a:ext>
              </a:extLst>
            </p:cNvPr>
            <p:cNvSpPr/>
            <p:nvPr/>
          </p:nvSpPr>
          <p:spPr>
            <a:xfrm>
              <a:off x="4055631" y="4835781"/>
              <a:ext cx="1137467" cy="18908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cs typeface="Calibri" pitchFamily="34" charset="0"/>
                </a:rPr>
                <a:t>Mvar27&lt;1576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0C6E0F2-616A-473B-B349-93A14CB90903}"/>
              </a:ext>
            </a:extLst>
          </p:cNvPr>
          <p:cNvSpPr/>
          <p:nvPr/>
        </p:nvSpPr>
        <p:spPr>
          <a:xfrm>
            <a:off x="6393231" y="623712"/>
            <a:ext cx="5900369" cy="258572"/>
          </a:xfrm>
          <a:prstGeom prst="rect">
            <a:avLst/>
          </a:prstGeom>
          <a:solidFill>
            <a:srgbClr val="00D0F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cs typeface="Calibri" pitchFamily="34" charset="0"/>
              </a:rPr>
              <a:t>Decision tree for supplementary card*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DA99E2-9E22-48EA-8787-6FA819F5C843}"/>
              </a:ext>
            </a:extLst>
          </p:cNvPr>
          <p:cNvSpPr/>
          <p:nvPr/>
        </p:nvSpPr>
        <p:spPr>
          <a:xfrm>
            <a:off x="10318140" y="1095776"/>
            <a:ext cx="2035488" cy="699100"/>
          </a:xfrm>
          <a:prstGeom prst="rect">
            <a:avLst/>
          </a:prstGeom>
          <a:noFill/>
          <a:ln w="12700">
            <a:solidFill>
              <a:srgbClr val="00D0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cs typeface="Calibri" pitchFamily="34" charset="0"/>
              </a:rPr>
              <a:t>* Total 15 models were   made= 5 Elite + 5 supp. + 5 Credit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93DEB46-7B15-40F8-8E4D-E0BC6B7B53AD}"/>
              </a:ext>
            </a:extLst>
          </p:cNvPr>
          <p:cNvSpPr/>
          <p:nvPr/>
        </p:nvSpPr>
        <p:spPr>
          <a:xfrm>
            <a:off x="-78603" y="623712"/>
            <a:ext cx="5900369" cy="258572"/>
          </a:xfrm>
          <a:prstGeom prst="rect">
            <a:avLst/>
          </a:prstGeom>
          <a:solidFill>
            <a:srgbClr val="00D0F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cs typeface="Calibri" pitchFamily="34" charset="0"/>
              </a:rPr>
              <a:t>Definition of Decision Tree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50F1989-4810-4FAE-BAEB-CF2974621038}"/>
              </a:ext>
            </a:extLst>
          </p:cNvPr>
          <p:cNvSpPr/>
          <p:nvPr/>
        </p:nvSpPr>
        <p:spPr>
          <a:xfrm>
            <a:off x="-78603" y="1028291"/>
            <a:ext cx="5900369" cy="793405"/>
          </a:xfrm>
          <a:prstGeom prst="rect">
            <a:avLst/>
          </a:prstGeom>
          <a:noFill/>
          <a:ln w="12700">
            <a:solidFill>
              <a:srgbClr val="00D0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Decision Trees are schematic tree-shaped flow diagrams that facilitate business decisions based on the “</a:t>
            </a:r>
            <a:r>
              <a:rPr lang="en-IN" sz="1200" b="1" dirty="0">
                <a:solidFill>
                  <a:srgbClr val="007EC4"/>
                </a:solidFill>
                <a:cs typeface="Calibri" pitchFamily="34" charset="0"/>
              </a:rPr>
              <a:t>outcomes</a:t>
            </a: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” of a series of “</a:t>
            </a:r>
            <a:r>
              <a:rPr lang="en-IN" sz="1200" b="1" dirty="0">
                <a:solidFill>
                  <a:srgbClr val="007EC4"/>
                </a:solidFill>
                <a:cs typeface="Calibri" pitchFamily="34" charset="0"/>
              </a:rPr>
              <a:t>tests</a:t>
            </a: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” on different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In other words, a Decision Tree is a sequence of “</a:t>
            </a:r>
            <a:r>
              <a:rPr lang="en-IN" sz="1200" b="1" dirty="0">
                <a:solidFill>
                  <a:srgbClr val="007EC4"/>
                </a:solidFill>
                <a:cs typeface="Calibri" pitchFamily="34" charset="0"/>
              </a:rPr>
              <a:t>if-then-else</a:t>
            </a: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” statements that leads to a business decision or conclusion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7F064CC-6A56-4CE8-AA83-D67042B84BCB}"/>
              </a:ext>
            </a:extLst>
          </p:cNvPr>
          <p:cNvSpPr/>
          <p:nvPr/>
        </p:nvSpPr>
        <p:spPr>
          <a:xfrm>
            <a:off x="-78603" y="3540388"/>
            <a:ext cx="5900369" cy="258572"/>
          </a:xfrm>
          <a:prstGeom prst="rect">
            <a:avLst/>
          </a:prstGeom>
          <a:solidFill>
            <a:srgbClr val="0036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cs typeface="Calibri" pitchFamily="34" charset="0"/>
              </a:rPr>
              <a:t>Decision tree model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14DB081-163D-4509-B19B-0D442C2F52A8}"/>
              </a:ext>
            </a:extLst>
          </p:cNvPr>
          <p:cNvSpPr/>
          <p:nvPr/>
        </p:nvSpPr>
        <p:spPr>
          <a:xfrm>
            <a:off x="-93117" y="3945966"/>
            <a:ext cx="5900369" cy="295207"/>
          </a:xfrm>
          <a:prstGeom prst="rect">
            <a:avLst/>
          </a:prstGeom>
          <a:noFill/>
          <a:ln w="12700">
            <a:solidFill>
              <a:srgbClr val="0036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CART: Classification and regression trees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EC0B6485-2C37-442C-905D-B7F3D272FE8D}"/>
              </a:ext>
            </a:extLst>
          </p:cNvPr>
          <p:cNvSpPr/>
          <p:nvPr/>
        </p:nvSpPr>
        <p:spPr>
          <a:xfrm>
            <a:off x="-78604" y="4388179"/>
            <a:ext cx="5900369" cy="258572"/>
          </a:xfrm>
          <a:prstGeom prst="rect">
            <a:avLst/>
          </a:prstGeom>
          <a:solidFill>
            <a:srgbClr val="BB9D5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cs typeface="Calibri" pitchFamily="34" charset="0"/>
              </a:rPr>
              <a:t>Few models developed in decision tree (Click to open)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EB62A07D-E198-4431-8246-977EC7298A6E}"/>
              </a:ext>
            </a:extLst>
          </p:cNvPr>
          <p:cNvSpPr/>
          <p:nvPr/>
        </p:nvSpPr>
        <p:spPr>
          <a:xfrm>
            <a:off x="-78604" y="2026966"/>
            <a:ext cx="5900369" cy="25857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cs typeface="Calibri" pitchFamily="34" charset="0"/>
              </a:rPr>
              <a:t>Objective segmentation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2513150-2152-4D35-ABBA-753CA9115447}"/>
              </a:ext>
            </a:extLst>
          </p:cNvPr>
          <p:cNvSpPr/>
          <p:nvPr/>
        </p:nvSpPr>
        <p:spPr>
          <a:xfrm>
            <a:off x="-78603" y="2438426"/>
            <a:ext cx="5900369" cy="938923"/>
          </a:xfrm>
          <a:prstGeom prst="rect">
            <a:avLst/>
          </a:prstGeom>
          <a:noFill/>
          <a:ln w="12700">
            <a:solidFill>
              <a:srgbClr val="007E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When Decision Trees are developed in a “stochastic” scenario based on data, this is often referred to as Objective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Objective Segmentation is a “supervised” learning algorithm with a business objective, and aims at generating actionable groups or segments w. r. t. a particular outcome attribute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AFB4F607-181F-4089-8EFA-D166C8279716}"/>
              </a:ext>
            </a:extLst>
          </p:cNvPr>
          <p:cNvCxnSpPr/>
          <p:nvPr/>
        </p:nvCxnSpPr>
        <p:spPr>
          <a:xfrm>
            <a:off x="1778000" y="4679444"/>
            <a:ext cx="0" cy="1736799"/>
          </a:xfrm>
          <a:prstGeom prst="line">
            <a:avLst/>
          </a:prstGeom>
          <a:ln w="12700">
            <a:solidFill>
              <a:srgbClr val="00D0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409BDD9-F6FF-4E63-9E51-BCC3E94BED16}"/>
              </a:ext>
            </a:extLst>
          </p:cNvPr>
          <p:cNvCxnSpPr/>
          <p:nvPr/>
        </p:nvCxnSpPr>
        <p:spPr>
          <a:xfrm>
            <a:off x="3898900" y="4679444"/>
            <a:ext cx="0" cy="1736799"/>
          </a:xfrm>
          <a:prstGeom prst="line">
            <a:avLst/>
          </a:prstGeom>
          <a:ln w="12700">
            <a:solidFill>
              <a:srgbClr val="00D0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9779632-AFE3-4A88-A264-8FEF3F74D1EA}"/>
              </a:ext>
            </a:extLst>
          </p:cNvPr>
          <p:cNvCxnSpPr/>
          <p:nvPr/>
        </p:nvCxnSpPr>
        <p:spPr>
          <a:xfrm flipH="1">
            <a:off x="0" y="5576832"/>
            <a:ext cx="5821765" cy="0"/>
          </a:xfrm>
          <a:prstGeom prst="line">
            <a:avLst/>
          </a:prstGeom>
          <a:ln w="12700">
            <a:solidFill>
              <a:srgbClr val="00D0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480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4" y="2405317"/>
            <a:ext cx="8561480" cy="599109"/>
          </a:xfrm>
        </p:spPr>
        <p:txBody>
          <a:bodyPr/>
          <a:lstStyle/>
          <a:p>
            <a:pPr algn="ctr"/>
            <a:r>
              <a:rPr lang="en-US" sz="9600" i="1" dirty="0"/>
              <a:t>Thank You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2129056" y="3004426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86E9F80-7BC1-4F49-AE7F-BB821699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29" y="27356"/>
            <a:ext cx="2408254" cy="17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82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4" y="2405317"/>
            <a:ext cx="8561480" cy="599109"/>
          </a:xfrm>
        </p:spPr>
        <p:txBody>
          <a:bodyPr/>
          <a:lstStyle/>
          <a:p>
            <a:pPr algn="ctr"/>
            <a:r>
              <a:rPr lang="en-US" sz="9600" i="1" dirty="0"/>
              <a:t>Appendices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2129056" y="3004426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416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93CA52-9F02-4776-881C-CA2D83763DB9}"/>
              </a:ext>
            </a:extLst>
          </p:cNvPr>
          <p:cNvSpPr txBox="1"/>
          <p:nvPr/>
        </p:nvSpPr>
        <p:spPr>
          <a:xfrm>
            <a:off x="139345" y="633485"/>
            <a:ext cx="56953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+mn-lt"/>
                <a:cs typeface="Calibri" pitchFamily="34" charset="0"/>
              </a:rPr>
              <a:t>#Setting Working Directory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setwd</a:t>
            </a:r>
            <a:r>
              <a:rPr lang="en-IN" sz="800" dirty="0">
                <a:latin typeface="+mn-lt"/>
                <a:cs typeface="Calibri" pitchFamily="34" charset="0"/>
              </a:rPr>
              <a:t> ("C:/Users/ASHISH/Documents/IIFT Trimester-4/Amex/Final")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#Loading Dataset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train &lt;- read.csv ("Training_Dataset.csv")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leaderboard</a:t>
            </a:r>
            <a:r>
              <a:rPr lang="en-IN" sz="800" dirty="0">
                <a:latin typeface="+mn-lt"/>
                <a:cs typeface="Calibri" pitchFamily="34" charset="0"/>
              </a:rPr>
              <a:t> &lt;- read.csv ("Leaderboard_Dataset.csv")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final &lt;- read.csv ("Final_Dataset.csv")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#Checking Dimension and Other Feature of Train Data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names (train)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nrow</a:t>
            </a:r>
            <a:r>
              <a:rPr lang="en-IN" sz="800" dirty="0">
                <a:latin typeface="+mn-lt"/>
                <a:cs typeface="Calibri" pitchFamily="34" charset="0"/>
              </a:rPr>
              <a:t> (train)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ncol</a:t>
            </a:r>
            <a:r>
              <a:rPr lang="en-IN" sz="800" dirty="0">
                <a:latin typeface="+mn-lt"/>
                <a:cs typeface="Calibri" pitchFamily="34" charset="0"/>
              </a:rPr>
              <a:t> (train)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head (train)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tail (train)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#Splitting Data into </a:t>
            </a:r>
            <a:r>
              <a:rPr lang="en-IN" sz="800" dirty="0" err="1">
                <a:latin typeface="+mn-lt"/>
                <a:cs typeface="Calibri" pitchFamily="34" charset="0"/>
              </a:rPr>
              <a:t>Supplementary,Elite</a:t>
            </a:r>
            <a:r>
              <a:rPr lang="en-IN" sz="800" dirty="0">
                <a:latin typeface="+mn-lt"/>
                <a:cs typeface="Calibri" pitchFamily="34" charset="0"/>
              </a:rPr>
              <a:t> and Credit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&lt;-train[train$mvar46==1,]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&lt;-train[train$mvar47==1,]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train_credit</a:t>
            </a:r>
            <a:r>
              <a:rPr lang="en-IN" sz="800" dirty="0">
                <a:latin typeface="+mn-lt"/>
                <a:cs typeface="Calibri" pitchFamily="34" charset="0"/>
              </a:rPr>
              <a:t>&lt;-train[train$mvar48==1,]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Modeling</a:t>
            </a:r>
            <a:r>
              <a:rPr lang="en-IN" sz="800" dirty="0">
                <a:latin typeface="+mn-lt"/>
                <a:cs typeface="Calibri" pitchFamily="34" charset="0"/>
              </a:rPr>
              <a:t> for Training Supplementary Dataset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train_supp$Accept</a:t>
            </a:r>
            <a:r>
              <a:rPr lang="en-IN" sz="800" dirty="0">
                <a:latin typeface="+mn-lt"/>
                <a:cs typeface="Calibri" pitchFamily="34" charset="0"/>
              </a:rPr>
              <a:t>&lt;-train_supp$mvar49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train_supp$Accept</a:t>
            </a:r>
            <a:r>
              <a:rPr lang="en-IN" sz="800" dirty="0">
                <a:latin typeface="+mn-lt"/>
                <a:cs typeface="Calibri" pitchFamily="34" charset="0"/>
              </a:rPr>
              <a:t>&lt;-</a:t>
            </a:r>
            <a:r>
              <a:rPr lang="en-IN" sz="800" dirty="0" err="1">
                <a:latin typeface="+mn-lt"/>
                <a:cs typeface="Calibri" pitchFamily="34" charset="0"/>
              </a:rPr>
              <a:t>as.factor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train_supp$Accept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summary (</a:t>
            </a:r>
            <a:r>
              <a:rPr lang="en-IN" sz="800" dirty="0" err="1">
                <a:latin typeface="+mn-lt"/>
                <a:cs typeface="Calibri" pitchFamily="34" charset="0"/>
              </a:rPr>
              <a:t>as.factor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train_supp$Accept</a:t>
            </a:r>
            <a:r>
              <a:rPr lang="en-IN" sz="800" dirty="0">
                <a:latin typeface="+mn-lt"/>
                <a:cs typeface="Calibri" pitchFamily="34" charset="0"/>
              </a:rPr>
              <a:t>))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str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Modeling</a:t>
            </a:r>
            <a:r>
              <a:rPr lang="en-IN" sz="800" dirty="0">
                <a:latin typeface="+mn-lt"/>
                <a:cs typeface="Calibri" pitchFamily="34" charset="0"/>
              </a:rPr>
              <a:t> using Logistic Regression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model &lt;- </a:t>
            </a:r>
            <a:r>
              <a:rPr lang="en-IN" sz="800" dirty="0" err="1">
                <a:latin typeface="+mn-lt"/>
                <a:cs typeface="Calibri" pitchFamily="34" charset="0"/>
              </a:rPr>
              <a:t>glm</a:t>
            </a:r>
            <a:r>
              <a:rPr lang="en-IN" sz="800" dirty="0">
                <a:latin typeface="+mn-lt"/>
                <a:cs typeface="Calibri" pitchFamily="34" charset="0"/>
              </a:rPr>
              <a:t> (Accept ~mvar2+mvar3+mvar4+mvar5+mvar6+mvar7+mvar8+mvar9+mvar10+mvar11+mvar12+mvar13+mvar14+mvar15+mvar16+mvar17+mvar18+mvar19+mvar20+mvar21+mvar22+mvar23+mvar24+mvar25+mvar26+mvar27+mvar28+mvar29+mvar30+mvar31+mvar32+mvar33+mvar34+mvar35+mvar36+mvar37+mvar38+mvar39 , data=</a:t>
            </a:r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, family=binomial())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summary(model)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#Deviance Table for Supplementary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train_supp$PredProb</a:t>
            </a:r>
            <a:r>
              <a:rPr lang="en-IN" sz="800" dirty="0">
                <a:latin typeface="+mn-lt"/>
                <a:cs typeface="Calibri" pitchFamily="34" charset="0"/>
              </a:rPr>
              <a:t> &lt;- predict (model, </a:t>
            </a:r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, type="response")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train_supp$Rank</a:t>
            </a:r>
            <a:r>
              <a:rPr lang="en-IN" sz="800" dirty="0">
                <a:latin typeface="+mn-lt"/>
                <a:cs typeface="Calibri" pitchFamily="34" charset="0"/>
              </a:rPr>
              <a:t> &lt;- rank (-</a:t>
            </a:r>
            <a:r>
              <a:rPr lang="en-IN" sz="800" dirty="0" err="1">
                <a:latin typeface="+mn-lt"/>
                <a:cs typeface="Calibri" pitchFamily="34" charset="0"/>
              </a:rPr>
              <a:t>train_supp$PredProb</a:t>
            </a:r>
            <a:r>
              <a:rPr lang="en-IN" sz="800" dirty="0">
                <a:latin typeface="+mn-lt"/>
                <a:cs typeface="Calibri" pitchFamily="34" charset="0"/>
              </a:rPr>
              <a:t>, </a:t>
            </a:r>
            <a:r>
              <a:rPr lang="en-IN" sz="800" dirty="0" err="1">
                <a:latin typeface="+mn-lt"/>
                <a:cs typeface="Calibri" pitchFamily="34" charset="0"/>
              </a:rPr>
              <a:t>ties.method</a:t>
            </a:r>
            <a:r>
              <a:rPr lang="en-IN" sz="800" dirty="0">
                <a:latin typeface="+mn-lt"/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 &lt;- </a:t>
            </a:r>
            <a:r>
              <a:rPr lang="en-IN" sz="800" dirty="0" err="1">
                <a:latin typeface="+mn-lt"/>
                <a:cs typeface="Calibri" pitchFamily="34" charset="0"/>
              </a:rPr>
              <a:t>nrow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train_supp$Group</a:t>
            </a:r>
            <a:r>
              <a:rPr lang="en-IN" sz="800" dirty="0">
                <a:latin typeface="+mn-lt"/>
                <a:cs typeface="Calibri" pitchFamily="34" charset="0"/>
              </a:rPr>
              <a:t> &lt;- ceiling (</a:t>
            </a:r>
            <a:r>
              <a:rPr lang="en-IN" sz="800" dirty="0" err="1">
                <a:latin typeface="+mn-lt"/>
                <a:cs typeface="Calibri" pitchFamily="34" charset="0"/>
              </a:rPr>
              <a:t>as.numeric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train_supp$Rank</a:t>
            </a:r>
            <a:r>
              <a:rPr lang="en-IN" sz="800" dirty="0">
                <a:latin typeface="+mn-lt"/>
                <a:cs typeface="Calibri" pitchFamily="34" charset="0"/>
              </a:rPr>
              <a:t>) * 10/</a:t>
            </a:r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write.csv (</a:t>
            </a:r>
            <a:r>
              <a:rPr lang="en-IN" sz="800" dirty="0" err="1">
                <a:latin typeface="+mn-lt"/>
                <a:cs typeface="Calibri" pitchFamily="34" charset="0"/>
              </a:rPr>
              <a:t>train_supp</a:t>
            </a:r>
            <a:r>
              <a:rPr lang="en-IN" sz="800" dirty="0">
                <a:latin typeface="+mn-lt"/>
                <a:cs typeface="Calibri" pitchFamily="34" charset="0"/>
              </a:rPr>
              <a:t>, "Training Output/Supp_train.csv")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 Regression Code (1/2)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EC4DB7A-C464-48EA-959B-30A2A894388D}"/>
              </a:ext>
            </a:extLst>
          </p:cNvPr>
          <p:cNvCxnSpPr/>
          <p:nvPr/>
        </p:nvCxnSpPr>
        <p:spPr>
          <a:xfrm>
            <a:off x="6107498" y="768853"/>
            <a:ext cx="0" cy="5611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7A3E10A-E5A7-4661-8197-C69AA1FEA065}"/>
              </a:ext>
            </a:extLst>
          </p:cNvPr>
          <p:cNvSpPr txBox="1"/>
          <p:nvPr/>
        </p:nvSpPr>
        <p:spPr>
          <a:xfrm>
            <a:off x="6270171" y="573578"/>
            <a:ext cx="592182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Deciling</a:t>
            </a:r>
            <a:r>
              <a:rPr lang="en-IN" sz="800" dirty="0">
                <a:latin typeface="+mn-lt"/>
                <a:cs typeface="Calibri" pitchFamily="34" charset="0"/>
              </a:rPr>
              <a:t> Calculation in Excel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Predicitions</a:t>
            </a:r>
            <a:r>
              <a:rPr lang="en-IN" sz="800" dirty="0">
                <a:latin typeface="+mn-lt"/>
                <a:cs typeface="Calibri" pitchFamily="34" charset="0"/>
              </a:rPr>
              <a:t> for Supplementary Card Holders(</a:t>
            </a:r>
            <a:r>
              <a:rPr lang="en-IN" sz="800" dirty="0" err="1">
                <a:latin typeface="+mn-lt"/>
                <a:cs typeface="Calibri" pitchFamily="34" charset="0"/>
              </a:rPr>
              <a:t>Leaderboard</a:t>
            </a:r>
            <a:r>
              <a:rPr lang="en-IN" sz="800" dirty="0">
                <a:latin typeface="+mn-lt"/>
                <a:cs typeface="Calibri" pitchFamily="34" charset="0"/>
              </a:rPr>
              <a:t> Data)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test$PredProb</a:t>
            </a:r>
            <a:r>
              <a:rPr lang="en-IN" sz="800" dirty="0">
                <a:latin typeface="+mn-lt"/>
                <a:cs typeface="Calibri" pitchFamily="34" charset="0"/>
              </a:rPr>
              <a:t> &lt;- predict (model, test, type="response")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test$Rank</a:t>
            </a:r>
            <a:r>
              <a:rPr lang="en-IN" sz="800" dirty="0">
                <a:latin typeface="+mn-lt"/>
                <a:cs typeface="Calibri" pitchFamily="34" charset="0"/>
              </a:rPr>
              <a:t> &lt;- rank (-</a:t>
            </a:r>
            <a:r>
              <a:rPr lang="en-IN" sz="800" dirty="0" err="1">
                <a:latin typeface="+mn-lt"/>
                <a:cs typeface="Calibri" pitchFamily="34" charset="0"/>
              </a:rPr>
              <a:t>test$PredProb</a:t>
            </a:r>
            <a:r>
              <a:rPr lang="en-IN" sz="800" dirty="0">
                <a:latin typeface="+mn-lt"/>
                <a:cs typeface="Calibri" pitchFamily="34" charset="0"/>
              </a:rPr>
              <a:t>, </a:t>
            </a:r>
            <a:r>
              <a:rPr lang="en-IN" sz="800" dirty="0" err="1">
                <a:latin typeface="+mn-lt"/>
                <a:cs typeface="Calibri" pitchFamily="34" charset="0"/>
              </a:rPr>
              <a:t>ties.method</a:t>
            </a:r>
            <a:r>
              <a:rPr lang="en-IN" sz="800" dirty="0">
                <a:latin typeface="+mn-lt"/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 &lt;- </a:t>
            </a:r>
            <a:r>
              <a:rPr lang="en-IN" sz="800" dirty="0" err="1">
                <a:latin typeface="+mn-lt"/>
                <a:cs typeface="Calibri" pitchFamily="34" charset="0"/>
              </a:rPr>
              <a:t>nrow</a:t>
            </a:r>
            <a:r>
              <a:rPr lang="en-IN" sz="800" dirty="0">
                <a:latin typeface="+mn-lt"/>
                <a:cs typeface="Calibri" pitchFamily="34" charset="0"/>
              </a:rPr>
              <a:t> (test)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 err="1">
                <a:latin typeface="+mn-lt"/>
                <a:cs typeface="Calibri" pitchFamily="34" charset="0"/>
              </a:rPr>
              <a:t>test$Group</a:t>
            </a:r>
            <a:r>
              <a:rPr lang="en-IN" sz="800" dirty="0">
                <a:latin typeface="+mn-lt"/>
                <a:cs typeface="Calibri" pitchFamily="34" charset="0"/>
              </a:rPr>
              <a:t> &lt;- ceiling (</a:t>
            </a:r>
            <a:r>
              <a:rPr lang="en-IN" sz="800" dirty="0" err="1">
                <a:latin typeface="+mn-lt"/>
                <a:cs typeface="Calibri" pitchFamily="34" charset="0"/>
              </a:rPr>
              <a:t>as.numeric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test$Rank</a:t>
            </a:r>
            <a:r>
              <a:rPr lang="en-IN" sz="800" dirty="0">
                <a:latin typeface="+mn-lt"/>
                <a:cs typeface="Calibri" pitchFamily="34" charset="0"/>
              </a:rPr>
              <a:t>) * 10/</a:t>
            </a:r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write.csv (test, "</a:t>
            </a:r>
            <a:r>
              <a:rPr lang="en-IN" sz="800" dirty="0" err="1">
                <a:latin typeface="+mn-lt"/>
                <a:cs typeface="Calibri" pitchFamily="34" charset="0"/>
              </a:rPr>
              <a:t>Leaderboard</a:t>
            </a:r>
            <a:r>
              <a:rPr lang="en-IN" sz="800" dirty="0">
                <a:latin typeface="+mn-lt"/>
                <a:cs typeface="Calibri" pitchFamily="34" charset="0"/>
              </a:rPr>
              <a:t> Output/Supp_test.csv")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Predicitions</a:t>
            </a:r>
            <a:r>
              <a:rPr lang="en-IN" sz="800" dirty="0">
                <a:latin typeface="+mn-lt"/>
                <a:cs typeface="Calibri" pitchFamily="34" charset="0"/>
              </a:rPr>
              <a:t> for Final Card Holders(Final Data)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final$PredProb</a:t>
            </a:r>
            <a:r>
              <a:rPr lang="en-IN" sz="800" dirty="0">
                <a:latin typeface="+mn-lt"/>
                <a:cs typeface="Calibri" pitchFamily="34" charset="0"/>
              </a:rPr>
              <a:t> &lt;- predict (model, final, type="response")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final$Rank</a:t>
            </a:r>
            <a:r>
              <a:rPr lang="en-IN" sz="800" dirty="0">
                <a:latin typeface="+mn-lt"/>
                <a:cs typeface="Calibri" pitchFamily="34" charset="0"/>
              </a:rPr>
              <a:t> &lt;- rank (-</a:t>
            </a:r>
            <a:r>
              <a:rPr lang="en-IN" sz="800" dirty="0" err="1">
                <a:latin typeface="+mn-lt"/>
                <a:cs typeface="Calibri" pitchFamily="34" charset="0"/>
              </a:rPr>
              <a:t>final$PredProb</a:t>
            </a:r>
            <a:r>
              <a:rPr lang="en-IN" sz="800" dirty="0">
                <a:latin typeface="+mn-lt"/>
                <a:cs typeface="Calibri" pitchFamily="34" charset="0"/>
              </a:rPr>
              <a:t>, </a:t>
            </a:r>
            <a:r>
              <a:rPr lang="en-IN" sz="800" dirty="0" err="1">
                <a:latin typeface="+mn-lt"/>
                <a:cs typeface="Calibri" pitchFamily="34" charset="0"/>
              </a:rPr>
              <a:t>ties.method</a:t>
            </a:r>
            <a:r>
              <a:rPr lang="en-IN" sz="800" dirty="0">
                <a:latin typeface="+mn-lt"/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 &lt;- </a:t>
            </a:r>
            <a:r>
              <a:rPr lang="en-IN" sz="800" dirty="0" err="1">
                <a:latin typeface="+mn-lt"/>
                <a:cs typeface="Calibri" pitchFamily="34" charset="0"/>
              </a:rPr>
              <a:t>nrow</a:t>
            </a:r>
            <a:r>
              <a:rPr lang="en-IN" sz="800" dirty="0">
                <a:latin typeface="+mn-lt"/>
                <a:cs typeface="Calibri" pitchFamily="34" charset="0"/>
              </a:rPr>
              <a:t> (final)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 err="1">
                <a:latin typeface="+mn-lt"/>
                <a:cs typeface="Calibri" pitchFamily="34" charset="0"/>
              </a:rPr>
              <a:t>final$Group</a:t>
            </a:r>
            <a:r>
              <a:rPr lang="en-IN" sz="800" dirty="0">
                <a:latin typeface="+mn-lt"/>
                <a:cs typeface="Calibri" pitchFamily="34" charset="0"/>
              </a:rPr>
              <a:t> &lt;- ceiling (</a:t>
            </a:r>
            <a:r>
              <a:rPr lang="en-IN" sz="800" dirty="0" err="1">
                <a:latin typeface="+mn-lt"/>
                <a:cs typeface="Calibri" pitchFamily="34" charset="0"/>
              </a:rPr>
              <a:t>as.numeric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final$Rank</a:t>
            </a:r>
            <a:r>
              <a:rPr lang="en-IN" sz="800" dirty="0">
                <a:latin typeface="+mn-lt"/>
                <a:cs typeface="Calibri" pitchFamily="34" charset="0"/>
              </a:rPr>
              <a:t>) * 10/</a:t>
            </a:r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write.csv (final, "Final Output/Supp_final.csv")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#Supplementary Logistic Regression Modelling End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Modeling</a:t>
            </a:r>
            <a:r>
              <a:rPr lang="en-IN" sz="800" dirty="0">
                <a:latin typeface="+mn-lt"/>
                <a:cs typeface="Calibri" pitchFamily="34" charset="0"/>
              </a:rPr>
              <a:t> for Training Elite Dataset--------------------------------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train_elite$Accept</a:t>
            </a:r>
            <a:r>
              <a:rPr lang="en-IN" sz="800" dirty="0">
                <a:latin typeface="+mn-lt"/>
                <a:cs typeface="Calibri" pitchFamily="34" charset="0"/>
              </a:rPr>
              <a:t>&lt;-train_elite$mvar50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train_elite$Accept</a:t>
            </a:r>
            <a:r>
              <a:rPr lang="en-IN" sz="800" dirty="0">
                <a:latin typeface="+mn-lt"/>
                <a:cs typeface="Calibri" pitchFamily="34" charset="0"/>
              </a:rPr>
              <a:t>&lt;-</a:t>
            </a:r>
            <a:r>
              <a:rPr lang="en-IN" sz="800" dirty="0" err="1">
                <a:latin typeface="+mn-lt"/>
                <a:cs typeface="Calibri" pitchFamily="34" charset="0"/>
              </a:rPr>
              <a:t>as.factor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train_elite$Accept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summary (</a:t>
            </a:r>
            <a:r>
              <a:rPr lang="en-IN" sz="800" dirty="0" err="1">
                <a:latin typeface="+mn-lt"/>
                <a:cs typeface="Calibri" pitchFamily="34" charset="0"/>
              </a:rPr>
              <a:t>as.factor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train_elite$Accept</a:t>
            </a:r>
            <a:r>
              <a:rPr lang="en-IN" sz="800" dirty="0">
                <a:latin typeface="+mn-lt"/>
                <a:cs typeface="Calibri" pitchFamily="34" charset="0"/>
              </a:rPr>
              <a:t>))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str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Modeling</a:t>
            </a:r>
            <a:r>
              <a:rPr lang="en-IN" sz="800" dirty="0">
                <a:latin typeface="+mn-lt"/>
                <a:cs typeface="Calibri" pitchFamily="34" charset="0"/>
              </a:rPr>
              <a:t> using Logistic Regression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model &lt;- </a:t>
            </a:r>
            <a:r>
              <a:rPr lang="en-IN" sz="800" dirty="0" err="1">
                <a:latin typeface="+mn-lt"/>
                <a:cs typeface="Calibri" pitchFamily="34" charset="0"/>
              </a:rPr>
              <a:t>glm</a:t>
            </a:r>
            <a:r>
              <a:rPr lang="en-IN" sz="800" dirty="0">
                <a:latin typeface="+mn-lt"/>
                <a:cs typeface="Calibri" pitchFamily="34" charset="0"/>
              </a:rPr>
              <a:t> (Accept ~mvar2+mvar3+mvar4+mvar5+mvar6+mvar7+mvar8+mvar9+mvar10+mvar11+mvar12+mvar13+mvar14+mvar15+mvar16+mvar17+mvar18+mvar19+mvar20+mvar21+mvar22+mvar23+mvar24+mvar25+mvar26+mvar27+mvar28+mvar29+mvar30+mvar31+mvar32+mvar33+mvar34+mvar35+mvar36+mvar37+mvar38+mvar39 , data=</a:t>
            </a:r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, family=binomial())</a:t>
            </a:r>
          </a:p>
          <a:p>
            <a:r>
              <a:rPr lang="en-IN" sz="800" dirty="0">
                <a:latin typeface="+mn-lt"/>
                <a:cs typeface="Calibri" pitchFamily="34" charset="0"/>
              </a:rPr>
              <a:t>summary(model)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#Deviance Table for Elite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train_elite$PredProb</a:t>
            </a:r>
            <a:r>
              <a:rPr lang="en-IN" sz="800" dirty="0">
                <a:latin typeface="+mn-lt"/>
                <a:cs typeface="Calibri" pitchFamily="34" charset="0"/>
              </a:rPr>
              <a:t> &lt;- predict (model, </a:t>
            </a:r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, type="response")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train_elite$Rank</a:t>
            </a:r>
            <a:r>
              <a:rPr lang="en-IN" sz="800" dirty="0">
                <a:latin typeface="+mn-lt"/>
                <a:cs typeface="Calibri" pitchFamily="34" charset="0"/>
              </a:rPr>
              <a:t> &lt;- rank (-</a:t>
            </a:r>
            <a:r>
              <a:rPr lang="en-IN" sz="800" dirty="0" err="1">
                <a:latin typeface="+mn-lt"/>
                <a:cs typeface="Calibri" pitchFamily="34" charset="0"/>
              </a:rPr>
              <a:t>train_elite$PredProb</a:t>
            </a:r>
            <a:r>
              <a:rPr lang="en-IN" sz="800" dirty="0">
                <a:latin typeface="+mn-lt"/>
                <a:cs typeface="Calibri" pitchFamily="34" charset="0"/>
              </a:rPr>
              <a:t>, </a:t>
            </a:r>
            <a:r>
              <a:rPr lang="en-IN" sz="800" dirty="0" err="1">
                <a:latin typeface="+mn-lt"/>
                <a:cs typeface="Calibri" pitchFamily="34" charset="0"/>
              </a:rPr>
              <a:t>ties.method</a:t>
            </a:r>
            <a:r>
              <a:rPr lang="en-IN" sz="800" dirty="0">
                <a:latin typeface="+mn-lt"/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 &lt;- </a:t>
            </a:r>
            <a:r>
              <a:rPr lang="en-IN" sz="800" dirty="0" err="1">
                <a:latin typeface="+mn-lt"/>
                <a:cs typeface="Calibri" pitchFamily="34" charset="0"/>
              </a:rPr>
              <a:t>nrow</a:t>
            </a:r>
            <a:r>
              <a:rPr lang="en-IN" sz="800" dirty="0">
                <a:latin typeface="+mn-lt"/>
                <a:cs typeface="Calibri" pitchFamily="34" charset="0"/>
              </a:rPr>
              <a:t> (</a:t>
            </a:r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r>
              <a:rPr lang="en-IN" sz="800" dirty="0" err="1">
                <a:latin typeface="+mn-lt"/>
                <a:cs typeface="Calibri" pitchFamily="34" charset="0"/>
              </a:rPr>
              <a:t>train_elite$Group</a:t>
            </a:r>
            <a:r>
              <a:rPr lang="en-IN" sz="800" dirty="0">
                <a:latin typeface="+mn-lt"/>
                <a:cs typeface="Calibri" pitchFamily="34" charset="0"/>
              </a:rPr>
              <a:t> &lt;- ceiling (</a:t>
            </a:r>
            <a:r>
              <a:rPr lang="en-IN" sz="800" dirty="0" err="1">
                <a:latin typeface="+mn-lt"/>
                <a:cs typeface="Calibri" pitchFamily="34" charset="0"/>
              </a:rPr>
              <a:t>as.numeric</a:t>
            </a:r>
            <a:r>
              <a:rPr lang="en-IN" sz="800" dirty="0">
                <a:latin typeface="+mn-lt"/>
                <a:cs typeface="Calibri" pitchFamily="34" charset="0"/>
              </a:rPr>
              <a:t>(</a:t>
            </a:r>
            <a:r>
              <a:rPr lang="en-IN" sz="800" dirty="0" err="1">
                <a:latin typeface="+mn-lt"/>
                <a:cs typeface="Calibri" pitchFamily="34" charset="0"/>
              </a:rPr>
              <a:t>train_elite$Rank</a:t>
            </a:r>
            <a:r>
              <a:rPr lang="en-IN" sz="800" dirty="0">
                <a:latin typeface="+mn-lt"/>
                <a:cs typeface="Calibri" pitchFamily="34" charset="0"/>
              </a:rPr>
              <a:t>) * 10/</a:t>
            </a:r>
            <a:r>
              <a:rPr lang="en-IN" sz="800" dirty="0" err="1">
                <a:latin typeface="+mn-lt"/>
                <a:cs typeface="Calibri" pitchFamily="34" charset="0"/>
              </a:rPr>
              <a:t>obs</a:t>
            </a:r>
            <a:r>
              <a:rPr lang="en-IN" sz="800" dirty="0">
                <a:latin typeface="+mn-lt"/>
                <a:cs typeface="Calibri" pitchFamily="34" charset="0"/>
              </a:rPr>
              <a:t>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write.csv (</a:t>
            </a:r>
            <a:r>
              <a:rPr lang="en-IN" sz="800" dirty="0" err="1">
                <a:latin typeface="+mn-lt"/>
                <a:cs typeface="Calibri" pitchFamily="34" charset="0"/>
              </a:rPr>
              <a:t>train_elite</a:t>
            </a:r>
            <a:r>
              <a:rPr lang="en-IN" sz="800" dirty="0">
                <a:latin typeface="+mn-lt"/>
                <a:cs typeface="Calibri" pitchFamily="34" charset="0"/>
              </a:rPr>
              <a:t>, "Training Output/Elite_train.csv")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  <a:p>
            <a:r>
              <a:rPr lang="en-IN" sz="800" dirty="0">
                <a:latin typeface="+mn-lt"/>
                <a:cs typeface="Calibri" pitchFamily="34" charset="0"/>
              </a:rPr>
              <a:t>#</a:t>
            </a:r>
            <a:r>
              <a:rPr lang="en-IN" sz="800" dirty="0" err="1">
                <a:latin typeface="+mn-lt"/>
                <a:cs typeface="Calibri" pitchFamily="34" charset="0"/>
              </a:rPr>
              <a:t>Deciling</a:t>
            </a:r>
            <a:r>
              <a:rPr lang="en-IN" sz="800" dirty="0">
                <a:latin typeface="+mn-lt"/>
                <a:cs typeface="Calibri" pitchFamily="34" charset="0"/>
              </a:rPr>
              <a:t> Calculation in Excel</a:t>
            </a:r>
          </a:p>
          <a:p>
            <a:endParaRPr lang="en-IN" sz="800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6448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 Regression Code (2/2)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2480E8-4BFF-4135-874F-35EB3C4704BD}"/>
              </a:ext>
            </a:extLst>
          </p:cNvPr>
          <p:cNvSpPr txBox="1"/>
          <p:nvPr/>
        </p:nvSpPr>
        <p:spPr>
          <a:xfrm>
            <a:off x="183167" y="696688"/>
            <a:ext cx="564554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Predicitions</a:t>
            </a:r>
            <a:r>
              <a:rPr lang="en-IN" sz="800" dirty="0">
                <a:cs typeface="Calibri" pitchFamily="34" charset="0"/>
              </a:rPr>
              <a:t> for Elite Card Holders(</a:t>
            </a:r>
            <a:r>
              <a:rPr lang="en-IN" sz="800" dirty="0" err="1">
                <a:cs typeface="Calibri" pitchFamily="34" charset="0"/>
              </a:rPr>
              <a:t>Leaderboard</a:t>
            </a:r>
            <a:r>
              <a:rPr lang="en-IN" sz="800" dirty="0">
                <a:cs typeface="Calibri" pitchFamily="34" charset="0"/>
              </a:rPr>
              <a:t> Data)</a:t>
            </a:r>
          </a:p>
          <a:p>
            <a:r>
              <a:rPr lang="en-IN" sz="800" dirty="0" err="1">
                <a:cs typeface="Calibri" pitchFamily="34" charset="0"/>
              </a:rPr>
              <a:t>test$PredProb</a:t>
            </a:r>
            <a:r>
              <a:rPr lang="en-IN" sz="800" dirty="0">
                <a:cs typeface="Calibri" pitchFamily="34" charset="0"/>
              </a:rPr>
              <a:t> &lt;- predict (model, test, type="response")</a:t>
            </a:r>
          </a:p>
          <a:p>
            <a:r>
              <a:rPr lang="en-IN" sz="800" dirty="0" err="1">
                <a:cs typeface="Calibri" pitchFamily="34" charset="0"/>
              </a:rPr>
              <a:t>test$Rank</a:t>
            </a:r>
            <a:r>
              <a:rPr lang="en-IN" sz="800" dirty="0">
                <a:cs typeface="Calibri" pitchFamily="34" charset="0"/>
              </a:rPr>
              <a:t> &lt;- rank (-</a:t>
            </a:r>
            <a:r>
              <a:rPr lang="en-IN" sz="800" dirty="0" err="1">
                <a:cs typeface="Calibri" pitchFamily="34" charset="0"/>
              </a:rPr>
              <a:t>test$PredProb</a:t>
            </a:r>
            <a:r>
              <a:rPr lang="en-IN" sz="800" dirty="0">
                <a:cs typeface="Calibri" pitchFamily="34" charset="0"/>
              </a:rPr>
              <a:t>, </a:t>
            </a:r>
            <a:r>
              <a:rPr lang="en-IN" sz="800" dirty="0" err="1">
                <a:cs typeface="Calibri" pitchFamily="34" charset="0"/>
              </a:rPr>
              <a:t>ties.method</a:t>
            </a:r>
            <a:r>
              <a:rPr lang="en-IN" sz="800" dirty="0"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 &lt;- </a:t>
            </a:r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(test)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test$Group</a:t>
            </a:r>
            <a:r>
              <a:rPr lang="en-IN" sz="800" dirty="0">
                <a:cs typeface="Calibri" pitchFamily="34" charset="0"/>
              </a:rPr>
              <a:t> &lt;- ceiling (</a:t>
            </a:r>
            <a:r>
              <a:rPr lang="en-IN" sz="800" dirty="0" err="1">
                <a:cs typeface="Calibri" pitchFamily="34" charset="0"/>
              </a:rPr>
              <a:t>as.numeric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test$Rank</a:t>
            </a:r>
            <a:r>
              <a:rPr lang="en-IN" sz="800" dirty="0">
                <a:cs typeface="Calibri" pitchFamily="34" charset="0"/>
              </a:rPr>
              <a:t>) * 10/</a:t>
            </a:r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write.csv (test, "</a:t>
            </a:r>
            <a:r>
              <a:rPr lang="en-IN" sz="800" dirty="0" err="1">
                <a:cs typeface="Calibri" pitchFamily="34" charset="0"/>
              </a:rPr>
              <a:t>Leaderboard</a:t>
            </a:r>
            <a:r>
              <a:rPr lang="en-IN" sz="800" dirty="0">
                <a:cs typeface="Calibri" pitchFamily="34" charset="0"/>
              </a:rPr>
              <a:t> Output/Elite_test.csv")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Predicitions</a:t>
            </a:r>
            <a:r>
              <a:rPr lang="en-IN" sz="800" dirty="0">
                <a:cs typeface="Calibri" pitchFamily="34" charset="0"/>
              </a:rPr>
              <a:t> for Final Card Holders(Final Data)</a:t>
            </a:r>
          </a:p>
          <a:p>
            <a:r>
              <a:rPr lang="en-IN" sz="800" dirty="0" err="1">
                <a:cs typeface="Calibri" pitchFamily="34" charset="0"/>
              </a:rPr>
              <a:t>final$PredProb</a:t>
            </a:r>
            <a:r>
              <a:rPr lang="en-IN" sz="800" dirty="0">
                <a:cs typeface="Calibri" pitchFamily="34" charset="0"/>
              </a:rPr>
              <a:t> &lt;- predict (model, final, type="response")</a:t>
            </a:r>
          </a:p>
          <a:p>
            <a:r>
              <a:rPr lang="en-IN" sz="800" dirty="0" err="1">
                <a:cs typeface="Calibri" pitchFamily="34" charset="0"/>
              </a:rPr>
              <a:t>final$Rank</a:t>
            </a:r>
            <a:r>
              <a:rPr lang="en-IN" sz="800" dirty="0">
                <a:cs typeface="Calibri" pitchFamily="34" charset="0"/>
              </a:rPr>
              <a:t> &lt;- rank (-</a:t>
            </a:r>
            <a:r>
              <a:rPr lang="en-IN" sz="800" dirty="0" err="1">
                <a:cs typeface="Calibri" pitchFamily="34" charset="0"/>
              </a:rPr>
              <a:t>final$PredProb</a:t>
            </a:r>
            <a:r>
              <a:rPr lang="en-IN" sz="800" dirty="0">
                <a:cs typeface="Calibri" pitchFamily="34" charset="0"/>
              </a:rPr>
              <a:t>, </a:t>
            </a:r>
            <a:r>
              <a:rPr lang="en-IN" sz="800" dirty="0" err="1">
                <a:cs typeface="Calibri" pitchFamily="34" charset="0"/>
              </a:rPr>
              <a:t>ties.method</a:t>
            </a:r>
            <a:r>
              <a:rPr lang="en-IN" sz="800" dirty="0"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 &lt;- </a:t>
            </a:r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(final)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final$Group</a:t>
            </a:r>
            <a:r>
              <a:rPr lang="en-IN" sz="800" dirty="0">
                <a:cs typeface="Calibri" pitchFamily="34" charset="0"/>
              </a:rPr>
              <a:t> &lt;- ceiling (</a:t>
            </a:r>
            <a:r>
              <a:rPr lang="en-IN" sz="800" dirty="0" err="1">
                <a:cs typeface="Calibri" pitchFamily="34" charset="0"/>
              </a:rPr>
              <a:t>as.numeric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final$Rank</a:t>
            </a:r>
            <a:r>
              <a:rPr lang="en-IN" sz="800" dirty="0">
                <a:cs typeface="Calibri" pitchFamily="34" charset="0"/>
              </a:rPr>
              <a:t>) * 10/</a:t>
            </a:r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write.csv (final, "Final Output/Elite_final.csv")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#Elite Logistic 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End-------------------------------------------------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#Credit 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Start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&lt;-train_credit$mvar51</a:t>
            </a:r>
          </a:p>
          <a:p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&lt;-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summary (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))</a:t>
            </a:r>
          </a:p>
          <a:p>
            <a:r>
              <a:rPr lang="en-IN" sz="800" dirty="0" err="1">
                <a:cs typeface="Calibri" pitchFamily="34" charset="0"/>
              </a:rPr>
              <a:t>str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using Logistic Regression</a:t>
            </a:r>
          </a:p>
          <a:p>
            <a:r>
              <a:rPr lang="en-IN" sz="800" dirty="0">
                <a:cs typeface="Calibri" pitchFamily="34" charset="0"/>
              </a:rPr>
              <a:t>model &lt;- </a:t>
            </a:r>
            <a:r>
              <a:rPr lang="en-IN" sz="800" dirty="0" err="1">
                <a:cs typeface="Calibri" pitchFamily="34" charset="0"/>
              </a:rPr>
              <a:t>glm</a:t>
            </a:r>
            <a:r>
              <a:rPr lang="en-IN" sz="800" dirty="0">
                <a:cs typeface="Calibri" pitchFamily="34" charset="0"/>
              </a:rPr>
              <a:t> (Accept ~mvar2+mvar3+mvar4+mvar5+mvar6+mvar7+mvar8+mvar9+mvar10+mvar11+mvar12+mvar13+mvar14+mvar15+mvar16+mvar17+mvar18+mvar19+mvar20+mvar21+mvar22+mvar23+mvar24+mvar25+mvar26+mvar27+mvar28+mvar29+mvar30+mvar31+mvar32+mvar33+mvar34+mvar35+mvar36+mvar37+mvar38+mvar39 , data=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, family=binomial())</a:t>
            </a:r>
          </a:p>
          <a:p>
            <a:r>
              <a:rPr lang="en-IN" sz="800" dirty="0">
                <a:cs typeface="Calibri" pitchFamily="34" charset="0"/>
              </a:rPr>
              <a:t>summary(model)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#Deviance Table for Credit</a:t>
            </a:r>
          </a:p>
          <a:p>
            <a:r>
              <a:rPr lang="en-IN" sz="800" dirty="0" err="1">
                <a:cs typeface="Calibri" pitchFamily="34" charset="0"/>
              </a:rPr>
              <a:t>train_credit$PredProb</a:t>
            </a:r>
            <a:r>
              <a:rPr lang="en-IN" sz="800" dirty="0">
                <a:cs typeface="Calibri" pitchFamily="34" charset="0"/>
              </a:rPr>
              <a:t> &lt;- predict (model, 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, type="response")</a:t>
            </a:r>
          </a:p>
          <a:p>
            <a:r>
              <a:rPr lang="en-IN" sz="800" dirty="0" err="1">
                <a:cs typeface="Calibri" pitchFamily="34" charset="0"/>
              </a:rPr>
              <a:t>train_credit$Rank</a:t>
            </a:r>
            <a:r>
              <a:rPr lang="en-IN" sz="800" dirty="0">
                <a:cs typeface="Calibri" pitchFamily="34" charset="0"/>
              </a:rPr>
              <a:t> &lt;- rank (-</a:t>
            </a:r>
            <a:r>
              <a:rPr lang="en-IN" sz="800" dirty="0" err="1">
                <a:cs typeface="Calibri" pitchFamily="34" charset="0"/>
              </a:rPr>
              <a:t>train_credit$PredProb</a:t>
            </a:r>
            <a:r>
              <a:rPr lang="en-IN" sz="800" dirty="0">
                <a:cs typeface="Calibri" pitchFamily="34" charset="0"/>
              </a:rPr>
              <a:t>, </a:t>
            </a:r>
            <a:r>
              <a:rPr lang="en-IN" sz="800" dirty="0" err="1">
                <a:cs typeface="Calibri" pitchFamily="34" charset="0"/>
              </a:rPr>
              <a:t>ties.method</a:t>
            </a:r>
            <a:r>
              <a:rPr lang="en-IN" sz="800" dirty="0"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 &lt;- </a:t>
            </a:r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 err="1">
                <a:cs typeface="Calibri" pitchFamily="34" charset="0"/>
              </a:rPr>
              <a:t>train_credit$Group</a:t>
            </a:r>
            <a:r>
              <a:rPr lang="en-IN" sz="800" dirty="0">
                <a:cs typeface="Calibri" pitchFamily="34" charset="0"/>
              </a:rPr>
              <a:t> &lt;- ceiling (</a:t>
            </a:r>
            <a:r>
              <a:rPr lang="en-IN" sz="800" dirty="0" err="1">
                <a:cs typeface="Calibri" pitchFamily="34" charset="0"/>
              </a:rPr>
              <a:t>as.numeric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train_credit$Rank</a:t>
            </a:r>
            <a:r>
              <a:rPr lang="en-IN" sz="800" dirty="0">
                <a:cs typeface="Calibri" pitchFamily="34" charset="0"/>
              </a:rPr>
              <a:t>) * 10/</a:t>
            </a:r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write.csv (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, "Training Output/Credit_train.csv")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Deciling</a:t>
            </a:r>
            <a:r>
              <a:rPr lang="en-IN" sz="800" dirty="0">
                <a:cs typeface="Calibri" pitchFamily="34" charset="0"/>
              </a:rPr>
              <a:t> Calculation in Excel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10D878-441D-49DA-B202-9DFABF37B1AB}"/>
              </a:ext>
            </a:extLst>
          </p:cNvPr>
          <p:cNvSpPr txBox="1"/>
          <p:nvPr/>
        </p:nvSpPr>
        <p:spPr>
          <a:xfrm>
            <a:off x="6241143" y="696688"/>
            <a:ext cx="56605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Predicitions</a:t>
            </a:r>
            <a:r>
              <a:rPr lang="en-IN" sz="800" dirty="0">
                <a:cs typeface="Calibri" pitchFamily="34" charset="0"/>
              </a:rPr>
              <a:t> for Credit Card Holders(</a:t>
            </a:r>
            <a:r>
              <a:rPr lang="en-IN" sz="800" dirty="0" err="1">
                <a:cs typeface="Calibri" pitchFamily="34" charset="0"/>
              </a:rPr>
              <a:t>Leaderboard</a:t>
            </a:r>
            <a:r>
              <a:rPr lang="en-IN" sz="800" dirty="0">
                <a:cs typeface="Calibri" pitchFamily="34" charset="0"/>
              </a:rPr>
              <a:t> Data)</a:t>
            </a:r>
          </a:p>
          <a:p>
            <a:r>
              <a:rPr lang="en-IN" sz="800" dirty="0" err="1">
                <a:cs typeface="Calibri" pitchFamily="34" charset="0"/>
              </a:rPr>
              <a:t>test$PredProb</a:t>
            </a:r>
            <a:r>
              <a:rPr lang="en-IN" sz="800" dirty="0">
                <a:cs typeface="Calibri" pitchFamily="34" charset="0"/>
              </a:rPr>
              <a:t> &lt;- predict (model, test, type="response")</a:t>
            </a:r>
          </a:p>
          <a:p>
            <a:r>
              <a:rPr lang="en-IN" sz="800" dirty="0" err="1">
                <a:cs typeface="Calibri" pitchFamily="34" charset="0"/>
              </a:rPr>
              <a:t>test$Rank</a:t>
            </a:r>
            <a:r>
              <a:rPr lang="en-IN" sz="800" dirty="0">
                <a:cs typeface="Calibri" pitchFamily="34" charset="0"/>
              </a:rPr>
              <a:t> &lt;- rank (-</a:t>
            </a:r>
            <a:r>
              <a:rPr lang="en-IN" sz="800" dirty="0" err="1">
                <a:cs typeface="Calibri" pitchFamily="34" charset="0"/>
              </a:rPr>
              <a:t>test$PredProb</a:t>
            </a:r>
            <a:r>
              <a:rPr lang="en-IN" sz="800" dirty="0">
                <a:cs typeface="Calibri" pitchFamily="34" charset="0"/>
              </a:rPr>
              <a:t>, </a:t>
            </a:r>
            <a:r>
              <a:rPr lang="en-IN" sz="800" dirty="0" err="1">
                <a:cs typeface="Calibri" pitchFamily="34" charset="0"/>
              </a:rPr>
              <a:t>ties.method</a:t>
            </a:r>
            <a:r>
              <a:rPr lang="en-IN" sz="800" dirty="0"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 &lt;- </a:t>
            </a:r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(test)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test$Group</a:t>
            </a:r>
            <a:r>
              <a:rPr lang="en-IN" sz="800" dirty="0">
                <a:cs typeface="Calibri" pitchFamily="34" charset="0"/>
              </a:rPr>
              <a:t> &lt;- ceiling (</a:t>
            </a:r>
            <a:r>
              <a:rPr lang="en-IN" sz="800" dirty="0" err="1">
                <a:cs typeface="Calibri" pitchFamily="34" charset="0"/>
              </a:rPr>
              <a:t>as.numeric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test$Rank</a:t>
            </a:r>
            <a:r>
              <a:rPr lang="en-IN" sz="800" dirty="0">
                <a:cs typeface="Calibri" pitchFamily="34" charset="0"/>
              </a:rPr>
              <a:t>) * 10/</a:t>
            </a:r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write.csv (test, "</a:t>
            </a:r>
            <a:r>
              <a:rPr lang="en-IN" sz="800" dirty="0" err="1">
                <a:cs typeface="Calibri" pitchFamily="34" charset="0"/>
              </a:rPr>
              <a:t>Leaderboard</a:t>
            </a:r>
            <a:r>
              <a:rPr lang="en-IN" sz="800" dirty="0">
                <a:cs typeface="Calibri" pitchFamily="34" charset="0"/>
              </a:rPr>
              <a:t> Output/Credit_test.csv")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Predicitions</a:t>
            </a:r>
            <a:r>
              <a:rPr lang="en-IN" sz="800" dirty="0">
                <a:cs typeface="Calibri" pitchFamily="34" charset="0"/>
              </a:rPr>
              <a:t> for Final Credit Card Holders(Final Data)</a:t>
            </a:r>
          </a:p>
          <a:p>
            <a:r>
              <a:rPr lang="en-IN" sz="800" dirty="0" err="1">
                <a:cs typeface="Calibri" pitchFamily="34" charset="0"/>
              </a:rPr>
              <a:t>final$PredProb</a:t>
            </a:r>
            <a:r>
              <a:rPr lang="en-IN" sz="800" dirty="0">
                <a:cs typeface="Calibri" pitchFamily="34" charset="0"/>
              </a:rPr>
              <a:t> &lt;- predict (model, final, type="response")</a:t>
            </a:r>
          </a:p>
          <a:p>
            <a:r>
              <a:rPr lang="en-IN" sz="800" dirty="0" err="1">
                <a:cs typeface="Calibri" pitchFamily="34" charset="0"/>
              </a:rPr>
              <a:t>final$Rank</a:t>
            </a:r>
            <a:r>
              <a:rPr lang="en-IN" sz="800" dirty="0">
                <a:cs typeface="Calibri" pitchFamily="34" charset="0"/>
              </a:rPr>
              <a:t> &lt;- rank (-</a:t>
            </a:r>
            <a:r>
              <a:rPr lang="en-IN" sz="800" dirty="0" err="1">
                <a:cs typeface="Calibri" pitchFamily="34" charset="0"/>
              </a:rPr>
              <a:t>final$PredProb</a:t>
            </a:r>
            <a:r>
              <a:rPr lang="en-IN" sz="800" dirty="0">
                <a:cs typeface="Calibri" pitchFamily="34" charset="0"/>
              </a:rPr>
              <a:t>, </a:t>
            </a:r>
            <a:r>
              <a:rPr lang="en-IN" sz="800" dirty="0" err="1">
                <a:cs typeface="Calibri" pitchFamily="34" charset="0"/>
              </a:rPr>
              <a:t>ties.method</a:t>
            </a:r>
            <a:r>
              <a:rPr lang="en-IN" sz="800" dirty="0">
                <a:cs typeface="Calibri" pitchFamily="34" charset="0"/>
              </a:rPr>
              <a:t>="random")</a:t>
            </a:r>
          </a:p>
          <a:p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 &lt;- </a:t>
            </a:r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(final)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final$Group</a:t>
            </a:r>
            <a:r>
              <a:rPr lang="en-IN" sz="800" dirty="0">
                <a:cs typeface="Calibri" pitchFamily="34" charset="0"/>
              </a:rPr>
              <a:t> &lt;- ceiling (</a:t>
            </a:r>
            <a:r>
              <a:rPr lang="en-IN" sz="800" dirty="0" err="1">
                <a:cs typeface="Calibri" pitchFamily="34" charset="0"/>
              </a:rPr>
              <a:t>as.numeric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final$Rank</a:t>
            </a:r>
            <a:r>
              <a:rPr lang="en-IN" sz="800" dirty="0">
                <a:cs typeface="Calibri" pitchFamily="34" charset="0"/>
              </a:rPr>
              <a:t>) * 10/</a:t>
            </a:r>
            <a:r>
              <a:rPr lang="en-IN" sz="800" dirty="0" err="1">
                <a:cs typeface="Calibri" pitchFamily="34" charset="0"/>
              </a:rPr>
              <a:t>obs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write.csv (final, "Final Output/Credit_final.csv")</a:t>
            </a:r>
          </a:p>
          <a:p>
            <a:r>
              <a:rPr lang="en-IN" sz="800" dirty="0">
                <a:cs typeface="Calibri" pitchFamily="34" charset="0"/>
              </a:rPr>
              <a:t>#Credit 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End</a:t>
            </a:r>
            <a:endParaRPr lang="en-IN" sz="800" dirty="0">
              <a:latin typeface="+mn-lt"/>
              <a:cs typeface="Calibr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A1AE68D-E808-4C31-BAD7-B40D564DFC9D}"/>
              </a:ext>
            </a:extLst>
          </p:cNvPr>
          <p:cNvCxnSpPr/>
          <p:nvPr/>
        </p:nvCxnSpPr>
        <p:spPr>
          <a:xfrm>
            <a:off x="6107498" y="768853"/>
            <a:ext cx="0" cy="5611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7511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Decision Tree Code (1/2)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2480E8-4BFF-4135-874F-35EB3C4704BD}"/>
              </a:ext>
            </a:extLst>
          </p:cNvPr>
          <p:cNvSpPr txBox="1"/>
          <p:nvPr/>
        </p:nvSpPr>
        <p:spPr>
          <a:xfrm>
            <a:off x="183167" y="696688"/>
            <a:ext cx="56455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cs typeface="Calibri" pitchFamily="34" charset="0"/>
              </a:rPr>
              <a:t>#Setting Working Directory</a:t>
            </a:r>
          </a:p>
          <a:p>
            <a:r>
              <a:rPr lang="en-IN" sz="800" dirty="0" err="1">
                <a:cs typeface="Calibri" pitchFamily="34" charset="0"/>
              </a:rPr>
              <a:t>setwd</a:t>
            </a:r>
            <a:r>
              <a:rPr lang="en-IN" sz="800" dirty="0">
                <a:cs typeface="Calibri" pitchFamily="34" charset="0"/>
              </a:rPr>
              <a:t> ("C:/Users/ASHISH/Documents/IIFT Trimester-4/Amex/Final")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#Loading Dataset</a:t>
            </a:r>
          </a:p>
          <a:p>
            <a:r>
              <a:rPr lang="en-IN" sz="800" dirty="0">
                <a:cs typeface="Calibri" pitchFamily="34" charset="0"/>
              </a:rPr>
              <a:t>train &lt;- read.csv ("Training_Dataset.csv")</a:t>
            </a:r>
          </a:p>
          <a:p>
            <a:r>
              <a:rPr lang="en-IN" sz="800" dirty="0">
                <a:cs typeface="Calibri" pitchFamily="34" charset="0"/>
              </a:rPr>
              <a:t>test &lt;- read.csv ("Leaderboard_Dataset.csv")</a:t>
            </a:r>
          </a:p>
          <a:p>
            <a:r>
              <a:rPr lang="en-IN" sz="800" dirty="0">
                <a:cs typeface="Calibri" pitchFamily="34" charset="0"/>
              </a:rPr>
              <a:t>final &lt;- read.csv ("Final_Dataset.csv")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#Checking Dimension and Other Feature of Train Data</a:t>
            </a:r>
          </a:p>
          <a:p>
            <a:r>
              <a:rPr lang="en-IN" sz="800" dirty="0">
                <a:cs typeface="Calibri" pitchFamily="34" charset="0"/>
              </a:rPr>
              <a:t>names (train)</a:t>
            </a:r>
          </a:p>
          <a:p>
            <a:r>
              <a:rPr lang="en-IN" sz="800" dirty="0" err="1">
                <a:cs typeface="Calibri" pitchFamily="34" charset="0"/>
              </a:rPr>
              <a:t>nrow</a:t>
            </a:r>
            <a:r>
              <a:rPr lang="en-IN" sz="800" dirty="0">
                <a:cs typeface="Calibri" pitchFamily="34" charset="0"/>
              </a:rPr>
              <a:t> (train)</a:t>
            </a:r>
          </a:p>
          <a:p>
            <a:r>
              <a:rPr lang="en-IN" sz="800" dirty="0" err="1">
                <a:cs typeface="Calibri" pitchFamily="34" charset="0"/>
              </a:rPr>
              <a:t>ncol</a:t>
            </a:r>
            <a:r>
              <a:rPr lang="en-IN" sz="800" dirty="0">
                <a:cs typeface="Calibri" pitchFamily="34" charset="0"/>
              </a:rPr>
              <a:t> (train)</a:t>
            </a:r>
          </a:p>
          <a:p>
            <a:r>
              <a:rPr lang="en-IN" sz="800" dirty="0">
                <a:cs typeface="Calibri" pitchFamily="34" charset="0"/>
              </a:rPr>
              <a:t>head (train)</a:t>
            </a:r>
          </a:p>
          <a:p>
            <a:r>
              <a:rPr lang="en-IN" sz="800" dirty="0">
                <a:cs typeface="Calibri" pitchFamily="34" charset="0"/>
              </a:rPr>
              <a:t>tail (train)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#Installing Packages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("</a:t>
            </a:r>
            <a:r>
              <a:rPr lang="en-IN" sz="800" dirty="0" err="1">
                <a:cs typeface="Calibri" pitchFamily="34" charset="0"/>
              </a:rPr>
              <a:t>rpart</a:t>
            </a:r>
            <a:r>
              <a:rPr lang="en-IN" sz="800" dirty="0">
                <a:cs typeface="Calibri" pitchFamily="34" charset="0"/>
              </a:rPr>
              <a:t>")</a:t>
            </a:r>
          </a:p>
          <a:p>
            <a:r>
              <a:rPr lang="en-IN" sz="800" dirty="0">
                <a:cs typeface="Calibri" pitchFamily="34" charset="0"/>
              </a:rPr>
              <a:t>library(</a:t>
            </a:r>
            <a:r>
              <a:rPr lang="en-IN" sz="800" dirty="0" err="1">
                <a:cs typeface="Calibri" pitchFamily="34" charset="0"/>
              </a:rPr>
              <a:t>rpart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('rattle')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('</a:t>
            </a:r>
            <a:r>
              <a:rPr lang="en-IN" sz="800" dirty="0" err="1">
                <a:cs typeface="Calibri" pitchFamily="34" charset="0"/>
              </a:rPr>
              <a:t>rpart.plot</a:t>
            </a:r>
            <a:r>
              <a:rPr lang="en-IN" sz="800" dirty="0">
                <a:cs typeface="Calibri" pitchFamily="34" charset="0"/>
              </a:rPr>
              <a:t>')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('</a:t>
            </a:r>
            <a:r>
              <a:rPr lang="en-IN" sz="800" dirty="0" err="1">
                <a:cs typeface="Calibri" pitchFamily="34" charset="0"/>
              </a:rPr>
              <a:t>RColorBrewer</a:t>
            </a:r>
            <a:r>
              <a:rPr lang="en-IN" sz="800" dirty="0">
                <a:cs typeface="Calibri" pitchFamily="34" charset="0"/>
              </a:rPr>
              <a:t>')</a:t>
            </a:r>
          </a:p>
          <a:p>
            <a:r>
              <a:rPr lang="en-IN" sz="800" dirty="0">
                <a:cs typeface="Calibri" pitchFamily="34" charset="0"/>
              </a:rPr>
              <a:t>library(rattle)</a:t>
            </a:r>
          </a:p>
          <a:p>
            <a:r>
              <a:rPr lang="en-IN" sz="800" dirty="0">
                <a:cs typeface="Calibri" pitchFamily="34" charset="0"/>
              </a:rPr>
              <a:t>library(</a:t>
            </a:r>
            <a:r>
              <a:rPr lang="en-IN" sz="800" dirty="0" err="1">
                <a:cs typeface="Calibri" pitchFamily="34" charset="0"/>
              </a:rPr>
              <a:t>rpart.plot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library(</a:t>
            </a:r>
            <a:r>
              <a:rPr lang="en-IN" sz="800" dirty="0" err="1">
                <a:cs typeface="Calibri" pitchFamily="34" charset="0"/>
              </a:rPr>
              <a:t>RColorBrewer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#Confusion Matrix Library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("caret")</a:t>
            </a:r>
          </a:p>
          <a:p>
            <a:r>
              <a:rPr lang="en-IN" sz="800" dirty="0">
                <a:cs typeface="Calibri" pitchFamily="34" charset="0"/>
              </a:rPr>
              <a:t>library(caret) </a:t>
            </a:r>
          </a:p>
          <a:p>
            <a:r>
              <a:rPr lang="en-IN" sz="800" dirty="0" err="1">
                <a:cs typeface="Calibri" pitchFamily="34" charset="0"/>
              </a:rPr>
              <a:t>install.packages</a:t>
            </a:r>
            <a:r>
              <a:rPr lang="en-IN" sz="800" dirty="0">
                <a:cs typeface="Calibri" pitchFamily="34" charset="0"/>
              </a:rPr>
              <a:t>('e1071', dependencies=TRUE)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#Splitting Data into </a:t>
            </a:r>
            <a:r>
              <a:rPr lang="en-IN" sz="800" dirty="0" err="1">
                <a:cs typeface="Calibri" pitchFamily="34" charset="0"/>
              </a:rPr>
              <a:t>Supplementary,Elite</a:t>
            </a:r>
            <a:r>
              <a:rPr lang="en-IN" sz="800" dirty="0">
                <a:cs typeface="Calibri" pitchFamily="34" charset="0"/>
              </a:rPr>
              <a:t> and Credit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 err="1">
                <a:cs typeface="Calibri" pitchFamily="34" charset="0"/>
              </a:rPr>
              <a:t>train_supp</a:t>
            </a:r>
            <a:r>
              <a:rPr lang="en-IN" sz="800" dirty="0">
                <a:cs typeface="Calibri" pitchFamily="34" charset="0"/>
              </a:rPr>
              <a:t>&lt;-train[train$mvar46==1,]</a:t>
            </a:r>
          </a:p>
          <a:p>
            <a:r>
              <a:rPr lang="en-IN" sz="800" dirty="0" err="1">
                <a:cs typeface="Calibri" pitchFamily="34" charset="0"/>
              </a:rPr>
              <a:t>train_elite</a:t>
            </a:r>
            <a:r>
              <a:rPr lang="en-IN" sz="800" dirty="0">
                <a:cs typeface="Calibri" pitchFamily="34" charset="0"/>
              </a:rPr>
              <a:t>&lt;-train[train$mvar47==1,]</a:t>
            </a:r>
          </a:p>
          <a:p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&lt;-train[train$mvar48==1,]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for Training Supplementary Dataset</a:t>
            </a:r>
          </a:p>
          <a:p>
            <a:r>
              <a:rPr lang="en-IN" sz="800" dirty="0" err="1">
                <a:cs typeface="Calibri" pitchFamily="34" charset="0"/>
              </a:rPr>
              <a:t>train_supp$Accept</a:t>
            </a:r>
            <a:r>
              <a:rPr lang="en-IN" sz="800" dirty="0">
                <a:cs typeface="Calibri" pitchFamily="34" charset="0"/>
              </a:rPr>
              <a:t>&lt;-train_supp$mvar49</a:t>
            </a:r>
          </a:p>
          <a:p>
            <a:r>
              <a:rPr lang="en-IN" sz="800" dirty="0" err="1">
                <a:cs typeface="Calibri" pitchFamily="34" charset="0"/>
              </a:rPr>
              <a:t>train_supp$Accept</a:t>
            </a:r>
            <a:r>
              <a:rPr lang="en-IN" sz="800" dirty="0">
                <a:cs typeface="Calibri" pitchFamily="34" charset="0"/>
              </a:rPr>
              <a:t>&lt;-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train_supp$Accept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summary (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train_supp$Accept</a:t>
            </a:r>
            <a:r>
              <a:rPr lang="en-IN" sz="800" dirty="0">
                <a:cs typeface="Calibri" pitchFamily="34" charset="0"/>
              </a:rPr>
              <a:t>))</a:t>
            </a:r>
          </a:p>
          <a:p>
            <a:r>
              <a:rPr lang="en-IN" sz="800" dirty="0" err="1">
                <a:cs typeface="Calibri" pitchFamily="34" charset="0"/>
              </a:rPr>
              <a:t>str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train_supp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10D878-441D-49DA-B202-9DFABF37B1AB}"/>
              </a:ext>
            </a:extLst>
          </p:cNvPr>
          <p:cNvSpPr txBox="1"/>
          <p:nvPr/>
        </p:nvSpPr>
        <p:spPr>
          <a:xfrm>
            <a:off x="6241143" y="696688"/>
            <a:ext cx="566057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cs typeface="Calibri" pitchFamily="34" charset="0"/>
              </a:rPr>
              <a:t>fit &lt;- </a:t>
            </a:r>
            <a:r>
              <a:rPr lang="en-IN" sz="800" dirty="0" err="1">
                <a:cs typeface="Calibri" pitchFamily="34" charset="0"/>
              </a:rPr>
              <a:t>rpart</a:t>
            </a:r>
            <a:r>
              <a:rPr lang="en-IN" sz="800" dirty="0">
                <a:cs typeface="Calibri" pitchFamily="34" charset="0"/>
              </a:rPr>
              <a:t>(Accept ~ mvar2+mvar3+mvar4+mvar5+mvar6+mvar7+mvar8+mvar9+mvar10+mvar11+mvar12+mvar13+mvar14+mvar15+mvar16+mvar17+mvar18+mvar19+mvar20+mvar21+mvar22+mvar23+mvar24+mvar25+mvar26+mvar27+mvar28+mvar29+mvar30+mvar31+mvar32+mvar33+mvar34+mvar35+mvar36+mvar37+mvar38+mvar39,</a:t>
            </a:r>
          </a:p>
          <a:p>
            <a:r>
              <a:rPr lang="en-IN" sz="800" dirty="0">
                <a:cs typeface="Calibri" pitchFamily="34" charset="0"/>
              </a:rPr>
              <a:t>             data=</a:t>
            </a:r>
            <a:r>
              <a:rPr lang="en-IN" sz="800" dirty="0" err="1">
                <a:cs typeface="Calibri" pitchFamily="34" charset="0"/>
              </a:rPr>
              <a:t>train_supp</a:t>
            </a:r>
            <a:r>
              <a:rPr lang="en-IN" sz="800" dirty="0">
                <a:cs typeface="Calibri" pitchFamily="34" charset="0"/>
              </a:rPr>
              <a:t>,</a:t>
            </a:r>
          </a:p>
          <a:p>
            <a:r>
              <a:rPr lang="en-IN" sz="800" dirty="0">
                <a:cs typeface="Calibri" pitchFamily="34" charset="0"/>
              </a:rPr>
              <a:t>             method="</a:t>
            </a:r>
            <a:r>
              <a:rPr lang="en-IN" sz="800" dirty="0" err="1">
                <a:cs typeface="Calibri" pitchFamily="34" charset="0"/>
              </a:rPr>
              <a:t>class",control</a:t>
            </a:r>
            <a:r>
              <a:rPr lang="en-IN" sz="800" dirty="0">
                <a:cs typeface="Calibri" pitchFamily="34" charset="0"/>
              </a:rPr>
              <a:t> =</a:t>
            </a:r>
            <a:r>
              <a:rPr lang="en-IN" sz="800" dirty="0" err="1">
                <a:cs typeface="Calibri" pitchFamily="34" charset="0"/>
              </a:rPr>
              <a:t>rpart.control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minsplit</a:t>
            </a:r>
            <a:r>
              <a:rPr lang="en-IN" sz="800" dirty="0">
                <a:cs typeface="Calibri" pitchFamily="34" charset="0"/>
              </a:rPr>
              <a:t> = 200,minbucket=200/3, </a:t>
            </a:r>
            <a:r>
              <a:rPr lang="en-IN" sz="800" dirty="0" err="1">
                <a:cs typeface="Calibri" pitchFamily="34" charset="0"/>
              </a:rPr>
              <a:t>cp</a:t>
            </a:r>
            <a:r>
              <a:rPr lang="en-IN" sz="800" dirty="0">
                <a:cs typeface="Calibri" pitchFamily="34" charset="0"/>
              </a:rPr>
              <a:t>=0))</a:t>
            </a:r>
          </a:p>
          <a:p>
            <a:r>
              <a:rPr lang="en-IN" sz="800" dirty="0" err="1">
                <a:cs typeface="Calibri" pitchFamily="34" charset="0"/>
              </a:rPr>
              <a:t>fancyRpartPlot</a:t>
            </a:r>
            <a:r>
              <a:rPr lang="en-IN" sz="800" dirty="0">
                <a:cs typeface="Calibri" pitchFamily="34" charset="0"/>
              </a:rPr>
              <a:t>(fit)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#Train</a:t>
            </a:r>
          </a:p>
          <a:p>
            <a:r>
              <a:rPr lang="en-IN" sz="800" dirty="0">
                <a:cs typeface="Calibri" pitchFamily="34" charset="0"/>
              </a:rPr>
              <a:t>Prediction &lt;- predict(fit, </a:t>
            </a:r>
            <a:r>
              <a:rPr lang="en-IN" sz="800" dirty="0" err="1">
                <a:cs typeface="Calibri" pitchFamily="34" charset="0"/>
              </a:rPr>
              <a:t>train_supp</a:t>
            </a:r>
            <a:r>
              <a:rPr lang="en-IN" sz="800" dirty="0">
                <a:cs typeface="Calibri" pitchFamily="34" charset="0"/>
              </a:rPr>
              <a:t>, type = "class")</a:t>
            </a:r>
          </a:p>
          <a:p>
            <a:r>
              <a:rPr lang="en-IN" sz="800" dirty="0" err="1">
                <a:cs typeface="Calibri" pitchFamily="34" charset="0"/>
              </a:rPr>
              <a:t>confusionMatrix</a:t>
            </a:r>
            <a:r>
              <a:rPr lang="en-IN" sz="800" dirty="0">
                <a:cs typeface="Calibri" pitchFamily="34" charset="0"/>
              </a:rPr>
              <a:t>( </a:t>
            </a:r>
            <a:r>
              <a:rPr lang="en-IN" sz="800" dirty="0" err="1">
                <a:cs typeface="Calibri" pitchFamily="34" charset="0"/>
              </a:rPr>
              <a:t>train_supp$Accept,Prediction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#Test</a:t>
            </a:r>
          </a:p>
          <a:p>
            <a:r>
              <a:rPr lang="en-IN" sz="800" dirty="0">
                <a:cs typeface="Calibri" pitchFamily="34" charset="0"/>
              </a:rPr>
              <a:t>Prediction &lt;- predict(fit, test,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test$cm_key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Test/myfirstdtree_Supp_test.csv",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#Final</a:t>
            </a:r>
          </a:p>
          <a:p>
            <a:r>
              <a:rPr lang="en-IN" sz="800" dirty="0">
                <a:cs typeface="Calibri" pitchFamily="34" charset="0"/>
              </a:rPr>
              <a:t>Prediction &lt;- predict(fit, final,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final$cm_key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Final/myfirstdtree_Supp_final.csv",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#Modelling for </a:t>
            </a:r>
            <a:r>
              <a:rPr lang="en-IN" sz="800" dirty="0" err="1">
                <a:cs typeface="Calibri" pitchFamily="34" charset="0"/>
              </a:rPr>
              <a:t>Supp</a:t>
            </a:r>
            <a:r>
              <a:rPr lang="en-IN" sz="800" dirty="0">
                <a:cs typeface="Calibri" pitchFamily="34" charset="0"/>
              </a:rPr>
              <a:t> End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for Training Elite Dataset</a:t>
            </a:r>
          </a:p>
          <a:p>
            <a:r>
              <a:rPr lang="en-IN" sz="800" dirty="0" err="1">
                <a:cs typeface="Calibri" pitchFamily="34" charset="0"/>
              </a:rPr>
              <a:t>train_elite$Accept</a:t>
            </a:r>
            <a:r>
              <a:rPr lang="en-IN" sz="800" dirty="0">
                <a:cs typeface="Calibri" pitchFamily="34" charset="0"/>
              </a:rPr>
              <a:t>&lt;-train_elite$mvar50</a:t>
            </a:r>
          </a:p>
          <a:p>
            <a:r>
              <a:rPr lang="en-IN" sz="800" dirty="0" err="1">
                <a:cs typeface="Calibri" pitchFamily="34" charset="0"/>
              </a:rPr>
              <a:t>train_elite$Accept</a:t>
            </a:r>
            <a:r>
              <a:rPr lang="en-IN" sz="800" dirty="0">
                <a:cs typeface="Calibri" pitchFamily="34" charset="0"/>
              </a:rPr>
              <a:t>&lt;-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train_elite$Accept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summary (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train_elite$Accept</a:t>
            </a:r>
            <a:r>
              <a:rPr lang="en-IN" sz="800" dirty="0">
                <a:cs typeface="Calibri" pitchFamily="34" charset="0"/>
              </a:rPr>
              <a:t>))</a:t>
            </a:r>
          </a:p>
          <a:p>
            <a:r>
              <a:rPr lang="en-IN" sz="800" dirty="0" err="1">
                <a:cs typeface="Calibri" pitchFamily="34" charset="0"/>
              </a:rPr>
              <a:t>str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train_elite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fit &lt;- </a:t>
            </a:r>
            <a:r>
              <a:rPr lang="en-IN" sz="800" dirty="0" err="1">
                <a:cs typeface="Calibri" pitchFamily="34" charset="0"/>
              </a:rPr>
              <a:t>rpart</a:t>
            </a:r>
            <a:r>
              <a:rPr lang="en-IN" sz="800" dirty="0">
                <a:cs typeface="Calibri" pitchFamily="34" charset="0"/>
              </a:rPr>
              <a:t>(Accept ~ mvar2+mvar3+mvar4+mvar5+mvar6+mvar7+mvar8+mvar9+mvar10+mvar11+mvar12+mvar13+mvar14+mvar15+mvar16+mvar17+mvar18+mvar19+mvar20+mvar21+mvar22+mvar23+mvar24+mvar25+mvar26+mvar27+mvar28+mvar29+mvar30+mvar31+mvar32+mvar33+mvar34+mvar35+mvar36+mvar37+mvar38+mvar39,</a:t>
            </a:r>
          </a:p>
          <a:p>
            <a:r>
              <a:rPr lang="en-IN" sz="800" dirty="0">
                <a:cs typeface="Calibri" pitchFamily="34" charset="0"/>
              </a:rPr>
              <a:t>             data=</a:t>
            </a:r>
            <a:r>
              <a:rPr lang="en-IN" sz="800" dirty="0" err="1">
                <a:cs typeface="Calibri" pitchFamily="34" charset="0"/>
              </a:rPr>
              <a:t>train_elite</a:t>
            </a:r>
            <a:r>
              <a:rPr lang="en-IN" sz="800" dirty="0">
                <a:cs typeface="Calibri" pitchFamily="34" charset="0"/>
              </a:rPr>
              <a:t>,</a:t>
            </a:r>
          </a:p>
          <a:p>
            <a:r>
              <a:rPr lang="en-IN" sz="800" dirty="0">
                <a:cs typeface="Calibri" pitchFamily="34" charset="0"/>
              </a:rPr>
              <a:t>             method="</a:t>
            </a:r>
            <a:r>
              <a:rPr lang="en-IN" sz="800" dirty="0" err="1">
                <a:cs typeface="Calibri" pitchFamily="34" charset="0"/>
              </a:rPr>
              <a:t>class",control</a:t>
            </a:r>
            <a:r>
              <a:rPr lang="en-IN" sz="800" dirty="0">
                <a:cs typeface="Calibri" pitchFamily="34" charset="0"/>
              </a:rPr>
              <a:t> =</a:t>
            </a:r>
            <a:r>
              <a:rPr lang="en-IN" sz="800" dirty="0" err="1">
                <a:cs typeface="Calibri" pitchFamily="34" charset="0"/>
              </a:rPr>
              <a:t>rpart.control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minsplit</a:t>
            </a:r>
            <a:r>
              <a:rPr lang="en-IN" sz="800" dirty="0">
                <a:cs typeface="Calibri" pitchFamily="34" charset="0"/>
              </a:rPr>
              <a:t> = 200,minbucket=200/3, </a:t>
            </a:r>
            <a:r>
              <a:rPr lang="en-IN" sz="800" dirty="0" err="1">
                <a:cs typeface="Calibri" pitchFamily="34" charset="0"/>
              </a:rPr>
              <a:t>cp</a:t>
            </a:r>
            <a:r>
              <a:rPr lang="en-IN" sz="800" dirty="0">
                <a:cs typeface="Calibri" pitchFamily="34" charset="0"/>
              </a:rPr>
              <a:t>=0))</a:t>
            </a:r>
          </a:p>
          <a:p>
            <a:r>
              <a:rPr lang="en-IN" sz="800" dirty="0" err="1">
                <a:cs typeface="Calibri" pitchFamily="34" charset="0"/>
              </a:rPr>
              <a:t>fancyRpartPlot</a:t>
            </a:r>
            <a:r>
              <a:rPr lang="en-IN" sz="800" dirty="0">
                <a:cs typeface="Calibri" pitchFamily="34" charset="0"/>
              </a:rPr>
              <a:t>(fit)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#Train</a:t>
            </a:r>
          </a:p>
          <a:p>
            <a:r>
              <a:rPr lang="en-IN" sz="800" dirty="0">
                <a:cs typeface="Calibri" pitchFamily="34" charset="0"/>
              </a:rPr>
              <a:t>Prediction &lt;- predict(fit, </a:t>
            </a:r>
            <a:r>
              <a:rPr lang="en-IN" sz="800" dirty="0" err="1">
                <a:cs typeface="Calibri" pitchFamily="34" charset="0"/>
              </a:rPr>
              <a:t>train_elite</a:t>
            </a:r>
            <a:r>
              <a:rPr lang="en-IN" sz="800" dirty="0">
                <a:cs typeface="Calibri" pitchFamily="34" charset="0"/>
              </a:rPr>
              <a:t>, type = "class")</a:t>
            </a:r>
          </a:p>
          <a:p>
            <a:r>
              <a:rPr lang="en-IN" sz="800" dirty="0" err="1">
                <a:cs typeface="Calibri" pitchFamily="34" charset="0"/>
              </a:rPr>
              <a:t>confusionMatrix</a:t>
            </a:r>
            <a:r>
              <a:rPr lang="en-IN" sz="800" dirty="0">
                <a:cs typeface="Calibri" pitchFamily="34" charset="0"/>
              </a:rPr>
              <a:t>( </a:t>
            </a:r>
            <a:r>
              <a:rPr lang="en-IN" sz="800" dirty="0" err="1">
                <a:cs typeface="Calibri" pitchFamily="34" charset="0"/>
              </a:rPr>
              <a:t>train_elite$Accept,Prediction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A1AE68D-E808-4C31-BAD7-B40D564DFC9D}"/>
              </a:ext>
            </a:extLst>
          </p:cNvPr>
          <p:cNvCxnSpPr/>
          <p:nvPr/>
        </p:nvCxnSpPr>
        <p:spPr>
          <a:xfrm>
            <a:off x="6107498" y="768853"/>
            <a:ext cx="0" cy="5611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202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AE0B72-E365-4624-AFA2-F88487F4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Decision Tree Code (2/2)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0481F4-F082-46D2-A69A-67AA07B3D84A}"/>
              </a:ext>
            </a:extLst>
          </p:cNvPr>
          <p:cNvSpPr txBox="1"/>
          <p:nvPr/>
        </p:nvSpPr>
        <p:spPr>
          <a:xfrm>
            <a:off x="226708" y="798286"/>
            <a:ext cx="5593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cs typeface="Calibri" pitchFamily="34" charset="0"/>
              </a:rPr>
              <a:t>#Test</a:t>
            </a:r>
          </a:p>
          <a:p>
            <a:r>
              <a:rPr lang="en-IN" sz="800" dirty="0">
                <a:cs typeface="Calibri" pitchFamily="34" charset="0"/>
              </a:rPr>
              <a:t>Prediction &lt;- predict(fit, test,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test$cm_key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Test/myfirstdtree_Elite_test.csv",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#Final</a:t>
            </a:r>
          </a:p>
          <a:p>
            <a:r>
              <a:rPr lang="en-IN" sz="800" dirty="0">
                <a:cs typeface="Calibri" pitchFamily="34" charset="0"/>
              </a:rPr>
              <a:t>Prediction &lt;- predict(fit, final,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final$cm_key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Final/myfirstdtree_Elite_final.csv",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#Modelling for Elite End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</a:t>
            </a:r>
            <a:r>
              <a:rPr lang="en-IN" sz="800" dirty="0" err="1">
                <a:cs typeface="Calibri" pitchFamily="34" charset="0"/>
              </a:rPr>
              <a:t>Modeling</a:t>
            </a:r>
            <a:r>
              <a:rPr lang="en-IN" sz="800" dirty="0">
                <a:cs typeface="Calibri" pitchFamily="34" charset="0"/>
              </a:rPr>
              <a:t> for Training Credit Dataset</a:t>
            </a:r>
          </a:p>
          <a:p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&lt;-train_credit$mvar51</a:t>
            </a:r>
          </a:p>
          <a:p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&lt;-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r>
              <a:rPr lang="en-IN" sz="800" dirty="0">
                <a:cs typeface="Calibri" pitchFamily="34" charset="0"/>
              </a:rPr>
              <a:t>summary (</a:t>
            </a:r>
            <a:r>
              <a:rPr lang="en-IN" sz="800" dirty="0" err="1">
                <a:cs typeface="Calibri" pitchFamily="34" charset="0"/>
              </a:rPr>
              <a:t>as.factor</a:t>
            </a:r>
            <a:r>
              <a:rPr lang="en-IN" sz="800" dirty="0">
                <a:cs typeface="Calibri" pitchFamily="34" charset="0"/>
              </a:rPr>
              <a:t> (</a:t>
            </a:r>
            <a:r>
              <a:rPr lang="en-IN" sz="800" dirty="0" err="1">
                <a:cs typeface="Calibri" pitchFamily="34" charset="0"/>
              </a:rPr>
              <a:t>train_credit$Accept</a:t>
            </a:r>
            <a:r>
              <a:rPr lang="en-IN" sz="800" dirty="0">
                <a:cs typeface="Calibri" pitchFamily="34" charset="0"/>
              </a:rPr>
              <a:t>))</a:t>
            </a:r>
          </a:p>
          <a:p>
            <a:r>
              <a:rPr lang="en-IN" sz="800" dirty="0" err="1">
                <a:cs typeface="Calibri" pitchFamily="34" charset="0"/>
              </a:rPr>
              <a:t>str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fit &lt;- </a:t>
            </a:r>
            <a:r>
              <a:rPr lang="en-IN" sz="800" dirty="0" err="1">
                <a:cs typeface="Calibri" pitchFamily="34" charset="0"/>
              </a:rPr>
              <a:t>rpart</a:t>
            </a:r>
            <a:r>
              <a:rPr lang="en-IN" sz="800" dirty="0">
                <a:cs typeface="Calibri" pitchFamily="34" charset="0"/>
              </a:rPr>
              <a:t>(Accept ~ mvar2+mvar3+mvar4+mvar5+mvar6+mvar7+mvar8+mvar9+mvar10+mvar11+mvar12+mvar13+mvar14+mvar15+mvar16+mvar17+mvar18+mvar19+mvar20+mvar21+mvar22+mvar23+mvar24+mvar25+mvar26+mvar27+mvar28+mvar29+mvar30+mvar31+mvar32+mvar33+mvar34+mvar35+mvar36+mvar37+mvar38+mvar39,</a:t>
            </a:r>
          </a:p>
          <a:p>
            <a:r>
              <a:rPr lang="en-IN" sz="800" dirty="0">
                <a:cs typeface="Calibri" pitchFamily="34" charset="0"/>
              </a:rPr>
              <a:t>             data=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,</a:t>
            </a:r>
          </a:p>
          <a:p>
            <a:r>
              <a:rPr lang="en-IN" sz="800" dirty="0">
                <a:cs typeface="Calibri" pitchFamily="34" charset="0"/>
              </a:rPr>
              <a:t>             method="</a:t>
            </a:r>
            <a:r>
              <a:rPr lang="en-IN" sz="800" dirty="0" err="1">
                <a:cs typeface="Calibri" pitchFamily="34" charset="0"/>
              </a:rPr>
              <a:t>class",control</a:t>
            </a:r>
            <a:r>
              <a:rPr lang="en-IN" sz="800" dirty="0">
                <a:cs typeface="Calibri" pitchFamily="34" charset="0"/>
              </a:rPr>
              <a:t> =</a:t>
            </a:r>
            <a:r>
              <a:rPr lang="en-IN" sz="800" dirty="0" err="1">
                <a:cs typeface="Calibri" pitchFamily="34" charset="0"/>
              </a:rPr>
              <a:t>rpart.control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minsplit</a:t>
            </a:r>
            <a:r>
              <a:rPr lang="en-IN" sz="800" dirty="0">
                <a:cs typeface="Calibri" pitchFamily="34" charset="0"/>
              </a:rPr>
              <a:t> = 200,minbucket=200/3, </a:t>
            </a:r>
            <a:r>
              <a:rPr lang="en-IN" sz="800" dirty="0" err="1">
                <a:cs typeface="Calibri" pitchFamily="34" charset="0"/>
              </a:rPr>
              <a:t>cp</a:t>
            </a:r>
            <a:r>
              <a:rPr lang="en-IN" sz="800" dirty="0">
                <a:cs typeface="Calibri" pitchFamily="34" charset="0"/>
              </a:rPr>
              <a:t>=0))</a:t>
            </a:r>
          </a:p>
          <a:p>
            <a:r>
              <a:rPr lang="en-IN" sz="800" dirty="0" err="1">
                <a:cs typeface="Calibri" pitchFamily="34" charset="0"/>
              </a:rPr>
              <a:t>fancyRpartPlot</a:t>
            </a:r>
            <a:r>
              <a:rPr lang="en-IN" sz="800" dirty="0">
                <a:cs typeface="Calibri" pitchFamily="34" charset="0"/>
              </a:rPr>
              <a:t>(fit)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#Train</a:t>
            </a:r>
          </a:p>
          <a:p>
            <a:r>
              <a:rPr lang="en-IN" sz="800" dirty="0">
                <a:cs typeface="Calibri" pitchFamily="34" charset="0"/>
              </a:rPr>
              <a:t>Prediction &lt;- predict(fit, </a:t>
            </a:r>
            <a:r>
              <a:rPr lang="en-IN" sz="800" dirty="0" err="1">
                <a:cs typeface="Calibri" pitchFamily="34" charset="0"/>
              </a:rPr>
              <a:t>train_credit</a:t>
            </a:r>
            <a:r>
              <a:rPr lang="en-IN" sz="800" dirty="0">
                <a:cs typeface="Calibri" pitchFamily="34" charset="0"/>
              </a:rPr>
              <a:t>, type = "class")</a:t>
            </a:r>
          </a:p>
          <a:p>
            <a:r>
              <a:rPr lang="en-IN" sz="800" dirty="0" err="1">
                <a:cs typeface="Calibri" pitchFamily="34" charset="0"/>
              </a:rPr>
              <a:t>confusionMatrix</a:t>
            </a:r>
            <a:r>
              <a:rPr lang="en-IN" sz="800" dirty="0">
                <a:cs typeface="Calibri" pitchFamily="34" charset="0"/>
              </a:rPr>
              <a:t>( </a:t>
            </a:r>
            <a:r>
              <a:rPr lang="en-IN" sz="800" dirty="0" err="1">
                <a:cs typeface="Calibri" pitchFamily="34" charset="0"/>
              </a:rPr>
              <a:t>train_credit$Accept,Prediction</a:t>
            </a:r>
            <a:r>
              <a:rPr lang="en-IN" sz="800" dirty="0">
                <a:cs typeface="Calibri" pitchFamily="34" charset="0"/>
              </a:rPr>
              <a:t>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#Test</a:t>
            </a:r>
          </a:p>
          <a:p>
            <a:r>
              <a:rPr lang="en-IN" sz="800" dirty="0">
                <a:cs typeface="Calibri" pitchFamily="34" charset="0"/>
              </a:rPr>
              <a:t>Prediction &lt;- predict(fit, test,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test$cm_key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Test/myfirstdtree_Credit_test.csv",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#Final</a:t>
            </a:r>
          </a:p>
          <a:p>
            <a:r>
              <a:rPr lang="en-IN" sz="800" dirty="0">
                <a:cs typeface="Calibri" pitchFamily="34" charset="0"/>
              </a:rPr>
              <a:t>Prediction &lt;- predict(fit, final, type = "class")</a:t>
            </a:r>
          </a:p>
          <a:p>
            <a:r>
              <a:rPr lang="en-IN" sz="800" dirty="0">
                <a:cs typeface="Calibri" pitchFamily="34" charset="0"/>
              </a:rPr>
              <a:t>submit &lt;- </a:t>
            </a:r>
            <a:r>
              <a:rPr lang="en-IN" sz="800" dirty="0" err="1">
                <a:cs typeface="Calibri" pitchFamily="34" charset="0"/>
              </a:rPr>
              <a:t>data.frame</a:t>
            </a:r>
            <a:r>
              <a:rPr lang="en-IN" sz="800" dirty="0">
                <a:cs typeface="Calibri" pitchFamily="34" charset="0"/>
              </a:rPr>
              <a:t>(</a:t>
            </a:r>
            <a:r>
              <a:rPr lang="en-IN" sz="800" dirty="0" err="1">
                <a:cs typeface="Calibri" pitchFamily="34" charset="0"/>
              </a:rPr>
              <a:t>PassengerId</a:t>
            </a:r>
            <a:r>
              <a:rPr lang="en-IN" sz="800" dirty="0">
                <a:cs typeface="Calibri" pitchFamily="34" charset="0"/>
              </a:rPr>
              <a:t> = </a:t>
            </a:r>
            <a:r>
              <a:rPr lang="en-IN" sz="800" dirty="0" err="1">
                <a:cs typeface="Calibri" pitchFamily="34" charset="0"/>
              </a:rPr>
              <a:t>final$cm_key</a:t>
            </a:r>
            <a:r>
              <a:rPr lang="en-IN" sz="800" dirty="0">
                <a:cs typeface="Calibri" pitchFamily="34" charset="0"/>
              </a:rPr>
              <a:t>, Accept = Prediction)</a:t>
            </a:r>
          </a:p>
          <a:p>
            <a:r>
              <a:rPr lang="en-IN" sz="800" dirty="0">
                <a:cs typeface="Calibri" pitchFamily="34" charset="0"/>
              </a:rPr>
              <a:t>write.csv(submit, file = "D-tree Final/myfirstdtree_Credit_final.csv", </a:t>
            </a:r>
            <a:r>
              <a:rPr lang="en-IN" sz="800" dirty="0" err="1">
                <a:cs typeface="Calibri" pitchFamily="34" charset="0"/>
              </a:rPr>
              <a:t>row.names</a:t>
            </a:r>
            <a:r>
              <a:rPr lang="en-IN" sz="800" dirty="0">
                <a:cs typeface="Calibri" pitchFamily="34" charset="0"/>
              </a:rPr>
              <a:t> = FALSE)</a:t>
            </a:r>
          </a:p>
          <a:p>
            <a:endParaRPr lang="en-IN" sz="800" dirty="0">
              <a:cs typeface="Calibri" pitchFamily="34" charset="0"/>
            </a:endParaRPr>
          </a:p>
          <a:p>
            <a:r>
              <a:rPr lang="en-IN" sz="800" dirty="0">
                <a:cs typeface="Calibri" pitchFamily="34" charset="0"/>
              </a:rPr>
              <a:t>#Modelling for Credit End</a:t>
            </a:r>
          </a:p>
          <a:p>
            <a:endParaRPr lang="en-IN" sz="800" dirty="0" err="1">
              <a:latin typeface="+mn-lt"/>
              <a:cs typeface="Calibri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7934380-6536-4FC4-8DBC-89B825E9A949}"/>
              </a:ext>
            </a:extLst>
          </p:cNvPr>
          <p:cNvCxnSpPr/>
          <p:nvPr/>
        </p:nvCxnSpPr>
        <p:spPr>
          <a:xfrm>
            <a:off x="6107498" y="768853"/>
            <a:ext cx="0" cy="5611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7003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874093"/>
              </p:ext>
            </p:extLst>
          </p:nvPr>
        </p:nvGraphicFramePr>
        <p:xfrm>
          <a:off x="2108424" y="2530475"/>
          <a:ext cx="82296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Ashish </a:t>
                      </a:r>
                      <a:r>
                        <a:rPr lang="en-US" dirty="0" err="1"/>
                        <a:t>Khurana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9953326901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ashish_kd18@iift.edu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Gunjan</a:t>
                      </a:r>
                      <a:r>
                        <a:rPr lang="en-US" dirty="0"/>
                        <a:t> Solanki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9016448330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solanki_kd18@iift.edu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070" y="1285891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:Wizards</a:t>
            </a:r>
            <a:endParaRPr lang="en-US" sz="2400" b="1" u="sng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7ECF993-E787-442F-B09A-4342312ABD3D}"/>
              </a:ext>
            </a:extLst>
          </p:cNvPr>
          <p:cNvSpPr/>
          <p:nvPr/>
        </p:nvSpPr>
        <p:spPr>
          <a:xfrm>
            <a:off x="2436930" y="1786578"/>
            <a:ext cx="3291149" cy="2725277"/>
          </a:xfrm>
          <a:prstGeom prst="rect">
            <a:avLst/>
          </a:prstGeom>
          <a:solidFill>
            <a:srgbClr val="007EC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E9518E7-6C4A-4688-994F-26559D860054}"/>
              </a:ext>
            </a:extLst>
          </p:cNvPr>
          <p:cNvSpPr/>
          <p:nvPr/>
        </p:nvSpPr>
        <p:spPr>
          <a:xfrm>
            <a:off x="5700455" y="1786330"/>
            <a:ext cx="3280368" cy="272527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FEEDEA6-71E6-431C-8DF9-931020D2EE76}"/>
              </a:ext>
            </a:extLst>
          </p:cNvPr>
          <p:cNvSpPr/>
          <p:nvPr/>
        </p:nvSpPr>
        <p:spPr>
          <a:xfrm>
            <a:off x="8980908" y="1786330"/>
            <a:ext cx="3280368" cy="272527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6BDFC06-6D58-4868-804D-EA1F67B09E2B}"/>
              </a:ext>
            </a:extLst>
          </p:cNvPr>
          <p:cNvSpPr/>
          <p:nvPr/>
        </p:nvSpPr>
        <p:spPr>
          <a:xfrm>
            <a:off x="-22936" y="1786578"/>
            <a:ext cx="2459866" cy="2725277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916899E-449A-4D04-9653-F075AE5DDEF3}"/>
              </a:ext>
            </a:extLst>
          </p:cNvPr>
          <p:cNvSpPr/>
          <p:nvPr/>
        </p:nvSpPr>
        <p:spPr>
          <a:xfrm>
            <a:off x="2441768" y="772710"/>
            <a:ext cx="9861067" cy="474461"/>
          </a:xfrm>
          <a:prstGeom prst="rect">
            <a:avLst/>
          </a:prstGeom>
          <a:solidFill>
            <a:srgbClr val="2EB9E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7A155E1-FB3F-4FE8-9C30-D8AF56E32FC4}"/>
              </a:ext>
            </a:extLst>
          </p:cNvPr>
          <p:cNvSpPr/>
          <p:nvPr/>
        </p:nvSpPr>
        <p:spPr>
          <a:xfrm>
            <a:off x="-22936" y="772710"/>
            <a:ext cx="2459866" cy="474461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and the data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-78356" y="855840"/>
            <a:ext cx="2459866" cy="30909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Calibri" pitchFamily="34" charset="0"/>
              </a:rPr>
              <a:t>Problem Statement: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3861" y="4940443"/>
            <a:ext cx="2257286" cy="562600"/>
          </a:xfrm>
          <a:prstGeom prst="rect">
            <a:avLst/>
          </a:prstGeom>
          <a:solidFill>
            <a:srgbClr val="EA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364" y="5615747"/>
            <a:ext cx="316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Observations:40,000</a:t>
            </a:r>
          </a:p>
          <a:p>
            <a:pPr algn="ctr"/>
            <a:r>
              <a:rPr lang="en-US" dirty="0"/>
              <a:t>Total Columns:52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657377" y="4935782"/>
            <a:ext cx="1003" cy="127548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06618" y="4938874"/>
            <a:ext cx="2694169" cy="562600"/>
          </a:xfrm>
          <a:prstGeom prst="rect">
            <a:avLst/>
          </a:prstGeom>
          <a:solidFill>
            <a:srgbClr val="EA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Leaderboard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5813" y="5615747"/>
            <a:ext cx="3379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Observations:10,000</a:t>
            </a:r>
          </a:p>
          <a:p>
            <a:pPr algn="ctr"/>
            <a:r>
              <a:rPr lang="en-US" dirty="0"/>
              <a:t>Total Columns:46</a:t>
            </a:r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9037098" y="4877655"/>
            <a:ext cx="1003" cy="127548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2536326" y="813807"/>
            <a:ext cx="9267174" cy="4302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ea typeface="+mn-ea"/>
              </a:rPr>
              <a:t>To create an ordered list of customer along with specific card offer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0746" y="1783492"/>
            <a:ext cx="1730233" cy="487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Supplementary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58964" y="2252475"/>
            <a:ext cx="1574819" cy="157481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409198" y="2329886"/>
            <a:ext cx="1713320" cy="857982"/>
            <a:chOff x="2801526" y="1467647"/>
            <a:chExt cx="2277082" cy="1352281"/>
          </a:xfrm>
        </p:grpSpPr>
        <p:pic>
          <p:nvPicPr>
            <p:cNvPr id="2052" name="Picture 4" descr="Image result for elite card amex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1" t="7104" r="4112" b="5259"/>
            <a:stretch/>
          </p:blipFill>
          <p:spPr bwMode="auto">
            <a:xfrm>
              <a:off x="2876320" y="1467647"/>
              <a:ext cx="2202288" cy="13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801526" y="1469277"/>
              <a:ext cx="1108929" cy="32064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i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Calibri" pitchFamily="34" charset="0"/>
                </a:rPr>
                <a:t>ELITE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447203" y="1769654"/>
            <a:ext cx="1730233" cy="487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Elite</a:t>
            </a:r>
          </a:p>
        </p:txBody>
      </p:sp>
      <p:pic>
        <p:nvPicPr>
          <p:cNvPr id="2054" name="Picture 6" descr="Image result for credit card icon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30" y="2313638"/>
            <a:ext cx="1173323" cy="11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828707" y="1778476"/>
            <a:ext cx="1730233" cy="487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Credit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3578" y="1835700"/>
            <a:ext cx="1492570" cy="55085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Features</a:t>
            </a:r>
          </a:p>
        </p:txBody>
      </p:sp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5" y="2252132"/>
            <a:ext cx="1907259" cy="1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36930" y="3335617"/>
            <a:ext cx="3263440" cy="13542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additional balance over and above what one already has on his existing card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offered to the spouse, parents or children of the primary card holder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Needs to pay entire monthly due in full, at the end of each month.</a:t>
            </a:r>
            <a:endParaRPr lang="en-IN" sz="11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37098" y="3335617"/>
            <a:ext cx="3224177" cy="13542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Additional balance over and above what one already has on his existing card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Offered to the spouse, parents or children of the primary card holder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Needs to pay entire monthly due in full, at the end of each month.</a:t>
            </a:r>
            <a:endParaRPr lang="en-IN" sz="11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28079" y="3335617"/>
            <a:ext cx="3252743" cy="13542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Premium card with high-end lifestyle benefits offered to customers who can afford its high annual fees.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Needs to pay his entire monthly due in full, at the end of each month</a:t>
            </a:r>
            <a:endParaRPr lang="en-IN" sz="11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96257" y="4938874"/>
            <a:ext cx="1849667" cy="562600"/>
          </a:xfrm>
          <a:prstGeom prst="rect">
            <a:avLst/>
          </a:prstGeom>
          <a:solidFill>
            <a:srgbClr val="EA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25515" y="5615747"/>
            <a:ext cx="3191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Observations:10,000</a:t>
            </a:r>
          </a:p>
          <a:p>
            <a:pPr algn="ctr"/>
            <a:r>
              <a:rPr lang="en-US" dirty="0"/>
              <a:t>Total Columns:46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21278E-CC8B-4C92-B707-6C4C63567619}"/>
              </a:ext>
            </a:extLst>
          </p:cNvPr>
          <p:cNvSpPr/>
          <p:nvPr/>
        </p:nvSpPr>
        <p:spPr>
          <a:xfrm>
            <a:off x="12566073" y="0"/>
            <a:ext cx="678872" cy="299000"/>
          </a:xfrm>
          <a:prstGeom prst="rect">
            <a:avLst/>
          </a:prstGeom>
          <a:solidFill>
            <a:srgbClr val="BB9D5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5A375F6-D5E4-412D-841A-6FEB51BDE320}"/>
              </a:ext>
            </a:extLst>
          </p:cNvPr>
          <p:cNvSpPr/>
          <p:nvPr/>
        </p:nvSpPr>
        <p:spPr>
          <a:xfrm>
            <a:off x="12566073" y="388851"/>
            <a:ext cx="678872" cy="299000"/>
          </a:xfrm>
          <a:prstGeom prst="rect">
            <a:avLst/>
          </a:prstGeom>
          <a:solidFill>
            <a:srgbClr val="2EB9E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2ABE825-97C0-441F-9F33-60185CABA164}"/>
              </a:ext>
            </a:extLst>
          </p:cNvPr>
          <p:cNvSpPr/>
          <p:nvPr/>
        </p:nvSpPr>
        <p:spPr>
          <a:xfrm>
            <a:off x="12566073" y="750523"/>
            <a:ext cx="678872" cy="299000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417D92C-331A-47D0-AA71-5FCF9567534D}"/>
              </a:ext>
            </a:extLst>
          </p:cNvPr>
          <p:cNvSpPr/>
          <p:nvPr/>
        </p:nvSpPr>
        <p:spPr>
          <a:xfrm>
            <a:off x="12566073" y="1180801"/>
            <a:ext cx="678872" cy="299000"/>
          </a:xfrm>
          <a:prstGeom prst="rect">
            <a:avLst/>
          </a:prstGeom>
          <a:solidFill>
            <a:srgbClr val="007EC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F770A9F-2303-4CB3-9C73-42F8D217F496}"/>
              </a:ext>
            </a:extLst>
          </p:cNvPr>
          <p:cNvSpPr/>
          <p:nvPr/>
        </p:nvSpPr>
        <p:spPr>
          <a:xfrm>
            <a:off x="12552218" y="1605400"/>
            <a:ext cx="678872" cy="299000"/>
          </a:xfrm>
          <a:prstGeom prst="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1A3B9C1-FCC1-460C-B03C-C776DAD2FA57}"/>
              </a:ext>
            </a:extLst>
          </p:cNvPr>
          <p:cNvSpPr/>
          <p:nvPr/>
        </p:nvSpPr>
        <p:spPr>
          <a:xfrm>
            <a:off x="0" y="4935781"/>
            <a:ext cx="2436930" cy="1275487"/>
          </a:xfrm>
          <a:prstGeom prst="rect">
            <a:avLst/>
          </a:prstGeom>
          <a:solidFill>
            <a:srgbClr val="EAEBEB"/>
          </a:solidFill>
          <a:ln w="19050">
            <a:solidFill>
              <a:srgbClr val="2B51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cs typeface="Calibri" pitchFamily="34" charset="0"/>
              </a:rPr>
              <a:t>Given </a:t>
            </a:r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Datasets</a:t>
            </a:r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9016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and the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5287FC-A17F-41AC-8EE3-E0355D0299D4}"/>
              </a:ext>
            </a:extLst>
          </p:cNvPr>
          <p:cNvSpPr/>
          <p:nvPr/>
        </p:nvSpPr>
        <p:spPr>
          <a:xfrm>
            <a:off x="12566073" y="0"/>
            <a:ext cx="678872" cy="299000"/>
          </a:xfrm>
          <a:prstGeom prst="rect">
            <a:avLst/>
          </a:prstGeom>
          <a:solidFill>
            <a:srgbClr val="BB9D5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6E9CE9-B601-4FBD-A6DE-EC8C896A2CAA}"/>
              </a:ext>
            </a:extLst>
          </p:cNvPr>
          <p:cNvSpPr/>
          <p:nvPr/>
        </p:nvSpPr>
        <p:spPr>
          <a:xfrm>
            <a:off x="12566073" y="388851"/>
            <a:ext cx="678872" cy="299000"/>
          </a:xfrm>
          <a:prstGeom prst="rect">
            <a:avLst/>
          </a:prstGeom>
          <a:solidFill>
            <a:srgbClr val="2EB9E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2732768-AA7F-41DF-9935-729AD7B9D881}"/>
              </a:ext>
            </a:extLst>
          </p:cNvPr>
          <p:cNvSpPr/>
          <p:nvPr/>
        </p:nvSpPr>
        <p:spPr>
          <a:xfrm>
            <a:off x="12566073" y="750523"/>
            <a:ext cx="678872" cy="299000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C82877-1721-493C-A3AE-929F0C8CE411}"/>
              </a:ext>
            </a:extLst>
          </p:cNvPr>
          <p:cNvSpPr/>
          <p:nvPr/>
        </p:nvSpPr>
        <p:spPr>
          <a:xfrm>
            <a:off x="12566073" y="1180801"/>
            <a:ext cx="678872" cy="299000"/>
          </a:xfrm>
          <a:prstGeom prst="rect">
            <a:avLst/>
          </a:prstGeom>
          <a:solidFill>
            <a:srgbClr val="007EC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77B3602-F7C4-4E60-9D3E-CAE5D2560ACD}"/>
              </a:ext>
            </a:extLst>
          </p:cNvPr>
          <p:cNvSpPr/>
          <p:nvPr/>
        </p:nvSpPr>
        <p:spPr>
          <a:xfrm>
            <a:off x="12552218" y="1605400"/>
            <a:ext cx="678872" cy="299000"/>
          </a:xfrm>
          <a:prstGeom prst="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8B8E56-D02C-4F9D-A106-8B8E66208C38}"/>
              </a:ext>
            </a:extLst>
          </p:cNvPr>
          <p:cNvSpPr/>
          <p:nvPr/>
        </p:nvSpPr>
        <p:spPr>
          <a:xfrm>
            <a:off x="4156364" y="630455"/>
            <a:ext cx="2508648" cy="351240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cs typeface="Calibri" pitchFamily="34" charset="0"/>
              </a:rPr>
              <a:t>Situations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E53719C-990B-4B63-A833-3F643DF383D8}"/>
              </a:ext>
            </a:extLst>
          </p:cNvPr>
          <p:cNvSpPr/>
          <p:nvPr/>
        </p:nvSpPr>
        <p:spPr>
          <a:xfrm>
            <a:off x="9510902" y="630455"/>
            <a:ext cx="2508648" cy="351240"/>
          </a:xfrm>
          <a:prstGeom prst="rect">
            <a:avLst/>
          </a:prstGeom>
          <a:solidFill>
            <a:srgbClr val="2B51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cs typeface="Calibri" pitchFamily="34" charset="0"/>
              </a:rPr>
              <a:t>Strategy</a:t>
            </a:r>
            <a:endParaRPr lang="en-IN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03B7198-A6DE-4F17-A2D2-41D6C7F27310}"/>
              </a:ext>
            </a:extLst>
          </p:cNvPr>
          <p:cNvGrpSpPr/>
          <p:nvPr/>
        </p:nvGrpSpPr>
        <p:grpSpPr>
          <a:xfrm>
            <a:off x="-79013" y="5011585"/>
            <a:ext cx="9011902" cy="1439452"/>
            <a:chOff x="-41565" y="1204519"/>
            <a:chExt cx="9011902" cy="14394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FACAF69-C166-4477-9516-D88361A71BF6}"/>
                </a:ext>
              </a:extLst>
            </p:cNvPr>
            <p:cNvSpPr/>
            <p:nvPr/>
          </p:nvSpPr>
          <p:spPr>
            <a:xfrm>
              <a:off x="-29565" y="1542347"/>
              <a:ext cx="1481948" cy="399244"/>
            </a:xfrm>
            <a:prstGeom prst="rect">
              <a:avLst/>
            </a:prstGeom>
            <a:solidFill>
              <a:srgbClr val="BB9D5A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cs typeface="Calibr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-41565" y="1542347"/>
              <a:ext cx="1493949" cy="39924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cs typeface="Calibri" pitchFamily="34" charset="0"/>
                </a:rPr>
                <a:t>Situation 3</a:t>
              </a:r>
            </a:p>
          </p:txBody>
        </p:sp>
        <p:pic>
          <p:nvPicPr>
            <p:cNvPr id="9218" name="Picture 2" descr="Image result for phone png">
              <a:extLst>
                <a:ext uri="{FF2B5EF4-FFF2-40B4-BE49-F238E27FC236}">
                  <a16:creationId xmlns:a16="http://schemas.microsoft.com/office/drawing/2014/main" xmlns="" id="{1C18CF75-1567-492A-B779-194BBD76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481" y="1245639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Image result for person png clipart circle">
              <a:extLst>
                <a:ext uri="{FF2B5EF4-FFF2-40B4-BE49-F238E27FC236}">
                  <a16:creationId xmlns:a16="http://schemas.microsoft.com/office/drawing/2014/main" xmlns="" id="{400F3F29-464F-4F5B-9613-2E140A146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582" y="1245639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Image result for cost png clipart circle">
              <a:extLst>
                <a:ext uri="{FF2B5EF4-FFF2-40B4-BE49-F238E27FC236}">
                  <a16:creationId xmlns:a16="http://schemas.microsoft.com/office/drawing/2014/main" xmlns="" id="{534A7AA9-05CA-4A1A-8A3B-AB6F6CEF9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683" y="1220435"/>
              <a:ext cx="643824" cy="6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mage result for cost png clipart circle">
              <a:extLst>
                <a:ext uri="{FF2B5EF4-FFF2-40B4-BE49-F238E27FC236}">
                  <a16:creationId xmlns:a16="http://schemas.microsoft.com/office/drawing/2014/main" xmlns="" id="{73187723-14AB-4DA2-88E9-331F09479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988" y="1204519"/>
              <a:ext cx="659740" cy="65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CC1A9119-5DFA-4927-9576-82069BA69B36}"/>
                </a:ext>
              </a:extLst>
            </p:cNvPr>
            <p:cNvSpPr txBox="1"/>
            <p:nvPr/>
          </p:nvSpPr>
          <p:spPr>
            <a:xfrm>
              <a:off x="1717957" y="1905307"/>
              <a:ext cx="1885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“Sir would you like to purchase an elite card?”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909884A-EE0B-4B71-9958-91957F0EF60B}"/>
                </a:ext>
              </a:extLst>
            </p:cNvPr>
            <p:cNvSpPr txBox="1"/>
            <p:nvPr/>
          </p:nvSpPr>
          <p:spPr>
            <a:xfrm>
              <a:off x="3570447" y="1905307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“No Thanks!”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BD9E438-6839-403B-B52D-E7D34763A6A2}"/>
                </a:ext>
              </a:extLst>
            </p:cNvPr>
            <p:cNvSpPr txBox="1"/>
            <p:nvPr/>
          </p:nvSpPr>
          <p:spPr>
            <a:xfrm>
              <a:off x="5326699" y="1935839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Call cost: $6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E938184-2FE8-475E-8EF4-FF53C78C9279}"/>
                </a:ext>
              </a:extLst>
            </p:cNvPr>
            <p:cNvSpPr txBox="1"/>
            <p:nvPr/>
          </p:nvSpPr>
          <p:spPr>
            <a:xfrm>
              <a:off x="7085012" y="1905307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Gain: 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A1149E2-0450-4D1B-985D-A36DB1336B1C}"/>
              </a:ext>
            </a:extLst>
          </p:cNvPr>
          <p:cNvGrpSpPr/>
          <p:nvPr/>
        </p:nvGrpSpPr>
        <p:grpSpPr>
          <a:xfrm>
            <a:off x="-79013" y="1228526"/>
            <a:ext cx="9011902" cy="1494260"/>
            <a:chOff x="-41566" y="3100156"/>
            <a:chExt cx="9011902" cy="14942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C7D6DE7-C57F-4E1C-B079-99343FB35C92}"/>
                </a:ext>
              </a:extLst>
            </p:cNvPr>
            <p:cNvSpPr/>
            <p:nvPr/>
          </p:nvSpPr>
          <p:spPr>
            <a:xfrm>
              <a:off x="-29565" y="3347227"/>
              <a:ext cx="1481948" cy="408743"/>
            </a:xfrm>
            <a:prstGeom prst="rect">
              <a:avLst/>
            </a:prstGeom>
            <a:solidFill>
              <a:srgbClr val="2EB9EC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-41566" y="3356726"/>
              <a:ext cx="1493949" cy="39924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cs typeface="Calibri" pitchFamily="34" charset="0"/>
                </a:rPr>
                <a:t>Situation 1</a:t>
              </a:r>
            </a:p>
          </p:txBody>
        </p:sp>
        <p:pic>
          <p:nvPicPr>
            <p:cNvPr id="18" name="Picture 2" descr="Image result for phone png">
              <a:extLst>
                <a:ext uri="{FF2B5EF4-FFF2-40B4-BE49-F238E27FC236}">
                  <a16:creationId xmlns:a16="http://schemas.microsoft.com/office/drawing/2014/main" xmlns="" id="{C5C265D9-EAAB-411D-A975-4D77F4FA5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481" y="3141276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person png clipart circle">
              <a:extLst>
                <a:ext uri="{FF2B5EF4-FFF2-40B4-BE49-F238E27FC236}">
                  <a16:creationId xmlns:a16="http://schemas.microsoft.com/office/drawing/2014/main" xmlns="" id="{58CAF5A0-23F4-4EB5-9D32-3964F787F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582" y="3141276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cost png clipart circle">
              <a:extLst>
                <a:ext uri="{FF2B5EF4-FFF2-40B4-BE49-F238E27FC236}">
                  <a16:creationId xmlns:a16="http://schemas.microsoft.com/office/drawing/2014/main" xmlns="" id="{EC3E3AF9-5AA3-46AF-B03C-1F482358F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683" y="3116072"/>
              <a:ext cx="643824" cy="6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cost png clipart circle">
              <a:extLst>
                <a:ext uri="{FF2B5EF4-FFF2-40B4-BE49-F238E27FC236}">
                  <a16:creationId xmlns:a16="http://schemas.microsoft.com/office/drawing/2014/main" xmlns="" id="{CB1657E3-7009-49B2-9138-3046055D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987" y="3100156"/>
              <a:ext cx="659740" cy="65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723B6B0-47E0-4902-B7B5-99D40B68E2FD}"/>
                </a:ext>
              </a:extLst>
            </p:cNvPr>
            <p:cNvSpPr txBox="1"/>
            <p:nvPr/>
          </p:nvSpPr>
          <p:spPr>
            <a:xfrm>
              <a:off x="1762128" y="3855752"/>
              <a:ext cx="1885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“Sir would you like to purchase an elite card?”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4B8A29-16D3-481F-BFBC-183329227038}"/>
                </a:ext>
              </a:extLst>
            </p:cNvPr>
            <p:cNvSpPr txBox="1"/>
            <p:nvPr/>
          </p:nvSpPr>
          <p:spPr>
            <a:xfrm>
              <a:off x="5326699" y="3755970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Call cost: $6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144A2BE-0A04-4AC3-8D97-E82363E0A8F6}"/>
                </a:ext>
              </a:extLst>
            </p:cNvPr>
            <p:cNvSpPr txBox="1"/>
            <p:nvPr/>
          </p:nvSpPr>
          <p:spPr>
            <a:xfrm>
              <a:off x="7085011" y="3794358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Gain: 1 Client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B94CCB9-69EE-4480-828C-9B5C4A173B27}"/>
                </a:ext>
              </a:extLst>
            </p:cNvPr>
            <p:cNvSpPr txBox="1"/>
            <p:nvPr/>
          </p:nvSpPr>
          <p:spPr>
            <a:xfrm>
              <a:off x="3559845" y="3874927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“Yes!”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B5359D6-DB1C-47F0-9A4F-B6760445B872}"/>
              </a:ext>
            </a:extLst>
          </p:cNvPr>
          <p:cNvGrpSpPr/>
          <p:nvPr/>
        </p:nvGrpSpPr>
        <p:grpSpPr>
          <a:xfrm>
            <a:off x="-63032" y="3155114"/>
            <a:ext cx="8954356" cy="1424144"/>
            <a:chOff x="-41565" y="4884871"/>
            <a:chExt cx="8954356" cy="14241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477FD53-3E65-433E-9A5F-417E0FB3D635}"/>
                </a:ext>
              </a:extLst>
            </p:cNvPr>
            <p:cNvSpPr/>
            <p:nvPr/>
          </p:nvSpPr>
          <p:spPr>
            <a:xfrm>
              <a:off x="-29565" y="5161605"/>
              <a:ext cx="1481948" cy="408746"/>
            </a:xfrm>
            <a:prstGeom prst="rect">
              <a:avLst/>
            </a:prstGeom>
            <a:solidFill>
              <a:srgbClr val="00748C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cs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41565" y="5171106"/>
              <a:ext cx="1493949" cy="39924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cs typeface="Calibri" pitchFamily="34" charset="0"/>
                </a:rPr>
                <a:t>Situation 2</a:t>
              </a:r>
            </a:p>
          </p:txBody>
        </p:sp>
        <p:pic>
          <p:nvPicPr>
            <p:cNvPr id="19" name="Picture 2" descr="Image result for phone png">
              <a:extLst>
                <a:ext uri="{FF2B5EF4-FFF2-40B4-BE49-F238E27FC236}">
                  <a16:creationId xmlns:a16="http://schemas.microsoft.com/office/drawing/2014/main" xmlns="" id="{B11ABD0F-E1BC-45D8-80B4-523BA0413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781" y="4925991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person png clipart circle">
              <a:extLst>
                <a:ext uri="{FF2B5EF4-FFF2-40B4-BE49-F238E27FC236}">
                  <a16:creationId xmlns:a16="http://schemas.microsoft.com/office/drawing/2014/main" xmlns="" id="{13C9F88A-BC15-4CD7-A0C5-1364AB509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448" y="4925991"/>
              <a:ext cx="618620" cy="61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mage result for cost png clipart circle">
              <a:extLst>
                <a:ext uri="{FF2B5EF4-FFF2-40B4-BE49-F238E27FC236}">
                  <a16:creationId xmlns:a16="http://schemas.microsoft.com/office/drawing/2014/main" xmlns="" id="{30A6FD3E-303C-4A7C-9F7E-6B8B23ED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115" y="4900787"/>
              <a:ext cx="643824" cy="6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cost png clipart circle">
              <a:extLst>
                <a:ext uri="{FF2B5EF4-FFF2-40B4-BE49-F238E27FC236}">
                  <a16:creationId xmlns:a16="http://schemas.microsoft.com/office/drawing/2014/main" xmlns="" id="{C75DAEF4-FFE8-4D38-BE3E-BACAD25CA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987" y="4884871"/>
              <a:ext cx="659740" cy="65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B57D25D-016C-459D-9496-3E1CB1D1C492}"/>
                </a:ext>
              </a:extLst>
            </p:cNvPr>
            <p:cNvSpPr txBox="1"/>
            <p:nvPr/>
          </p:nvSpPr>
          <p:spPr>
            <a:xfrm>
              <a:off x="1717956" y="5570351"/>
              <a:ext cx="1885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“Sir would you like to purchase an elite card?”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44ED0CB-BA90-4F71-ACF9-AC679911DEB6}"/>
                </a:ext>
              </a:extLst>
            </p:cNvPr>
            <p:cNvSpPr txBox="1"/>
            <p:nvPr/>
          </p:nvSpPr>
          <p:spPr>
            <a:xfrm>
              <a:off x="5259364" y="5570351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Call cost: $12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73EBD24-106E-4DE0-9AC3-E2D23F90A0D2}"/>
                </a:ext>
              </a:extLst>
            </p:cNvPr>
            <p:cNvSpPr txBox="1"/>
            <p:nvPr/>
          </p:nvSpPr>
          <p:spPr>
            <a:xfrm>
              <a:off x="7027466" y="5539819"/>
              <a:ext cx="188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Gain: 1 Client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AB9D27C-9E07-4758-88AB-8B8BBD8FC91B}"/>
                </a:ext>
              </a:extLst>
            </p:cNvPr>
            <p:cNvSpPr txBox="1"/>
            <p:nvPr/>
          </p:nvSpPr>
          <p:spPr>
            <a:xfrm>
              <a:off x="3559845" y="5570351"/>
              <a:ext cx="1885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+mn-lt"/>
                  <a:cs typeface="Calibri" pitchFamily="34" charset="0"/>
                </a:rPr>
                <a:t>“No! But I want to purchase a supplementary card”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9510902" y="1244442"/>
            <a:ext cx="2508648" cy="113027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This is the best possible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We targeted tight customer and were successful in the first 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Net Gain=$100-$6= $94</a:t>
            </a:r>
            <a:endParaRPr lang="en-IN" sz="1400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10902" y="2987566"/>
            <a:ext cx="2566652" cy="113027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We targeted a customer but customer was looking for different card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Net Gain=$100-$12 = $88</a:t>
            </a:r>
            <a:endParaRPr lang="en-IN" sz="1400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94CCB9-69EE-4480-828C-9B5C4A173B27}"/>
              </a:ext>
            </a:extLst>
          </p:cNvPr>
          <p:cNvSpPr txBox="1"/>
          <p:nvPr/>
        </p:nvSpPr>
        <p:spPr>
          <a:xfrm>
            <a:off x="9838190" y="1012546"/>
            <a:ext cx="188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+mn-lt"/>
                <a:cs typeface="Calibri" pitchFamily="34" charset="0"/>
              </a:rPr>
              <a:t>Correct Targeting</a:t>
            </a:r>
            <a:endParaRPr lang="en-IN" sz="1400" dirty="0">
              <a:latin typeface="+mn-lt"/>
              <a:cs typeface="Calibr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B94CCB9-69EE-4480-828C-9B5C4A173B27}"/>
              </a:ext>
            </a:extLst>
          </p:cNvPr>
          <p:cNvSpPr txBox="1"/>
          <p:nvPr/>
        </p:nvSpPr>
        <p:spPr>
          <a:xfrm>
            <a:off x="9838190" y="2721678"/>
            <a:ext cx="188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+mn-lt"/>
                <a:cs typeface="Calibri" pitchFamily="34" charset="0"/>
              </a:rPr>
              <a:t>Cross-Selling</a:t>
            </a:r>
            <a:endParaRPr lang="en-IN" sz="1400" dirty="0">
              <a:latin typeface="+mn-lt"/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B94CCB9-69EE-4480-828C-9B5C4A173B27}"/>
              </a:ext>
            </a:extLst>
          </p:cNvPr>
          <p:cNvSpPr txBox="1"/>
          <p:nvPr/>
        </p:nvSpPr>
        <p:spPr>
          <a:xfrm>
            <a:off x="9838190" y="4576801"/>
            <a:ext cx="188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+mn-lt"/>
                <a:cs typeface="Calibri" pitchFamily="34" charset="0"/>
              </a:rPr>
              <a:t>Wrong Prediction</a:t>
            </a:r>
            <a:endParaRPr lang="en-IN" sz="1400" dirty="0">
              <a:latin typeface="+mn-lt"/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26528" y="4834399"/>
            <a:ext cx="2508648" cy="113027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This is the worst possible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We targeted customer and customer was not interested in any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cs typeface="Calibri" pitchFamily="34" charset="0"/>
              </a:rPr>
              <a:t>Net Gain=$0-$6=-6$</a:t>
            </a:r>
            <a:endParaRPr lang="en-IN" sz="1400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757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to decide final list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-180109" y="717254"/>
            <a:ext cx="6130533" cy="338012"/>
          </a:xfrm>
          <a:prstGeom prst="roundRect">
            <a:avLst/>
          </a:prstGeom>
          <a:solidFill>
            <a:srgbClr val="2EB9EC"/>
          </a:solidFill>
          <a:ln>
            <a:solidFill>
              <a:srgbClr val="2EB9E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ctr" defTabSz="914400">
              <a:spcBef>
                <a:spcPct val="100000"/>
              </a:spcBef>
            </a:pPr>
            <a:r>
              <a:rPr lang="en-IN" sz="1600" b="1" dirty="0">
                <a:solidFill>
                  <a:schemeClr val="bg1"/>
                </a:solidFill>
              </a:rPr>
              <a:t>Technique Used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9184" y="1198942"/>
            <a:ext cx="5841240" cy="7443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EC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</a:rPr>
              <a:t>Ensembling Technique (Logistic &amp; Decision Tree):</a:t>
            </a:r>
          </a:p>
          <a:p>
            <a:pPr indent="-234950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</a:rPr>
              <a:t>5 model predictions of </a:t>
            </a:r>
            <a:r>
              <a:rPr lang="en-US" sz="1200" dirty="0">
                <a:solidFill>
                  <a:srgbClr val="FF0000"/>
                </a:solidFill>
              </a:rPr>
              <a:t>logistic regression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>
                <a:solidFill>
                  <a:srgbClr val="FF0000"/>
                </a:solidFill>
              </a:rPr>
              <a:t>decision tree models </a:t>
            </a:r>
            <a:r>
              <a:rPr lang="en-US" sz="1200" dirty="0">
                <a:solidFill>
                  <a:schemeClr val="tx1"/>
                </a:solidFill>
              </a:rPr>
              <a:t>each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were combined to create strong model </a:t>
            </a:r>
            <a:endParaRPr lang="en-IN" sz="1600" dirty="0">
              <a:solidFill>
                <a:schemeClr val="tx1"/>
              </a:solidFill>
            </a:endParaRPr>
          </a:p>
          <a:p>
            <a:pPr marL="234950" indent="-234950">
              <a:spcBef>
                <a:spcPct val="1000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182" y="4706863"/>
            <a:ext cx="5841242" cy="292388"/>
          </a:xfrm>
          <a:prstGeom prst="rect">
            <a:avLst/>
          </a:prstGeom>
          <a:solidFill>
            <a:srgbClr val="2B518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3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9184" y="3771772"/>
            <a:ext cx="5841240" cy="835515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EC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</a:rPr>
              <a:t>Weighted Average Ensembling:</a:t>
            </a:r>
            <a:r>
              <a:rPr lang="en-IN" sz="1200" dirty="0">
                <a:solidFill>
                  <a:schemeClr val="tx1"/>
                </a:solidFill>
              </a:rPr>
              <a:t/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Different weights are applied to predictions from multiple models then taking the average which means giving high or low importance to specific model output.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184" y="2106892"/>
            <a:ext cx="5841240" cy="292388"/>
          </a:xfrm>
          <a:prstGeom prst="rect">
            <a:avLst/>
          </a:prstGeom>
          <a:solidFill>
            <a:srgbClr val="2B518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300" b="1" dirty="0">
                <a:solidFill>
                  <a:schemeClr val="bg1"/>
                </a:solidFill>
              </a:rPr>
              <a:t>Why Ensembling?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9184" y="2466095"/>
            <a:ext cx="5841240" cy="634914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EC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spcBef>
                <a:spcPts val="300"/>
              </a:spcBef>
            </a:pPr>
            <a:r>
              <a:rPr lang="tr-TR" sz="1200" b="1" dirty="0">
                <a:solidFill>
                  <a:schemeClr val="tx1"/>
                </a:solidFill>
              </a:rPr>
              <a:t>No Free Lunch </a:t>
            </a:r>
            <a:r>
              <a:rPr lang="en-US" sz="1200" b="1" dirty="0">
                <a:solidFill>
                  <a:schemeClr val="tx1"/>
                </a:solidFill>
              </a:rPr>
              <a:t>Theorem: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dirty="0">
                <a:solidFill>
                  <a:schemeClr val="tx1"/>
                </a:solidFill>
              </a:rPr>
              <a:t>There is no algorithm that is always the most accurat</a:t>
            </a:r>
            <a:r>
              <a:rPr lang="en-IN" sz="1200" dirty="0">
                <a:solidFill>
                  <a:schemeClr val="tx1"/>
                </a:solidFill>
              </a:rPr>
              <a:t>e. Hence, use combination of algorithm i.e. ensembling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84" y="3256976"/>
            <a:ext cx="5841240" cy="292388"/>
          </a:xfrm>
          <a:prstGeom prst="rect">
            <a:avLst/>
          </a:prstGeom>
          <a:solidFill>
            <a:srgbClr val="2B518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300" b="1" dirty="0">
                <a:solidFill>
                  <a:schemeClr val="bg1"/>
                </a:solidFill>
              </a:rPr>
              <a:t>Type of Ensembling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9180" y="5059071"/>
            <a:ext cx="5841244" cy="835515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EC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High Accuracy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Less likely to over-fit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Exhibit low variance </a:t>
            </a:r>
            <a:r>
              <a:rPr lang="en-US" sz="1200" dirty="0" err="1">
                <a:solidFill>
                  <a:schemeClr val="tx1"/>
                </a:solidFill>
              </a:rPr>
              <a:t>i.e</a:t>
            </a:r>
            <a:r>
              <a:rPr lang="en-US" sz="1200" dirty="0">
                <a:solidFill>
                  <a:schemeClr val="tx1"/>
                </a:solidFill>
              </a:rPr>
              <a:t> reduces variance</a:t>
            </a:r>
            <a:endParaRPr lang="en-IN" sz="1200" b="1" dirty="0">
              <a:solidFill>
                <a:schemeClr val="tx1"/>
              </a:solidFill>
            </a:endParaRPr>
          </a:p>
          <a:p>
            <a:pPr marL="342900" indent="-342900" defTabSz="914400">
              <a:spcBef>
                <a:spcPct val="100000"/>
              </a:spcBef>
            </a:pP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65275" y="657437"/>
            <a:ext cx="0" cy="5630210"/>
          </a:xfrm>
          <a:prstGeom prst="line">
            <a:avLst/>
          </a:prstGeom>
          <a:ln w="12700">
            <a:solidFill>
              <a:srgbClr val="2EB9EC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299679" y="1198942"/>
            <a:ext cx="1974574" cy="350803"/>
          </a:xfrm>
          <a:prstGeom prst="round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Calibri" pitchFamily="34" charset="0"/>
              </a:rPr>
              <a:t>Training Dataset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80934" y="1571097"/>
            <a:ext cx="0" cy="234804"/>
          </a:xfrm>
          <a:prstGeom prst="straightConnector1">
            <a:avLst/>
          </a:prstGeom>
          <a:ln>
            <a:solidFill>
              <a:srgbClr val="BB9D5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9679" y="1805901"/>
            <a:ext cx="1974574" cy="0"/>
          </a:xfrm>
          <a:prstGeom prst="line">
            <a:avLst/>
          </a:prstGeom>
          <a:ln w="12700">
            <a:solidFill>
              <a:srgbClr val="BB9D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09831" y="1805901"/>
            <a:ext cx="0" cy="234804"/>
          </a:xfrm>
          <a:prstGeom prst="straightConnector1">
            <a:avLst/>
          </a:prstGeom>
          <a:ln>
            <a:solidFill>
              <a:srgbClr val="BB9D5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484670" y="2033418"/>
            <a:ext cx="1796264" cy="350803"/>
          </a:xfrm>
          <a:prstGeom prst="round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Calibri" pitchFamily="34" charset="0"/>
              </a:rPr>
              <a:t>Logistic Regression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74253" y="1794457"/>
            <a:ext cx="0" cy="234804"/>
          </a:xfrm>
          <a:prstGeom prst="straightConnector1">
            <a:avLst/>
          </a:prstGeom>
          <a:ln>
            <a:solidFill>
              <a:srgbClr val="BB9D5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757417" y="2029261"/>
            <a:ext cx="1796264" cy="350803"/>
          </a:xfrm>
          <a:prstGeom prst="round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Calibri" pitchFamily="34" charset="0"/>
              </a:rPr>
              <a:t>Decision Tree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99679" y="2380064"/>
            <a:ext cx="981255" cy="614927"/>
          </a:xfrm>
          <a:prstGeom prst="straightConnector1">
            <a:avLst/>
          </a:prstGeom>
          <a:ln>
            <a:solidFill>
              <a:srgbClr val="BB9D5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574656" y="2327225"/>
            <a:ext cx="782804" cy="673221"/>
          </a:xfrm>
          <a:prstGeom prst="straightConnector1">
            <a:avLst/>
          </a:prstGeom>
          <a:ln>
            <a:solidFill>
              <a:srgbClr val="BB9D5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389885" y="2983547"/>
            <a:ext cx="1884367" cy="444620"/>
          </a:xfrm>
          <a:prstGeom prst="round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Calibri" pitchFamily="34" charset="0"/>
              </a:rPr>
              <a:t>Wt. Average Ensembling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70740" y="2473237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100" baseline="-25000" dirty="0"/>
              <a:t>1</a:t>
            </a:r>
            <a:endParaRPr lang="en-US" sz="12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9691120" y="244658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100" baseline="-25000" dirty="0"/>
              <a:t>2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291747" y="3651313"/>
                <a:ext cx="4340977" cy="1955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400" b="1" dirty="0">
                    <a:solidFill>
                      <a:srgbClr val="666666"/>
                    </a:solidFill>
                  </a:rPr>
                  <a:t>Wt. Average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400" b="1" i="1" dirty="0">
                        <a:solidFill>
                          <a:srgbClr val="666666"/>
                        </a:solidFill>
                        <a:latin typeface="Arial" panose="020B0604020202020204" pitchFamily="34" charset="0"/>
                      </a:rPr>
                      <m:t>Ensembl</m:t>
                    </m:r>
                    <m:r>
                      <m:rPr>
                        <m:nor/>
                      </m:rPr>
                      <a:rPr lang="en-IN" sz="1400" b="1" i="1" dirty="0" smtClean="0">
                        <a:solidFill>
                          <a:srgbClr val="666666"/>
                        </a:solidFill>
                        <a:latin typeface="Arial" panose="020B0604020202020204" pitchFamily="34" charset="0"/>
                      </a:rPr>
                      <m:t>ing</m:t>
                    </m:r>
                    <m:r>
                      <m:rPr>
                        <m:nor/>
                      </m:rPr>
                      <a:rPr lang="en-IN" sz="1400" b="1" i="1" dirty="0">
                        <a:solidFill>
                          <a:srgbClr val="666666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endParaRPr lang="en-IN" sz="1400" b="1" i="1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1400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4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14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sz="1400" i="1" baseline="-25000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 ∗ 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1400" i="1" baseline="-25000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sz="1400" i="1" baseline="-25000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 ∗ 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1400" i="1" baseline="-25000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IN" sz="1400" i="1" dirty="0">
                                <a:solidFill>
                                  <a:srgbClr val="666666"/>
                                </a:solidFill>
                                <a:latin typeface="Arial" panose="020B0604020202020204" pitchFamily="34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IN" sz="1400" i="1">
                            <a:latin typeface="Cambria Math" panose="02040503050406030204" pitchFamily="18" charset="0"/>
                            <a:cs typeface="Calibri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/>
                  <a:t> 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where: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w</a:t>
                </a:r>
                <a:r>
                  <a:rPr lang="en-IN" sz="1400" i="1" baseline="-25000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1 </a:t>
                </a:r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=weight of Logistic Regression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IN" sz="1400" i="1" baseline="-25000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 = predicted probability of Logistic Regression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w</a:t>
                </a:r>
                <a:r>
                  <a:rPr lang="en-IN" sz="1400" i="1" baseline="-25000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2 </a:t>
                </a:r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=weight of Decision Trees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IN" sz="1400" i="1" baseline="-25000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= predicted probability of Decision Trees</a:t>
                </a:r>
              </a:p>
              <a:p>
                <a:r>
                  <a:rPr lang="en-IN" sz="1400" i="1" dirty="0">
                    <a:solidFill>
                      <a:srgbClr val="666666"/>
                    </a:solidFill>
                    <a:latin typeface="Arial" panose="020B0604020202020204" pitchFamily="34" charset="0"/>
                  </a:rPr>
                  <a:t>n= number of models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7" y="3651313"/>
                <a:ext cx="4340977" cy="1955664"/>
              </a:xfrm>
              <a:prstGeom prst="rect">
                <a:avLst/>
              </a:prstGeom>
              <a:blipFill>
                <a:blip r:embed="rId2"/>
                <a:stretch>
                  <a:fillRect l="-421" t="-623" b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0660434" y="4496928"/>
            <a:ext cx="1627030" cy="954107"/>
          </a:xfrm>
          <a:prstGeom prst="rect">
            <a:avLst/>
          </a:prstGeom>
          <a:solidFill>
            <a:srgbClr val="2EB9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After tuning, we get:</a:t>
            </a:r>
          </a:p>
          <a:p>
            <a:pPr algn="ctr"/>
            <a:r>
              <a:rPr lang="en-IN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IN" sz="1400" b="1" i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r>
              <a:rPr lang="en-IN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=34%</a:t>
            </a:r>
          </a:p>
          <a:p>
            <a:pPr algn="ctr"/>
            <a:r>
              <a:rPr lang="en-IN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IN" sz="1400" b="1" i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lang="en-IN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=66%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358022" y="712889"/>
            <a:ext cx="6124923" cy="338012"/>
          </a:xfrm>
          <a:prstGeom prst="roundRect">
            <a:avLst/>
          </a:prstGeom>
          <a:solidFill>
            <a:srgbClr val="2EB9E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ctr" defTabSz="914400">
              <a:spcBef>
                <a:spcPct val="100000"/>
              </a:spcBef>
            </a:pPr>
            <a:r>
              <a:rPr lang="en-IN" sz="1600" b="1" dirty="0">
                <a:solidFill>
                  <a:schemeClr val="bg1"/>
                </a:solidFill>
              </a:rPr>
              <a:t>Flow Chart</a:t>
            </a:r>
          </a:p>
        </p:txBody>
      </p:sp>
      <p:sp>
        <p:nvSpPr>
          <p:cNvPr id="45" name="Freeform 44"/>
          <p:cNvSpPr/>
          <p:nvPr/>
        </p:nvSpPr>
        <p:spPr>
          <a:xfrm rot="16200000">
            <a:off x="10105874" y="4764793"/>
            <a:ext cx="329521" cy="506048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F9CDA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46" name="TextBox 45"/>
          <p:cNvSpPr txBox="1"/>
          <p:nvPr/>
        </p:nvSpPr>
        <p:spPr>
          <a:xfrm>
            <a:off x="7450525" y="1794457"/>
            <a:ext cx="81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  <a:cs typeface="Calibri" pitchFamily="34" charset="0"/>
              </a:rPr>
              <a:t>5 Models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91429" y="1798774"/>
            <a:ext cx="81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  <a:cs typeface="Calibri" pitchFamily="34" charset="0"/>
              </a:rPr>
              <a:t>5 Models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23196" y="5117012"/>
            <a:ext cx="2500462" cy="33402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Calibri" pitchFamily="34" charset="0"/>
              </a:rPr>
              <a:t>Average out biases as each model has </a:t>
            </a:r>
            <a:r>
              <a:rPr lang="en-IN" sz="1200" dirty="0">
                <a:solidFill>
                  <a:schemeClr val="tx1"/>
                </a:solidFill>
              </a:rPr>
              <a:t>different regions of competence</a:t>
            </a:r>
            <a:endParaRPr lang="en-IN" sz="1200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010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Technique Used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96203" y="633311"/>
            <a:ext cx="7943397" cy="836392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defTabSz="914400" eaLnBrk="0" hangingPunct="0">
              <a:buFontTx/>
              <a:buChar char="•"/>
            </a:pP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Feature Engineering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Data Cleaning</a:t>
            </a:r>
          </a:p>
          <a:p>
            <a:pPr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Univariate Analysis :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Creation of chart/tables to spot correlations and hidden insights</a:t>
            </a:r>
          </a:p>
          <a:p>
            <a:pPr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Hypothesis :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Formulate hypotheses from the charts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25224" y="818130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3" name="Freeform 32"/>
          <p:cNvSpPr/>
          <p:nvPr/>
        </p:nvSpPr>
        <p:spPr>
          <a:xfrm rot="16200000">
            <a:off x="3543487" y="832860"/>
            <a:ext cx="293498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39" name="Freeform 38"/>
          <p:cNvSpPr/>
          <p:nvPr/>
        </p:nvSpPr>
        <p:spPr>
          <a:xfrm>
            <a:off x="225224" y="1960667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07" tIns="69207" rIns="69207" bIns="69207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Model Preparation</a:t>
            </a:r>
          </a:p>
        </p:txBody>
      </p:sp>
      <p:sp>
        <p:nvSpPr>
          <p:cNvPr id="40" name="Freeform 39"/>
          <p:cNvSpPr/>
          <p:nvPr/>
        </p:nvSpPr>
        <p:spPr>
          <a:xfrm>
            <a:off x="1556964" y="1246193"/>
            <a:ext cx="329521" cy="619701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BB9D5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1600"/>
          </a:p>
        </p:txBody>
      </p:sp>
      <p:sp>
        <p:nvSpPr>
          <p:cNvPr id="41" name="Freeform 40"/>
          <p:cNvSpPr/>
          <p:nvPr/>
        </p:nvSpPr>
        <p:spPr>
          <a:xfrm rot="16200000">
            <a:off x="3543487" y="1975398"/>
            <a:ext cx="293498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42" name="Freeform 41"/>
          <p:cNvSpPr/>
          <p:nvPr/>
        </p:nvSpPr>
        <p:spPr>
          <a:xfrm>
            <a:off x="4116627" y="1997400"/>
            <a:ext cx="7922500" cy="310159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>
                <a:solidFill>
                  <a:schemeClr val="tx1"/>
                </a:solidFill>
              </a:rPr>
              <a:t>Split data for Supplementary, Elite and Credit card users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It will facilitate us to build </a:t>
            </a:r>
            <a:r>
              <a:rPr lang="en-IN" sz="1050" b="1" dirty="0">
                <a:solidFill>
                  <a:schemeClr val="tx1"/>
                </a:solidFill>
              </a:rPr>
              <a:t>different models for different dependent variable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098227" y="2746307"/>
            <a:ext cx="7941326" cy="1152061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t" anchorCtr="0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Two models were used to predict potential customers for three cards</a:t>
            </a:r>
            <a:endParaRPr lang="en-US" sz="1050" dirty="0">
              <a:solidFill>
                <a:schemeClr val="tx1"/>
              </a:solidFill>
            </a:endParaRPr>
          </a:p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>
                <a:solidFill>
                  <a:schemeClr val="tx1"/>
                </a:solidFill>
              </a:rPr>
              <a:t>Model used: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Logistic Regression</a:t>
            </a:r>
            <a:endParaRPr lang="en-US" sz="1050" dirty="0">
              <a:solidFill>
                <a:srgbClr val="FF0000"/>
              </a:solidFill>
            </a:endParaRP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Decision Tree</a:t>
            </a:r>
          </a:p>
          <a:p>
            <a:pPr marL="0" lvl="1"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 err="1">
                <a:solidFill>
                  <a:schemeClr val="tx1"/>
                </a:solidFill>
              </a:rPr>
              <a:t>Ensembling</a:t>
            </a:r>
            <a:r>
              <a:rPr lang="en-US" sz="1050" dirty="0">
                <a:solidFill>
                  <a:schemeClr val="tx1"/>
                </a:solidFill>
              </a:rPr>
              <a:t>: Combination of prediction generated </a:t>
            </a:r>
            <a:r>
              <a:rPr lang="en-US" sz="1050" b="1" dirty="0">
                <a:solidFill>
                  <a:schemeClr val="tx1"/>
                </a:solidFill>
              </a:rPr>
              <a:t>by </a:t>
            </a:r>
            <a:r>
              <a:rPr lang="en-US" sz="1050" b="1" dirty="0">
                <a:solidFill>
                  <a:srgbClr val="FF0000"/>
                </a:solidFill>
              </a:rPr>
              <a:t>“Logistic Regression” </a:t>
            </a:r>
            <a:r>
              <a:rPr lang="en-US" sz="1050" b="1" dirty="0">
                <a:solidFill>
                  <a:schemeClr val="tx1"/>
                </a:solidFill>
              </a:rPr>
              <a:t>and </a:t>
            </a:r>
            <a:r>
              <a:rPr lang="en-US" sz="1050" b="1" dirty="0">
                <a:solidFill>
                  <a:srgbClr val="FF0000"/>
                </a:solidFill>
              </a:rPr>
              <a:t>“Decision Tree”</a:t>
            </a:r>
            <a:r>
              <a:rPr lang="en-US" sz="1050" b="1" dirty="0">
                <a:solidFill>
                  <a:schemeClr val="tx1"/>
                </a:solidFill>
              </a:rPr>
              <a:t> is done </a:t>
            </a:r>
            <a:r>
              <a:rPr lang="en-US" sz="1050" dirty="0">
                <a:solidFill>
                  <a:schemeClr val="tx1"/>
                </a:solidFill>
              </a:rPr>
              <a:t>to give better prediction:</a:t>
            </a:r>
            <a:endParaRPr lang="en-US" sz="1050" b="1" i="1" dirty="0">
              <a:solidFill>
                <a:srgbClr val="FF0000"/>
              </a:solidFill>
            </a:endParaRPr>
          </a:p>
          <a:p>
            <a:pPr marL="0" lvl="1"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b="1" i="1" dirty="0">
                <a:solidFill>
                  <a:schemeClr val="tx1"/>
                </a:solidFill>
              </a:rPr>
              <a:t>Note: </a:t>
            </a:r>
            <a:r>
              <a:rPr lang="en-US" sz="1050" i="1" dirty="0">
                <a:solidFill>
                  <a:schemeClr val="tx1"/>
                </a:solidFill>
              </a:rPr>
              <a:t>We have used all variables in the first benchmark model to be improved on</a:t>
            </a:r>
          </a:p>
        </p:txBody>
      </p:sp>
      <p:sp>
        <p:nvSpPr>
          <p:cNvPr id="46" name="Freeform 45"/>
          <p:cNvSpPr/>
          <p:nvPr/>
        </p:nvSpPr>
        <p:spPr>
          <a:xfrm>
            <a:off x="225224" y="3130527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7" name="Freeform 46"/>
          <p:cNvSpPr/>
          <p:nvPr/>
        </p:nvSpPr>
        <p:spPr>
          <a:xfrm>
            <a:off x="1556962" y="2413963"/>
            <a:ext cx="329521" cy="618588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BB9D5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7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1600"/>
          </a:p>
        </p:txBody>
      </p:sp>
      <p:sp>
        <p:nvSpPr>
          <p:cNvPr id="48" name="Freeform 47"/>
          <p:cNvSpPr/>
          <p:nvPr/>
        </p:nvSpPr>
        <p:spPr>
          <a:xfrm rot="16200000">
            <a:off x="3568138" y="3145257"/>
            <a:ext cx="244196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49" name="Freeform 48"/>
          <p:cNvSpPr/>
          <p:nvPr/>
        </p:nvSpPr>
        <p:spPr>
          <a:xfrm>
            <a:off x="225224" y="4295674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Improve Model</a:t>
            </a:r>
          </a:p>
        </p:txBody>
      </p:sp>
      <p:sp>
        <p:nvSpPr>
          <p:cNvPr id="50" name="Freeform 49"/>
          <p:cNvSpPr/>
          <p:nvPr/>
        </p:nvSpPr>
        <p:spPr>
          <a:xfrm>
            <a:off x="1556961" y="4793128"/>
            <a:ext cx="329521" cy="24933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BB9D5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1600"/>
          </a:p>
        </p:txBody>
      </p:sp>
      <p:sp>
        <p:nvSpPr>
          <p:cNvPr id="51" name="Freeform 50"/>
          <p:cNvSpPr/>
          <p:nvPr/>
        </p:nvSpPr>
        <p:spPr>
          <a:xfrm>
            <a:off x="225224" y="5071490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Prediction and Evaluation</a:t>
            </a:r>
          </a:p>
        </p:txBody>
      </p:sp>
      <p:sp>
        <p:nvSpPr>
          <p:cNvPr id="52" name="Freeform 51"/>
          <p:cNvSpPr/>
          <p:nvPr/>
        </p:nvSpPr>
        <p:spPr>
          <a:xfrm rot="16200000">
            <a:off x="3568138" y="4317604"/>
            <a:ext cx="244196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53" name="Freeform 52"/>
          <p:cNvSpPr/>
          <p:nvPr/>
        </p:nvSpPr>
        <p:spPr>
          <a:xfrm rot="16200000">
            <a:off x="3568138" y="5068538"/>
            <a:ext cx="244196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54" name="Freeform 53"/>
          <p:cNvSpPr/>
          <p:nvPr/>
        </p:nvSpPr>
        <p:spPr>
          <a:xfrm>
            <a:off x="4106678" y="4337239"/>
            <a:ext cx="7922499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>
                <a:solidFill>
                  <a:schemeClr val="tx1"/>
                </a:solidFill>
              </a:rPr>
              <a:t>Improved both Model by removing insignificant variables, outliers and tuning parameters </a:t>
            </a:r>
          </a:p>
        </p:txBody>
      </p:sp>
      <p:sp>
        <p:nvSpPr>
          <p:cNvPr id="55" name="Freeform 54"/>
          <p:cNvSpPr/>
          <p:nvPr/>
        </p:nvSpPr>
        <p:spPr>
          <a:xfrm>
            <a:off x="4116627" y="5071490"/>
            <a:ext cx="7922499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>
                <a:solidFill>
                  <a:schemeClr val="tx1"/>
                </a:solidFill>
              </a:rPr>
              <a:t>Prediction for the test data and evaluation of the model</a:t>
            </a:r>
          </a:p>
        </p:txBody>
      </p:sp>
      <p:sp>
        <p:nvSpPr>
          <p:cNvPr id="56" name="Freeform 55"/>
          <p:cNvSpPr/>
          <p:nvPr/>
        </p:nvSpPr>
        <p:spPr>
          <a:xfrm>
            <a:off x="1556962" y="3558590"/>
            <a:ext cx="329521" cy="667412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BB9D5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1600"/>
          </a:p>
        </p:txBody>
      </p:sp>
      <p:sp>
        <p:nvSpPr>
          <p:cNvPr id="26" name="Freeform 25"/>
          <p:cNvSpPr/>
          <p:nvPr/>
        </p:nvSpPr>
        <p:spPr>
          <a:xfrm>
            <a:off x="1556961" y="5499553"/>
            <a:ext cx="329521" cy="24933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BB9D5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1600"/>
          </a:p>
        </p:txBody>
      </p:sp>
      <p:sp>
        <p:nvSpPr>
          <p:cNvPr id="27" name="Freeform 26"/>
          <p:cNvSpPr/>
          <p:nvPr/>
        </p:nvSpPr>
        <p:spPr>
          <a:xfrm>
            <a:off x="225224" y="5777915"/>
            <a:ext cx="2979951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EAEBEB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Master Prediction</a:t>
            </a:r>
          </a:p>
        </p:txBody>
      </p:sp>
      <p:sp>
        <p:nvSpPr>
          <p:cNvPr id="28" name="Freeform 27"/>
          <p:cNvSpPr/>
          <p:nvPr/>
        </p:nvSpPr>
        <p:spPr>
          <a:xfrm rot="16200000">
            <a:off x="3568138" y="5791092"/>
            <a:ext cx="244196" cy="354164"/>
          </a:xfrm>
          <a:custGeom>
            <a:avLst/>
            <a:gdLst>
              <a:gd name="connsiteX0" fmla="*/ 0 w 203150"/>
              <a:gd name="connsiteY0" fmla="*/ 48756 h 243780"/>
              <a:gd name="connsiteX1" fmla="*/ 101575 w 203150"/>
              <a:gd name="connsiteY1" fmla="*/ 48756 h 243780"/>
              <a:gd name="connsiteX2" fmla="*/ 101575 w 203150"/>
              <a:gd name="connsiteY2" fmla="*/ 0 h 243780"/>
              <a:gd name="connsiteX3" fmla="*/ 203150 w 203150"/>
              <a:gd name="connsiteY3" fmla="*/ 121890 h 243780"/>
              <a:gd name="connsiteX4" fmla="*/ 101575 w 203150"/>
              <a:gd name="connsiteY4" fmla="*/ 243780 h 243780"/>
              <a:gd name="connsiteX5" fmla="*/ 101575 w 203150"/>
              <a:gd name="connsiteY5" fmla="*/ 195024 h 243780"/>
              <a:gd name="connsiteX6" fmla="*/ 0 w 203150"/>
              <a:gd name="connsiteY6" fmla="*/ 195024 h 243780"/>
              <a:gd name="connsiteX7" fmla="*/ 0 w 203150"/>
              <a:gd name="connsiteY7" fmla="*/ 48756 h 2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150" h="243780">
                <a:moveTo>
                  <a:pt x="162520" y="1"/>
                </a:moveTo>
                <a:lnTo>
                  <a:pt x="162520" y="121890"/>
                </a:lnTo>
                <a:lnTo>
                  <a:pt x="203150" y="121890"/>
                </a:lnTo>
                <a:lnTo>
                  <a:pt x="101575" y="243779"/>
                </a:lnTo>
                <a:lnTo>
                  <a:pt x="0" y="121890"/>
                </a:lnTo>
                <a:lnTo>
                  <a:pt x="40630" y="121890"/>
                </a:lnTo>
                <a:lnTo>
                  <a:pt x="40630" y="1"/>
                </a:lnTo>
                <a:lnTo>
                  <a:pt x="162520" y="1"/>
                </a:lnTo>
                <a:close/>
              </a:path>
            </a:pathLst>
          </a:custGeom>
          <a:solidFill>
            <a:srgbClr val="00748C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8" tIns="0" rIns="36566" bIns="45709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endParaRPr lang="en-US" sz="750"/>
          </a:p>
        </p:txBody>
      </p:sp>
      <p:sp>
        <p:nvSpPr>
          <p:cNvPr id="29" name="Freeform 28"/>
          <p:cNvSpPr/>
          <p:nvPr/>
        </p:nvSpPr>
        <p:spPr>
          <a:xfrm>
            <a:off x="4116627" y="5794044"/>
            <a:ext cx="7922499" cy="383624"/>
          </a:xfrm>
          <a:custGeom>
            <a:avLst/>
            <a:gdLst>
              <a:gd name="connsiteX0" fmla="*/ 0 w 1417397"/>
              <a:gd name="connsiteY0" fmla="*/ 54173 h 541734"/>
              <a:gd name="connsiteX1" fmla="*/ 54173 w 1417397"/>
              <a:gd name="connsiteY1" fmla="*/ 0 h 541734"/>
              <a:gd name="connsiteX2" fmla="*/ 1363224 w 1417397"/>
              <a:gd name="connsiteY2" fmla="*/ 0 h 541734"/>
              <a:gd name="connsiteX3" fmla="*/ 1417397 w 1417397"/>
              <a:gd name="connsiteY3" fmla="*/ 54173 h 541734"/>
              <a:gd name="connsiteX4" fmla="*/ 1417397 w 1417397"/>
              <a:gd name="connsiteY4" fmla="*/ 487561 h 541734"/>
              <a:gd name="connsiteX5" fmla="*/ 1363224 w 1417397"/>
              <a:gd name="connsiteY5" fmla="*/ 541734 h 541734"/>
              <a:gd name="connsiteX6" fmla="*/ 54173 w 1417397"/>
              <a:gd name="connsiteY6" fmla="*/ 541734 h 541734"/>
              <a:gd name="connsiteX7" fmla="*/ 0 w 1417397"/>
              <a:gd name="connsiteY7" fmla="*/ 487561 h 541734"/>
              <a:gd name="connsiteX8" fmla="*/ 0 w 1417397"/>
              <a:gd name="connsiteY8" fmla="*/ 54173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397" h="541734">
                <a:moveTo>
                  <a:pt x="0" y="54173"/>
                </a:moveTo>
                <a:cubicBezTo>
                  <a:pt x="0" y="24254"/>
                  <a:pt x="24254" y="0"/>
                  <a:pt x="54173" y="0"/>
                </a:cubicBezTo>
                <a:lnTo>
                  <a:pt x="1363224" y="0"/>
                </a:lnTo>
                <a:cubicBezTo>
                  <a:pt x="1393143" y="0"/>
                  <a:pt x="1417397" y="24254"/>
                  <a:pt x="1417397" y="54173"/>
                </a:cubicBezTo>
                <a:lnTo>
                  <a:pt x="1417397" y="487561"/>
                </a:lnTo>
                <a:cubicBezTo>
                  <a:pt x="1417397" y="517480"/>
                  <a:pt x="1393143" y="541734"/>
                  <a:pt x="1363224" y="541734"/>
                </a:cubicBezTo>
                <a:lnTo>
                  <a:pt x="54173" y="541734"/>
                </a:lnTo>
                <a:cubicBezTo>
                  <a:pt x="24254" y="541734"/>
                  <a:pt x="0" y="517480"/>
                  <a:pt x="0" y="487561"/>
                </a:cubicBezTo>
                <a:lnTo>
                  <a:pt x="0" y="54173"/>
                </a:lnTo>
                <a:close/>
              </a:path>
            </a:pathLst>
          </a:custGeom>
          <a:solidFill>
            <a:srgbClr val="DADBEC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05" tIns="51905" rIns="51905" bIns="51905" numCol="1" spcCol="1270" anchor="ctr" anchorCtr="0">
            <a:noAutofit/>
          </a:bodyPr>
          <a:lstStyle/>
          <a:p>
            <a:pPr marL="0" lvl="1"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 err="1">
                <a:solidFill>
                  <a:schemeClr val="tx1"/>
                </a:solidFill>
              </a:rPr>
              <a:t>Ensembling</a:t>
            </a:r>
            <a:r>
              <a:rPr lang="en-US" sz="1050" dirty="0">
                <a:solidFill>
                  <a:schemeClr val="tx1"/>
                </a:solidFill>
              </a:rPr>
              <a:t>: Combination of prediction generated </a:t>
            </a:r>
            <a:r>
              <a:rPr lang="en-US" sz="1050" b="1" dirty="0">
                <a:solidFill>
                  <a:schemeClr val="tx1"/>
                </a:solidFill>
              </a:rPr>
              <a:t>by </a:t>
            </a:r>
            <a:r>
              <a:rPr lang="en-US" sz="1050" b="1" dirty="0">
                <a:solidFill>
                  <a:srgbClr val="FF0000"/>
                </a:solidFill>
              </a:rPr>
              <a:t>“Logistic Regression” </a:t>
            </a:r>
            <a:r>
              <a:rPr lang="en-US" sz="1050" b="1" dirty="0">
                <a:solidFill>
                  <a:schemeClr val="tx1"/>
                </a:solidFill>
              </a:rPr>
              <a:t>and </a:t>
            </a:r>
            <a:r>
              <a:rPr lang="en-US" sz="1050" b="1" dirty="0">
                <a:solidFill>
                  <a:srgbClr val="FF0000"/>
                </a:solidFill>
              </a:rPr>
              <a:t>“Decision Tree”</a:t>
            </a:r>
            <a:r>
              <a:rPr lang="en-US" sz="1050" b="1" dirty="0">
                <a:solidFill>
                  <a:schemeClr val="tx1"/>
                </a:solidFill>
              </a:rPr>
              <a:t> is done </a:t>
            </a:r>
            <a:r>
              <a:rPr lang="en-US" sz="1050" dirty="0">
                <a:solidFill>
                  <a:schemeClr val="tx1"/>
                </a:solidFill>
              </a:rPr>
              <a:t>to give better prediction: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979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97078" y="660834"/>
            <a:ext cx="10946875" cy="855341"/>
          </a:xfrm>
          <a:prstGeom prst="rect">
            <a:avLst/>
          </a:prstGeom>
          <a:ln w="38100">
            <a:solidFill>
              <a:srgbClr val="03347B"/>
            </a:solidFill>
          </a:ln>
        </p:spPr>
        <p:txBody>
          <a:bodyPr wrap="square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Creating </a:t>
            </a: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new input features</a:t>
            </a:r>
            <a:r>
              <a:rPr lang="en-IN" sz="1050" dirty="0">
                <a:solidFill>
                  <a:srgbClr val="000000"/>
                </a:solidFill>
                <a:latin typeface="Helvetica Neue"/>
              </a:rPr>
              <a:t> from existing variables: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83631" y="1729803"/>
            <a:ext cx="10946875" cy="631232"/>
          </a:xfrm>
          <a:prstGeom prst="rect">
            <a:avLst/>
          </a:prstGeom>
          <a:ln w="38100">
            <a:solidFill>
              <a:srgbClr val="03347B"/>
            </a:solidFill>
          </a:ln>
        </p:spPr>
        <p:txBody>
          <a:bodyPr wrap="square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endParaRPr lang="en-IN" sz="10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3630" y="2604846"/>
            <a:ext cx="10946875" cy="1980214"/>
          </a:xfrm>
          <a:prstGeom prst="rect">
            <a:avLst/>
          </a:prstGeom>
          <a:ln w="38100">
            <a:solidFill>
              <a:srgbClr val="03347B"/>
            </a:solidFill>
          </a:ln>
        </p:spPr>
        <p:txBody>
          <a:bodyPr wrap="square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endParaRPr lang="en-IN" sz="10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7056" y="4781174"/>
            <a:ext cx="10946875" cy="1397394"/>
          </a:xfrm>
          <a:prstGeom prst="rect">
            <a:avLst/>
          </a:prstGeom>
          <a:ln w="38100">
            <a:solidFill>
              <a:srgbClr val="03347B"/>
            </a:solidFill>
          </a:ln>
        </p:spPr>
        <p:txBody>
          <a:bodyPr wrap="square">
            <a:no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endParaRPr lang="en-IN" sz="10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&amp; Model Preparation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7508" y="2482991"/>
            <a:ext cx="3618964" cy="55085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cs typeface="Calibri" pitchFamily="34" charset="0"/>
              </a:rPr>
              <a:t>Snippet of Correlation Matrix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7026" y="2648421"/>
            <a:ext cx="6041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Conversion rate of any card showed  very high correlation with No. of times the customer accepted that card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Internal score for “affinity towards high spend”  has high correlation with travel and total spend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Platinum card holder are more likely to become elite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Retail spend shows high correlation with total spend and negative correlation with credit</a:t>
            </a:r>
            <a:endParaRPr lang="en-US" sz="10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-630967" y="3357984"/>
            <a:ext cx="2487715" cy="981438"/>
          </a:xfrm>
          <a:prstGeom prst="chevron">
            <a:avLst/>
          </a:prstGeom>
          <a:solidFill>
            <a:srgbClr val="008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22743" y="1793351"/>
            <a:ext cx="1153399" cy="981438"/>
          </a:xfrm>
          <a:prstGeom prst="chevron">
            <a:avLst/>
          </a:prstGeom>
          <a:solidFill>
            <a:srgbClr val="00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43" y="2213604"/>
            <a:ext cx="901522" cy="373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Cleaning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702" y="3669308"/>
            <a:ext cx="941480" cy="373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Univariate</a:t>
            </a:r>
            <a:br>
              <a:rPr lang="en-IN" sz="1200" dirty="0">
                <a:solidFill>
                  <a:schemeClr val="bg1"/>
                </a:solidFill>
                <a:cs typeface="Calibri" pitchFamily="34" charset="0"/>
              </a:rPr>
            </a:br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Analysis</a:t>
            </a:r>
          </a:p>
        </p:txBody>
      </p:sp>
      <p:sp>
        <p:nvSpPr>
          <p:cNvPr id="16" name="Chevron 15"/>
          <p:cNvSpPr/>
          <p:nvPr/>
        </p:nvSpPr>
        <p:spPr>
          <a:xfrm rot="5400000">
            <a:off x="-74686" y="846938"/>
            <a:ext cx="1388215" cy="981438"/>
          </a:xfrm>
          <a:prstGeom prst="chevron">
            <a:avLst/>
          </a:prstGeom>
          <a:solidFill>
            <a:srgbClr val="2B5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807" y="1123640"/>
            <a:ext cx="1061355" cy="373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Feature Engineering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70514" y="870648"/>
            <a:ext cx="5277496" cy="43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Calculation of </a:t>
            </a: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conversion rate</a:t>
            </a:r>
            <a:r>
              <a:rPr lang="en-IN" sz="1050" dirty="0">
                <a:solidFill>
                  <a:srgbClr val="000000"/>
                </a:solidFill>
                <a:latin typeface="Helvetica Neue"/>
              </a:rPr>
              <a:t> of Supplementary, Credit and Elite Card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Calculation of </a:t>
            </a: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quarterly spends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7057" y="874461"/>
            <a:ext cx="5453457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Calculation of </a:t>
            </a: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annual spend for each category</a:t>
            </a:r>
            <a:r>
              <a:rPr lang="en-IN" sz="1050" dirty="0">
                <a:solidFill>
                  <a:srgbClr val="000000"/>
                </a:solidFill>
                <a:latin typeface="Helvetica Neue"/>
              </a:rPr>
              <a:t> (electronics, travel, </a:t>
            </a:r>
            <a:r>
              <a:rPr lang="en-IN" sz="1050" dirty="0" err="1">
                <a:solidFill>
                  <a:srgbClr val="000000"/>
                </a:solidFill>
                <a:latin typeface="Helvetica Neue"/>
              </a:rPr>
              <a:t>etc</a:t>
            </a:r>
            <a:r>
              <a:rPr lang="en-IN" sz="105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0000"/>
                </a:solidFill>
                <a:latin typeface="Helvetica Neue"/>
              </a:rPr>
              <a:t>Calculation of </a:t>
            </a:r>
            <a:r>
              <a:rPr lang="en-IN" sz="1050" b="1" dirty="0">
                <a:solidFill>
                  <a:srgbClr val="000000"/>
                </a:solidFill>
                <a:latin typeface="Helvetica Neue"/>
              </a:rPr>
              <a:t>credit required</a:t>
            </a:r>
            <a:r>
              <a:rPr lang="en-IN" sz="1050" dirty="0">
                <a:solidFill>
                  <a:srgbClr val="000000"/>
                </a:solidFill>
                <a:latin typeface="Helvetica Neue"/>
              </a:rPr>
              <a:t> (Total-Electronics-travel-household-car-retail)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N" sz="105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14824" y="1731373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Filling missing values using 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median imputation</a:t>
            </a:r>
          </a:p>
          <a:p>
            <a:pPr lvl="1"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Customer Spending Capacity</a:t>
            </a:r>
          </a:p>
          <a:p>
            <a:pPr lvl="1"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Income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5" y="2922340"/>
            <a:ext cx="4659866" cy="1473188"/>
          </a:xfrm>
          <a:prstGeom prst="rect">
            <a:avLst/>
          </a:prstGeom>
        </p:spPr>
      </p:pic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35817"/>
              </p:ext>
            </p:extLst>
          </p:nvPr>
        </p:nvGraphicFramePr>
        <p:xfrm>
          <a:off x="8002762" y="37704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2762" y="37704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7852539" y="3699071"/>
            <a:ext cx="1214846" cy="7365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-67770" y="4981576"/>
            <a:ext cx="1388215" cy="981438"/>
          </a:xfrm>
          <a:prstGeom prst="chevron">
            <a:avLst/>
          </a:prstGeom>
          <a:solidFill>
            <a:srgbClr val="2E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259" y="5285688"/>
            <a:ext cx="1010245" cy="373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Model</a:t>
            </a:r>
            <a:br>
              <a:rPr lang="en-IN" sz="1200" dirty="0">
                <a:solidFill>
                  <a:schemeClr val="bg1"/>
                </a:solidFill>
                <a:cs typeface="Calibri" pitchFamily="34" charset="0"/>
              </a:rPr>
            </a:br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Preparation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3951" y="4778187"/>
            <a:ext cx="6096000" cy="139307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/>
              <a:t>We have chosen to split out data for Supplementary, Elite and Credit card </a:t>
            </a:r>
            <a:br>
              <a:rPr lang="en-US" sz="1050" dirty="0"/>
            </a:br>
            <a:r>
              <a:rPr lang="en-US" sz="1050" dirty="0"/>
              <a:t>It will facilitate us to build </a:t>
            </a:r>
            <a:r>
              <a:rPr lang="en-IN" sz="1050" b="1" dirty="0"/>
              <a:t>different models for different dependent variable</a:t>
            </a:r>
            <a:r>
              <a:rPr lang="en-US" sz="1050" dirty="0"/>
              <a:t> i.e.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/>
              <a:t>Model1: Identifying customer accepting Credit card offer 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/>
              <a:t>Model2: Identifying customer accepting Elite card offer</a:t>
            </a:r>
          </a:p>
          <a:p>
            <a:pPr marL="628650" lvl="1" indent="-171450" defTabSz="466725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050" dirty="0"/>
              <a:t>Model3: Identifying customer accepting Supplementary card offer  </a:t>
            </a:r>
          </a:p>
          <a:p>
            <a:pPr lvl="1" defTabSz="466725">
              <a:lnSpc>
                <a:spcPct val="90000"/>
              </a:lnSpc>
              <a:spcAft>
                <a:spcPct val="35000"/>
              </a:spcAft>
            </a:pPr>
            <a:endParaRPr lang="en-IN" sz="1050" dirty="0"/>
          </a:p>
          <a:p>
            <a:pPr marL="0" lvl="1" defTabSz="466725">
              <a:lnSpc>
                <a:spcPct val="90000"/>
              </a:lnSpc>
              <a:spcAft>
                <a:spcPct val="35000"/>
              </a:spcAft>
            </a:pPr>
            <a:r>
              <a:rPr lang="en-US" sz="1050" dirty="0"/>
              <a:t>Note: Conversion Rate of credit card user was highest</a:t>
            </a:r>
            <a:endParaRPr lang="en-US" sz="1050" b="1" dirty="0">
              <a:solidFill>
                <a:srgbClr val="000000"/>
              </a:solidFill>
              <a:latin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46823"/>
              </p:ext>
            </p:extLst>
          </p:nvPr>
        </p:nvGraphicFramePr>
        <p:xfrm>
          <a:off x="6125339" y="4821828"/>
          <a:ext cx="5583646" cy="131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7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2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Offer Extended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Offer Accepted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Conversion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6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42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Model1:Credit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11,311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2,777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24.5%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42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Model2:Elite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11,656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2,654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22.7%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42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Model3:Supplementary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17,033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3,447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20.2%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42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40,000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8,878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22.2%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E1B3742-DEDB-4C29-BA13-47634F1E2C7B}"/>
              </a:ext>
            </a:extLst>
          </p:cNvPr>
          <p:cNvSpPr/>
          <p:nvPr/>
        </p:nvSpPr>
        <p:spPr>
          <a:xfrm>
            <a:off x="10650583" y="5034373"/>
            <a:ext cx="664427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037025" y="1752934"/>
            <a:ext cx="5959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Deletion of junk columns</a:t>
            </a:r>
            <a:endParaRPr lang="en-US" sz="1050" b="1" dirty="0">
              <a:solidFill>
                <a:srgbClr val="000000"/>
              </a:solidFill>
              <a:latin typeface="Helvetica Neue"/>
            </a:endParaRPr>
          </a:p>
          <a:p>
            <a:pPr lvl="1" defTabSz="914400" eaLnBrk="0" hangingPunct="0">
              <a:buFontTx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Card Product Type(mvar1):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Column has same value (“charge”) in all observations</a:t>
            </a:r>
            <a:endParaRPr lang="en-US" sz="1050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028818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07E77B2-C6FC-4CD3-B644-76614234DE6A}"/>
              </a:ext>
            </a:extLst>
          </p:cNvPr>
          <p:cNvCxnSpPr>
            <a:cxnSpLocks/>
          </p:cNvCxnSpPr>
          <p:nvPr/>
        </p:nvCxnSpPr>
        <p:spPr>
          <a:xfrm>
            <a:off x="6119380" y="1582877"/>
            <a:ext cx="0" cy="4835243"/>
          </a:xfrm>
          <a:prstGeom prst="line">
            <a:avLst/>
          </a:prstGeom>
          <a:ln w="12700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92C2C45-7F1C-4A5B-8BB1-0BC6E0582AF9}"/>
              </a:ext>
            </a:extLst>
          </p:cNvPr>
          <p:cNvGrpSpPr/>
          <p:nvPr/>
        </p:nvGrpSpPr>
        <p:grpSpPr>
          <a:xfrm>
            <a:off x="1995" y="1917701"/>
            <a:ext cx="6107860" cy="1759525"/>
            <a:chOff x="4889509" y="1500272"/>
            <a:chExt cx="7007930" cy="201881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F3FE81B0-E019-4C8F-A03A-EAACD15E2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509" y="1500272"/>
              <a:ext cx="7007930" cy="201881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D5C4F9A-EEB4-4A3C-BC47-2432F832FF6A}"/>
                </a:ext>
              </a:extLst>
            </p:cNvPr>
            <p:cNvSpPr/>
            <p:nvPr/>
          </p:nvSpPr>
          <p:spPr>
            <a:xfrm>
              <a:off x="9119554" y="3280567"/>
              <a:ext cx="358353" cy="2140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906D8348-41E0-4C60-A9E1-A8321AB6650B}"/>
                </a:ext>
              </a:extLst>
            </p:cNvPr>
            <p:cNvSpPr/>
            <p:nvPr/>
          </p:nvSpPr>
          <p:spPr>
            <a:xfrm>
              <a:off x="9112326" y="2032940"/>
              <a:ext cx="358354" cy="2140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27E99C8-DC1F-478F-9967-4A9DB1DE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14" y="1917701"/>
            <a:ext cx="6095211" cy="20167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BA172A7-CAA7-45DE-AF06-BC5176FA3F6F}"/>
              </a:ext>
            </a:extLst>
          </p:cNvPr>
          <p:cNvSpPr/>
          <p:nvPr/>
        </p:nvSpPr>
        <p:spPr>
          <a:xfrm>
            <a:off x="1196281" y="3670876"/>
            <a:ext cx="3719288" cy="432000"/>
          </a:xfrm>
          <a:prstGeom prst="rect">
            <a:avLst/>
          </a:prstGeom>
          <a:solidFill>
            <a:srgbClr val="2EB9EC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Signif</a:t>
            </a:r>
            <a:r>
              <a:rPr lang="en-US" sz="1200" dirty="0">
                <a:solidFill>
                  <a:schemeClr val="bg1"/>
                </a:solidFill>
              </a:rPr>
              <a:t>. codes:  0 '***' 0.001 '**' 0.01 '*' 0.05 '.' 0.1 ' ' 1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AIC:16224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FE7EA70-C6FD-4907-98A9-467A417EDE8A}"/>
              </a:ext>
            </a:extLst>
          </p:cNvPr>
          <p:cNvSpPr/>
          <p:nvPr/>
        </p:nvSpPr>
        <p:spPr>
          <a:xfrm>
            <a:off x="7555001" y="3934453"/>
            <a:ext cx="3809685" cy="432000"/>
          </a:xfrm>
          <a:prstGeom prst="rect">
            <a:avLst/>
          </a:prstGeom>
          <a:solidFill>
            <a:srgbClr val="2EB9EC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</a:rPr>
              <a:t>Signif</a:t>
            </a:r>
            <a:r>
              <a:rPr lang="en-US" sz="1200" dirty="0">
                <a:solidFill>
                  <a:schemeClr val="bg1"/>
                </a:solidFill>
              </a:rPr>
              <a:t>. codes:  0 '***' 0.001 '**' 0.01 '*' 0.05 '.' 0.1 ' ' 1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AIC:16208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665A5886-54D4-418A-BC22-20DC9F7A861C}"/>
              </a:ext>
            </a:extLst>
          </p:cNvPr>
          <p:cNvSpPr/>
          <p:nvPr/>
        </p:nvSpPr>
        <p:spPr>
          <a:xfrm>
            <a:off x="9347027" y="4106039"/>
            <a:ext cx="550677" cy="26041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3DEE2F2-C22F-427D-B1E6-9D495B721E10}"/>
              </a:ext>
            </a:extLst>
          </p:cNvPr>
          <p:cNvSpPr/>
          <p:nvPr/>
        </p:nvSpPr>
        <p:spPr>
          <a:xfrm>
            <a:off x="49125" y="4053312"/>
            <a:ext cx="6031273" cy="461665"/>
          </a:xfrm>
          <a:prstGeom prst="rect">
            <a:avLst/>
          </a:prstGeom>
          <a:ln>
            <a:solidFill>
              <a:srgbClr val="2EB9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dirty="0" err="1"/>
              <a:t>Akaike</a:t>
            </a:r>
            <a:r>
              <a:rPr lang="en-US" sz="1200" dirty="0"/>
              <a:t> information criterion (AIC) is a measure of the relative quality of statistical models (lowest the better)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35DEA05-58FA-4DF8-9BC6-C9BF7DDC2438}"/>
              </a:ext>
            </a:extLst>
          </p:cNvPr>
          <p:cNvGrpSpPr/>
          <p:nvPr/>
        </p:nvGrpSpPr>
        <p:grpSpPr>
          <a:xfrm>
            <a:off x="-19617" y="4556264"/>
            <a:ext cx="12494994" cy="2099696"/>
            <a:chOff x="-19617" y="4445424"/>
            <a:chExt cx="12494994" cy="209969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4E6B066-2C3D-40E4-A176-77A131D1AE4B}"/>
                </a:ext>
              </a:extLst>
            </p:cNvPr>
            <p:cNvSpPr/>
            <p:nvPr/>
          </p:nvSpPr>
          <p:spPr>
            <a:xfrm>
              <a:off x="323842" y="5129450"/>
              <a:ext cx="6150214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dirty="0" smtClean="0"/>
                <a:t>AIK of this model is 16224.We will remove insignificant variables and improve the model in order to achieve lower AIK</a:t>
              </a:r>
            </a:p>
            <a:p>
              <a:r>
                <a:rPr lang="en-IN" sz="1050" dirty="0" smtClean="0"/>
                <a:t>All variables with p value&gt;=0.05 were removed and model was run on remaining variables</a:t>
              </a:r>
            </a:p>
            <a:p>
              <a:endParaRPr lang="en-IN" sz="1050" dirty="0" smtClean="0"/>
            </a:p>
            <a:p>
              <a:endParaRPr lang="en-IN" sz="1050" dirty="0" smtClean="0"/>
            </a:p>
            <a:p>
              <a:endParaRPr lang="en-IN" sz="105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C28F6E14-1EB5-4A5A-9C88-FEDB4BD347F6}"/>
                </a:ext>
              </a:extLst>
            </p:cNvPr>
            <p:cNvGrpSpPr/>
            <p:nvPr/>
          </p:nvGrpSpPr>
          <p:grpSpPr>
            <a:xfrm>
              <a:off x="-19617" y="4445424"/>
              <a:ext cx="12494994" cy="2099696"/>
              <a:chOff x="-19617" y="4445424"/>
              <a:chExt cx="12494994" cy="209969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793114EF-EA6C-455E-89E8-6CCEBA53DC51}"/>
                  </a:ext>
                </a:extLst>
              </p:cNvPr>
              <p:cNvSpPr/>
              <p:nvPr/>
            </p:nvSpPr>
            <p:spPr>
              <a:xfrm>
                <a:off x="348339" y="6116697"/>
                <a:ext cx="5730683" cy="4085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45ACCE5-CB55-48F9-B7CC-3689535A24E4}"/>
                  </a:ext>
                </a:extLst>
              </p:cNvPr>
              <p:cNvSpPr/>
              <p:nvPr/>
            </p:nvSpPr>
            <p:spPr>
              <a:xfrm>
                <a:off x="6794893" y="4445424"/>
                <a:ext cx="5680484" cy="4154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1050" dirty="0"/>
                  <a:t>The </a:t>
                </a:r>
                <a:r>
                  <a:rPr lang="en-IN" sz="1050" b="1" dirty="0"/>
                  <a:t>coefficient of</a:t>
                </a:r>
                <a:r>
                  <a:rPr lang="en-IN" sz="1050" dirty="0"/>
                  <a:t> the variable </a:t>
                </a:r>
                <a:r>
                  <a:rPr lang="en-IN" sz="1050" b="1" dirty="0"/>
                  <a:t>“Family Size” </a:t>
                </a:r>
                <a:r>
                  <a:rPr lang="en-IN" sz="1050" dirty="0"/>
                  <a:t>is </a:t>
                </a:r>
                <a:r>
                  <a:rPr lang="en-IN" sz="1050" b="1" dirty="0"/>
                  <a:t>positive</a:t>
                </a:r>
                <a:endParaRPr lang="en-US" sz="1050" b="1" dirty="0">
                  <a:cs typeface="Arial" charset="0"/>
                </a:endParaRPr>
              </a:p>
              <a:p>
                <a:r>
                  <a:rPr lang="en-IN" sz="1050" dirty="0" smtClean="0"/>
                  <a:t>Thus</a:t>
                </a:r>
                <a:r>
                  <a:rPr lang="en-IN" sz="1050" dirty="0"/>
                  <a:t>, </a:t>
                </a:r>
                <a:r>
                  <a:rPr lang="en-IN" sz="1050" b="1" dirty="0"/>
                  <a:t>larger</a:t>
                </a:r>
                <a:r>
                  <a:rPr lang="en-IN" sz="1050" dirty="0"/>
                  <a:t> families are </a:t>
                </a:r>
                <a:r>
                  <a:rPr lang="en-IN" sz="1050" b="1" dirty="0"/>
                  <a:t>more likely </a:t>
                </a:r>
                <a:r>
                  <a:rPr lang="en-IN" sz="1050" dirty="0"/>
                  <a:t>to accept Supplementary card than </a:t>
                </a:r>
                <a:r>
                  <a:rPr lang="en-IN" sz="1050" b="1" dirty="0"/>
                  <a:t>smaller</a:t>
                </a:r>
                <a:r>
                  <a:rPr lang="en-IN" sz="1050" dirty="0"/>
                  <a:t> families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237E5E46-0E7B-443F-8ED6-FE23D05981FA}"/>
                  </a:ext>
                </a:extLst>
              </p:cNvPr>
              <p:cNvSpPr/>
              <p:nvPr/>
            </p:nvSpPr>
            <p:spPr>
              <a:xfrm>
                <a:off x="327307" y="6087036"/>
                <a:ext cx="551549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050" dirty="0"/>
                  <a:t>Significant </a:t>
                </a:r>
                <a:r>
                  <a:rPr lang="en-IN" sz="1050" dirty="0" smtClean="0"/>
                  <a:t>Variables in this model were:mvar12</a:t>
                </a:r>
                <a:r>
                  <a:rPr lang="en-IN" sz="1050" dirty="0"/>
                  <a:t>, mvar43, mvar8, mvar40, mvar2, mvar11, mvar15, mvar13, mvar5, mvar6, </a:t>
                </a:r>
                <a:r>
                  <a:rPr lang="en-IN" sz="1050" dirty="0" err="1"/>
                  <a:t>elec</a:t>
                </a:r>
                <a:r>
                  <a:rPr lang="en-IN" sz="1050" dirty="0"/>
                  <a:t>, travel, car, retail, household, total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711DB360-8553-4D63-93A7-2A63AB1E98E2}"/>
                  </a:ext>
                </a:extLst>
              </p:cNvPr>
              <p:cNvSpPr/>
              <p:nvPr/>
            </p:nvSpPr>
            <p:spPr>
              <a:xfrm>
                <a:off x="349715" y="5696864"/>
                <a:ext cx="5730683" cy="408573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1FC18E74-AA58-41CF-8873-F660C5B5C59C}"/>
                  </a:ext>
                </a:extLst>
              </p:cNvPr>
              <p:cNvSpPr/>
              <p:nvPr/>
            </p:nvSpPr>
            <p:spPr>
              <a:xfrm>
                <a:off x="349715" y="5156279"/>
                <a:ext cx="5730683" cy="529326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EA04DAF-9A26-46EC-910E-8C037783D2B2}"/>
                  </a:ext>
                </a:extLst>
              </p:cNvPr>
              <p:cNvSpPr/>
              <p:nvPr/>
            </p:nvSpPr>
            <p:spPr>
              <a:xfrm>
                <a:off x="349715" y="4511496"/>
                <a:ext cx="5730683" cy="633524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E3891CD-E006-47C3-AE85-F4D1FB38D40D}"/>
                  </a:ext>
                </a:extLst>
              </p:cNvPr>
              <p:cNvSpPr txBox="1"/>
              <p:nvPr/>
            </p:nvSpPr>
            <p:spPr>
              <a:xfrm rot="16200000">
                <a:off x="-860624" y="5334781"/>
                <a:ext cx="2051346" cy="369332"/>
              </a:xfrm>
              <a:prstGeom prst="rect">
                <a:avLst/>
              </a:prstGeom>
              <a:solidFill>
                <a:srgbClr val="BB9D5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+mn-lt"/>
                    <a:cs typeface="Calibri" pitchFamily="34" charset="0"/>
                  </a:rPr>
                  <a:t>INSIGHTS</a:t>
                </a:r>
              </a:p>
            </p:txBody>
          </p:sp>
        </p:grp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760C381B-117A-4932-9054-0D2370F11A03}"/>
              </a:ext>
            </a:extLst>
          </p:cNvPr>
          <p:cNvSpPr txBox="1">
            <a:spLocks/>
          </p:cNvSpPr>
          <p:nvPr/>
        </p:nvSpPr>
        <p:spPr bwMode="gray">
          <a:xfrm>
            <a:off x="19050" y="603561"/>
            <a:ext cx="1939636" cy="633015"/>
          </a:xfrm>
          <a:prstGeom prst="rect">
            <a:avLst/>
          </a:prstGeom>
          <a:solidFill>
            <a:srgbClr val="00D0F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227013" indent="-227013" algn="l" defTabSz="457200" rtl="0" eaLnBrk="1" fontAlgn="base" hangingPunct="1">
              <a:spcBef>
                <a:spcPct val="20000"/>
              </a:spcBef>
              <a:spcAft>
                <a:spcPts val="1200"/>
              </a:spcAft>
              <a:buFont typeface="Arial" charset="0"/>
              <a:buChar char="•"/>
              <a:defRPr sz="1800" kern="1200">
                <a:solidFill>
                  <a:schemeClr val="accent5"/>
                </a:solidFill>
                <a:latin typeface="Arial"/>
                <a:ea typeface="Arial" charset="0"/>
                <a:cs typeface="Arial"/>
              </a:defRPr>
            </a:lvl2pPr>
            <a:lvl3pPr marL="576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9144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2620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1600200" indent="-22860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sz="1800" kern="1200">
                <a:solidFill>
                  <a:srgbClr val="000000"/>
                </a:solidFill>
                <a:latin typeface="+mn-lt"/>
                <a:ea typeface="+mn-ea"/>
                <a:cs typeface="Calibri" pitchFamily="34" charset="0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Logistic Regression </a:t>
            </a:r>
            <a:r>
              <a:rPr lang="en-US" sz="1200" dirty="0">
                <a:solidFill>
                  <a:schemeClr val="bg1"/>
                </a:solidFill>
              </a:rPr>
              <a:t>for Supplementary card users</a:t>
            </a:r>
          </a:p>
        </p:txBody>
      </p:sp>
      <p:pic>
        <p:nvPicPr>
          <p:cNvPr id="45" name="Picture 15">
            <a:extLst>
              <a:ext uri="{FF2B5EF4-FFF2-40B4-BE49-F238E27FC236}">
                <a16:creationId xmlns:a16="http://schemas.microsoft.com/office/drawing/2014/main" xmlns="" id="{59D55F1B-BAF0-49CC-806C-A5F783BB2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34852"/>
          <a:stretch/>
        </p:blipFill>
        <p:spPr>
          <a:xfrm>
            <a:off x="1481744" y="825975"/>
            <a:ext cx="515042" cy="418445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xmlns="" id="{46217268-3CC9-4FEB-B30A-E6D87A12E8AB}"/>
              </a:ext>
            </a:extLst>
          </p:cNvPr>
          <p:cNvSpPr/>
          <p:nvPr/>
        </p:nvSpPr>
        <p:spPr>
          <a:xfrm rot="5400000">
            <a:off x="2017423" y="810835"/>
            <a:ext cx="171450" cy="314325"/>
          </a:xfrm>
          <a:prstGeom prst="upArrow">
            <a:avLst/>
          </a:prstGeom>
          <a:noFill/>
          <a:ln w="12700">
            <a:solidFill>
              <a:srgbClr val="00D0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7645D0-36DD-47BD-BC43-FD11E058A02D}"/>
              </a:ext>
            </a:extLst>
          </p:cNvPr>
          <p:cNvSpPr txBox="1"/>
          <p:nvPr/>
        </p:nvSpPr>
        <p:spPr>
          <a:xfrm>
            <a:off x="2353616" y="682578"/>
            <a:ext cx="1456424" cy="276999"/>
          </a:xfrm>
          <a:prstGeom prst="rect">
            <a:avLst/>
          </a:prstGeom>
          <a:noFill/>
          <a:ln>
            <a:solidFill>
              <a:srgbClr val="00D0FA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Total Observations</a:t>
            </a:r>
            <a:endParaRPr lang="en-IN" sz="1200" dirty="0" err="1">
              <a:latin typeface="+mn-lt"/>
              <a:cs typeface="Calibr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EBD293B-F6F5-4FA3-B5DB-5EBF8CAF53F8}"/>
              </a:ext>
            </a:extLst>
          </p:cNvPr>
          <p:cNvSpPr txBox="1"/>
          <p:nvPr/>
        </p:nvSpPr>
        <p:spPr>
          <a:xfrm>
            <a:off x="2353616" y="959577"/>
            <a:ext cx="1456424" cy="276999"/>
          </a:xfrm>
          <a:prstGeom prst="rect">
            <a:avLst/>
          </a:prstGeom>
          <a:noFill/>
          <a:ln>
            <a:solidFill>
              <a:srgbClr val="00D0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17,033</a:t>
            </a:r>
            <a:endParaRPr lang="en-IN" sz="1200" dirty="0" err="1">
              <a:latin typeface="+mn-lt"/>
              <a:cs typeface="Calibri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8EB871A-8311-4FCD-B324-8E286B4AFDB1}"/>
              </a:ext>
            </a:extLst>
          </p:cNvPr>
          <p:cNvSpPr txBox="1"/>
          <p:nvPr/>
        </p:nvSpPr>
        <p:spPr>
          <a:xfrm>
            <a:off x="5423725" y="682578"/>
            <a:ext cx="1079719" cy="276999"/>
          </a:xfrm>
          <a:prstGeom prst="rect">
            <a:avLst/>
          </a:prstGeom>
          <a:noFill/>
          <a:ln>
            <a:solidFill>
              <a:srgbClr val="00D0FA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Total Column</a:t>
            </a:r>
            <a:endParaRPr lang="en-IN" sz="1200" dirty="0" err="1">
              <a:latin typeface="+mn-lt"/>
              <a:cs typeface="Calibr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AE64F45-6848-4F39-9C49-1E28BCDA99C9}"/>
              </a:ext>
            </a:extLst>
          </p:cNvPr>
          <p:cNvSpPr txBox="1"/>
          <p:nvPr/>
        </p:nvSpPr>
        <p:spPr>
          <a:xfrm>
            <a:off x="4090225" y="959577"/>
            <a:ext cx="1872000" cy="276999"/>
          </a:xfrm>
          <a:prstGeom prst="rect">
            <a:avLst/>
          </a:prstGeom>
          <a:noFill/>
          <a:ln>
            <a:solidFill>
              <a:srgbClr val="00D0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52 (Pre-existing)</a:t>
            </a:r>
            <a:endParaRPr lang="en-IN" sz="1200" dirty="0" err="1">
              <a:latin typeface="+mn-lt"/>
              <a:cs typeface="Calibri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611BA4B-F303-42E8-832E-99F6981A462A}"/>
              </a:ext>
            </a:extLst>
          </p:cNvPr>
          <p:cNvSpPr txBox="1"/>
          <p:nvPr/>
        </p:nvSpPr>
        <p:spPr>
          <a:xfrm>
            <a:off x="5961437" y="959577"/>
            <a:ext cx="1872000" cy="276999"/>
          </a:xfrm>
          <a:prstGeom prst="rect">
            <a:avLst/>
          </a:prstGeom>
          <a:noFill/>
          <a:ln>
            <a:solidFill>
              <a:srgbClr val="00D0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14 (Feature engineering)</a:t>
            </a:r>
            <a:endParaRPr lang="en-IN" sz="1200" dirty="0" err="1">
              <a:latin typeface="+mn-lt"/>
              <a:cs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97DA164-4F9B-4425-B466-A38D23722A49}"/>
              </a:ext>
            </a:extLst>
          </p:cNvPr>
          <p:cNvCxnSpPr/>
          <p:nvPr/>
        </p:nvCxnSpPr>
        <p:spPr>
          <a:xfrm>
            <a:off x="-32317" y="1260295"/>
            <a:ext cx="7982517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6A4FB5F-3099-49B6-85EC-FC39AB6AAD45}"/>
              </a:ext>
            </a:extLst>
          </p:cNvPr>
          <p:cNvCxnSpPr>
            <a:cxnSpLocks/>
          </p:cNvCxnSpPr>
          <p:nvPr/>
        </p:nvCxnSpPr>
        <p:spPr>
          <a:xfrm flipV="1">
            <a:off x="7943850" y="449753"/>
            <a:ext cx="0" cy="810542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BD0131C9-4F86-49A4-BE55-973BBDBC7516}"/>
              </a:ext>
            </a:extLst>
          </p:cNvPr>
          <p:cNvSpPr/>
          <p:nvPr/>
        </p:nvSpPr>
        <p:spPr>
          <a:xfrm>
            <a:off x="8744595" y="561056"/>
            <a:ext cx="29097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b="1" dirty="0">
                <a:solidFill>
                  <a:srgbClr val="2C2C5E"/>
                </a:solidFill>
                <a:latin typeface="Rockwell-Bold"/>
              </a:rPr>
              <a:t>We </a:t>
            </a:r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define the </a:t>
            </a:r>
            <a:r>
              <a:rPr lang="en-IN" sz="1050" b="1" dirty="0">
                <a:solidFill>
                  <a:srgbClr val="2C2C5E"/>
                </a:solidFill>
                <a:latin typeface="Rockwell-Bold"/>
              </a:rPr>
              <a:t>response variable </a:t>
            </a:r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as follows:</a:t>
            </a:r>
            <a:endParaRPr lang="en-IN" sz="1050" dirty="0"/>
          </a:p>
        </p:txBody>
      </p:sp>
      <p:pic>
        <p:nvPicPr>
          <p:cNvPr id="21" name="Picture 20" descr="A picture containing silhouette&#10;&#10;Description generated with very high confidence">
            <a:extLst>
              <a:ext uri="{FF2B5EF4-FFF2-40B4-BE49-F238E27FC236}">
                <a16:creationId xmlns:a16="http://schemas.microsoft.com/office/drawing/2014/main" xmlns="" id="{14633C9C-D22F-49CF-84DA-40C5A5728F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309058">
            <a:off x="8081973" y="530014"/>
            <a:ext cx="609406" cy="65496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398B9C82-6CB0-4060-9A84-1F9ACA600397}"/>
              </a:ext>
            </a:extLst>
          </p:cNvPr>
          <p:cNvSpPr txBox="1">
            <a:spLocks/>
          </p:cNvSpPr>
          <p:nvPr/>
        </p:nvSpPr>
        <p:spPr bwMode="gray">
          <a:xfrm>
            <a:off x="8600019" y="810634"/>
            <a:ext cx="3836200" cy="48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227013" indent="-227013" algn="l" defTabSz="457200" rtl="0" eaLnBrk="1" fontAlgn="base" hangingPunct="1">
              <a:spcBef>
                <a:spcPct val="20000"/>
              </a:spcBef>
              <a:spcAft>
                <a:spcPts val="1200"/>
              </a:spcAft>
              <a:buFont typeface="Arial" charset="0"/>
              <a:buChar char="•"/>
              <a:defRPr sz="1800" kern="1200">
                <a:solidFill>
                  <a:schemeClr val="accent5"/>
                </a:solidFill>
                <a:latin typeface="Arial"/>
                <a:ea typeface="Arial" charset="0"/>
                <a:cs typeface="Arial"/>
              </a:defRPr>
            </a:lvl2pPr>
            <a:lvl3pPr marL="576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9144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2620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 kern="120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1600200" indent="-22860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sz="1800" kern="1200">
                <a:solidFill>
                  <a:srgbClr val="000000"/>
                </a:solidFill>
                <a:latin typeface="+mn-lt"/>
                <a:ea typeface="+mn-ea"/>
                <a:cs typeface="Calibri" pitchFamily="34" charset="0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50" dirty="0">
                <a:solidFill>
                  <a:srgbClr val="00D0FA"/>
                </a:solidFill>
              </a:rPr>
              <a:t>mvar49=1 ; </a:t>
            </a:r>
            <a:r>
              <a:rPr lang="en-IN" sz="1050" dirty="0">
                <a:solidFill>
                  <a:srgbClr val="00D0FA"/>
                </a:solidFill>
              </a:rPr>
              <a:t>Indicator for acceptance of Credit card offer </a:t>
            </a:r>
            <a:endParaRPr lang="en-US" sz="1050" dirty="0">
              <a:solidFill>
                <a:srgbClr val="00D0FA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50" dirty="0">
                <a:solidFill>
                  <a:srgbClr val="00D0FA"/>
                </a:solidFill>
              </a:rPr>
              <a:t>mvar49=0 ; </a:t>
            </a:r>
            <a:r>
              <a:rPr lang="en-IN" sz="1050" dirty="0">
                <a:solidFill>
                  <a:srgbClr val="00D0FA"/>
                </a:solidFill>
              </a:rPr>
              <a:t>Indicator for non-acceptance of Credit card offer </a:t>
            </a:r>
            <a:endParaRPr lang="en-US" sz="1050" dirty="0">
              <a:solidFill>
                <a:srgbClr val="00D0F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4290F6-C734-48BE-B1D7-8A50ED0CA508}"/>
              </a:ext>
            </a:extLst>
          </p:cNvPr>
          <p:cNvSpPr/>
          <p:nvPr/>
        </p:nvSpPr>
        <p:spPr>
          <a:xfrm>
            <a:off x="8790254" y="551174"/>
            <a:ext cx="2864112" cy="218272"/>
          </a:xfrm>
          <a:prstGeom prst="rect">
            <a:avLst/>
          </a:prstGeom>
          <a:noFill/>
          <a:ln w="12700">
            <a:solidFill>
              <a:srgbClr val="2C2C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DD6C47C1-0304-4CB4-BE37-C22CAA27D78C}"/>
              </a:ext>
            </a:extLst>
          </p:cNvPr>
          <p:cNvSpPr/>
          <p:nvPr/>
        </p:nvSpPr>
        <p:spPr>
          <a:xfrm>
            <a:off x="8672513" y="855456"/>
            <a:ext cx="3572911" cy="423577"/>
          </a:xfrm>
          <a:prstGeom prst="rect">
            <a:avLst/>
          </a:prstGeom>
          <a:noFill/>
          <a:ln w="12700">
            <a:solidFill>
              <a:srgbClr val="00D0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7E1119D4-E58B-43C8-B7C1-B7335A6B98DB}"/>
              </a:ext>
            </a:extLst>
          </p:cNvPr>
          <p:cNvSpPr/>
          <p:nvPr/>
        </p:nvSpPr>
        <p:spPr>
          <a:xfrm>
            <a:off x="38769" y="1293613"/>
            <a:ext cx="65575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Thus, </a:t>
            </a:r>
            <a:r>
              <a:rPr lang="en-IN" sz="1050" b="1" dirty="0">
                <a:solidFill>
                  <a:srgbClr val="2C2C5E"/>
                </a:solidFill>
                <a:latin typeface="Rockwell-Bold"/>
              </a:rPr>
              <a:t>We are </a:t>
            </a:r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looking towards predicting the customer’s </a:t>
            </a:r>
            <a:r>
              <a:rPr lang="en-IN" sz="1050" b="1" dirty="0">
                <a:solidFill>
                  <a:srgbClr val="2C2C5E"/>
                </a:solidFill>
                <a:latin typeface="Rockwell-Bold"/>
              </a:rPr>
              <a:t>probability </a:t>
            </a:r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to </a:t>
            </a:r>
            <a:r>
              <a:rPr lang="en-IN" sz="1050" b="1" dirty="0">
                <a:solidFill>
                  <a:srgbClr val="595959"/>
                </a:solidFill>
                <a:latin typeface="Rockwell-Bold"/>
              </a:rPr>
              <a:t>“Accept” </a:t>
            </a:r>
            <a:r>
              <a:rPr lang="en-IN" sz="1050" dirty="0">
                <a:solidFill>
                  <a:srgbClr val="595959"/>
                </a:solidFill>
                <a:latin typeface="Rockwell" panose="02060603020205020403" pitchFamily="18" charset="0"/>
              </a:rPr>
              <a:t>supplementary card</a:t>
            </a:r>
            <a:endParaRPr lang="en-IN" sz="1050" dirty="0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xmlns="" id="{AB3529BD-93FD-42A9-BD5C-3ACBCD46BFE9}"/>
              </a:ext>
            </a:extLst>
          </p:cNvPr>
          <p:cNvSpPr/>
          <p:nvPr/>
        </p:nvSpPr>
        <p:spPr>
          <a:xfrm rot="5400000">
            <a:off x="6551100" y="1267951"/>
            <a:ext cx="106913" cy="314325"/>
          </a:xfrm>
          <a:prstGeom prst="upArrow">
            <a:avLst/>
          </a:prstGeom>
          <a:noFill/>
          <a:ln w="12700">
            <a:solidFill>
              <a:srgbClr val="00D0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A927F24-A3D2-4016-8571-173880B9A765}"/>
              </a:ext>
            </a:extLst>
          </p:cNvPr>
          <p:cNvSpPr/>
          <p:nvPr/>
        </p:nvSpPr>
        <p:spPr>
          <a:xfrm>
            <a:off x="6790673" y="1297083"/>
            <a:ext cx="1836000" cy="216000"/>
          </a:xfrm>
          <a:prstGeom prst="rect">
            <a:avLst/>
          </a:prstGeom>
          <a:solidFill>
            <a:srgbClr val="BB9D5A"/>
          </a:solidFill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Rockwell-Bold"/>
              </a:rPr>
              <a:t>Fitting </a:t>
            </a:r>
            <a:r>
              <a:rPr lang="en-IN" sz="1200" dirty="0">
                <a:solidFill>
                  <a:schemeClr val="bg1"/>
                </a:solidFill>
                <a:latin typeface="Rockwell" panose="02060603020205020403" pitchFamily="18" charset="0"/>
              </a:rPr>
              <a:t>model using </a:t>
            </a:r>
            <a:r>
              <a:rPr lang="en-IN" sz="1200" b="1" dirty="0">
                <a:solidFill>
                  <a:schemeClr val="bg1"/>
                </a:solidFill>
                <a:latin typeface="Rockwell-Bold"/>
              </a:rPr>
              <a:t>R: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D6DDE140-FC67-4B8F-B6ED-7CD392B74FBB}"/>
              </a:ext>
            </a:extLst>
          </p:cNvPr>
          <p:cNvSpPr/>
          <p:nvPr/>
        </p:nvSpPr>
        <p:spPr>
          <a:xfrm>
            <a:off x="1181786" y="1531187"/>
            <a:ext cx="3618964" cy="40818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cs typeface="Calibri" pitchFamily="34" charset="0"/>
              </a:rPr>
              <a:t>BASE MODEL</a:t>
            </a:r>
            <a:endParaRPr lang="en-IN" sz="12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B6486945-903E-4D44-8764-CEA0EA8AF368}"/>
              </a:ext>
            </a:extLst>
          </p:cNvPr>
          <p:cNvSpPr/>
          <p:nvPr/>
        </p:nvSpPr>
        <p:spPr>
          <a:xfrm>
            <a:off x="6180975" y="1717421"/>
            <a:ext cx="5758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Objective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: Tuning of model to reduce AIC The Final model has following 10 variables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8AC4CBA-2828-44CE-8FA5-3F0398F1677D}"/>
              </a:ext>
            </a:extLst>
          </p:cNvPr>
          <p:cNvGrpSpPr/>
          <p:nvPr/>
        </p:nvGrpSpPr>
        <p:grpSpPr>
          <a:xfrm>
            <a:off x="310555" y="4366453"/>
            <a:ext cx="12206344" cy="2085563"/>
            <a:chOff x="-6125946" y="4459557"/>
            <a:chExt cx="12206344" cy="20855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B243D25F-3BD9-4919-B168-F093D1C2E96F}"/>
                </a:ext>
              </a:extLst>
            </p:cNvPr>
            <p:cNvSpPr/>
            <p:nvPr/>
          </p:nvSpPr>
          <p:spPr>
            <a:xfrm>
              <a:off x="-6125946" y="5872874"/>
              <a:ext cx="610985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dirty="0"/>
                <a:t>There are many insignificant variables like mvar4,mvar7,etc</a:t>
              </a:r>
            </a:p>
            <a:p>
              <a:r>
                <a:rPr lang="en-IN" sz="1050" dirty="0"/>
                <a:t>We need to remove insignificant variables to improve AIC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C28F6E14-1EB5-4A5A-9C88-FEDB4BD347F6}"/>
                </a:ext>
              </a:extLst>
            </p:cNvPr>
            <p:cNvGrpSpPr/>
            <p:nvPr/>
          </p:nvGrpSpPr>
          <p:grpSpPr>
            <a:xfrm>
              <a:off x="-19617" y="4459557"/>
              <a:ext cx="6100015" cy="2085563"/>
              <a:chOff x="-19617" y="4459557"/>
              <a:chExt cx="6100015" cy="208556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793114EF-EA6C-455E-89E8-6CCEBA53DC51}"/>
                  </a:ext>
                </a:extLst>
              </p:cNvPr>
              <p:cNvSpPr/>
              <p:nvPr/>
            </p:nvSpPr>
            <p:spPr>
              <a:xfrm>
                <a:off x="348339" y="6116697"/>
                <a:ext cx="5730683" cy="4085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45ACCE5-CB55-48F9-B7CC-3689535A24E4}"/>
                  </a:ext>
                </a:extLst>
              </p:cNvPr>
              <p:cNvSpPr/>
              <p:nvPr/>
            </p:nvSpPr>
            <p:spPr>
              <a:xfrm>
                <a:off x="316869" y="4459557"/>
                <a:ext cx="5680484" cy="4154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1050" dirty="0" smtClean="0"/>
                  <a:t>Model was improved and Final model has only 10 variables which are highly significant(***)</a:t>
                </a:r>
              </a:p>
              <a:p>
                <a:endParaRPr lang="en-IN" sz="105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237E5E46-0E7B-443F-8ED6-FE23D05981FA}"/>
                  </a:ext>
                </a:extLst>
              </p:cNvPr>
              <p:cNvSpPr/>
              <p:nvPr/>
            </p:nvSpPr>
            <p:spPr>
              <a:xfrm>
                <a:off x="327307" y="6087036"/>
                <a:ext cx="551549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050" dirty="0"/>
                  <a:t>Significant </a:t>
                </a:r>
                <a:r>
                  <a:rPr lang="en-IN" sz="1050" dirty="0" smtClean="0"/>
                  <a:t>Variables in this model: </a:t>
                </a:r>
                <a:r>
                  <a:rPr lang="en-IN" sz="1050" dirty="0"/>
                  <a:t>mvar43, mvar8, mvar40, mvar2, mvar11, mvar15, mvar13, mvar5, </a:t>
                </a:r>
                <a:r>
                  <a:rPr lang="en-IN" sz="1050" dirty="0" smtClean="0"/>
                  <a:t>mvar12,mvar6</a:t>
                </a:r>
                <a:r>
                  <a:rPr lang="en-IN" sz="1050" dirty="0"/>
                  <a:t>, </a:t>
                </a:r>
                <a:r>
                  <a:rPr lang="en-IN" sz="1050" dirty="0" smtClean="0"/>
                  <a:t>car</a:t>
                </a:r>
                <a:endParaRPr lang="en-IN" sz="105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711DB360-8553-4D63-93A7-2A63AB1E98E2}"/>
                  </a:ext>
                </a:extLst>
              </p:cNvPr>
              <p:cNvSpPr/>
              <p:nvPr/>
            </p:nvSpPr>
            <p:spPr>
              <a:xfrm>
                <a:off x="336428" y="5546451"/>
                <a:ext cx="5730683" cy="408573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1FC18E74-AA58-41CF-8873-F660C5B5C59C}"/>
                  </a:ext>
                </a:extLst>
              </p:cNvPr>
              <p:cNvSpPr/>
              <p:nvPr/>
            </p:nvSpPr>
            <p:spPr>
              <a:xfrm>
                <a:off x="349715" y="5156279"/>
                <a:ext cx="5730683" cy="529326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8EA04DAF-9A26-46EC-910E-8C037783D2B2}"/>
                  </a:ext>
                </a:extLst>
              </p:cNvPr>
              <p:cNvSpPr/>
              <p:nvPr/>
            </p:nvSpPr>
            <p:spPr>
              <a:xfrm>
                <a:off x="349715" y="4511496"/>
                <a:ext cx="5730683" cy="633524"/>
              </a:xfrm>
              <a:prstGeom prst="rect">
                <a:avLst/>
              </a:prstGeom>
              <a:noFill/>
              <a:ln w="12700">
                <a:solidFill>
                  <a:srgbClr val="BB9D5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1E3891CD-E006-47C3-AE85-F4D1FB38D40D}"/>
                  </a:ext>
                </a:extLst>
              </p:cNvPr>
              <p:cNvSpPr txBox="1"/>
              <p:nvPr/>
            </p:nvSpPr>
            <p:spPr>
              <a:xfrm rot="16200000">
                <a:off x="-860624" y="5334781"/>
                <a:ext cx="2051346" cy="369332"/>
              </a:xfrm>
              <a:prstGeom prst="rect">
                <a:avLst/>
              </a:prstGeom>
              <a:solidFill>
                <a:srgbClr val="BB9D5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+mn-lt"/>
                    <a:cs typeface="Calibri" pitchFamily="34" charset="0"/>
                  </a:rPr>
                  <a:t>INSIGHTS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D6DDE140-FC67-4B8F-B6ED-7CD392B74FBB}"/>
              </a:ext>
            </a:extLst>
          </p:cNvPr>
          <p:cNvSpPr/>
          <p:nvPr/>
        </p:nvSpPr>
        <p:spPr>
          <a:xfrm>
            <a:off x="7438011" y="1464787"/>
            <a:ext cx="3618964" cy="40818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cs typeface="Calibri" pitchFamily="34" charset="0"/>
              </a:rPr>
              <a:t>IMPROVED MODEL</a:t>
            </a:r>
            <a:endParaRPr lang="en-IN" sz="12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906D8348-41E0-4C60-A9E1-A8321AB6650B}"/>
              </a:ext>
            </a:extLst>
          </p:cNvPr>
          <p:cNvSpPr/>
          <p:nvPr/>
        </p:nvSpPr>
        <p:spPr>
          <a:xfrm>
            <a:off x="11874263" y="2023823"/>
            <a:ext cx="312328" cy="19354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4E6B066-2C3D-40E4-A176-77A131D1AE4B}"/>
              </a:ext>
            </a:extLst>
          </p:cNvPr>
          <p:cNvSpPr/>
          <p:nvPr/>
        </p:nvSpPr>
        <p:spPr>
          <a:xfrm>
            <a:off x="6761719" y="5046701"/>
            <a:ext cx="61502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The </a:t>
            </a:r>
            <a:r>
              <a:rPr lang="en-IN" sz="1050" b="1" dirty="0"/>
              <a:t>coefficient of</a:t>
            </a:r>
            <a:r>
              <a:rPr lang="en-IN" sz="1050" dirty="0"/>
              <a:t> the variable </a:t>
            </a:r>
            <a:r>
              <a:rPr lang="en-IN" sz="1050" b="1" dirty="0"/>
              <a:t>“Internal Influencer Score” </a:t>
            </a:r>
            <a:r>
              <a:rPr lang="en-IN" sz="1050" dirty="0"/>
              <a:t>is </a:t>
            </a:r>
            <a:r>
              <a:rPr lang="en-IN" sz="1050" b="1" dirty="0"/>
              <a:t>positive. </a:t>
            </a:r>
            <a:r>
              <a:rPr lang="en-IN" sz="1050" b="1" dirty="0" smtClean="0"/>
              <a:t>Customers </a:t>
            </a:r>
            <a:r>
              <a:rPr lang="en-IN" sz="1050" dirty="0" smtClean="0"/>
              <a:t>with </a:t>
            </a:r>
            <a:r>
              <a:rPr lang="en-IN" sz="1050" b="1" dirty="0"/>
              <a:t>low  influencer score</a:t>
            </a:r>
            <a:r>
              <a:rPr lang="en-IN" sz="1050" dirty="0"/>
              <a:t> are </a:t>
            </a:r>
            <a:r>
              <a:rPr lang="en-IN" sz="1050" b="1" dirty="0"/>
              <a:t>less likely </a:t>
            </a:r>
            <a:r>
              <a:rPr lang="en-IN" sz="1050" dirty="0"/>
              <a:t>to accept Card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3DEE2F2-C22F-427D-B1E6-9D495B721E10}"/>
              </a:ext>
            </a:extLst>
          </p:cNvPr>
          <p:cNvSpPr/>
          <p:nvPr/>
        </p:nvSpPr>
        <p:spPr>
          <a:xfrm>
            <a:off x="19050" y="4708983"/>
            <a:ext cx="6031273" cy="461665"/>
          </a:xfrm>
          <a:prstGeom prst="rect">
            <a:avLst/>
          </a:prstGeom>
          <a:ln>
            <a:solidFill>
              <a:srgbClr val="2EB9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dirty="0" err="1"/>
              <a:t>Akaike</a:t>
            </a:r>
            <a:r>
              <a:rPr lang="en-US" sz="1200" dirty="0"/>
              <a:t> information criterion (AIC) is a measure of the relative quality of statistical models (lowest the better)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4E6B066-2C3D-40E4-A176-77A131D1AE4B}"/>
              </a:ext>
            </a:extLst>
          </p:cNvPr>
          <p:cNvSpPr/>
          <p:nvPr/>
        </p:nvSpPr>
        <p:spPr>
          <a:xfrm>
            <a:off x="6758271" y="5519200"/>
            <a:ext cx="61502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smtClean="0"/>
              <a:t>If customer accepted Supplementary offer in the last year then he is likely to accept Supplementary card this year too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144629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Technique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091" y="572771"/>
            <a:ext cx="4998010" cy="324000"/>
          </a:xfrm>
          <a:prstGeom prst="rect">
            <a:avLst/>
          </a:prstGeom>
          <a:solidFill>
            <a:srgbClr val="BB9D5A"/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aramond-Bold"/>
              </a:rPr>
              <a:t>The Kolmogorov Smirnov table – the “KS Table”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00" y="857330"/>
            <a:ext cx="6788067" cy="461665"/>
          </a:xfrm>
          <a:prstGeom prst="rect">
            <a:avLst/>
          </a:prstGeom>
          <a:ln>
            <a:solidFill>
              <a:srgbClr val="BB9D5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n-lt"/>
              </a:rPr>
              <a:t>The </a:t>
            </a:r>
            <a:r>
              <a:rPr lang="en-IN" sz="1200" b="1" dirty="0">
                <a:latin typeface="+mn-lt"/>
              </a:rPr>
              <a:t>Kolmogorov Smirnov table </a:t>
            </a:r>
            <a:r>
              <a:rPr lang="en-IN" sz="1200" dirty="0">
                <a:latin typeface="+mn-lt"/>
              </a:rPr>
              <a:t>tells us how well the logistic model developed can </a:t>
            </a:r>
            <a:r>
              <a:rPr lang="en-IN" sz="1200" b="1" dirty="0">
                <a:latin typeface="+mn-lt"/>
              </a:rPr>
              <a:t>distinguish between </a:t>
            </a:r>
            <a:r>
              <a:rPr lang="en-IN" sz="1200" dirty="0">
                <a:latin typeface="+mn-lt"/>
              </a:rPr>
              <a:t>the </a:t>
            </a:r>
            <a:r>
              <a:rPr lang="en-IN" sz="1200" b="1" dirty="0">
                <a:latin typeface="+mn-lt"/>
              </a:rPr>
              <a:t>“Success” </a:t>
            </a:r>
            <a:r>
              <a:rPr lang="en-IN" sz="1200" dirty="0">
                <a:latin typeface="+mn-lt"/>
              </a:rPr>
              <a:t>and the </a:t>
            </a:r>
            <a:r>
              <a:rPr lang="en-IN" sz="1200" b="1" dirty="0">
                <a:latin typeface="+mn-lt"/>
              </a:rPr>
              <a:t>“Failure” </a:t>
            </a:r>
            <a:r>
              <a:rPr lang="en-IN" sz="1200" dirty="0">
                <a:latin typeface="+mn-lt"/>
              </a:rPr>
              <a:t>in our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36" y="5099566"/>
            <a:ext cx="475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C2C5E"/>
                </a:solidFill>
                <a:latin typeface="Rockwell-Bold"/>
              </a:rPr>
              <a:t>KS Measure </a:t>
            </a:r>
            <a:r>
              <a:rPr lang="en-IN" sz="1200" dirty="0">
                <a:solidFill>
                  <a:srgbClr val="595959"/>
                </a:solidFill>
                <a:latin typeface="Rockwell" panose="02060603020205020403" pitchFamily="18" charset="0"/>
              </a:rPr>
              <a:t>attains its </a:t>
            </a:r>
            <a:r>
              <a:rPr lang="en-IN" sz="1200" b="1" dirty="0">
                <a:solidFill>
                  <a:srgbClr val="2C2C5E"/>
                </a:solidFill>
                <a:latin typeface="Rockwell-Bold"/>
              </a:rPr>
              <a:t>maximum </a:t>
            </a:r>
            <a:r>
              <a:rPr lang="en-IN" sz="1200" dirty="0">
                <a:solidFill>
                  <a:srgbClr val="595959"/>
                </a:solidFill>
                <a:latin typeface="Rockwell" panose="02060603020205020403" pitchFamily="18" charset="0"/>
              </a:rPr>
              <a:t>value </a:t>
            </a:r>
            <a:r>
              <a:rPr lang="en-IN" sz="1200" dirty="0">
                <a:solidFill>
                  <a:srgbClr val="FF0000"/>
                </a:solidFill>
                <a:latin typeface="Rockwell" panose="02060603020205020403" pitchFamily="18" charset="0"/>
              </a:rPr>
              <a:t>(23.54%)</a:t>
            </a:r>
            <a:r>
              <a:rPr lang="en-IN" sz="1200" dirty="0">
                <a:solidFill>
                  <a:srgbClr val="595959"/>
                </a:solidFill>
                <a:latin typeface="Rockwell" panose="02060603020205020403" pitchFamily="18" charset="0"/>
              </a:rPr>
              <a:t> at </a:t>
            </a:r>
            <a:r>
              <a:rPr lang="en-IN" sz="1200" b="1" dirty="0">
                <a:solidFill>
                  <a:srgbClr val="595959"/>
                </a:solidFill>
                <a:latin typeface="Rockwell-Bold"/>
              </a:rPr>
              <a:t>‘</a:t>
            </a:r>
            <a:r>
              <a:rPr lang="en-IN" sz="1200" b="1" dirty="0">
                <a:solidFill>
                  <a:srgbClr val="2C2C5E"/>
                </a:solidFill>
                <a:latin typeface="Rockwell-Bold"/>
              </a:rPr>
              <a:t>Group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C2C5E"/>
                </a:solidFill>
                <a:latin typeface="Rockwell-Bold"/>
              </a:rPr>
              <a:t>Lift of Model is 146.9%  </a:t>
            </a:r>
            <a:r>
              <a:rPr lang="en-IN" sz="1200" dirty="0">
                <a:solidFill>
                  <a:srgbClr val="595959"/>
                </a:solidFill>
                <a:latin typeface="Rockwell" panose="02060603020205020403" pitchFamily="18" charset="0"/>
              </a:rPr>
              <a:t>(29.74/20.24)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819" y="5842337"/>
            <a:ext cx="6475694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595959"/>
                </a:solidFill>
                <a:latin typeface="+mn-lt"/>
              </a:rPr>
              <a:t>This indicates that </a:t>
            </a:r>
            <a:r>
              <a:rPr lang="en-IN" sz="1200" b="1" dirty="0">
                <a:solidFill>
                  <a:srgbClr val="595959"/>
                </a:solidFill>
                <a:latin typeface="+mn-lt"/>
              </a:rPr>
              <a:t>“</a:t>
            </a:r>
            <a:r>
              <a:rPr lang="en-IN" sz="1200" dirty="0">
                <a:latin typeface="+mn-lt"/>
              </a:rPr>
              <a:t>The Bank of </a:t>
            </a:r>
            <a:r>
              <a:rPr lang="en-IN" sz="1200" dirty="0" err="1">
                <a:latin typeface="+mn-lt"/>
              </a:rPr>
              <a:t>Hoenn</a:t>
            </a:r>
            <a:r>
              <a:rPr lang="en-IN" sz="1200" b="1" dirty="0">
                <a:solidFill>
                  <a:srgbClr val="595959"/>
                </a:solidFill>
                <a:latin typeface="+mn-lt"/>
              </a:rPr>
              <a:t>” </a:t>
            </a:r>
            <a:r>
              <a:rPr lang="en-IN" sz="1200" dirty="0">
                <a:solidFill>
                  <a:srgbClr val="595959"/>
                </a:solidFill>
                <a:latin typeface="+mn-lt"/>
              </a:rPr>
              <a:t>should </a:t>
            </a:r>
            <a:r>
              <a:rPr lang="en-IN" sz="1200" b="1" dirty="0">
                <a:solidFill>
                  <a:srgbClr val="2C2C5E"/>
                </a:solidFill>
                <a:latin typeface="+mn-lt"/>
              </a:rPr>
              <a:t>offer </a:t>
            </a:r>
            <a:r>
              <a:rPr lang="en-IN" sz="1200" b="1" dirty="0">
                <a:solidFill>
                  <a:srgbClr val="595959"/>
                </a:solidFill>
                <a:latin typeface="+mn-lt"/>
              </a:rPr>
              <a:t>Supplementary cards </a:t>
            </a:r>
            <a:r>
              <a:rPr lang="en-IN" sz="1200" dirty="0">
                <a:solidFill>
                  <a:srgbClr val="595959"/>
                </a:solidFill>
                <a:latin typeface="+mn-lt"/>
              </a:rPr>
              <a:t>to customers that fall within </a:t>
            </a:r>
            <a:r>
              <a:rPr lang="en-IN" sz="1200" b="1" dirty="0">
                <a:solidFill>
                  <a:srgbClr val="595959"/>
                </a:solidFill>
                <a:latin typeface="+mn-lt"/>
              </a:rPr>
              <a:t>‘</a:t>
            </a:r>
            <a:r>
              <a:rPr lang="en-IN" sz="1200" b="1" dirty="0">
                <a:solidFill>
                  <a:srgbClr val="2C2C5E"/>
                </a:solidFill>
                <a:latin typeface="+mn-lt"/>
              </a:rPr>
              <a:t>Group 1</a:t>
            </a:r>
            <a:r>
              <a:rPr lang="en-IN" sz="1200" b="1" dirty="0">
                <a:solidFill>
                  <a:srgbClr val="595959"/>
                </a:solidFill>
                <a:latin typeface="+mn-lt"/>
              </a:rPr>
              <a:t>’ to</a:t>
            </a:r>
            <a:r>
              <a:rPr lang="en-IN" sz="1200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IN" sz="1200" b="1" dirty="0">
                <a:solidFill>
                  <a:srgbClr val="2C2C5E"/>
                </a:solidFill>
                <a:latin typeface="+mn-lt"/>
              </a:rPr>
              <a:t>‘Group 4’</a:t>
            </a:r>
          </a:p>
          <a:p>
            <a:r>
              <a:rPr lang="en-IN" sz="1200" dirty="0">
                <a:latin typeface="+mn-lt"/>
              </a:rPr>
              <a:t>This section contains just </a:t>
            </a:r>
            <a:r>
              <a:rPr lang="en-IN" sz="1200" b="1" dirty="0">
                <a:latin typeface="+mn-lt"/>
              </a:rPr>
              <a:t>40% </a:t>
            </a:r>
            <a:r>
              <a:rPr lang="en-IN" sz="1200" dirty="0">
                <a:latin typeface="+mn-lt"/>
              </a:rPr>
              <a:t>of the population, but represents ~</a:t>
            </a:r>
            <a:r>
              <a:rPr lang="en-IN" sz="1200" b="1" dirty="0">
                <a:latin typeface="+mn-lt"/>
              </a:rPr>
              <a:t>60% </a:t>
            </a:r>
            <a:r>
              <a:rPr lang="en-IN" sz="1200" dirty="0">
                <a:latin typeface="+mn-lt"/>
              </a:rPr>
              <a:t>of Success events</a:t>
            </a:r>
          </a:p>
          <a:p>
            <a:endParaRPr lang="en-IN" sz="1200" dirty="0">
              <a:latin typeface="+mn-lt"/>
            </a:endParaRPr>
          </a:p>
          <a:p>
            <a:endParaRPr lang="en-IN" sz="1200" b="1" dirty="0">
              <a:solidFill>
                <a:srgbClr val="2C2C5E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097891"/>
            <a:ext cx="6731672" cy="20262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E1B3742-DEDB-4C29-BA13-47634F1E2C7B}"/>
              </a:ext>
            </a:extLst>
          </p:cNvPr>
          <p:cNvSpPr/>
          <p:nvPr/>
        </p:nvSpPr>
        <p:spPr>
          <a:xfrm>
            <a:off x="6211149" y="3878799"/>
            <a:ext cx="454266" cy="2363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E1B3742-DEDB-4C29-BA13-47634F1E2C7B}"/>
              </a:ext>
            </a:extLst>
          </p:cNvPr>
          <p:cNvSpPr/>
          <p:nvPr/>
        </p:nvSpPr>
        <p:spPr>
          <a:xfrm>
            <a:off x="4467267" y="3904924"/>
            <a:ext cx="454266" cy="2363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E1B3742-DEDB-4C29-BA13-47634F1E2C7B}"/>
              </a:ext>
            </a:extLst>
          </p:cNvPr>
          <p:cNvSpPr/>
          <p:nvPr/>
        </p:nvSpPr>
        <p:spPr>
          <a:xfrm>
            <a:off x="4471796" y="4887825"/>
            <a:ext cx="454266" cy="2363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868549" y="5570764"/>
            <a:ext cx="5296643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The higher the KS Measure and Lift, the better the logistic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031035" y="666087"/>
            <a:ext cx="0" cy="5630210"/>
          </a:xfrm>
          <a:prstGeom prst="line">
            <a:avLst/>
          </a:prstGeom>
          <a:ln w="12700">
            <a:solidFill>
              <a:srgbClr val="0074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14828" y="577950"/>
            <a:ext cx="2201772" cy="324000"/>
          </a:xfrm>
          <a:prstGeom prst="rect">
            <a:avLst/>
          </a:prstGeom>
          <a:solidFill>
            <a:srgbClr val="00D0FA"/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aramond-Bold"/>
              </a:rPr>
              <a:t>Confusion Matrix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26513" y="857330"/>
            <a:ext cx="5065485" cy="461665"/>
          </a:xfrm>
          <a:prstGeom prst="rect">
            <a:avLst/>
          </a:prstGeom>
          <a:ln>
            <a:solidFill>
              <a:srgbClr val="00D0F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595959"/>
                </a:solidFill>
                <a:latin typeface="+mn-lt"/>
              </a:rPr>
              <a:t>A confusion matrix is a table that is used to describe the performance of logistic regression on training dataset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00661" y="1550505"/>
            <a:ext cx="1351722" cy="361111"/>
          </a:xfrm>
          <a:prstGeom prst="round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Predicted Reject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107622" y="1550505"/>
            <a:ext cx="1546743" cy="361111"/>
          </a:xfrm>
          <a:prstGeom prst="round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Predicted Accept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70659" y="1942231"/>
            <a:ext cx="1351722" cy="361111"/>
          </a:xfrm>
          <a:prstGeom prst="round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Actual 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166873" y="2474256"/>
            <a:ext cx="1355508" cy="361111"/>
          </a:xfrm>
          <a:prstGeom prst="roundRect">
            <a:avLst/>
          </a:prstGeom>
          <a:solidFill>
            <a:srgbClr val="00748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Calibri" pitchFamily="34" charset="0"/>
              </a:rPr>
              <a:t>Actual 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39097" y="1942231"/>
            <a:ext cx="1351722" cy="3794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12,197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39097" y="2474256"/>
            <a:ext cx="1351722" cy="3611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2,541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103749" y="1967517"/>
            <a:ext cx="1550616" cy="3794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1,389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03749" y="2465070"/>
            <a:ext cx="1550616" cy="3794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906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6872" y="3080606"/>
            <a:ext cx="5025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srgbClr val="000000"/>
                </a:solidFill>
              </a:rPr>
              <a:t>Accuracy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b="1" dirty="0">
                <a:solidFill>
                  <a:schemeClr val="bg1"/>
                </a:solidFill>
                <a:highlight>
                  <a:srgbClr val="008000"/>
                </a:highlight>
              </a:rPr>
              <a:t>76.9%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Misclassification Probability=1-Accuracy =23.1%</a:t>
            </a:r>
          </a:p>
          <a:p>
            <a:pPr lvl="0"/>
            <a:r>
              <a:rPr lang="en-US" sz="1200" b="1" dirty="0">
                <a:solidFill>
                  <a:srgbClr val="000000"/>
                </a:solidFill>
              </a:rPr>
              <a:t>Sensitivit</a:t>
            </a:r>
            <a:r>
              <a:rPr lang="en-US" sz="1200" dirty="0">
                <a:solidFill>
                  <a:srgbClr val="000000"/>
                </a:solidFill>
              </a:rPr>
              <a:t>y:26.3%</a:t>
            </a:r>
          </a:p>
          <a:p>
            <a:pPr lvl="0"/>
            <a:r>
              <a:rPr lang="en-US" sz="1200" b="1" dirty="0">
                <a:solidFill>
                  <a:srgbClr val="000000"/>
                </a:solidFill>
              </a:rPr>
              <a:t>Specificity:89.8%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31035" y="3905478"/>
            <a:ext cx="5256216" cy="369332"/>
          </a:xfrm>
          <a:prstGeom prst="rect">
            <a:avLst/>
          </a:prstGeom>
          <a:solidFill>
            <a:srgbClr val="00748C"/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aramond-Bold"/>
              </a:rPr>
              <a:t>Prediction and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72402" y="4315672"/>
            <a:ext cx="50195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595959"/>
                </a:solidFill>
                <a:latin typeface="+mn-lt"/>
              </a:rPr>
              <a:t>On Leadership data, we Predicted Number of customers who will accept supplementary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595959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595959"/>
                </a:solidFill>
                <a:latin typeface="+mn-lt"/>
              </a:rPr>
              <a:t>Similarly, 2 different models are made to predict customer who will accept elite card and credit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595959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595959"/>
                </a:solidFill>
                <a:latin typeface="+mn-lt"/>
              </a:rPr>
              <a:t>Ranking: </a:t>
            </a:r>
            <a:r>
              <a:rPr lang="en-IN" sz="1200" dirty="0">
                <a:solidFill>
                  <a:srgbClr val="595959"/>
                </a:solidFill>
                <a:latin typeface="+mn-lt"/>
              </a:rPr>
              <a:t>All predicted customers across all 3 cards were ranked on basis of predicted probability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595959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595959"/>
                </a:solidFill>
                <a:latin typeface="+mn-lt"/>
              </a:rPr>
              <a:t>Top 1000 customers are chosen and uploaded on Leader board</a:t>
            </a:r>
            <a:endParaRPr lang="en-IN" sz="1200" dirty="0">
              <a:solidFill>
                <a:srgbClr val="2C2C5E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1A3BB8-0E8C-4B52-B528-B6681391E00D}"/>
              </a:ext>
            </a:extLst>
          </p:cNvPr>
          <p:cNvSpPr txBox="1"/>
          <p:nvPr/>
        </p:nvSpPr>
        <p:spPr>
          <a:xfrm>
            <a:off x="-102009" y="1577347"/>
            <a:ext cx="698500" cy="2340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+mn-lt"/>
                <a:cs typeface="Calibri" pitchFamily="34" charset="0"/>
              </a:rPr>
              <a:t>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AB26C1-070C-43AD-AAF4-AB2B9158C72C}"/>
              </a:ext>
            </a:extLst>
          </p:cNvPr>
          <p:cNvSpPr txBox="1"/>
          <p:nvPr/>
        </p:nvSpPr>
        <p:spPr>
          <a:xfrm>
            <a:off x="-102009" y="1854858"/>
            <a:ext cx="698500" cy="23400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+mn-lt"/>
                <a:cs typeface="Calibri" pitchFamily="34" charset="0"/>
              </a:rPr>
              <a:t>Step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9EB2AEA-CBB4-4BCF-98C1-A2BD3F0BB362}"/>
              </a:ext>
            </a:extLst>
          </p:cNvPr>
          <p:cNvSpPr txBox="1"/>
          <p:nvPr/>
        </p:nvSpPr>
        <p:spPr>
          <a:xfrm>
            <a:off x="-102009" y="2262363"/>
            <a:ext cx="698500" cy="23400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+mn-lt"/>
                <a:cs typeface="Calibri" pitchFamily="34" charset="0"/>
              </a:rPr>
              <a:t>Step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7F485C-23F4-4AD4-8315-CC2258EB1781}"/>
              </a:ext>
            </a:extLst>
          </p:cNvPr>
          <p:cNvSpPr txBox="1"/>
          <p:nvPr/>
        </p:nvSpPr>
        <p:spPr>
          <a:xfrm>
            <a:off x="-102009" y="2704032"/>
            <a:ext cx="698500" cy="2340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+mn-lt"/>
                <a:cs typeface="Calibri" pitchFamily="34" charset="0"/>
              </a:rPr>
              <a:t>Step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17F084-3027-4E01-AD5C-94FEF0C17342}"/>
              </a:ext>
            </a:extLst>
          </p:cNvPr>
          <p:cNvSpPr txBox="1"/>
          <p:nvPr/>
        </p:nvSpPr>
        <p:spPr>
          <a:xfrm>
            <a:off x="622299" y="1577320"/>
            <a:ext cx="6267367" cy="261610"/>
          </a:xfrm>
          <a:prstGeom prst="rect">
            <a:avLst/>
          </a:prstGeom>
          <a:noFill/>
          <a:ln>
            <a:solidFill>
              <a:srgbClr val="002663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For </a:t>
            </a:r>
            <a:r>
              <a:rPr lang="en-IN" sz="1100" b="1" dirty="0"/>
              <a:t>each observation </a:t>
            </a:r>
            <a:r>
              <a:rPr lang="en-IN" sz="1100" dirty="0"/>
              <a:t>in our dataset, we calculated the </a:t>
            </a:r>
            <a:r>
              <a:rPr lang="en-IN" sz="1100" b="1" dirty="0"/>
              <a:t>predicted value </a:t>
            </a:r>
            <a:r>
              <a:rPr lang="en-IN" sz="1100" dirty="0"/>
              <a:t>of </a:t>
            </a:r>
            <a:r>
              <a:rPr lang="en-IN" sz="1100" b="1" dirty="0"/>
              <a:t>P (mvar49=1)</a:t>
            </a:r>
            <a:endParaRPr lang="en-IN" sz="1100" dirty="0">
              <a:latin typeface="+mn-lt"/>
              <a:cs typeface="Calibr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9A1DF7F-DAD9-4981-99F9-2CE7B25F0AAB}"/>
              </a:ext>
            </a:extLst>
          </p:cNvPr>
          <p:cNvSpPr txBox="1"/>
          <p:nvPr/>
        </p:nvSpPr>
        <p:spPr>
          <a:xfrm>
            <a:off x="622299" y="1848894"/>
            <a:ext cx="6267367" cy="396000"/>
          </a:xfrm>
          <a:prstGeom prst="rect">
            <a:avLst/>
          </a:prstGeom>
          <a:noFill/>
          <a:ln>
            <a:solidFill>
              <a:srgbClr val="00368C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 err="1"/>
              <a:t>Deciling</a:t>
            </a:r>
            <a:r>
              <a:rPr lang="en-IN" sz="1100" b="1" dirty="0"/>
              <a:t>- </a:t>
            </a:r>
            <a:r>
              <a:rPr lang="en-IN" sz="1100" dirty="0"/>
              <a:t>We </a:t>
            </a:r>
            <a:r>
              <a:rPr lang="en-IN" sz="1100" b="1" dirty="0"/>
              <a:t>partition </a:t>
            </a:r>
            <a:r>
              <a:rPr lang="en-IN" sz="1100" dirty="0"/>
              <a:t>training dataset into </a:t>
            </a:r>
            <a:r>
              <a:rPr lang="en-IN" sz="1100" b="1" dirty="0"/>
              <a:t>ten </a:t>
            </a:r>
            <a:r>
              <a:rPr lang="en-IN" sz="1100" dirty="0"/>
              <a:t>nearly equally-sized </a:t>
            </a:r>
            <a:r>
              <a:rPr lang="en-IN" sz="1100" b="1" dirty="0"/>
              <a:t>groups, based</a:t>
            </a:r>
            <a:r>
              <a:rPr lang="en-IN" sz="1100" dirty="0"/>
              <a:t> on the </a:t>
            </a:r>
            <a:r>
              <a:rPr lang="en-IN" sz="1100" b="1" dirty="0"/>
              <a:t>predicted probabilities </a:t>
            </a:r>
            <a:r>
              <a:rPr lang="en-IN" sz="1100" dirty="0"/>
              <a:t>(arranged in </a:t>
            </a:r>
            <a:r>
              <a:rPr lang="en-IN" sz="1100" b="1" dirty="0"/>
              <a:t>descending </a:t>
            </a:r>
            <a:r>
              <a:rPr lang="en-IN" sz="1100" dirty="0"/>
              <a:t>order</a:t>
            </a:r>
            <a:endParaRPr lang="en-IN" sz="1100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1241A6-5439-4F18-A892-7BAFD7816A03}"/>
              </a:ext>
            </a:extLst>
          </p:cNvPr>
          <p:cNvSpPr txBox="1"/>
          <p:nvPr/>
        </p:nvSpPr>
        <p:spPr>
          <a:xfrm>
            <a:off x="622299" y="2254858"/>
            <a:ext cx="6267367" cy="430887"/>
          </a:xfrm>
          <a:prstGeom prst="rect">
            <a:avLst/>
          </a:prstGeom>
          <a:noFill/>
          <a:ln>
            <a:solidFill>
              <a:srgbClr val="00368C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For the ten groups created, we calculate </a:t>
            </a:r>
            <a:r>
              <a:rPr lang="en-IN" sz="1100" b="1" dirty="0"/>
              <a:t>KS Measure Metric (</a:t>
            </a:r>
            <a:r>
              <a:rPr lang="en-IN" sz="1100" dirty="0"/>
              <a:t>The </a:t>
            </a:r>
            <a:r>
              <a:rPr lang="en-IN" sz="1100" b="1" dirty="0"/>
              <a:t>“KS Measure” </a:t>
            </a:r>
            <a:r>
              <a:rPr lang="en-IN" sz="1100" dirty="0"/>
              <a:t>reflects the </a:t>
            </a:r>
            <a:r>
              <a:rPr lang="en-IN" sz="1100" b="1" dirty="0"/>
              <a:t>power </a:t>
            </a:r>
            <a:r>
              <a:rPr lang="en-IN" sz="1100" dirty="0"/>
              <a:t>of the logistic model to </a:t>
            </a:r>
            <a:r>
              <a:rPr lang="en-IN" sz="1100" b="1" dirty="0"/>
              <a:t>discriminate </a:t>
            </a:r>
            <a:r>
              <a:rPr lang="en-IN" sz="1100" dirty="0"/>
              <a:t>between </a:t>
            </a:r>
            <a:r>
              <a:rPr lang="en-IN" sz="1100" b="1" dirty="0"/>
              <a:t>“Success Events” </a:t>
            </a:r>
            <a:r>
              <a:rPr lang="en-IN" sz="1100" dirty="0"/>
              <a:t>and </a:t>
            </a:r>
            <a:r>
              <a:rPr lang="en-IN" sz="1100" b="1" dirty="0"/>
              <a:t>“Failure 	Events”)</a:t>
            </a:r>
            <a:endParaRPr lang="en-IN" sz="1100" dirty="0">
              <a:latin typeface="+mn-lt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F704F63-308B-47E1-A3F8-E06593E0BAAF}"/>
              </a:ext>
            </a:extLst>
          </p:cNvPr>
          <p:cNvSpPr txBox="1"/>
          <p:nvPr/>
        </p:nvSpPr>
        <p:spPr>
          <a:xfrm>
            <a:off x="622299" y="2695708"/>
            <a:ext cx="6267367" cy="261610"/>
          </a:xfrm>
          <a:prstGeom prst="rect">
            <a:avLst/>
          </a:prstGeom>
          <a:noFill/>
          <a:ln>
            <a:solidFill>
              <a:srgbClr val="002663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We determine the maximum value of the KS Measure</a:t>
            </a:r>
            <a:endParaRPr lang="en-IN" sz="1100" dirty="0">
              <a:latin typeface="+mn-lt"/>
              <a:cs typeface="Calibri" pitchFamily="34" charset="0"/>
            </a:endParaRPr>
          </a:p>
        </p:txBody>
      </p:sp>
      <p:pic>
        <p:nvPicPr>
          <p:cNvPr id="40" name="Picture 39" descr="A picture containing silhouette&#10;&#10;Description generated with very high confidence">
            <a:extLst>
              <a:ext uri="{FF2B5EF4-FFF2-40B4-BE49-F238E27FC236}">
                <a16:creationId xmlns:a16="http://schemas.microsoft.com/office/drawing/2014/main" xmlns="" id="{B3BBB9B0-2060-4405-9448-C48D30C476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309058">
            <a:off x="51403" y="5751345"/>
            <a:ext cx="609406" cy="6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925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5654</TotalTime>
  <Words>3553</Words>
  <Application>Microsoft Office PowerPoint</Application>
  <PresentationFormat>Widescreen</PresentationFormat>
  <Paragraphs>676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MS PGothic</vt:lpstr>
      <vt:lpstr>Arial</vt:lpstr>
      <vt:lpstr>Baskerville Old Face</vt:lpstr>
      <vt:lpstr>Calibri</vt:lpstr>
      <vt:lpstr>Cambria Math</vt:lpstr>
      <vt:lpstr>Courier New</vt:lpstr>
      <vt:lpstr>Garamond-Bold</vt:lpstr>
      <vt:lpstr>Helvetica Neue</vt:lpstr>
      <vt:lpstr>q_serif</vt:lpstr>
      <vt:lpstr>Rockwell</vt:lpstr>
      <vt:lpstr>Rockwell-Bold</vt:lpstr>
      <vt:lpstr>Times New Roman</vt:lpstr>
      <vt:lpstr>Wingdings</vt:lpstr>
      <vt:lpstr>RIM Template 20121011</vt:lpstr>
      <vt:lpstr>Worksheet</vt:lpstr>
      <vt:lpstr>American Express Campus  Analyze This 2017</vt:lpstr>
      <vt:lpstr>Team Details</vt:lpstr>
      <vt:lpstr>The Case and the data</vt:lpstr>
      <vt:lpstr>The Case and the data</vt:lpstr>
      <vt:lpstr>Strategy to decide final list </vt:lpstr>
      <vt:lpstr>Estimation Technique Used</vt:lpstr>
      <vt:lpstr>Exploratory Data Analysis &amp; Model Preparation</vt:lpstr>
      <vt:lpstr>Estimation Technique Used</vt:lpstr>
      <vt:lpstr>Estimation Technique Used</vt:lpstr>
      <vt:lpstr>Details of each Variable used in the logic/mode/strategy</vt:lpstr>
      <vt:lpstr>Reasons for Technique(s) Used</vt:lpstr>
      <vt:lpstr>Decision Tree</vt:lpstr>
      <vt:lpstr>Thank You</vt:lpstr>
      <vt:lpstr>Appendices</vt:lpstr>
      <vt:lpstr>Appendix 1: Logistic Regression Code (1/2) </vt:lpstr>
      <vt:lpstr>Appendix 1: Logistic Regression Code (2/2) </vt:lpstr>
      <vt:lpstr>Appendix 2: Decision Tree Code (1/2) </vt:lpstr>
      <vt:lpstr>Appendix 2: Decision Tree Code (2/2) </vt:lpstr>
    </vt:vector>
  </TitlesOfParts>
  <Company>American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Windows User</cp:lastModifiedBy>
  <cp:revision>460</cp:revision>
  <cp:lastPrinted>2011-08-01T15:38:59Z</cp:lastPrinted>
  <dcterms:created xsi:type="dcterms:W3CDTF">2013-03-25T08:52:41Z</dcterms:created>
  <dcterms:modified xsi:type="dcterms:W3CDTF">2017-08-27T18:12:47Z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