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71" r:id="rId2"/>
    <p:sldId id="263" r:id="rId3"/>
    <p:sldId id="266" r:id="rId4"/>
    <p:sldId id="265" r:id="rId5"/>
    <p:sldId id="267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5143500" type="screen16x9"/>
  <p:notesSz cx="7315200" cy="9601200"/>
  <p:embeddedFontLst>
    <p:embeddedFont>
      <p:font typeface="Questrial" charset="0"/>
      <p:regular r:id="rId18"/>
    </p:embeddedFont>
    <p:embeddedFont>
      <p:font typeface="Garamond" pitchFamily="18" charset="0"/>
      <p:regular r:id="rId19"/>
      <p:bold r:id="rId20"/>
      <p:italic r:id="rId21"/>
    </p:embeddedFont>
    <p:embeddedFont>
      <p:font typeface="Comic Sans MS" pitchFamily="66" charset="0"/>
      <p:regular r:id="rId22"/>
      <p:bold r:id="rId23"/>
      <p:italic r:id="rId24"/>
      <p:boldItalic r:id="rId25"/>
    </p:embeddedFont>
    <p:embeddedFont>
      <p:font typeface="Webdings" pitchFamily="18" charset="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No. of Passengers</a:t>
            </a:r>
            <a:endParaRPr lang="en-US" dirty="0"/>
          </a:p>
        </c:rich>
      </c:tx>
      <c:layout>
        <c:manualLayout>
          <c:xMode val="edge"/>
          <c:yMode val="edge"/>
          <c:x val="0.35911993414156385"/>
          <c:y val="0"/>
        </c:manualLayout>
      </c:layout>
    </c:title>
    <c:plotArea>
      <c:layout>
        <c:manualLayout>
          <c:layoutTarget val="inner"/>
          <c:xMode val="edge"/>
          <c:yMode val="edge"/>
          <c:x val="8.7785511811023606E-2"/>
          <c:y val="0.10026723932235743"/>
          <c:w val="0.85245074587195535"/>
          <c:h val="0.7030974111190646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0">
                  <c:v>348</c:v>
                </c:pt>
                <c:pt idx="1">
                  <c:v>1186862</c:v>
                </c:pt>
                <c:pt idx="2">
                  <c:v>106347</c:v>
                </c:pt>
                <c:pt idx="3">
                  <c:v>29766</c:v>
                </c:pt>
                <c:pt idx="4">
                  <c:v>9861</c:v>
                </c:pt>
                <c:pt idx="5">
                  <c:v>49212</c:v>
                </c:pt>
                <c:pt idx="6">
                  <c:v>22234</c:v>
                </c:pt>
                <c:pt idx="7">
                  <c:v>57</c:v>
                </c:pt>
                <c:pt idx="8">
                  <c:v>35</c:v>
                </c:pt>
                <c:pt idx="9">
                  <c:v>4</c:v>
                </c:pt>
              </c:numCache>
            </c:numRef>
          </c:val>
        </c:ser>
        <c:axId val="56686080"/>
        <c:axId val="56687616"/>
      </c:barChart>
      <c:catAx>
        <c:axId val="5668608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56687616"/>
        <c:crosses val="autoZero"/>
        <c:auto val="1"/>
        <c:lblAlgn val="ctr"/>
        <c:lblOffset val="100"/>
      </c:catAx>
      <c:valAx>
        <c:axId val="56687616"/>
        <c:scaling>
          <c:orientation val="minMax"/>
        </c:scaling>
        <c:axPos val="l"/>
        <c:majorGridlines/>
        <c:numFmt formatCode="_(* #,##0_);_(* \(#,##0\);_(* &quot;-&quot;??_);_(@_)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566860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en-US"/>
          </a:p>
        </c:txPr>
      </c:dTable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4"/>
  <c:chart>
    <c:title>
      <c:tx>
        <c:rich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r>
              <a:rPr lang="en-US" sz="1600">
                <a:solidFill>
                  <a:srgbClr val="FF0000"/>
                </a:solidFill>
              </a:rPr>
              <a:t>Number of Taxi Rides per day</a:t>
            </a:r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0.12843285165153961"/>
          <c:y val="6.7901234567901245E-2"/>
          <c:w val="0.8440989328280617"/>
          <c:h val="0.5384796344901332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[$-409]d\-mmm;@</c:formatCode>
                <c:ptCount val="3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</c:numCache>
            </c:numRef>
          </c:cat>
          <c:val>
            <c:numRef>
              <c:f>Sheet1!$B$2:$B$31</c:f>
              <c:numCache>
                <c:formatCode>_(* #,##0_);_(* \(#,##0\);_(* "-"??_);_(@_)</c:formatCode>
                <c:ptCount val="30"/>
                <c:pt idx="0">
                  <c:v>42869</c:v>
                </c:pt>
                <c:pt idx="1">
                  <c:v>46339</c:v>
                </c:pt>
                <c:pt idx="2">
                  <c:v>54391</c:v>
                </c:pt>
                <c:pt idx="3">
                  <c:v>66186</c:v>
                </c:pt>
                <c:pt idx="4">
                  <c:v>51552</c:v>
                </c:pt>
                <c:pt idx="5">
                  <c:v>38993</c:v>
                </c:pt>
                <c:pt idx="6">
                  <c:v>40615</c:v>
                </c:pt>
                <c:pt idx="7">
                  <c:v>47278</c:v>
                </c:pt>
                <c:pt idx="8">
                  <c:v>45042</c:v>
                </c:pt>
                <c:pt idx="9">
                  <c:v>50795</c:v>
                </c:pt>
                <c:pt idx="10">
                  <c:v>59278</c:v>
                </c:pt>
                <c:pt idx="11">
                  <c:v>48480</c:v>
                </c:pt>
                <c:pt idx="12">
                  <c:v>37941</c:v>
                </c:pt>
                <c:pt idx="13">
                  <c:v>37737</c:v>
                </c:pt>
                <c:pt idx="14">
                  <c:v>42177</c:v>
                </c:pt>
                <c:pt idx="15">
                  <c:v>45686</c:v>
                </c:pt>
                <c:pt idx="16">
                  <c:v>52327</c:v>
                </c:pt>
                <c:pt idx="17">
                  <c:v>60909</c:v>
                </c:pt>
                <c:pt idx="18">
                  <c:v>52528</c:v>
                </c:pt>
                <c:pt idx="19">
                  <c:v>38499</c:v>
                </c:pt>
                <c:pt idx="20">
                  <c:v>39289</c:v>
                </c:pt>
                <c:pt idx="21">
                  <c:v>41869</c:v>
                </c:pt>
                <c:pt idx="22">
                  <c:v>45032</c:v>
                </c:pt>
                <c:pt idx="23">
                  <c:v>50677</c:v>
                </c:pt>
                <c:pt idx="24">
                  <c:v>58952</c:v>
                </c:pt>
                <c:pt idx="25">
                  <c:v>51363</c:v>
                </c:pt>
                <c:pt idx="26">
                  <c:v>39832</c:v>
                </c:pt>
                <c:pt idx="27">
                  <c:v>37497</c:v>
                </c:pt>
                <c:pt idx="28">
                  <c:v>38168</c:v>
                </c:pt>
                <c:pt idx="29">
                  <c:v>42425</c:v>
                </c:pt>
              </c:numCache>
            </c:numRef>
          </c:val>
        </c:ser>
        <c:marker val="1"/>
        <c:axId val="71866624"/>
        <c:axId val="71868800"/>
      </c:lineChart>
      <c:dateAx>
        <c:axId val="71866624"/>
        <c:scaling>
          <c:orientation val="minMax"/>
        </c:scaling>
        <c:axPos val="b"/>
        <c:numFmt formatCode="[$-409]d\-mmm;@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1868800"/>
        <c:crosses val="autoZero"/>
        <c:auto val="1"/>
        <c:lblOffset val="100"/>
      </c:dateAx>
      <c:valAx>
        <c:axId val="71868800"/>
        <c:scaling>
          <c:orientation val="minMax"/>
        </c:scaling>
        <c:axPos val="l"/>
        <c:majorGridlines/>
        <c:numFmt formatCode="_(* #,##0_);_(* \(#,##0\);_(* &quot;-&quot;??_);_(@_)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1866624"/>
        <c:crosses val="autoZero"/>
        <c:crossBetween val="between"/>
        <c:majorUnit val="20000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layout/>
      <c:txPr>
        <a:bodyPr/>
        <a:lstStyle/>
        <a:p>
          <a:pPr>
            <a:defRPr sz="1200">
              <a:solidFill>
                <a:srgbClr val="FF0000"/>
              </a:solidFill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 Taxi Rides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_(* #,##0_);_(* \(#,##0\);_(* "-"??_);_(@_)</c:formatCode>
                <c:ptCount val="7"/>
                <c:pt idx="0">
                  <c:v>38816.25</c:v>
                </c:pt>
                <c:pt idx="1">
                  <c:v>38784.5</c:v>
                </c:pt>
                <c:pt idx="2">
                  <c:v>42472.2</c:v>
                </c:pt>
                <c:pt idx="3">
                  <c:v>44904.800000000003</c:v>
                </c:pt>
                <c:pt idx="4">
                  <c:v>52047.5</c:v>
                </c:pt>
                <c:pt idx="5">
                  <c:v>61331.25</c:v>
                </c:pt>
                <c:pt idx="6">
                  <c:v>50980.75</c:v>
                </c:pt>
              </c:numCache>
            </c:numRef>
          </c:val>
        </c:ser>
        <c:axId val="55106560"/>
        <c:axId val="56681216"/>
      </c:barChart>
      <c:catAx>
        <c:axId val="55106560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56681216"/>
        <c:crosses val="autoZero"/>
        <c:auto val="1"/>
        <c:lblAlgn val="ctr"/>
        <c:lblOffset val="100"/>
      </c:catAx>
      <c:valAx>
        <c:axId val="56681216"/>
        <c:scaling>
          <c:orientation val="minMax"/>
        </c:scaling>
        <c:axPos val="l"/>
        <c:majorGridlines/>
        <c:numFmt formatCode="_(* #,##0_);_(* \(#,##0\);_(* &quot;-&quot;??_);_(@_)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55106560"/>
        <c:crosses val="autoZero"/>
        <c:crossBetween val="between"/>
        <c:majorUnit val="20000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4"/>
  <c:chart>
    <c:title>
      <c:tx>
        <c:rich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r>
              <a:rPr lang="en-US" sz="1600" dirty="0">
                <a:solidFill>
                  <a:srgbClr val="C00000"/>
                </a:solidFill>
              </a:rPr>
              <a:t>Number of Taxi </a:t>
            </a:r>
            <a:r>
              <a:rPr lang="en-US" sz="1600" dirty="0" smtClean="0">
                <a:solidFill>
                  <a:srgbClr val="C00000"/>
                </a:solidFill>
              </a:rPr>
              <a:t>Drops </a:t>
            </a:r>
            <a:r>
              <a:rPr lang="en-US" sz="1600" dirty="0">
                <a:solidFill>
                  <a:srgbClr val="C00000"/>
                </a:solidFill>
              </a:rPr>
              <a:t>per </a:t>
            </a:r>
            <a:r>
              <a:rPr lang="en-US" sz="1600" dirty="0" smtClean="0">
                <a:solidFill>
                  <a:srgbClr val="C00000"/>
                </a:solidFill>
              </a:rPr>
              <a:t>hour</a:t>
            </a:r>
            <a:endParaRPr lang="en-US" sz="1600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19868686868686872"/>
          <c:y val="0"/>
        </c:manualLayout>
      </c:layout>
    </c:title>
    <c:plotArea>
      <c:layout>
        <c:manualLayout>
          <c:layoutTarget val="inner"/>
          <c:xMode val="edge"/>
          <c:yMode val="edge"/>
          <c:x val="0.12216754155730535"/>
          <c:y val="0.14814814814814817"/>
          <c:w val="0.84409893282806192"/>
          <c:h val="0.5384796344901335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Rides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73424</c:v>
                </c:pt>
                <c:pt idx="1">
                  <c:v>53430</c:v>
                </c:pt>
                <c:pt idx="2">
                  <c:v>37543</c:v>
                </c:pt>
                <c:pt idx="3">
                  <c:v>25143</c:v>
                </c:pt>
                <c:pt idx="4">
                  <c:v>22250</c:v>
                </c:pt>
                <c:pt idx="5">
                  <c:v>16923</c:v>
                </c:pt>
                <c:pt idx="6">
                  <c:v>20191</c:v>
                </c:pt>
                <c:pt idx="7">
                  <c:v>34556</c:v>
                </c:pt>
                <c:pt idx="8">
                  <c:v>54685</c:v>
                </c:pt>
                <c:pt idx="9">
                  <c:v>60980</c:v>
                </c:pt>
                <c:pt idx="10">
                  <c:v>57085</c:v>
                </c:pt>
                <c:pt idx="11">
                  <c:v>55883</c:v>
                </c:pt>
                <c:pt idx="12">
                  <c:v>57348</c:v>
                </c:pt>
                <c:pt idx="13">
                  <c:v>57654</c:v>
                </c:pt>
                <c:pt idx="14">
                  <c:v>64180</c:v>
                </c:pt>
                <c:pt idx="15">
                  <c:v>71694</c:v>
                </c:pt>
                <c:pt idx="16">
                  <c:v>77523</c:v>
                </c:pt>
                <c:pt idx="17">
                  <c:v>83683</c:v>
                </c:pt>
                <c:pt idx="18">
                  <c:v>94844</c:v>
                </c:pt>
                <c:pt idx="19">
                  <c:v>94360</c:v>
                </c:pt>
                <c:pt idx="20">
                  <c:v>72071</c:v>
                </c:pt>
                <c:pt idx="21">
                  <c:v>69873</c:v>
                </c:pt>
                <c:pt idx="22">
                  <c:v>73452</c:v>
                </c:pt>
                <c:pt idx="23">
                  <c:v>75951</c:v>
                </c:pt>
              </c:numCache>
            </c:numRef>
          </c:val>
        </c:ser>
        <c:marker val="1"/>
        <c:axId val="131388544"/>
        <c:axId val="131813376"/>
      </c:lineChart>
      <c:catAx>
        <c:axId val="1313885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31813376"/>
        <c:crosses val="autoZero"/>
        <c:auto val="1"/>
        <c:lblAlgn val="ctr"/>
        <c:lblOffset val="100"/>
      </c:catAx>
      <c:valAx>
        <c:axId val="1318133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31388544"/>
        <c:crosses val="autoZero"/>
        <c:crossBetween val="between"/>
        <c:majorUnit val="20000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4"/>
  <c:chart>
    <c:title>
      <c:tx>
        <c:rich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r>
              <a:rPr lang="en-US" sz="1600" dirty="0">
                <a:solidFill>
                  <a:srgbClr val="C00000"/>
                </a:solidFill>
              </a:rPr>
              <a:t>Number of Taxi Rides per </a:t>
            </a:r>
            <a:r>
              <a:rPr lang="en-US" sz="1600" dirty="0" smtClean="0">
                <a:solidFill>
                  <a:srgbClr val="C00000"/>
                </a:solidFill>
              </a:rPr>
              <a:t>hour</a:t>
            </a:r>
            <a:endParaRPr lang="en-US" sz="1600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19868686868686872"/>
          <c:y val="0"/>
        </c:manualLayout>
      </c:layout>
    </c:title>
    <c:plotArea>
      <c:layout>
        <c:manualLayout>
          <c:layoutTarget val="inner"/>
          <c:xMode val="edge"/>
          <c:yMode val="edge"/>
          <c:x val="0.12216754155730539"/>
          <c:y val="0.14814814814814825"/>
          <c:w val="0.84409893282806214"/>
          <c:h val="0.5384796344901339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Rides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66091</c:v>
                </c:pt>
                <c:pt idx="1">
                  <c:v>49900</c:v>
                </c:pt>
                <c:pt idx="2">
                  <c:v>34869</c:v>
                </c:pt>
                <c:pt idx="3">
                  <c:v>24356</c:v>
                </c:pt>
                <c:pt idx="4">
                  <c:v>21575</c:v>
                </c:pt>
                <c:pt idx="5">
                  <c:v>16770</c:v>
                </c:pt>
                <c:pt idx="6">
                  <c:v>22896</c:v>
                </c:pt>
                <c:pt idx="7">
                  <c:v>40171</c:v>
                </c:pt>
                <c:pt idx="8">
                  <c:v>58716</c:v>
                </c:pt>
                <c:pt idx="9">
                  <c:v>60246</c:v>
                </c:pt>
                <c:pt idx="10">
                  <c:v>55371</c:v>
                </c:pt>
                <c:pt idx="11">
                  <c:v>56615</c:v>
                </c:pt>
                <c:pt idx="12">
                  <c:v>57832</c:v>
                </c:pt>
                <c:pt idx="13">
                  <c:v>58310</c:v>
                </c:pt>
                <c:pt idx="14">
                  <c:v>67355</c:v>
                </c:pt>
                <c:pt idx="15">
                  <c:v>74096</c:v>
                </c:pt>
                <c:pt idx="16">
                  <c:v>78908</c:v>
                </c:pt>
                <c:pt idx="17">
                  <c:v>85783</c:v>
                </c:pt>
                <c:pt idx="18">
                  <c:v>94628</c:v>
                </c:pt>
                <c:pt idx="19">
                  <c:v>89682</c:v>
                </c:pt>
                <c:pt idx="20">
                  <c:v>68142</c:v>
                </c:pt>
                <c:pt idx="21">
                  <c:v>71992</c:v>
                </c:pt>
                <c:pt idx="22">
                  <c:v>74337</c:v>
                </c:pt>
                <c:pt idx="23">
                  <c:v>76085</c:v>
                </c:pt>
              </c:numCache>
            </c:numRef>
          </c:val>
        </c:ser>
        <c:marker val="1"/>
        <c:axId val="76367744"/>
        <c:axId val="76369280"/>
      </c:lineChart>
      <c:catAx>
        <c:axId val="763677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369280"/>
        <c:crosses val="autoZero"/>
        <c:auto val="1"/>
        <c:lblAlgn val="ctr"/>
        <c:lblOffset val="100"/>
      </c:catAx>
      <c:valAx>
        <c:axId val="763692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367744"/>
        <c:crosses val="autoZero"/>
        <c:crossBetween val="between"/>
        <c:majorUnit val="20000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8"/>
  <c:chart>
    <c:title>
      <c:tx>
        <c:rich>
          <a:bodyPr/>
          <a:lstStyle/>
          <a:p>
            <a:pPr>
              <a:defRPr/>
            </a:pPr>
            <a:r>
              <a:rPr lang="en-IN" sz="1200" dirty="0" smtClean="0"/>
              <a:t>Vendor</a:t>
            </a:r>
            <a:r>
              <a:rPr lang="en-IN" sz="1200" baseline="0" dirty="0" smtClean="0"/>
              <a:t> ID</a:t>
            </a:r>
            <a:endParaRPr lang="en-IN" sz="1200" dirty="0"/>
          </a:p>
        </c:rich>
      </c:tx>
      <c:layout>
        <c:manualLayout>
          <c:xMode val="edge"/>
          <c:yMode val="edge"/>
          <c:x val="0.43959239668396238"/>
          <c:y val="0"/>
        </c:manualLayout>
      </c:layout>
    </c:title>
    <c:plotArea>
      <c:layout>
        <c:manualLayout>
          <c:layoutTarget val="inner"/>
          <c:xMode val="edge"/>
          <c:yMode val="edge"/>
          <c:x val="0.23948868717031013"/>
          <c:y val="0.12101710707777794"/>
          <c:w val="0.64697410558385715"/>
          <c:h val="0.6014171136047843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287772</c:v>
                </c:pt>
                <c:pt idx="1">
                  <c:v>1116954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</c:ser>
        <c:axId val="143634816"/>
        <c:axId val="143637504"/>
      </c:barChart>
      <c:catAx>
        <c:axId val="143634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	</a:t>
                </a:r>
                <a:r>
                  <a:rPr lang="en-IN" sz="1000" dirty="0" smtClean="0"/>
                  <a:t>Vendor ID</a:t>
                </a:r>
                <a:endParaRPr lang="en-IN" sz="1000" dirty="0"/>
              </a:p>
            </c:rich>
          </c:tx>
          <c:layout>
            <c:manualLayout>
              <c:xMode val="edge"/>
              <c:yMode val="edge"/>
              <c:x val="0.25574407959623091"/>
              <c:y val="0.8419999170603245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3637504"/>
        <c:crosses val="autoZero"/>
        <c:auto val="1"/>
        <c:lblAlgn val="ctr"/>
        <c:lblOffset val="100"/>
      </c:catAx>
      <c:valAx>
        <c:axId val="143637504"/>
        <c:scaling>
          <c:orientation val="minMax"/>
        </c:scaling>
        <c:axPos val="l"/>
        <c:majorGridlines/>
        <c:numFmt formatCode="_(* #,##0_);_(* \(#,##0\);_(* &quot;-&quot;??_);_(@_)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36348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/>
          <a:lstStyle/>
          <a:p>
            <a:pPr>
              <a:defRPr sz="1400"/>
            </a:pPr>
            <a:r>
              <a:rPr lang="en-IN" sz="1400"/>
              <a:t>Vendor ID</a:t>
            </a:r>
          </a:p>
        </c:rich>
      </c:tx>
      <c:layout>
        <c:manualLayout>
          <c:xMode val="edge"/>
          <c:yMode val="edge"/>
          <c:x val="0.28193663292088494"/>
          <c:y val="5.0524964522169556E-4"/>
        </c:manualLayout>
      </c:layout>
    </c:title>
    <c:view3D>
      <c:perspective val="30"/>
    </c:view3D>
    <c:plotArea>
      <c:layout>
        <c:manualLayout>
          <c:layoutTarget val="inner"/>
          <c:xMode val="edge"/>
          <c:yMode val="edge"/>
          <c:x val="2.9761904761904786E-3"/>
          <c:y val="0.31318021544990204"/>
          <c:w val="0.7440476190476194"/>
          <c:h val="0.3890696665889208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Percent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287772</c:v>
                </c:pt>
                <c:pt idx="1">
                  <c:v>1116954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Lbls>
            <c:showPercent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dLbls>
            <c:showPercent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</c:ser>
        <c:dLbls>
          <c:showPercent val="1"/>
        </c:dLbls>
      </c:pie3DChart>
    </c:plotArea>
    <c:legend>
      <c:legendPos val="b"/>
      <c:layout>
        <c:manualLayout>
          <c:xMode val="edge"/>
          <c:yMode val="edge"/>
          <c:x val="0.31701818522684683"/>
          <c:y val="0.69649051329665557"/>
          <c:w val="0.22310648668916391"/>
          <c:h val="0.12926695852240444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19137"/>
            <a:ext cx="6400799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8711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117475"/>
            <a:ext cx="8153399" cy="549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676400" y="1428750"/>
            <a:ext cx="69341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3493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SzPct val="100000"/>
              <a:buFont typeface="Questrial"/>
              <a:buChar char="•"/>
              <a:defRPr sz="2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Courier New"/>
              <a:buChar char="o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Courier New"/>
              <a:buChar char="o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0" y="1200150"/>
            <a:ext cx="1295400" cy="742949"/>
          </a:xfrm>
          <a:prstGeom prst="rect">
            <a:avLst/>
          </a:prstGeom>
          <a:solidFill>
            <a:srgbClr val="D59F0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371600" y="1200150"/>
            <a:ext cx="7772400" cy="742949"/>
          </a:xfrm>
          <a:prstGeom prst="rect">
            <a:avLst/>
          </a:prstGeom>
          <a:solidFill>
            <a:srgbClr val="98002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Font typeface="Questrial"/>
              <a:buNone/>
              <a:defRPr sz="28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284163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1600" y="1200150"/>
            <a:ext cx="76199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  <a:defRPr sz="4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12647" y="118109"/>
            <a:ext cx="8153399" cy="1005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1919817"/>
            <a:ext cx="3886200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3493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SzPct val="100000"/>
              <a:buFont typeface="Questrial"/>
              <a:buChar char="•"/>
              <a:defRPr sz="2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Courier New"/>
              <a:buChar char="o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Courier New"/>
              <a:buChar char="o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800600" y="1919817"/>
            <a:ext cx="3886200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3493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SzPct val="100000"/>
              <a:buFont typeface="Questrial"/>
              <a:buChar char="•"/>
              <a:defRPr sz="2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Courier New"/>
              <a:buChar char="o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Courier New"/>
              <a:buChar char="o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09600" y="1362287"/>
            <a:ext cx="3886200" cy="530351"/>
          </a:xfrm>
          <a:prstGeom prst="rect">
            <a:avLst/>
          </a:prstGeom>
          <a:solidFill>
            <a:srgbClr val="003A63"/>
          </a:solidFill>
          <a:ln>
            <a:noFill/>
          </a:ln>
        </p:spPr>
        <p:txBody>
          <a:bodyPr lIns="91425" tIns="91425" rIns="91425" bIns="91425" anchor="ctr" anchorCtr="0"/>
          <a:lstStyle>
            <a:lvl1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Font typeface="Questrial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Courier New"/>
              <a:buChar char="o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Courier New"/>
              <a:buChar char="o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800600" y="1362287"/>
            <a:ext cx="3886200" cy="530351"/>
          </a:xfrm>
          <a:prstGeom prst="rect">
            <a:avLst/>
          </a:prstGeom>
          <a:solidFill>
            <a:srgbClr val="D59F0F"/>
          </a:solidFill>
          <a:ln>
            <a:noFill/>
          </a:ln>
        </p:spPr>
        <p:txBody>
          <a:bodyPr lIns="91425" tIns="91425" rIns="91425" bIns="91425" anchor="ctr" anchorCtr="0"/>
          <a:lstStyle>
            <a:lvl1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Font typeface="Questrial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Courier New"/>
              <a:buChar char="o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Courier New"/>
              <a:buChar char="o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117475"/>
            <a:ext cx="8153399" cy="549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153400" y="4811712"/>
            <a:ext cx="609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4811712"/>
            <a:ext cx="7467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118109"/>
            <a:ext cx="8153399" cy="1005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A63"/>
              </a:buClr>
              <a:buFont typeface="Questrial"/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1600199" cy="3124199"/>
          </a:xfrm>
          <a:prstGeom prst="rect">
            <a:avLst/>
          </a:prstGeom>
          <a:solidFill>
            <a:srgbClr val="003A63"/>
          </a:solidFill>
          <a:ln w="50800" cap="sq" cmpd="dbl">
            <a:solidFill>
              <a:srgbClr val="003A6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spcAft>
                <a:spcPts val="1000"/>
              </a:spcAft>
              <a:buClr>
                <a:srgbClr val="98002E"/>
              </a:buClr>
              <a:buFont typeface="Questrial"/>
              <a:buNone/>
              <a:defRPr sz="18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284163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Font typeface="Arial"/>
              <a:buNone/>
              <a:defRPr sz="1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Font typeface="Courier New"/>
              <a:buNone/>
              <a:defRPr sz="1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Font typeface="Courier New"/>
              <a:buNone/>
              <a:defRPr sz="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Font typeface="Noto Sans Symbols"/>
              <a:buNone/>
              <a:defRPr sz="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2362200" y="1428750"/>
            <a:ext cx="640079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3493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SzPct val="100000"/>
              <a:buFont typeface="Questrial"/>
              <a:buChar char="•"/>
              <a:defRPr sz="2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Courier New"/>
              <a:buChar char="o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Courier New"/>
              <a:buChar char="o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153400" y="4811712"/>
            <a:ext cx="609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4811712"/>
            <a:ext cx="7467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117475"/>
            <a:ext cx="8153399" cy="549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1352550"/>
            <a:ext cx="3886200" cy="3268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3493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SzPct val="100000"/>
              <a:buFont typeface="Questrial"/>
              <a:buChar char="•"/>
              <a:defRPr sz="2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Arial"/>
              <a:buChar char="•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Arial"/>
              <a:buChar char="•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844901" y="1352549"/>
            <a:ext cx="3886200" cy="326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3493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SzPct val="100000"/>
              <a:buFont typeface="Questrial"/>
              <a:buChar char="•"/>
              <a:defRPr sz="2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Arial"/>
              <a:buChar char="•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Arial"/>
              <a:buChar char="•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6507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4639136"/>
            <a:ext cx="9144000" cy="504102"/>
          </a:xfrm>
          <a:prstGeom prst="rect">
            <a:avLst/>
          </a:prstGeom>
          <a:solidFill>
            <a:srgbClr val="F5792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38972" tIns="38972" rIns="38972" bIns="38972" numCol="1" rtlCol="0" anchor="ctr" anchorCtr="0" compatLnSpc="1">
            <a:prstTxWarp prst="textNoShape">
              <a:avLst/>
            </a:prstTxWarp>
          </a:bodyPr>
          <a:lstStyle/>
          <a:p>
            <a:pPr marL="200271" marR="0" indent="-200271" algn="l" defTabSz="779435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4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" y="4696582"/>
            <a:ext cx="9143999" cy="34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7943" tIns="38972" rIns="77943" bIns="38972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  <a:tabLst>
                <a:tab pos="2533162" algn="ctr"/>
                <a:tab pos="5066325" algn="r"/>
              </a:tabLst>
            </a:pPr>
            <a:r>
              <a:rPr lang="en-US" sz="1700" u="none" dirty="0" smtClean="0">
                <a:solidFill>
                  <a:schemeClr val="bg1"/>
                </a:solidFill>
              </a:rPr>
              <a:t>Ashish</a:t>
            </a:r>
            <a:r>
              <a:rPr lang="en-US" sz="1700" u="none" baseline="0" dirty="0" smtClean="0">
                <a:solidFill>
                  <a:schemeClr val="bg1"/>
                </a:solidFill>
              </a:rPr>
              <a:t> Khurana</a:t>
            </a:r>
            <a:endParaRPr lang="en-US" sz="170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12775" y="1352550"/>
            <a:ext cx="8153399" cy="324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34938" algn="l" rtl="0">
              <a:spcBef>
                <a:spcPts val="700"/>
              </a:spcBef>
              <a:spcAft>
                <a:spcPts val="0"/>
              </a:spcAft>
              <a:buClr>
                <a:srgbClr val="98002E"/>
              </a:buClr>
              <a:buSzPct val="100000"/>
              <a:buFont typeface="Questrial"/>
              <a:buChar char="•"/>
              <a:defRPr sz="29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19062" algn="l" rtl="0">
              <a:spcBef>
                <a:spcPts val="550"/>
              </a:spcBef>
              <a:spcAft>
                <a:spcPts val="0"/>
              </a:spcAft>
              <a:buClr>
                <a:srgbClr val="003A63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6365" algn="l" rtl="0">
              <a:spcBef>
                <a:spcPts val="500"/>
              </a:spcBef>
              <a:spcAft>
                <a:spcPts val="0"/>
              </a:spcAft>
              <a:buClr>
                <a:srgbClr val="D59F0F"/>
              </a:buClr>
              <a:buSzPct val="70000"/>
              <a:buFont typeface="Courier New"/>
              <a:buChar char="o"/>
              <a:defRPr sz="23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46050" algn="l" rtl="0">
              <a:spcBef>
                <a:spcPts val="400"/>
              </a:spcBef>
              <a:spcAft>
                <a:spcPts val="0"/>
              </a:spcAft>
              <a:buClr>
                <a:srgbClr val="98002E"/>
              </a:buClr>
              <a:buSzPct val="64999"/>
              <a:buFont typeface="Courier New"/>
              <a:buChar char="o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003A63"/>
              </a:buClr>
              <a:buSzPct val="64999"/>
              <a:buFont typeface="Noto Sans Symbols"/>
              <a:buChar char="▪"/>
              <a:defRPr sz="20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23622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1095375"/>
            <a:ext cx="9144000" cy="239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5685" y="709612"/>
            <a:ext cx="533399" cy="171449"/>
          </a:xfrm>
          <a:prstGeom prst="rect">
            <a:avLst/>
          </a:prstGeom>
          <a:solidFill>
            <a:srgbClr val="D59F0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599325" y="709612"/>
            <a:ext cx="8553450" cy="171449"/>
          </a:xfrm>
          <a:prstGeom prst="rect">
            <a:avLst/>
          </a:prstGeom>
          <a:solidFill>
            <a:srgbClr val="98002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117475"/>
            <a:ext cx="8153399" cy="549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003A63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922679"/>
            <a:ext cx="2259013" cy="681038"/>
          </a:xfrm>
        </p:spPr>
        <p:txBody>
          <a:bodyPr/>
          <a:lstStyle/>
          <a:p>
            <a:r>
              <a:rPr lang="en-US" sz="2400" dirty="0" err="1" smtClean="0"/>
              <a:t>CabMe</a:t>
            </a:r>
            <a:endParaRPr lang="en-US" sz="24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823900" y="752475"/>
            <a:ext cx="0" cy="851242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lIns="77943" tIns="38972" rIns="77943" bIns="38972" anchor="ctr"/>
          <a:lstStyle/>
          <a:p>
            <a:endParaRPr lang="en-US" dirty="0"/>
          </a:p>
        </p:txBody>
      </p:sp>
      <p:pic>
        <p:nvPicPr>
          <p:cNvPr id="1026" name="Picture 2" descr="http://cabme.in/static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0799" y="117528"/>
            <a:ext cx="3133201" cy="641244"/>
          </a:xfrm>
          <a:prstGeom prst="rect">
            <a:avLst/>
          </a:prstGeom>
          <a:noFill/>
        </p:spPr>
      </p:pic>
      <p:pic>
        <p:nvPicPr>
          <p:cNvPr id="1028" name="Picture 4" descr="Image result for cab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33550"/>
            <a:ext cx="6872300" cy="20002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19200" y="4019550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Ashish Khurana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      ashishkhurana.iift1618@gmail.com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      (+91-9953326901)</a:t>
            </a:r>
            <a:r>
              <a:rPr lang="en-IN" b="1" dirty="0" smtClean="0"/>
              <a:t>	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Question-4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83242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Question4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428751"/>
            <a:ext cx="8458200" cy="3809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Ques4:</a:t>
            </a:r>
            <a:r>
              <a:rPr lang="en-IN" sz="1100" dirty="0" smtClean="0"/>
              <a:t> </a:t>
            </a:r>
            <a:r>
              <a:rPr lang="en-IN" sz="1100" b="1" dirty="0" smtClean="0"/>
              <a:t>Count the number of trips taking place in various durations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62150"/>
            <a:ext cx="8458200" cy="28956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b="1" dirty="0" smtClean="0"/>
              <a:t>Solution: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Attached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Name: </a:t>
            </a:r>
            <a:r>
              <a:rPr lang="en-IN" sz="1100" dirty="0" smtClean="0"/>
              <a:t>duration_hour_count.csv</a:t>
            </a:r>
            <a:endParaRPr lang="en-US" sz="11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952750"/>
          <a:ext cx="274320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</a:tblGrid>
              <a:tr h="1275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Column 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Description</a:t>
                      </a:r>
                      <a:endParaRPr lang="en-IN" sz="1000" dirty="0"/>
                    </a:p>
                  </a:txBody>
                  <a:tcPr/>
                </a:tc>
              </a:tr>
              <a:tr h="198657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Hourly Slot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Slot of the drop </a:t>
                      </a:r>
                    </a:p>
                  </a:txBody>
                  <a:tcPr/>
                </a:tc>
              </a:tr>
              <a:tr h="14466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Count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Number of trips</a:t>
                      </a:r>
                      <a:r>
                        <a:rPr lang="en-IN" sz="1000" baseline="0" dirty="0" smtClean="0"/>
                        <a:t> </a:t>
                      </a:r>
                      <a:r>
                        <a:rPr lang="en-IN" sz="1000" dirty="0" smtClean="0"/>
                        <a:t>starting </a:t>
                      </a:r>
                      <a:r>
                        <a:rPr lang="en-IN" sz="1000" baseline="0" dirty="0" smtClean="0"/>
                        <a:t>in that particular hourly slot</a:t>
                      </a:r>
                      <a:endParaRPr lang="en-IN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352800" y="1962150"/>
          <a:ext cx="5029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352800" y="3714750"/>
            <a:ext cx="5029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 smtClean="0">
                <a:solidFill>
                  <a:schemeClr val="tx1"/>
                </a:solidFill>
              </a:rPr>
              <a:t>Insights: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1)The peak time of picks observed from the given data is between 17:00 to 20</a:t>
            </a:r>
            <a:r>
              <a:rPr lang="en-IN" sz="1000" i="1" dirty="0" smtClean="0">
                <a:solidFill>
                  <a:schemeClr val="tx1"/>
                </a:solidFill>
                <a:sym typeface="Wingdings" pitchFamily="2" charset="2"/>
              </a:rPr>
              <a:t>:00</a:t>
            </a:r>
            <a:r>
              <a:rPr lang="en-IN" sz="1000" i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2) The Down time of picks observed from the given data is between 04:00 to 07</a:t>
            </a:r>
            <a:r>
              <a:rPr lang="en-IN" sz="1000" i="1" dirty="0" smtClean="0">
                <a:solidFill>
                  <a:schemeClr val="tx1"/>
                </a:solidFill>
                <a:sym typeface="Wingdings" pitchFamily="2" charset="2"/>
              </a:rPr>
              <a:t>:00</a:t>
            </a:r>
            <a:endParaRPr lang="en-IN" sz="1000" i="1" dirty="0" smtClean="0">
              <a:solidFill>
                <a:schemeClr val="tx1"/>
              </a:solidFill>
            </a:endParaRPr>
          </a:p>
          <a:p>
            <a:r>
              <a:rPr lang="en-IN" sz="1000" i="1" dirty="0" smtClean="0">
                <a:solidFill>
                  <a:schemeClr val="tx1"/>
                </a:solidFill>
              </a:rPr>
              <a:t>3)Highest number of taxi ride occurs in the slot :18:00 to 19:00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4) Lowest number of taxi ride occurs in the slot :05:00 to 06:00</a:t>
            </a:r>
          </a:p>
          <a:p>
            <a:endParaRPr lang="en-IN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Question-5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83242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Question5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428751"/>
            <a:ext cx="8458200" cy="3809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Ques5:Count the number of trips by each unique vendor available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62150"/>
            <a:ext cx="8458200" cy="28956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b="1" dirty="0" smtClean="0"/>
              <a:t>Solution: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Attached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Name: </a:t>
            </a:r>
            <a:r>
              <a:rPr lang="en-IN" sz="1100" dirty="0" smtClean="0"/>
              <a:t>vendor_count.csv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952750"/>
          <a:ext cx="274320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</a:tblGrid>
              <a:tr h="1275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Column 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Description</a:t>
                      </a:r>
                      <a:endParaRPr lang="en-IN" sz="1000" dirty="0"/>
                    </a:p>
                  </a:txBody>
                  <a:tcPr/>
                </a:tc>
              </a:tr>
              <a:tr h="198657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Vendor 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Unique</a:t>
                      </a:r>
                      <a:r>
                        <a:rPr lang="en-IN" sz="1000" baseline="0" dirty="0" smtClean="0"/>
                        <a:t> ID of the vendor</a:t>
                      </a:r>
                      <a:r>
                        <a:rPr lang="en-IN" sz="1000" dirty="0" smtClean="0"/>
                        <a:t> </a:t>
                      </a:r>
                    </a:p>
                  </a:txBody>
                  <a:tcPr/>
                </a:tc>
              </a:tr>
              <a:tr h="14466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Count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Number of </a:t>
                      </a:r>
                      <a:r>
                        <a:rPr lang="en-IN" sz="1000" baseline="0" dirty="0" smtClean="0"/>
                        <a:t> taxi rides by a particular vendor</a:t>
                      </a:r>
                      <a:endParaRPr lang="en-IN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352800" y="3714750"/>
            <a:ext cx="5029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 smtClean="0">
                <a:solidFill>
                  <a:schemeClr val="tx1"/>
                </a:solidFill>
              </a:rPr>
              <a:t>Insights:</a:t>
            </a:r>
          </a:p>
          <a:p>
            <a:pPr lvl="0"/>
            <a:r>
              <a:rPr lang="en-IN" sz="1000" i="1" dirty="0" smtClean="0">
                <a:solidFill>
                  <a:schemeClr val="tx1"/>
                </a:solidFill>
              </a:rPr>
              <a:t>1)There are 2 Vendors namely Vendor1 and Vendor2</a:t>
            </a:r>
          </a:p>
          <a:p>
            <a:pPr lvl="0"/>
            <a:endParaRPr lang="en-IN" sz="1000" i="1" dirty="0" smtClean="0">
              <a:solidFill>
                <a:schemeClr val="tx1"/>
              </a:solidFill>
            </a:endParaRPr>
          </a:p>
          <a:p>
            <a:pPr lvl="0"/>
            <a:r>
              <a:rPr lang="en-IN" sz="1000" i="1" dirty="0" smtClean="0">
                <a:solidFill>
                  <a:schemeClr val="tx1"/>
                </a:solidFill>
              </a:rPr>
              <a:t>2)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Majority of the trips (about 80%) are conducted by Vendor--2 </a:t>
            </a:r>
            <a:endParaRPr lang="en-US" sz="1000" dirty="0" smtClean="0"/>
          </a:p>
          <a:p>
            <a:endParaRPr lang="en-IN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3276600" y="2019302"/>
          <a:ext cx="2971799" cy="190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6248400" y="2019302"/>
          <a:ext cx="2133600" cy="167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offx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1657350"/>
            <a:ext cx="3352802" cy="1836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More on Latitude and Longitude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75465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Preliminary Analysis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47752"/>
            <a:ext cx="8458200" cy="3809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To Identify the latitude and longitude range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366" y="1555530"/>
            <a:ext cx="8458200" cy="34579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</p:txBody>
      </p:sp>
      <p:pic>
        <p:nvPicPr>
          <p:cNvPr id="12" name="Picture 11" descr="PickU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1314"/>
            <a:ext cx="3124200" cy="17405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0" y="168589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Pick up points Latitude and Longitude</a:t>
            </a:r>
            <a:endParaRPr lang="en-IN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1685895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Drop off points </a:t>
            </a:r>
          </a:p>
          <a:p>
            <a:pPr algn="ctr"/>
            <a:r>
              <a:rPr lang="en-IN" sz="1000" dirty="0" smtClean="0"/>
              <a:t>Latitude and Longitude</a:t>
            </a:r>
            <a:endParaRPr lang="en-IN" sz="1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198" y="3493690"/>
          <a:ext cx="66294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209801"/>
                <a:gridCol w="2209799"/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Column 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Mean Latitude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Mean Longitude</a:t>
                      </a:r>
                      <a:endParaRPr lang="en-IN" sz="1000" dirty="0"/>
                    </a:p>
                  </a:txBody>
                  <a:tcPr/>
                </a:tc>
              </a:tr>
              <a:tr h="198657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Pick up Point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40.69</a:t>
                      </a:r>
                      <a:r>
                        <a:rPr lang="en-IN" sz="1000" dirty="0" smtClean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-73.83</a:t>
                      </a:r>
                      <a:r>
                        <a:rPr lang="en-IN" sz="1000" dirty="0" smtClean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en-IN" sz="1000" dirty="0" smtClean="0"/>
                    </a:p>
                  </a:txBody>
                  <a:tcPr/>
                </a:tc>
              </a:tr>
              <a:tr h="14466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Drop Off Point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40.70</a:t>
                      </a:r>
                      <a:r>
                        <a:rPr lang="en-IN" sz="1000" dirty="0" smtClean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-73.85</a:t>
                      </a:r>
                      <a:r>
                        <a:rPr lang="en-IN" sz="1000" dirty="0" smtClean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en-IN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827687" y="4328947"/>
            <a:ext cx="6629399" cy="6844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 smtClean="0">
                <a:solidFill>
                  <a:schemeClr val="tx1"/>
                </a:solidFill>
              </a:rPr>
              <a:t>Insights:</a:t>
            </a:r>
          </a:p>
          <a:p>
            <a:pPr lvl="0"/>
            <a:r>
              <a:rPr lang="en-IN" sz="1000" i="1" dirty="0" smtClean="0">
                <a:solidFill>
                  <a:schemeClr val="tx1"/>
                </a:solidFill>
              </a:rPr>
              <a:t>Most of the pickup and drop off latitude &amp; longitude is centred around :41</a:t>
            </a:r>
            <a:r>
              <a:rPr lang="en-IN" sz="1000" dirty="0" smtClean="0">
                <a:solidFill>
                  <a:schemeClr val="tx1"/>
                </a:solidFill>
              </a:rPr>
              <a:t>° and </a:t>
            </a:r>
            <a:r>
              <a:rPr lang="en-IN" sz="1000" i="1" dirty="0" smtClean="0">
                <a:solidFill>
                  <a:schemeClr val="tx1"/>
                </a:solidFill>
              </a:rPr>
              <a:t>-73.8</a:t>
            </a:r>
            <a:r>
              <a:rPr lang="en-IN" sz="1000" dirty="0" smtClean="0">
                <a:solidFill>
                  <a:schemeClr val="tx1"/>
                </a:solidFill>
              </a:rPr>
              <a:t>°.</a:t>
            </a:r>
          </a:p>
          <a:p>
            <a:pPr lvl="0"/>
            <a:r>
              <a:rPr lang="en-IN" sz="1000" dirty="0" smtClean="0">
                <a:solidFill>
                  <a:schemeClr val="tx1"/>
                </a:solidFill>
              </a:rPr>
              <a:t>This latitude and longitude correspond to the “</a:t>
            </a:r>
            <a:r>
              <a:rPr lang="en-IN" sz="1000" b="1" dirty="0" smtClean="0">
                <a:solidFill>
                  <a:schemeClr val="tx1"/>
                </a:solidFill>
              </a:rPr>
              <a:t>New York </a:t>
            </a:r>
            <a:r>
              <a:rPr lang="en-IN" sz="1000" b="1" dirty="0" err="1" smtClean="0">
                <a:solidFill>
                  <a:schemeClr val="tx1"/>
                </a:solidFill>
              </a:rPr>
              <a:t>City”,USA</a:t>
            </a:r>
            <a:r>
              <a:rPr lang="en-IN" sz="1000" b="1" i="1" dirty="0" smtClean="0">
                <a:solidFill>
                  <a:schemeClr val="tx1"/>
                </a:solidFill>
              </a:rPr>
              <a:t>  </a:t>
            </a:r>
          </a:p>
          <a:p>
            <a:endParaRPr lang="en-IN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More on Latitude and Longitude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75465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Analysis continued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47752"/>
            <a:ext cx="8458200" cy="3809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To plot the latitude and longitude on the USA map and New-York city map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366" y="1555530"/>
            <a:ext cx="8458200" cy="34579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168589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Pick up points</a:t>
            </a:r>
            <a:endParaRPr lang="en-IN" sz="1200" b="1" dirty="0"/>
          </a:p>
        </p:txBody>
      </p:sp>
      <p:pic>
        <p:nvPicPr>
          <p:cNvPr id="14" name="Picture 13" descr="PickupPoints.png"/>
          <p:cNvPicPr>
            <a:picLocks noChangeAspect="1"/>
          </p:cNvPicPr>
          <p:nvPr/>
        </p:nvPicPr>
        <p:blipFill>
          <a:blip r:embed="rId2"/>
          <a:srcRect l="8767" t="27746" r="56630" b="31723"/>
          <a:stretch>
            <a:fillRect/>
          </a:stretch>
        </p:blipFill>
        <p:spPr>
          <a:xfrm>
            <a:off x="1676400" y="1962894"/>
            <a:ext cx="2514600" cy="1200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247286" y="168589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Drop off points</a:t>
            </a:r>
            <a:endParaRPr lang="en-IN" sz="1200" b="1" dirty="0"/>
          </a:p>
        </p:txBody>
      </p:sp>
      <p:pic>
        <p:nvPicPr>
          <p:cNvPr id="20" name="Picture 19" descr="Drop off points.png"/>
          <p:cNvPicPr>
            <a:picLocks noChangeAspect="1"/>
          </p:cNvPicPr>
          <p:nvPr/>
        </p:nvPicPr>
        <p:blipFill>
          <a:blip r:embed="rId3"/>
          <a:srcRect l="14222" t="28822" r="53116" b="34069"/>
          <a:stretch>
            <a:fillRect/>
          </a:stretch>
        </p:blipFill>
        <p:spPr>
          <a:xfrm>
            <a:off x="5562600" y="1962894"/>
            <a:ext cx="2362200" cy="1163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Pickup Point.png"/>
          <p:cNvPicPr>
            <a:picLocks noChangeAspect="1"/>
          </p:cNvPicPr>
          <p:nvPr/>
        </p:nvPicPr>
        <p:blipFill>
          <a:blip r:embed="rId4"/>
          <a:srcRect l="22461" r="22461" b="2176"/>
          <a:stretch>
            <a:fillRect/>
          </a:stretch>
        </p:blipFill>
        <p:spPr>
          <a:xfrm>
            <a:off x="1676400" y="3333750"/>
            <a:ext cx="2514600" cy="1465991"/>
          </a:xfrm>
          <a:prstGeom prst="rect">
            <a:avLst/>
          </a:prstGeom>
        </p:spPr>
      </p:pic>
      <p:pic>
        <p:nvPicPr>
          <p:cNvPr id="22" name="Picture 21" descr="Drop off Map.png"/>
          <p:cNvPicPr>
            <a:picLocks noChangeAspect="1"/>
          </p:cNvPicPr>
          <p:nvPr/>
        </p:nvPicPr>
        <p:blipFill>
          <a:blip r:embed="rId5"/>
          <a:srcRect l="22461" r="22461" b="2816"/>
          <a:stretch>
            <a:fillRect/>
          </a:stretch>
        </p:blipFill>
        <p:spPr>
          <a:xfrm>
            <a:off x="5562600" y="3333750"/>
            <a:ext cx="2362200" cy="13683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418" y="214235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USA Map</a:t>
            </a:r>
            <a:endParaRPr lang="en-IN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-152400" y="356235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Map of </a:t>
            </a:r>
          </a:p>
          <a:p>
            <a:pPr algn="ctr"/>
            <a:r>
              <a:rPr lang="en-IN" sz="1200" b="1" dirty="0" smtClean="0"/>
              <a:t>New York</a:t>
            </a:r>
          </a:p>
          <a:p>
            <a:pPr algn="ctr"/>
            <a:r>
              <a:rPr lang="en-IN" sz="1200" b="1" dirty="0" smtClean="0"/>
              <a:t>(Normal View)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More on Latitude and Longitude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75465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Analysis 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47752"/>
            <a:ext cx="8458200" cy="3809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To plot the latitude and longitude on the map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366" y="1555530"/>
            <a:ext cx="8458200" cy="34579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168589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Pick up points</a:t>
            </a:r>
            <a:endParaRPr lang="en-IN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47286" y="168589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Drop off points</a:t>
            </a:r>
            <a:endParaRPr lang="en-IN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-152400" y="291601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Map of </a:t>
            </a:r>
          </a:p>
          <a:p>
            <a:pPr algn="ctr"/>
            <a:r>
              <a:rPr lang="en-IN" sz="1200" b="1" dirty="0" smtClean="0"/>
              <a:t>New York</a:t>
            </a:r>
          </a:p>
          <a:p>
            <a:pPr algn="ctr"/>
            <a:r>
              <a:rPr lang="en-IN" sz="1200" b="1" dirty="0" smtClean="0"/>
              <a:t>Satellite View) </a:t>
            </a:r>
            <a:endParaRPr lang="en-IN" sz="1200" b="1" dirty="0"/>
          </a:p>
        </p:txBody>
      </p:sp>
      <p:pic>
        <p:nvPicPr>
          <p:cNvPr id="15" name="Picture 14" descr="pickupsatellite.png"/>
          <p:cNvPicPr>
            <a:picLocks noChangeAspect="1"/>
          </p:cNvPicPr>
          <p:nvPr/>
        </p:nvPicPr>
        <p:blipFill>
          <a:blip r:embed="rId2"/>
          <a:srcRect l="25576" r="23134" b="4533"/>
          <a:stretch>
            <a:fillRect/>
          </a:stretch>
        </p:blipFill>
        <p:spPr>
          <a:xfrm>
            <a:off x="2085458" y="2114549"/>
            <a:ext cx="2410342" cy="2438401"/>
          </a:xfrm>
          <a:prstGeom prst="rect">
            <a:avLst/>
          </a:prstGeom>
        </p:spPr>
      </p:pic>
      <p:pic>
        <p:nvPicPr>
          <p:cNvPr id="16" name="Picture 15" descr="drop off satellite.png"/>
          <p:cNvPicPr>
            <a:picLocks noChangeAspect="1"/>
          </p:cNvPicPr>
          <p:nvPr/>
        </p:nvPicPr>
        <p:blipFill>
          <a:blip r:embed="rId3"/>
          <a:srcRect l="23133" r="23134" b="5062"/>
          <a:stretch>
            <a:fillRect/>
          </a:stretch>
        </p:blipFill>
        <p:spPr>
          <a:xfrm>
            <a:off x="5562600" y="2114549"/>
            <a:ext cx="2600218" cy="25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5" name="Picture 2" descr="http://cabme.in/static/img/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248150"/>
            <a:ext cx="3133201" cy="6412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Preliminary Analysis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46991" y="1428750"/>
            <a:ext cx="5010809" cy="2895600"/>
          </a:xfrm>
          <a:prstGeom prst="roundRect">
            <a:avLst/>
          </a:prstGeom>
          <a:ln w="19050">
            <a:solidFill>
              <a:schemeClr val="tx1"/>
            </a:solidFill>
            <a:prstDash val="sysDash"/>
          </a:ln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of records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=1,404,726 ~1.4 Million</a:t>
            </a:r>
          </a:p>
          <a:p>
            <a:pPr marL="0" indent="0">
              <a:spcBef>
                <a:spcPts val="0"/>
              </a:spcBef>
            </a:pPr>
            <a:endParaRPr 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of Attributes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=21</a:t>
            </a:r>
          </a:p>
          <a:p>
            <a:pPr marL="0" indent="0">
              <a:spcBef>
                <a:spcPts val="0"/>
              </a:spcBef>
            </a:pPr>
            <a:endParaRPr 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 considered: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1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June 2016 to 30</a:t>
            </a:r>
            <a:r>
              <a:rPr lang="en-US" sz="11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June 2016</a:t>
            </a:r>
          </a:p>
          <a:p>
            <a:pPr marL="0" indent="0"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Vendors: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Vendors namely vendor-1 and vendor-2</a:t>
            </a:r>
          </a:p>
          <a:p>
            <a:pPr marL="0" indent="0"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Location: (</a:t>
            </a:r>
            <a:r>
              <a:rPr lang="en-US" sz="1100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Latitude,Longitude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)~ (41,-73.8) ~ New York City, USA</a:t>
            </a:r>
          </a:p>
          <a:p>
            <a:pPr marL="0" indent="0">
              <a:spcBef>
                <a:spcPts val="0"/>
              </a:spcBef>
            </a:pPr>
            <a:endParaRPr 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83242"/>
            <a:ext cx="8534399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Preliminary Analysis</a:t>
            </a:r>
            <a:endParaRPr lang="en-US" sz="1400" dirty="0"/>
          </a:p>
        </p:txBody>
      </p:sp>
      <p:pic>
        <p:nvPicPr>
          <p:cNvPr id="9218" name="Picture 2" descr="Image result for cab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428750"/>
            <a:ext cx="2415480" cy="3080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Data Dictionary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61489" y="1706127"/>
            <a:ext cx="4187952" cy="9144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2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nd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Factor :Benefit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of Synergies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Questrial"/>
            </a:endParaRP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Purchasing</a:t>
            </a:r>
            <a:r>
              <a:rPr lang="en-US" sz="1100" dirty="0" smtClean="0"/>
              <a:t>,  logistics and administration from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neighboring countries business unit</a:t>
            </a:r>
            <a:r>
              <a:rPr lang="en-US" sz="1100" dirty="0" smtClean="0"/>
              <a:t>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61489" y="2683292"/>
            <a:ext cx="4187952" cy="9144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4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th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Factor :Provision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of risk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Short-term and current factors that could lead to postponement of market entry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Quest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15040" y="971551"/>
          <a:ext cx="8776560" cy="3825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2261"/>
                <a:gridCol w="1972261"/>
                <a:gridCol w="1149018"/>
                <a:gridCol w="3683020"/>
              </a:tblGrid>
              <a:tr h="319958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Column 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Description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Data Type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Levels</a:t>
                      </a:r>
                      <a:endParaRPr lang="en-IN" sz="1000" dirty="0"/>
                    </a:p>
                  </a:txBody>
                  <a:tcPr/>
                </a:tc>
              </a:tr>
              <a:tr h="22346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Vendor 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ID</a:t>
                      </a:r>
                      <a:r>
                        <a:rPr lang="en-IN" sz="1000" baseline="0" dirty="0" smtClean="0"/>
                        <a:t> of the taxi vendor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integer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2 levels-(1,2)</a:t>
                      </a:r>
                      <a:endParaRPr lang="en-IN" sz="1000" dirty="0"/>
                    </a:p>
                  </a:txBody>
                  <a:tcPr/>
                </a:tc>
              </a:tr>
              <a:tr h="379886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lpep_pickup_datetime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Pick up Timestamp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Datetime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Timestamp ranging from 1</a:t>
                      </a:r>
                      <a:r>
                        <a:rPr lang="en-IN" sz="1000" baseline="30000" dirty="0" smtClean="0"/>
                        <a:t>st</a:t>
                      </a:r>
                      <a:r>
                        <a:rPr lang="en-IN" sz="1000" dirty="0" smtClean="0"/>
                        <a:t> June 2016 to 30 June 2016</a:t>
                      </a:r>
                      <a:endParaRPr lang="en-IN" sz="1000" dirty="0"/>
                    </a:p>
                  </a:txBody>
                  <a:tcPr/>
                </a:tc>
              </a:tr>
              <a:tr h="379886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Lpep_dropoff_datetime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Drop off Timestamp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 smtClean="0"/>
                        <a:t>Datetime</a:t>
                      </a:r>
                      <a:endParaRPr lang="en-IN" sz="1000" dirty="0" smtClean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Timestamp ranging from 1</a:t>
                      </a:r>
                      <a:r>
                        <a:rPr lang="en-IN" sz="1000" baseline="30000" dirty="0" smtClean="0"/>
                        <a:t>st</a:t>
                      </a:r>
                      <a:r>
                        <a:rPr lang="en-IN" sz="1000" dirty="0" smtClean="0"/>
                        <a:t> June 2016 to 30 June 2016</a:t>
                      </a:r>
                    </a:p>
                  </a:txBody>
                  <a:tcPr/>
                </a:tc>
              </a:tr>
              <a:tr h="379886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Store_and_fwd_flag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Flag to indicate</a:t>
                      </a:r>
                      <a:r>
                        <a:rPr lang="en-IN" sz="1000" baseline="0" dirty="0" smtClean="0"/>
                        <a:t> something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character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2 Levels –(Y,N)</a:t>
                      </a:r>
                      <a:endParaRPr lang="en-IN" sz="1000" dirty="0"/>
                    </a:p>
                  </a:txBody>
                  <a:tcPr/>
                </a:tc>
              </a:tr>
              <a:tr h="223463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RateCodeID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?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integer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7 levels</a:t>
                      </a:r>
                      <a:r>
                        <a:rPr lang="en-IN" sz="1000" baseline="0" dirty="0" smtClean="0"/>
                        <a:t> – ( 1,2,3,4,5,6,99)</a:t>
                      </a:r>
                      <a:endParaRPr lang="en-IN" sz="1000" dirty="0"/>
                    </a:p>
                  </a:txBody>
                  <a:tcPr/>
                </a:tc>
              </a:tr>
              <a:tr h="379886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Pickup_longitude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Longitude coordinate</a:t>
                      </a:r>
                      <a:r>
                        <a:rPr lang="en-IN" sz="1000" baseline="0" dirty="0" smtClean="0"/>
                        <a:t> location of Pick up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Float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Quantitative</a:t>
                      </a:r>
                      <a:r>
                        <a:rPr lang="en-IN" sz="1000" baseline="0" dirty="0" smtClean="0"/>
                        <a:t> continuous variable</a:t>
                      </a:r>
                      <a:endParaRPr lang="en-IN" sz="1000" dirty="0"/>
                    </a:p>
                  </a:txBody>
                  <a:tcPr/>
                </a:tc>
              </a:tr>
              <a:tr h="379886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Pickup_latitude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Latitude coordinate of Pick up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Float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Quantitative</a:t>
                      </a:r>
                      <a:r>
                        <a:rPr lang="en-IN" sz="1000" baseline="0" dirty="0" smtClean="0"/>
                        <a:t> continuous variable</a:t>
                      </a:r>
                      <a:endParaRPr lang="en-IN" sz="1000" dirty="0" smtClean="0"/>
                    </a:p>
                    <a:p>
                      <a:endParaRPr lang="en-IN" sz="1000" dirty="0"/>
                    </a:p>
                  </a:txBody>
                  <a:tcPr/>
                </a:tc>
              </a:tr>
              <a:tr h="379886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Dropoff_longitude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Longitude coordinate of Drop</a:t>
                      </a:r>
                      <a:r>
                        <a:rPr lang="en-IN" sz="1000" baseline="0" dirty="0" smtClean="0"/>
                        <a:t> off</a:t>
                      </a:r>
                      <a:endParaRPr lang="en-I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Float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Quantitative</a:t>
                      </a:r>
                      <a:r>
                        <a:rPr lang="en-IN" sz="1000" baseline="0" dirty="0" smtClean="0"/>
                        <a:t> continuous variable</a:t>
                      </a:r>
                      <a:endParaRPr lang="en-IN" sz="1000" dirty="0" smtClean="0"/>
                    </a:p>
                    <a:p>
                      <a:endParaRPr lang="en-IN" sz="1000" dirty="0"/>
                    </a:p>
                  </a:txBody>
                  <a:tcPr/>
                </a:tc>
              </a:tr>
              <a:tr h="276629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Dropoff_latitude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Latitude coordinate of Drop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Float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Quantitative</a:t>
                      </a:r>
                      <a:r>
                        <a:rPr lang="en-IN" sz="1000" baseline="0" dirty="0" smtClean="0"/>
                        <a:t> continuous variable</a:t>
                      </a:r>
                      <a:endParaRPr lang="en-IN" sz="1000" dirty="0" smtClean="0"/>
                    </a:p>
                  </a:txBody>
                  <a:tcPr/>
                </a:tc>
              </a:tr>
              <a:tr h="379886"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Passenger_count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Count of the passengers</a:t>
                      </a:r>
                      <a:r>
                        <a:rPr lang="en-IN" sz="1000" baseline="0" dirty="0" smtClean="0"/>
                        <a:t> in the cab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integer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10 levels- (0 to 9)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Data Dictionary(contd.)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895350"/>
          <a:ext cx="8458200" cy="39071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254698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Column 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Description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Data Type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Levels</a:t>
                      </a:r>
                      <a:endParaRPr lang="en-IN" sz="1100" dirty="0"/>
                    </a:p>
                  </a:txBody>
                  <a:tcPr/>
                </a:tc>
              </a:tr>
              <a:tr h="25469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Trip_distance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Distance</a:t>
                      </a:r>
                      <a:r>
                        <a:rPr lang="en-IN" sz="1100" baseline="0" dirty="0" smtClean="0"/>
                        <a:t> of the trip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integer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2 levels-(1,2)</a:t>
                      </a:r>
                      <a:endParaRPr lang="en-IN" sz="1100" dirty="0"/>
                    </a:p>
                  </a:txBody>
                  <a:tcPr/>
                </a:tc>
              </a:tr>
              <a:tr h="35587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Fare_amount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Fare</a:t>
                      </a:r>
                      <a:r>
                        <a:rPr lang="en-IN" sz="1100" baseline="0" dirty="0" smtClean="0"/>
                        <a:t> of the ride(in Rupees)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</a:tr>
              <a:tr h="254698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Extra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?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</a:tr>
              <a:tr h="25469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MTA_tax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?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</a:tr>
              <a:tr h="35587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Tip_amount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Extra</a:t>
                      </a:r>
                      <a:r>
                        <a:rPr lang="en-IN" sz="1100" baseline="0" dirty="0" smtClean="0"/>
                        <a:t> tip given by Passenger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</a:tr>
              <a:tr h="50241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Tolls_amount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Toll charges</a:t>
                      </a:r>
                      <a:r>
                        <a:rPr lang="en-IN" sz="1100" baseline="0" dirty="0" smtClean="0"/>
                        <a:t> payable to authorities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  <a:tr h="25469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Ehail_fee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?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  <a:tr h="35587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improvement_surcharge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?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  <a:tr h="35587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Total_amount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Total amount paid by passenger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  <a:tr h="35587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Payment_type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Id of the Payment Mode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integer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5 Levels-</a:t>
                      </a:r>
                      <a:r>
                        <a:rPr lang="en-IN" sz="1100" baseline="0" dirty="0" smtClean="0"/>
                        <a:t> (1,2,3,4,5)</a:t>
                      </a:r>
                      <a:endParaRPr lang="en-IN" sz="1100" dirty="0"/>
                    </a:p>
                  </a:txBody>
                  <a:tcPr/>
                </a:tc>
              </a:tr>
              <a:tr h="25469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Trip_type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Type of the trip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integer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3 levels-(1,2,NA)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Univariate Analysis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1428751"/>
          <a:ext cx="8458200" cy="24592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88939"/>
                <a:gridCol w="1611383"/>
                <a:gridCol w="2107199"/>
                <a:gridCol w="1950679"/>
              </a:tblGrid>
              <a:tr h="234808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Column 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Mean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Median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Range</a:t>
                      </a:r>
                      <a:endParaRPr lang="en-IN" sz="1100" dirty="0"/>
                    </a:p>
                  </a:txBody>
                  <a:tcPr/>
                </a:tc>
              </a:tr>
              <a:tr h="234808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Passenger count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1.359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(0,9)</a:t>
                      </a:r>
                      <a:endParaRPr lang="en-IN" sz="1100" dirty="0"/>
                    </a:p>
                  </a:txBody>
                  <a:tcPr/>
                </a:tc>
              </a:tr>
              <a:tr h="32253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Fare_amount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12.5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9.5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(-499,3347)</a:t>
                      </a:r>
                      <a:endParaRPr lang="en-IN" sz="1100" dirty="0"/>
                    </a:p>
                  </a:txBody>
                  <a:tcPr/>
                </a:tc>
              </a:tr>
              <a:tr h="234808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Extra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0.3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0.5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(-4.5,4.5)</a:t>
                      </a:r>
                      <a:endParaRPr lang="en-IN" sz="1100" dirty="0"/>
                    </a:p>
                  </a:txBody>
                  <a:tcPr/>
                </a:tc>
              </a:tr>
              <a:tr h="23480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MTA_tax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0.4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0.5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(-0.5,0.5)</a:t>
                      </a:r>
                      <a:endParaRPr lang="en-IN" sz="1100" dirty="0"/>
                    </a:p>
                  </a:txBody>
                  <a:tcPr/>
                </a:tc>
              </a:tr>
              <a:tr h="32253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Tip_amount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1.3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(-13.2,300.8)</a:t>
                      </a:r>
                      <a:endParaRPr lang="en-IN" sz="1100" dirty="0"/>
                    </a:p>
                  </a:txBody>
                  <a:tcPr/>
                </a:tc>
              </a:tr>
              <a:tr h="45535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Improvement Surcharge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0.29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0.3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(-0.3,0.3)</a:t>
                      </a:r>
                      <a:endParaRPr lang="en-IN" sz="1100" dirty="0"/>
                    </a:p>
                  </a:txBody>
                  <a:tcPr/>
                </a:tc>
              </a:tr>
              <a:tr h="322539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Total_amount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15.09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11.76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(-499,3349.3)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983242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Quantitative Variable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Univariate Analysis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83242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Qualitative Variable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629150"/>
            <a:ext cx="8686800" cy="40005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Majority of the rides (about 85%) carries only 1 Passenger while 7.5% of rides carries 2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Passengers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Questrial"/>
              </a:rPr>
              <a:t> </a:t>
            </a:r>
            <a:endParaRPr 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352550"/>
            <a:ext cx="8675578" cy="318515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</p:txBody>
      </p:sp>
      <p:graphicFrame>
        <p:nvGraphicFramePr>
          <p:cNvPr id="12" name="Chart 11"/>
          <p:cNvGraphicFramePr/>
          <p:nvPr/>
        </p:nvGraphicFramePr>
        <p:xfrm>
          <a:off x="228600" y="1428751"/>
          <a:ext cx="8675578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Question-1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75465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Question1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47752"/>
            <a:ext cx="8458200" cy="3809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Ques1: Count the number of taxi rides on each day</a:t>
            </a:r>
            <a:endParaRPr lang="en-US" sz="1100" b="1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550670"/>
            <a:ext cx="8458200" cy="34594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b="1" dirty="0" smtClean="0"/>
              <a:t>Solution: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Attached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Name: </a:t>
            </a:r>
            <a:r>
              <a:rPr lang="en-IN" sz="1100" dirty="0" smtClean="0"/>
              <a:t>day_count.csv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2571750"/>
          <a:ext cx="243840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00"/>
                <a:gridCol w="1600200"/>
              </a:tblGrid>
              <a:tr h="1275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Column 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Description</a:t>
                      </a:r>
                      <a:endParaRPr lang="en-IN" sz="1000" dirty="0"/>
                    </a:p>
                  </a:txBody>
                  <a:tcPr/>
                </a:tc>
              </a:tr>
              <a:tr h="198657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Date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Date</a:t>
                      </a:r>
                    </a:p>
                  </a:txBody>
                  <a:tcPr/>
                </a:tc>
              </a:tr>
              <a:tr h="14466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Count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Number of taxi</a:t>
                      </a:r>
                      <a:r>
                        <a:rPr lang="en-IN" sz="1000" baseline="0" dirty="0" smtClean="0"/>
                        <a:t> ride starting on that particular day</a:t>
                      </a:r>
                      <a:endParaRPr lang="en-IN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2828818" y="1550670"/>
          <a:ext cx="5553182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2828818" y="3333750"/>
          <a:ext cx="5334000" cy="18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90418" y="3867150"/>
            <a:ext cx="2438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 smtClean="0">
                <a:solidFill>
                  <a:schemeClr val="tx1"/>
                </a:solidFill>
              </a:rPr>
              <a:t>Insights: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1)Weekends have peak taxi rides</a:t>
            </a:r>
          </a:p>
          <a:p>
            <a:endParaRPr lang="en-IN" sz="1000" i="1" dirty="0" smtClean="0">
              <a:solidFill>
                <a:schemeClr val="tx1"/>
              </a:solidFill>
            </a:endParaRPr>
          </a:p>
          <a:p>
            <a:r>
              <a:rPr lang="en-IN" sz="1000" i="1" dirty="0" smtClean="0">
                <a:solidFill>
                  <a:schemeClr val="tx1"/>
                </a:solidFill>
              </a:rPr>
              <a:t>2)Average taxi rides on Saturday is highest followed by Sunday</a:t>
            </a:r>
            <a:endParaRPr lang="en-IN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3350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Question2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90550"/>
            <a:ext cx="8458200" cy="4952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Ques2:</a:t>
            </a:r>
            <a:r>
              <a:rPr lang="en-US" sz="1100" b="1" dirty="0" smtClean="0"/>
              <a:t>To analyze the efficiency of each machine using variables such as Job number, Part number, Run time, Down Time, Good parts and Scrap parts</a:t>
            </a:r>
            <a:endParaRPr lang="en-US" sz="1100" b="1" dirty="0" smtClean="0"/>
          </a:p>
        </p:txBody>
      </p:sp>
      <p:pic>
        <p:nvPicPr>
          <p:cNvPr id="9" name="Picture 8" descr="Runtime Vs Department.png"/>
          <p:cNvPicPr>
            <a:picLocks noChangeAspect="1"/>
          </p:cNvPicPr>
          <p:nvPr/>
        </p:nvPicPr>
        <p:blipFill>
          <a:blip r:embed="rId2"/>
          <a:srcRect l="13364" t="16297" r="14585" b="16297"/>
          <a:stretch>
            <a:fillRect/>
          </a:stretch>
        </p:blipFill>
        <p:spPr>
          <a:xfrm>
            <a:off x="228600" y="1169153"/>
            <a:ext cx="2819400" cy="143359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8600" y="4019550"/>
            <a:ext cx="5029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 smtClean="0">
                <a:solidFill>
                  <a:schemeClr val="tx1"/>
                </a:solidFill>
              </a:rPr>
              <a:t>Insights: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1)Foam and ROTO Department has least Run-Time</a:t>
            </a:r>
            <a:endParaRPr lang="en-IN" sz="1000" i="1" dirty="0" smtClean="0">
              <a:solidFill>
                <a:schemeClr val="tx1"/>
              </a:solidFill>
            </a:endParaRPr>
          </a:p>
          <a:p>
            <a:r>
              <a:rPr lang="en-IN" sz="1000" i="1" dirty="0" smtClean="0">
                <a:solidFill>
                  <a:schemeClr val="tx1"/>
                </a:solidFill>
              </a:rPr>
              <a:t>2) The Down time of drops observed from the given data is between 04:00 to 07</a:t>
            </a:r>
            <a:r>
              <a:rPr lang="en-IN" sz="1000" i="1" dirty="0" smtClean="0">
                <a:solidFill>
                  <a:schemeClr val="tx1"/>
                </a:solidFill>
                <a:sym typeface="Wingdings" pitchFamily="2" charset="2"/>
              </a:rPr>
              <a:t>:00</a:t>
            </a:r>
            <a:endParaRPr lang="en-IN" sz="1000" i="1" dirty="0" smtClean="0">
              <a:solidFill>
                <a:schemeClr val="tx1"/>
              </a:solidFill>
            </a:endParaRPr>
          </a:p>
          <a:p>
            <a:r>
              <a:rPr lang="en-IN" sz="1000" i="1" dirty="0" smtClean="0">
                <a:solidFill>
                  <a:schemeClr val="tx1"/>
                </a:solidFill>
              </a:rPr>
              <a:t>3)Highest number of taxi drops occurs in the slot :18:00 to 19:00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4) Lowest number of taxi drops occurs in the slot :05:00 to 06:00</a:t>
            </a:r>
          </a:p>
          <a:p>
            <a:endParaRPr lang="en-IN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" y="127584"/>
            <a:ext cx="8153400" cy="67159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Question-3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83242"/>
            <a:ext cx="8458200" cy="307777"/>
          </a:xfrm>
          <a:prstGeom prst="rect">
            <a:avLst/>
          </a:prstGeom>
          <a:solidFill>
            <a:srgbClr val="980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en-US" sz="1400" dirty="0" smtClean="0"/>
              <a:t>Question3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428751"/>
            <a:ext cx="8458200" cy="38099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IN" sz="1100" b="1" dirty="0" smtClean="0"/>
              <a:t>Ques3:Count the number of taxi drops taking place in the 24 hours of the day</a:t>
            </a:r>
            <a:endParaRPr lang="en-US" sz="11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62150"/>
            <a:ext cx="8458200" cy="28956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b="1" dirty="0" smtClean="0"/>
              <a:t>Solution: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Attached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r>
              <a:rPr lang="en-US" sz="1100" dirty="0" smtClean="0"/>
              <a:t>File Name: </a:t>
            </a:r>
            <a:r>
              <a:rPr lang="en-IN" sz="1100" dirty="0" smtClean="0"/>
              <a:t>drop_hour_count.csv</a:t>
            </a:r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  <a:p>
            <a:pPr lvl="0">
              <a:spcBef>
                <a:spcPts val="700"/>
              </a:spcBef>
              <a:buClr>
                <a:srgbClr val="98002E"/>
              </a:buClr>
              <a:buSzPct val="100000"/>
            </a:pPr>
            <a:endParaRPr lang="en-US" sz="11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952750"/>
          <a:ext cx="274320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</a:tblGrid>
              <a:tr h="1275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Column 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Description</a:t>
                      </a:r>
                      <a:endParaRPr lang="en-IN" sz="1000" dirty="0"/>
                    </a:p>
                  </a:txBody>
                  <a:tcPr/>
                </a:tc>
              </a:tr>
              <a:tr h="198657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Hourly Slot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Slot of the drop </a:t>
                      </a:r>
                    </a:p>
                  </a:txBody>
                  <a:tcPr/>
                </a:tc>
              </a:tr>
              <a:tr h="14466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Count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Number of drops taking</a:t>
                      </a:r>
                      <a:r>
                        <a:rPr lang="en-IN" sz="1000" baseline="0" dirty="0" smtClean="0"/>
                        <a:t> place in that particular hourly slot</a:t>
                      </a:r>
                      <a:endParaRPr lang="en-IN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352800" y="1962150"/>
          <a:ext cx="5029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352800" y="3714750"/>
            <a:ext cx="5029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 smtClean="0">
                <a:solidFill>
                  <a:schemeClr val="tx1"/>
                </a:solidFill>
              </a:rPr>
              <a:t>Insights: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1)The peak time of drops observed from the given data is between 16:00 to 20</a:t>
            </a:r>
            <a:r>
              <a:rPr lang="en-IN" sz="1000" i="1" dirty="0" smtClean="0">
                <a:solidFill>
                  <a:schemeClr val="tx1"/>
                </a:solidFill>
                <a:sym typeface="Wingdings" pitchFamily="2" charset="2"/>
              </a:rPr>
              <a:t>:00</a:t>
            </a:r>
            <a:r>
              <a:rPr lang="en-IN" sz="1000" i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2) The Down time of drops observed from the given data is between 04:00 to 07</a:t>
            </a:r>
            <a:r>
              <a:rPr lang="en-IN" sz="1000" i="1" dirty="0" smtClean="0">
                <a:solidFill>
                  <a:schemeClr val="tx1"/>
                </a:solidFill>
                <a:sym typeface="Wingdings" pitchFamily="2" charset="2"/>
              </a:rPr>
              <a:t>:00</a:t>
            </a:r>
            <a:endParaRPr lang="en-IN" sz="1000" i="1" dirty="0" smtClean="0">
              <a:solidFill>
                <a:schemeClr val="tx1"/>
              </a:solidFill>
            </a:endParaRPr>
          </a:p>
          <a:p>
            <a:r>
              <a:rPr lang="en-IN" sz="1000" i="1" dirty="0" smtClean="0">
                <a:solidFill>
                  <a:schemeClr val="tx1"/>
                </a:solidFill>
              </a:rPr>
              <a:t>3)Highest number of taxi drops occurs in the slot :18:00 to 19:00</a:t>
            </a:r>
          </a:p>
          <a:p>
            <a:r>
              <a:rPr lang="en-IN" sz="1000" i="1" dirty="0" smtClean="0">
                <a:solidFill>
                  <a:schemeClr val="tx1"/>
                </a:solidFill>
              </a:rPr>
              <a:t>4) Lowest number of taxi drops occurs in the slot :05:00 to 06:00</a:t>
            </a:r>
          </a:p>
          <a:p>
            <a:endParaRPr lang="en-IN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descreen Presentation">
  <a:themeElements>
    <a:clrScheme name="Custom 6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75C4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476</TotalTime>
  <Words>962</Words>
  <Application>Microsoft Office PowerPoint</Application>
  <PresentationFormat>On-screen Show (16:9)</PresentationFormat>
  <Paragraphs>251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Questrial</vt:lpstr>
      <vt:lpstr>Garamond</vt:lpstr>
      <vt:lpstr>Times New Roman</vt:lpstr>
      <vt:lpstr>Comic Sans MS</vt:lpstr>
      <vt:lpstr>Wingdings</vt:lpstr>
      <vt:lpstr>Courier New</vt:lpstr>
      <vt:lpstr>Noto Sans Symbols</vt:lpstr>
      <vt:lpstr>Webdings</vt:lpstr>
      <vt:lpstr>Calibri</vt:lpstr>
      <vt:lpstr>1_Widescreen Presentation</vt:lpstr>
      <vt:lpstr>CabMe</vt:lpstr>
      <vt:lpstr>Preliminary Analysis</vt:lpstr>
      <vt:lpstr>Data Dictionary</vt:lpstr>
      <vt:lpstr>Data Dictionary(contd.)</vt:lpstr>
      <vt:lpstr>Univariate Analysis </vt:lpstr>
      <vt:lpstr>Univariate Analysis </vt:lpstr>
      <vt:lpstr>Question-1</vt:lpstr>
      <vt:lpstr>Slide 8</vt:lpstr>
      <vt:lpstr>Question-3</vt:lpstr>
      <vt:lpstr>Question-4</vt:lpstr>
      <vt:lpstr>Question-5</vt:lpstr>
      <vt:lpstr>More on Latitude and Longitude</vt:lpstr>
      <vt:lpstr>More on Latitude and Longitude</vt:lpstr>
      <vt:lpstr>More on Latitude and Longitude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Funnel Approach</dc:title>
  <dc:creator>Jyotin Bhatt</dc:creator>
  <cp:lastModifiedBy>Dell</cp:lastModifiedBy>
  <cp:revision>37</cp:revision>
  <dcterms:modified xsi:type="dcterms:W3CDTF">2017-01-14T20:20:29Z</dcterms:modified>
</cp:coreProperties>
</file>