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9"/>
  </p:notesMasterIdLst>
  <p:handoutMasterIdLst>
    <p:handoutMasterId r:id="rId20"/>
  </p:handoutMasterIdLst>
  <p:sldIdLst>
    <p:sldId id="256" r:id="rId2"/>
    <p:sldId id="294" r:id="rId3"/>
    <p:sldId id="286" r:id="rId4"/>
    <p:sldId id="284" r:id="rId5"/>
    <p:sldId id="311" r:id="rId6"/>
    <p:sldId id="313" r:id="rId7"/>
    <p:sldId id="314" r:id="rId8"/>
    <p:sldId id="315" r:id="rId9"/>
    <p:sldId id="322" r:id="rId10"/>
    <p:sldId id="323" r:id="rId11"/>
    <p:sldId id="316" r:id="rId12"/>
    <p:sldId id="321" r:id="rId13"/>
    <p:sldId id="324" r:id="rId14"/>
    <p:sldId id="325" r:id="rId15"/>
    <p:sldId id="326" r:id="rId16"/>
    <p:sldId id="291" r:id="rId17"/>
    <p:sldId id="290"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7" autoAdjust="0"/>
    <p:restoredTop sz="95707"/>
  </p:normalViewPr>
  <p:slideViewPr>
    <p:cSldViewPr snapToGrid="0" showGuides="1">
      <p:cViewPr varScale="1">
        <p:scale>
          <a:sx n="135" d="100"/>
          <a:sy n="135" d="100"/>
        </p:scale>
        <p:origin x="168" y="21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10/06/19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6/10/19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10/06/19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10/06/19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10/06/19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10/06/19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10/06/19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10/06/19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10/06/19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10/06/19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10/06/19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10/06/19</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10/06/19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10/06/19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a:rPr>
              <a:t>Android</a:t>
            </a:r>
            <a:endParaRPr lang="en-IN" sz="40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10/06/19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65141B-14D7-424B-BD17-C2C19C35F30D}"/>
              </a:ext>
            </a:extLst>
          </p:cNvPr>
          <p:cNvSpPr>
            <a:spLocks noGrp="1"/>
          </p:cNvSpPr>
          <p:nvPr>
            <p:ph idx="15"/>
          </p:nvPr>
        </p:nvSpPr>
        <p:spPr>
          <a:xfrm>
            <a:off x="490964" y="879885"/>
            <a:ext cx="8024386" cy="3541286"/>
          </a:xfrm>
        </p:spPr>
        <p:txBody>
          <a:bodyPr/>
          <a:lstStyle/>
          <a:p>
            <a:r>
              <a:rPr lang="en-IN" dirty="0"/>
              <a:t>This is the third section of the architecture and available on the second layer from the bottom. This section provides a key component called </a:t>
            </a:r>
            <a:r>
              <a:rPr lang="en-IN" b="1" dirty="0"/>
              <a:t>Dalvik Virtual Machine</a:t>
            </a:r>
            <a:r>
              <a:rPr lang="en-IN" dirty="0"/>
              <a:t> which is a kind of Java Virtual Machine specially designed and optimized for Android.</a:t>
            </a:r>
          </a:p>
          <a:p>
            <a:r>
              <a:rPr lang="en-IN" dirty="0"/>
              <a:t>The Dalvik VM makes use of Linux core features like memory management and multi-threading, which is intrinsic in the Java language. The Dalvik VM enables every Android application to run in its own process, with its own instance of the Dalvik virtual machine.</a:t>
            </a:r>
          </a:p>
          <a:p>
            <a:r>
              <a:rPr lang="en-IN" dirty="0"/>
              <a:t>The Android runtime also provides a set of core libraries which enable Android application developers to write Android applications using standard Java programming language.</a:t>
            </a:r>
          </a:p>
          <a:p>
            <a:endParaRPr lang="en-US" dirty="0"/>
          </a:p>
        </p:txBody>
      </p:sp>
      <p:sp>
        <p:nvSpPr>
          <p:cNvPr id="4" name="Date Placeholder 3">
            <a:extLst>
              <a:ext uri="{FF2B5EF4-FFF2-40B4-BE49-F238E27FC236}">
                <a16:creationId xmlns:a16="http://schemas.microsoft.com/office/drawing/2014/main" id="{CC408E1C-63DF-F047-8285-2ECDD77A8A22}"/>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C3C04B59-4E37-8749-A364-C57C8254492A}"/>
              </a:ext>
            </a:extLst>
          </p:cNvPr>
          <p:cNvSpPr>
            <a:spLocks noGrp="1"/>
          </p:cNvSpPr>
          <p:nvPr>
            <p:ph type="sldNum" sz="quarter" idx="12"/>
          </p:nvPr>
        </p:nvSpPr>
        <p:spPr/>
        <p:txBody>
          <a:bodyPr/>
          <a:lstStyle/>
          <a:p>
            <a:fld id="{273EEA2F-D825-49D3-9C25-497F06EFD3F7}" type="slidenum">
              <a:rPr lang="en-IN" smtClean="0"/>
              <a:t>10</a:t>
            </a:fld>
            <a:endParaRPr lang="en-IN" dirty="0"/>
          </a:p>
        </p:txBody>
      </p:sp>
      <p:sp>
        <p:nvSpPr>
          <p:cNvPr id="6" name="Title 5">
            <a:extLst>
              <a:ext uri="{FF2B5EF4-FFF2-40B4-BE49-F238E27FC236}">
                <a16:creationId xmlns:a16="http://schemas.microsoft.com/office/drawing/2014/main" id="{15967974-3628-5F4F-AA49-D6C86206BCC1}"/>
              </a:ext>
            </a:extLst>
          </p:cNvPr>
          <p:cNvSpPr>
            <a:spLocks noGrp="1"/>
          </p:cNvSpPr>
          <p:nvPr>
            <p:ph type="title"/>
          </p:nvPr>
        </p:nvSpPr>
        <p:spPr/>
        <p:txBody>
          <a:bodyPr/>
          <a:lstStyle/>
          <a:p>
            <a:r>
              <a:rPr lang="en-US" dirty="0"/>
              <a:t>Android Runtime</a:t>
            </a:r>
          </a:p>
        </p:txBody>
      </p:sp>
    </p:spTree>
    <p:extLst>
      <p:ext uri="{BB962C8B-B14F-4D97-AF65-F5344CB8AC3E}">
        <p14:creationId xmlns:p14="http://schemas.microsoft.com/office/powerpoint/2010/main" val="1561061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42982-187B-5A46-9A59-401D0FD0BACB}"/>
              </a:ext>
            </a:extLst>
          </p:cNvPr>
          <p:cNvSpPr>
            <a:spLocks noGrp="1"/>
          </p:cNvSpPr>
          <p:nvPr>
            <p:ph idx="15"/>
          </p:nvPr>
        </p:nvSpPr>
        <p:spPr>
          <a:xfrm>
            <a:off x="316679" y="795044"/>
            <a:ext cx="8310135" cy="3795810"/>
          </a:xfrm>
        </p:spPr>
        <p:txBody>
          <a:bodyPr/>
          <a:lstStyle/>
          <a:p>
            <a:r>
              <a:rPr lang="en-IN" sz="1600" dirty="0"/>
              <a:t>The Application Framework layer provides many higher-level services to applications in the form of Java classes. Application developers are allowed to make use of these services in their applications.</a:t>
            </a:r>
          </a:p>
          <a:p>
            <a:r>
              <a:rPr lang="en-IN" b="1" dirty="0"/>
              <a:t>Activity Manager</a:t>
            </a:r>
            <a:r>
              <a:rPr lang="en-IN" dirty="0"/>
              <a:t> − Controls all aspects of the application lifecycle and activity stack.</a:t>
            </a:r>
          </a:p>
          <a:p>
            <a:r>
              <a:rPr lang="en-IN" b="1" dirty="0"/>
              <a:t>Content Providers</a:t>
            </a:r>
            <a:r>
              <a:rPr lang="en-IN" dirty="0"/>
              <a:t> − Allows applications to publish and share data with other applications.</a:t>
            </a:r>
          </a:p>
          <a:p>
            <a:r>
              <a:rPr lang="en-IN" b="1" dirty="0"/>
              <a:t>Resource Manager</a:t>
            </a:r>
            <a:r>
              <a:rPr lang="en-IN" dirty="0"/>
              <a:t> − Provides access to non-code embedded resources such as strings, </a:t>
            </a:r>
            <a:r>
              <a:rPr lang="en-IN" dirty="0" err="1"/>
              <a:t>color</a:t>
            </a:r>
            <a:r>
              <a:rPr lang="en-IN" dirty="0"/>
              <a:t> settings and user interface layouts.</a:t>
            </a:r>
          </a:p>
          <a:p>
            <a:r>
              <a:rPr lang="en-IN" b="1" dirty="0"/>
              <a:t>Notifications Manager</a:t>
            </a:r>
            <a:r>
              <a:rPr lang="en-IN" dirty="0"/>
              <a:t> − Allows applications to display alerts and notifications to the user.</a:t>
            </a:r>
          </a:p>
          <a:p>
            <a:r>
              <a:rPr lang="en-IN" b="1" dirty="0"/>
              <a:t>View System</a:t>
            </a:r>
            <a:r>
              <a:rPr lang="en-IN" dirty="0"/>
              <a:t> − An extensible set of views used to create application user interfaces.</a:t>
            </a:r>
          </a:p>
          <a:p>
            <a:endParaRPr lang="en-IN" sz="1200" dirty="0"/>
          </a:p>
        </p:txBody>
      </p:sp>
      <p:sp>
        <p:nvSpPr>
          <p:cNvPr id="4" name="Date Placeholder 3">
            <a:extLst>
              <a:ext uri="{FF2B5EF4-FFF2-40B4-BE49-F238E27FC236}">
                <a16:creationId xmlns:a16="http://schemas.microsoft.com/office/drawing/2014/main" id="{C5E68359-56DA-1A47-AE9A-16B115441629}"/>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345FCFB7-43DD-5840-8A8F-1D7209425A6F}"/>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Title 5">
            <a:extLst>
              <a:ext uri="{FF2B5EF4-FFF2-40B4-BE49-F238E27FC236}">
                <a16:creationId xmlns:a16="http://schemas.microsoft.com/office/drawing/2014/main" id="{957FE321-ADA4-2440-B9F4-B1707F09D83D}"/>
              </a:ext>
            </a:extLst>
          </p:cNvPr>
          <p:cNvSpPr>
            <a:spLocks noGrp="1"/>
          </p:cNvSpPr>
          <p:nvPr>
            <p:ph type="title"/>
          </p:nvPr>
        </p:nvSpPr>
        <p:spPr/>
        <p:txBody>
          <a:bodyPr/>
          <a:lstStyle/>
          <a:p>
            <a:r>
              <a:rPr lang="en-US" dirty="0"/>
              <a:t>Application </a:t>
            </a:r>
            <a:r>
              <a:rPr lang="en-US" dirty="0" err="1"/>
              <a:t>FrameWork</a:t>
            </a:r>
            <a:endParaRPr lang="en-US" dirty="0"/>
          </a:p>
        </p:txBody>
      </p:sp>
    </p:spTree>
    <p:extLst>
      <p:ext uri="{BB962C8B-B14F-4D97-AF65-F5344CB8AC3E}">
        <p14:creationId xmlns:p14="http://schemas.microsoft.com/office/powerpoint/2010/main" val="144088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1C1834-C121-2749-BFD3-5270A50DF4E4}"/>
              </a:ext>
            </a:extLst>
          </p:cNvPr>
          <p:cNvSpPr>
            <a:spLocks noGrp="1"/>
          </p:cNvSpPr>
          <p:nvPr>
            <p:ph type="title"/>
          </p:nvPr>
        </p:nvSpPr>
        <p:spPr>
          <a:xfrm>
            <a:off x="1723747" y="1769983"/>
            <a:ext cx="5990568" cy="562407"/>
          </a:xfrm>
        </p:spPr>
        <p:txBody>
          <a:bodyPr/>
          <a:lstStyle/>
          <a:p>
            <a:r>
              <a:rPr lang="en-US" dirty="0"/>
              <a:t>Installation of Android Studio</a:t>
            </a:r>
          </a:p>
        </p:txBody>
      </p:sp>
      <p:sp>
        <p:nvSpPr>
          <p:cNvPr id="2" name="Date Placeholder 1">
            <a:extLst>
              <a:ext uri="{FF2B5EF4-FFF2-40B4-BE49-F238E27FC236}">
                <a16:creationId xmlns:a16="http://schemas.microsoft.com/office/drawing/2014/main" id="{DD9B8456-4422-0941-AC5A-B7A6E15F0317}"/>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3" name="Slide Number Placeholder 2">
            <a:extLst>
              <a:ext uri="{FF2B5EF4-FFF2-40B4-BE49-F238E27FC236}">
                <a16:creationId xmlns:a16="http://schemas.microsoft.com/office/drawing/2014/main" id="{CEE0CB81-3A62-C044-92EA-173C187DA47C}"/>
              </a:ext>
            </a:extLst>
          </p:cNvPr>
          <p:cNvSpPr>
            <a:spLocks noGrp="1"/>
          </p:cNvSpPr>
          <p:nvPr>
            <p:ph type="sldNum" sz="quarter" idx="12"/>
          </p:nvPr>
        </p:nvSpPr>
        <p:spPr/>
        <p:txBody>
          <a:bodyPr/>
          <a:lstStyle/>
          <a:p>
            <a:fld id="{273EEA2F-D825-49D3-9C25-497F06EFD3F7}" type="slidenum">
              <a:rPr lang="en-IN" smtClean="0"/>
              <a:t>12</a:t>
            </a:fld>
            <a:endParaRPr lang="en-IN"/>
          </a:p>
        </p:txBody>
      </p:sp>
    </p:spTree>
    <p:extLst>
      <p:ext uri="{BB962C8B-B14F-4D97-AF65-F5344CB8AC3E}">
        <p14:creationId xmlns:p14="http://schemas.microsoft.com/office/powerpoint/2010/main" val="356425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1C1834-C121-2749-BFD3-5270A50DF4E4}"/>
              </a:ext>
            </a:extLst>
          </p:cNvPr>
          <p:cNvSpPr>
            <a:spLocks noGrp="1"/>
          </p:cNvSpPr>
          <p:nvPr>
            <p:ph type="title"/>
          </p:nvPr>
        </p:nvSpPr>
        <p:spPr>
          <a:xfrm>
            <a:off x="1723747" y="1769983"/>
            <a:ext cx="5990568" cy="562407"/>
          </a:xfrm>
        </p:spPr>
        <p:txBody>
          <a:bodyPr/>
          <a:lstStyle/>
          <a:p>
            <a:pPr algn="ctr"/>
            <a:r>
              <a:rPr lang="en-US" dirty="0"/>
              <a:t>Setup Emulator</a:t>
            </a:r>
          </a:p>
        </p:txBody>
      </p:sp>
      <p:sp>
        <p:nvSpPr>
          <p:cNvPr id="2" name="Date Placeholder 1">
            <a:extLst>
              <a:ext uri="{FF2B5EF4-FFF2-40B4-BE49-F238E27FC236}">
                <a16:creationId xmlns:a16="http://schemas.microsoft.com/office/drawing/2014/main" id="{DD9B8456-4422-0941-AC5A-B7A6E15F0317}"/>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3" name="Slide Number Placeholder 2">
            <a:extLst>
              <a:ext uri="{FF2B5EF4-FFF2-40B4-BE49-F238E27FC236}">
                <a16:creationId xmlns:a16="http://schemas.microsoft.com/office/drawing/2014/main" id="{CEE0CB81-3A62-C044-92EA-173C187DA47C}"/>
              </a:ext>
            </a:extLst>
          </p:cNvPr>
          <p:cNvSpPr>
            <a:spLocks noGrp="1"/>
          </p:cNvSpPr>
          <p:nvPr>
            <p:ph type="sldNum" sz="quarter" idx="12"/>
          </p:nvPr>
        </p:nvSpPr>
        <p:spPr/>
        <p:txBody>
          <a:bodyPr/>
          <a:lstStyle/>
          <a:p>
            <a:fld id="{273EEA2F-D825-49D3-9C25-497F06EFD3F7}" type="slidenum">
              <a:rPr lang="en-IN" smtClean="0"/>
              <a:t>13</a:t>
            </a:fld>
            <a:endParaRPr lang="en-IN"/>
          </a:p>
        </p:txBody>
      </p:sp>
    </p:spTree>
    <p:extLst>
      <p:ext uri="{BB962C8B-B14F-4D97-AF65-F5344CB8AC3E}">
        <p14:creationId xmlns:p14="http://schemas.microsoft.com/office/powerpoint/2010/main" val="340047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1C1834-C121-2749-BFD3-5270A50DF4E4}"/>
              </a:ext>
            </a:extLst>
          </p:cNvPr>
          <p:cNvSpPr>
            <a:spLocks noGrp="1"/>
          </p:cNvSpPr>
          <p:nvPr>
            <p:ph type="title"/>
          </p:nvPr>
        </p:nvSpPr>
        <p:spPr>
          <a:xfrm>
            <a:off x="1723747" y="1769983"/>
            <a:ext cx="5990568" cy="562407"/>
          </a:xfrm>
        </p:spPr>
        <p:txBody>
          <a:bodyPr/>
          <a:lstStyle/>
          <a:p>
            <a:pPr algn="ctr"/>
            <a:r>
              <a:rPr lang="en-US" dirty="0"/>
              <a:t>SDK Manager</a:t>
            </a:r>
          </a:p>
        </p:txBody>
      </p:sp>
      <p:sp>
        <p:nvSpPr>
          <p:cNvPr id="2" name="Date Placeholder 1">
            <a:extLst>
              <a:ext uri="{FF2B5EF4-FFF2-40B4-BE49-F238E27FC236}">
                <a16:creationId xmlns:a16="http://schemas.microsoft.com/office/drawing/2014/main" id="{DD9B8456-4422-0941-AC5A-B7A6E15F0317}"/>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3" name="Slide Number Placeholder 2">
            <a:extLst>
              <a:ext uri="{FF2B5EF4-FFF2-40B4-BE49-F238E27FC236}">
                <a16:creationId xmlns:a16="http://schemas.microsoft.com/office/drawing/2014/main" id="{CEE0CB81-3A62-C044-92EA-173C187DA47C}"/>
              </a:ext>
            </a:extLst>
          </p:cNvPr>
          <p:cNvSpPr>
            <a:spLocks noGrp="1"/>
          </p:cNvSpPr>
          <p:nvPr>
            <p:ph type="sldNum" sz="quarter" idx="12"/>
          </p:nvPr>
        </p:nvSpPr>
        <p:spPr/>
        <p:txBody>
          <a:bodyPr/>
          <a:lstStyle/>
          <a:p>
            <a:fld id="{273EEA2F-D825-49D3-9C25-497F06EFD3F7}" type="slidenum">
              <a:rPr lang="en-IN" smtClean="0"/>
              <a:t>14</a:t>
            </a:fld>
            <a:endParaRPr lang="en-IN"/>
          </a:p>
        </p:txBody>
      </p:sp>
    </p:spTree>
    <p:extLst>
      <p:ext uri="{BB962C8B-B14F-4D97-AF65-F5344CB8AC3E}">
        <p14:creationId xmlns:p14="http://schemas.microsoft.com/office/powerpoint/2010/main" val="328940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1C1834-C121-2749-BFD3-5270A50DF4E4}"/>
              </a:ext>
            </a:extLst>
          </p:cNvPr>
          <p:cNvSpPr>
            <a:spLocks noGrp="1"/>
          </p:cNvSpPr>
          <p:nvPr>
            <p:ph type="title"/>
          </p:nvPr>
        </p:nvSpPr>
        <p:spPr>
          <a:xfrm>
            <a:off x="1723747" y="1769983"/>
            <a:ext cx="5990568" cy="562407"/>
          </a:xfrm>
        </p:spPr>
        <p:txBody>
          <a:bodyPr/>
          <a:lstStyle/>
          <a:p>
            <a:pPr algn="ctr"/>
            <a:r>
              <a:rPr lang="en-US" dirty="0"/>
              <a:t>Running The </a:t>
            </a:r>
            <a:r>
              <a:rPr lang="en-US" dirty="0" err="1"/>
              <a:t>APp</a:t>
            </a:r>
            <a:endParaRPr lang="en-US" dirty="0"/>
          </a:p>
        </p:txBody>
      </p:sp>
      <p:sp>
        <p:nvSpPr>
          <p:cNvPr id="2" name="Date Placeholder 1">
            <a:extLst>
              <a:ext uri="{FF2B5EF4-FFF2-40B4-BE49-F238E27FC236}">
                <a16:creationId xmlns:a16="http://schemas.microsoft.com/office/drawing/2014/main" id="{DD9B8456-4422-0941-AC5A-B7A6E15F0317}"/>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3" name="Slide Number Placeholder 2">
            <a:extLst>
              <a:ext uri="{FF2B5EF4-FFF2-40B4-BE49-F238E27FC236}">
                <a16:creationId xmlns:a16="http://schemas.microsoft.com/office/drawing/2014/main" id="{CEE0CB81-3A62-C044-92EA-173C187DA47C}"/>
              </a:ext>
            </a:extLst>
          </p:cNvPr>
          <p:cNvSpPr>
            <a:spLocks noGrp="1"/>
          </p:cNvSpPr>
          <p:nvPr>
            <p:ph type="sldNum" sz="quarter" idx="12"/>
          </p:nvPr>
        </p:nvSpPr>
        <p:spPr/>
        <p:txBody>
          <a:bodyPr/>
          <a:lstStyle/>
          <a:p>
            <a:fld id="{273EEA2F-D825-49D3-9C25-497F06EFD3F7}" type="slidenum">
              <a:rPr lang="en-IN" smtClean="0"/>
              <a:t>15</a:t>
            </a:fld>
            <a:endParaRPr lang="en-IN"/>
          </a:p>
        </p:txBody>
      </p:sp>
    </p:spTree>
    <p:extLst>
      <p:ext uri="{BB962C8B-B14F-4D97-AF65-F5344CB8AC3E}">
        <p14:creationId xmlns:p14="http://schemas.microsoft.com/office/powerpoint/2010/main" val="1773280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CA238728-81FE-A94D-820E-580032F3BD1B}" type="datetime1">
              <a:rPr lang="en-IN" sz="900" smtClean="0">
                <a:latin typeface="Proxima Nova Rg" pitchFamily="50" charset="0"/>
              </a:rPr>
              <a:t>10/06/19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16</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Next Class</a:t>
            </a:r>
          </a:p>
        </p:txBody>
      </p:sp>
      <p:sp>
        <p:nvSpPr>
          <p:cNvPr id="8" name="TextBox 7">
            <a:extLst>
              <a:ext uri="{FF2B5EF4-FFF2-40B4-BE49-F238E27FC236}">
                <a16:creationId xmlns:a16="http://schemas.microsoft.com/office/drawing/2014/main" id="{7BFDADA1-8BEB-7444-8D62-1054AB2DC17A}"/>
              </a:ext>
            </a:extLst>
          </p:cNvPr>
          <p:cNvSpPr txBox="1"/>
          <p:nvPr/>
        </p:nvSpPr>
        <p:spPr>
          <a:xfrm>
            <a:off x="638175" y="1507524"/>
            <a:ext cx="488787" cy="369332"/>
          </a:xfrm>
          <a:prstGeom prst="rect">
            <a:avLst/>
          </a:prstGeom>
          <a:noFill/>
        </p:spPr>
        <p:txBody>
          <a:bodyPr wrap="square" rtlCol="0">
            <a:spAutoFit/>
          </a:bodyPr>
          <a:lstStyle/>
          <a:p>
            <a:r>
              <a:rPr lang="en-US" dirty="0">
                <a:solidFill>
                  <a:schemeClr val="bg1">
                    <a:alpha val="50000"/>
                  </a:schemeClr>
                </a:solidFill>
              </a:rPr>
              <a:t>1</a:t>
            </a:r>
          </a:p>
        </p:txBody>
      </p:sp>
      <p:sp>
        <p:nvSpPr>
          <p:cNvPr id="9" name="TextBox 8">
            <a:extLst>
              <a:ext uri="{FF2B5EF4-FFF2-40B4-BE49-F238E27FC236}">
                <a16:creationId xmlns:a16="http://schemas.microsoft.com/office/drawing/2014/main" id="{A95398F4-077D-CC4A-A59A-000424E2840F}"/>
              </a:ext>
            </a:extLst>
          </p:cNvPr>
          <p:cNvSpPr txBox="1"/>
          <p:nvPr/>
        </p:nvSpPr>
        <p:spPr>
          <a:xfrm>
            <a:off x="1126962" y="1507524"/>
            <a:ext cx="6065690" cy="369332"/>
          </a:xfrm>
          <a:prstGeom prst="rect">
            <a:avLst/>
          </a:prstGeom>
          <a:noFill/>
        </p:spPr>
        <p:txBody>
          <a:bodyPr wrap="square" rtlCol="0">
            <a:spAutoFit/>
          </a:bodyPr>
          <a:lstStyle/>
          <a:p>
            <a:r>
              <a:rPr lang="en-US" dirty="0">
                <a:solidFill>
                  <a:schemeClr val="bg1"/>
                </a:solidFill>
              </a:rPr>
              <a:t>Activity</a:t>
            </a:r>
          </a:p>
        </p:txBody>
      </p:sp>
      <p:sp>
        <p:nvSpPr>
          <p:cNvPr id="10" name="TextBox 9">
            <a:extLst>
              <a:ext uri="{FF2B5EF4-FFF2-40B4-BE49-F238E27FC236}">
                <a16:creationId xmlns:a16="http://schemas.microsoft.com/office/drawing/2014/main" id="{0538B510-357C-0343-8403-F27CC8D815FA}"/>
              </a:ext>
            </a:extLst>
          </p:cNvPr>
          <p:cNvSpPr txBox="1"/>
          <p:nvPr/>
        </p:nvSpPr>
        <p:spPr>
          <a:xfrm>
            <a:off x="642293" y="1931780"/>
            <a:ext cx="488787" cy="369332"/>
          </a:xfrm>
          <a:prstGeom prst="rect">
            <a:avLst/>
          </a:prstGeom>
          <a:noFill/>
        </p:spPr>
        <p:txBody>
          <a:bodyPr wrap="square" rtlCol="0">
            <a:spAutoFit/>
          </a:bodyPr>
          <a:lstStyle/>
          <a:p>
            <a:r>
              <a:rPr lang="en-US" dirty="0">
                <a:solidFill>
                  <a:schemeClr val="bg1">
                    <a:alpha val="50000"/>
                  </a:schemeClr>
                </a:solidFill>
              </a:rPr>
              <a:t>2</a:t>
            </a:r>
          </a:p>
        </p:txBody>
      </p:sp>
      <p:sp>
        <p:nvSpPr>
          <p:cNvPr id="12" name="TextBox 11">
            <a:extLst>
              <a:ext uri="{FF2B5EF4-FFF2-40B4-BE49-F238E27FC236}">
                <a16:creationId xmlns:a16="http://schemas.microsoft.com/office/drawing/2014/main" id="{2022C846-F84A-0B4E-B1C0-FDCB46C2D6FD}"/>
              </a:ext>
            </a:extLst>
          </p:cNvPr>
          <p:cNvSpPr txBox="1"/>
          <p:nvPr/>
        </p:nvSpPr>
        <p:spPr>
          <a:xfrm>
            <a:off x="1126962" y="1931780"/>
            <a:ext cx="6065690" cy="369332"/>
          </a:xfrm>
          <a:prstGeom prst="rect">
            <a:avLst/>
          </a:prstGeom>
          <a:noFill/>
        </p:spPr>
        <p:txBody>
          <a:bodyPr wrap="square" rtlCol="0">
            <a:spAutoFit/>
          </a:bodyPr>
          <a:lstStyle/>
          <a:p>
            <a:r>
              <a:rPr lang="en-US" dirty="0">
                <a:solidFill>
                  <a:schemeClr val="bg1"/>
                </a:solidFill>
              </a:rPr>
              <a:t>Basic Building Blocks</a:t>
            </a:r>
          </a:p>
        </p:txBody>
      </p:sp>
      <p:sp>
        <p:nvSpPr>
          <p:cNvPr id="13" name="TextBox 12">
            <a:extLst>
              <a:ext uri="{FF2B5EF4-FFF2-40B4-BE49-F238E27FC236}">
                <a16:creationId xmlns:a16="http://schemas.microsoft.com/office/drawing/2014/main" id="{77AA2ABA-01ED-C54B-8833-C18C251DC2E0}"/>
              </a:ext>
            </a:extLst>
          </p:cNvPr>
          <p:cNvSpPr txBox="1"/>
          <p:nvPr/>
        </p:nvSpPr>
        <p:spPr>
          <a:xfrm>
            <a:off x="1097012" y="2301972"/>
            <a:ext cx="6065690" cy="369332"/>
          </a:xfrm>
          <a:prstGeom prst="rect">
            <a:avLst/>
          </a:prstGeom>
          <a:noFill/>
        </p:spPr>
        <p:txBody>
          <a:bodyPr wrap="square" rtlCol="0">
            <a:spAutoFit/>
          </a:bodyPr>
          <a:lstStyle/>
          <a:p>
            <a:r>
              <a:rPr lang="en-US" dirty="0">
                <a:solidFill>
                  <a:schemeClr val="bg1"/>
                </a:solidFill>
              </a:rPr>
              <a:t>Android </a:t>
            </a:r>
            <a:r>
              <a:rPr lang="en-US" dirty="0" err="1">
                <a:solidFill>
                  <a:schemeClr val="bg1"/>
                </a:solidFill>
              </a:rPr>
              <a:t>LifeCycle</a:t>
            </a:r>
            <a:endParaRPr lang="en-US" dirty="0">
              <a:solidFill>
                <a:schemeClr val="bg1"/>
              </a:solidFill>
            </a:endParaRPr>
          </a:p>
        </p:txBody>
      </p:sp>
      <p:sp>
        <p:nvSpPr>
          <p:cNvPr id="14" name="TextBox 13">
            <a:extLst>
              <a:ext uri="{FF2B5EF4-FFF2-40B4-BE49-F238E27FC236}">
                <a16:creationId xmlns:a16="http://schemas.microsoft.com/office/drawing/2014/main" id="{A83660EA-E92C-A84F-BFCB-95952649A740}"/>
              </a:ext>
            </a:extLst>
          </p:cNvPr>
          <p:cNvSpPr txBox="1"/>
          <p:nvPr/>
        </p:nvSpPr>
        <p:spPr>
          <a:xfrm>
            <a:off x="608225" y="2330364"/>
            <a:ext cx="488787" cy="369332"/>
          </a:xfrm>
          <a:prstGeom prst="rect">
            <a:avLst/>
          </a:prstGeom>
          <a:noFill/>
        </p:spPr>
        <p:txBody>
          <a:bodyPr wrap="square" rtlCol="0">
            <a:spAutoFit/>
          </a:bodyPr>
          <a:lstStyle/>
          <a:p>
            <a:r>
              <a:rPr lang="en-US" dirty="0">
                <a:solidFill>
                  <a:schemeClr val="bg1">
                    <a:alpha val="50000"/>
                  </a:schemeClr>
                </a:solidFill>
              </a:rPr>
              <a:t> 3</a:t>
            </a:r>
          </a:p>
        </p:txBody>
      </p:sp>
    </p:spTree>
    <p:extLst>
      <p:ext uri="{BB962C8B-B14F-4D97-AF65-F5344CB8AC3E}">
        <p14:creationId xmlns:p14="http://schemas.microsoft.com/office/powerpoint/2010/main" val="168113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10/06/19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17</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10/06/19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Basics of Android and </a:t>
            </a:r>
            <a:r>
              <a:rPr lang="en-IN" dirty="0" err="1">
                <a:solidFill>
                  <a:srgbClr val="FFFFFF"/>
                </a:solidFill>
                <a:latin typeface="Proxima Nova"/>
                <a:ea typeface="Proxima Nova"/>
                <a:cs typeface="Proxima Nova"/>
                <a:sym typeface="Proxima Nova"/>
              </a:rPr>
              <a:t>Architeture</a:t>
            </a:r>
            <a:endParaRPr lang="en-IN" dirty="0">
              <a:solidFill>
                <a:srgbClr val="FFFFFF"/>
              </a:solidFill>
              <a:latin typeface="Proxima Nova"/>
              <a:ea typeface="Proxima Nova"/>
              <a:cs typeface="Proxima Nova"/>
              <a:sym typeface="Proxima Nova"/>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10/06/19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4" y="654907"/>
            <a:ext cx="5008481" cy="523220"/>
          </a:xfrm>
          <a:prstGeom prst="rect">
            <a:avLst/>
          </a:prstGeom>
          <a:noFill/>
        </p:spPr>
        <p:txBody>
          <a:bodyPr wrap="square" rtlCol="0">
            <a:spAutoFit/>
          </a:bodyPr>
          <a:lstStyle/>
          <a:p>
            <a:r>
              <a:rPr lang="en-US" sz="2800" dirty="0">
                <a:solidFill>
                  <a:schemeClr val="bg1"/>
                </a:solidFill>
              </a:rPr>
              <a:t>In Last Class, we covered</a:t>
            </a:r>
            <a:r>
              <a:rPr lang="mr-IN" sz="2800" dirty="0">
                <a:solidFill>
                  <a:schemeClr val="bg1"/>
                </a:solidFill>
              </a:rPr>
              <a:t>….</a:t>
            </a:r>
            <a:endParaRPr lang="en-US" sz="2800" dirty="0">
              <a:solidFill>
                <a:schemeClr val="bg1"/>
              </a:solidFill>
            </a:endParaRPr>
          </a:p>
        </p:txBody>
      </p:sp>
      <p:sp>
        <p:nvSpPr>
          <p:cNvPr id="8" name="TextBox 7">
            <a:extLst>
              <a:ext uri="{FF2B5EF4-FFF2-40B4-BE49-F238E27FC236}">
                <a16:creationId xmlns:a16="http://schemas.microsoft.com/office/drawing/2014/main" id="{7BFDADA1-8BEB-7444-8D62-1054AB2DC17A}"/>
              </a:ext>
            </a:extLst>
          </p:cNvPr>
          <p:cNvSpPr txBox="1"/>
          <p:nvPr/>
        </p:nvSpPr>
        <p:spPr>
          <a:xfrm>
            <a:off x="638175" y="1507524"/>
            <a:ext cx="488787" cy="369332"/>
          </a:xfrm>
          <a:prstGeom prst="rect">
            <a:avLst/>
          </a:prstGeom>
          <a:noFill/>
        </p:spPr>
        <p:txBody>
          <a:bodyPr wrap="square" rtlCol="0">
            <a:spAutoFit/>
          </a:bodyPr>
          <a:lstStyle/>
          <a:p>
            <a:r>
              <a:rPr lang="en-US" dirty="0">
                <a:solidFill>
                  <a:schemeClr val="bg1">
                    <a:alpha val="50000"/>
                  </a:schemeClr>
                </a:solidFill>
              </a:rPr>
              <a:t>1</a:t>
            </a:r>
          </a:p>
        </p:txBody>
      </p:sp>
      <p:sp>
        <p:nvSpPr>
          <p:cNvPr id="9" name="TextBox 8">
            <a:extLst>
              <a:ext uri="{FF2B5EF4-FFF2-40B4-BE49-F238E27FC236}">
                <a16:creationId xmlns:a16="http://schemas.microsoft.com/office/drawing/2014/main" id="{A95398F4-077D-CC4A-A59A-000424E2840F}"/>
              </a:ext>
            </a:extLst>
          </p:cNvPr>
          <p:cNvSpPr txBox="1"/>
          <p:nvPr/>
        </p:nvSpPr>
        <p:spPr>
          <a:xfrm>
            <a:off x="1087388" y="2367328"/>
            <a:ext cx="6489896" cy="369332"/>
          </a:xfrm>
          <a:prstGeom prst="rect">
            <a:avLst/>
          </a:prstGeom>
          <a:noFill/>
        </p:spPr>
        <p:txBody>
          <a:bodyPr wrap="square" rtlCol="0">
            <a:spAutoFit/>
          </a:bodyPr>
          <a:lstStyle/>
          <a:p>
            <a:r>
              <a:rPr lang="en-US" dirty="0">
                <a:solidFill>
                  <a:schemeClr val="bg1"/>
                </a:solidFill>
              </a:rPr>
              <a:t>Exception</a:t>
            </a:r>
          </a:p>
        </p:txBody>
      </p:sp>
      <p:sp>
        <p:nvSpPr>
          <p:cNvPr id="10" name="TextBox 9">
            <a:extLst>
              <a:ext uri="{FF2B5EF4-FFF2-40B4-BE49-F238E27FC236}">
                <a16:creationId xmlns:a16="http://schemas.microsoft.com/office/drawing/2014/main" id="{0538B510-357C-0343-8403-F27CC8D815FA}"/>
              </a:ext>
            </a:extLst>
          </p:cNvPr>
          <p:cNvSpPr txBox="1"/>
          <p:nvPr/>
        </p:nvSpPr>
        <p:spPr>
          <a:xfrm>
            <a:off x="642293" y="1931780"/>
            <a:ext cx="488787" cy="369332"/>
          </a:xfrm>
          <a:prstGeom prst="rect">
            <a:avLst/>
          </a:prstGeom>
          <a:noFill/>
        </p:spPr>
        <p:txBody>
          <a:bodyPr wrap="square" rtlCol="0">
            <a:spAutoFit/>
          </a:bodyPr>
          <a:lstStyle/>
          <a:p>
            <a:r>
              <a:rPr lang="en-US" dirty="0">
                <a:solidFill>
                  <a:schemeClr val="bg1">
                    <a:alpha val="50000"/>
                  </a:schemeClr>
                </a:solidFill>
              </a:rPr>
              <a:t>2</a:t>
            </a:r>
          </a:p>
        </p:txBody>
      </p:sp>
      <p:sp>
        <p:nvSpPr>
          <p:cNvPr id="11" name="TextBox 10">
            <a:extLst>
              <a:ext uri="{FF2B5EF4-FFF2-40B4-BE49-F238E27FC236}">
                <a16:creationId xmlns:a16="http://schemas.microsoft.com/office/drawing/2014/main" id="{3A99574F-69E8-C841-945F-485D145E6FFB}"/>
              </a:ext>
            </a:extLst>
          </p:cNvPr>
          <p:cNvSpPr txBox="1"/>
          <p:nvPr/>
        </p:nvSpPr>
        <p:spPr>
          <a:xfrm>
            <a:off x="1087389" y="1562448"/>
            <a:ext cx="7393795" cy="369332"/>
          </a:xfrm>
          <a:prstGeom prst="rect">
            <a:avLst/>
          </a:prstGeom>
          <a:noFill/>
        </p:spPr>
        <p:txBody>
          <a:bodyPr wrap="square" rtlCol="0">
            <a:spAutoFit/>
          </a:bodyPr>
          <a:lstStyle/>
          <a:p>
            <a:r>
              <a:rPr lang="en-US" dirty="0">
                <a:solidFill>
                  <a:schemeClr val="bg1"/>
                </a:solidFill>
              </a:rPr>
              <a:t>Inheritance</a:t>
            </a:r>
          </a:p>
        </p:txBody>
      </p:sp>
      <p:sp>
        <p:nvSpPr>
          <p:cNvPr id="12" name="TextBox 11">
            <a:extLst>
              <a:ext uri="{FF2B5EF4-FFF2-40B4-BE49-F238E27FC236}">
                <a16:creationId xmlns:a16="http://schemas.microsoft.com/office/drawing/2014/main" id="{CC6DA526-7246-5E47-BF08-5DD63D058FBC}"/>
              </a:ext>
            </a:extLst>
          </p:cNvPr>
          <p:cNvSpPr txBox="1"/>
          <p:nvPr/>
        </p:nvSpPr>
        <p:spPr>
          <a:xfrm>
            <a:off x="638176" y="2810754"/>
            <a:ext cx="488787" cy="369332"/>
          </a:xfrm>
          <a:prstGeom prst="rect">
            <a:avLst/>
          </a:prstGeom>
          <a:noFill/>
        </p:spPr>
        <p:txBody>
          <a:bodyPr wrap="square" rtlCol="0">
            <a:spAutoFit/>
          </a:bodyPr>
          <a:lstStyle/>
          <a:p>
            <a:r>
              <a:rPr lang="en-US" dirty="0">
                <a:solidFill>
                  <a:schemeClr val="bg1">
                    <a:alpha val="50000"/>
                  </a:schemeClr>
                </a:solidFill>
              </a:rPr>
              <a:t>4</a:t>
            </a:r>
          </a:p>
        </p:txBody>
      </p:sp>
      <p:sp>
        <p:nvSpPr>
          <p:cNvPr id="13" name="TextBox 12">
            <a:extLst>
              <a:ext uri="{FF2B5EF4-FFF2-40B4-BE49-F238E27FC236}">
                <a16:creationId xmlns:a16="http://schemas.microsoft.com/office/drawing/2014/main" id="{59B4E562-F658-5A48-ADA3-29F935235E39}"/>
              </a:ext>
            </a:extLst>
          </p:cNvPr>
          <p:cNvSpPr txBox="1"/>
          <p:nvPr/>
        </p:nvSpPr>
        <p:spPr>
          <a:xfrm>
            <a:off x="1087388" y="2831221"/>
            <a:ext cx="7001323" cy="369332"/>
          </a:xfrm>
          <a:prstGeom prst="rect">
            <a:avLst/>
          </a:prstGeom>
          <a:noFill/>
        </p:spPr>
        <p:txBody>
          <a:bodyPr wrap="square" rtlCol="0">
            <a:spAutoFit/>
          </a:bodyPr>
          <a:lstStyle/>
          <a:p>
            <a:r>
              <a:rPr lang="en-US" dirty="0">
                <a:solidFill>
                  <a:schemeClr val="bg1"/>
                </a:solidFill>
              </a:rPr>
              <a:t>Java Data Structures</a:t>
            </a:r>
          </a:p>
        </p:txBody>
      </p:sp>
      <p:sp>
        <p:nvSpPr>
          <p:cNvPr id="16" name="TextBox 15">
            <a:extLst>
              <a:ext uri="{FF2B5EF4-FFF2-40B4-BE49-F238E27FC236}">
                <a16:creationId xmlns:a16="http://schemas.microsoft.com/office/drawing/2014/main" id="{0538B510-357C-0343-8403-F27CC8D815FA}"/>
              </a:ext>
            </a:extLst>
          </p:cNvPr>
          <p:cNvSpPr txBox="1"/>
          <p:nvPr/>
        </p:nvSpPr>
        <p:spPr>
          <a:xfrm>
            <a:off x="638175" y="2371267"/>
            <a:ext cx="488787" cy="369332"/>
          </a:xfrm>
          <a:prstGeom prst="rect">
            <a:avLst/>
          </a:prstGeom>
          <a:noFill/>
        </p:spPr>
        <p:txBody>
          <a:bodyPr wrap="square" rtlCol="0">
            <a:spAutoFit/>
          </a:bodyPr>
          <a:lstStyle/>
          <a:p>
            <a:r>
              <a:rPr lang="en-US" dirty="0">
                <a:solidFill>
                  <a:schemeClr val="bg1">
                    <a:alpha val="50000"/>
                  </a:schemeClr>
                </a:solidFill>
              </a:rPr>
              <a:t>3</a:t>
            </a:r>
          </a:p>
        </p:txBody>
      </p:sp>
      <p:sp>
        <p:nvSpPr>
          <p:cNvPr id="17" name="TextBox 16">
            <a:extLst>
              <a:ext uri="{FF2B5EF4-FFF2-40B4-BE49-F238E27FC236}">
                <a16:creationId xmlns:a16="http://schemas.microsoft.com/office/drawing/2014/main" id="{3A99574F-69E8-C841-945F-485D145E6FFB}"/>
              </a:ext>
            </a:extLst>
          </p:cNvPr>
          <p:cNvSpPr txBox="1"/>
          <p:nvPr/>
        </p:nvSpPr>
        <p:spPr>
          <a:xfrm>
            <a:off x="1087388" y="1986704"/>
            <a:ext cx="7393795" cy="369332"/>
          </a:xfrm>
          <a:prstGeom prst="rect">
            <a:avLst/>
          </a:prstGeom>
          <a:noFill/>
        </p:spPr>
        <p:txBody>
          <a:bodyPr wrap="square" rtlCol="0">
            <a:spAutoFit/>
          </a:bodyPr>
          <a:lstStyle/>
          <a:p>
            <a:r>
              <a:rPr lang="en-US" dirty="0">
                <a:solidFill>
                  <a:schemeClr val="bg1"/>
                </a:solidFill>
              </a:rPr>
              <a:t>Overriding</a:t>
            </a:r>
          </a:p>
        </p:txBody>
      </p:sp>
      <p:sp>
        <p:nvSpPr>
          <p:cNvPr id="2" name="Footer Placeholder 1"/>
          <p:cNvSpPr>
            <a:spLocks noGrp="1"/>
          </p:cNvSpPr>
          <p:nvPr>
            <p:ph type="ftr" sz="quarter" idx="11"/>
          </p:nvPr>
        </p:nvSpPr>
        <p:spPr/>
        <p:txBody>
          <a:bodyPr/>
          <a:lstStyle/>
          <a:p>
            <a:r>
              <a:rPr lang="en-IN" dirty="0"/>
              <a:t>Android</a:t>
            </a:r>
          </a:p>
          <a:p>
            <a:endParaRPr lang="en-IN" dirty="0"/>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F68E0F15-4085-254C-85FA-AC54A2A48273}" type="datetime1">
              <a:rPr lang="en-IN" sz="900" smtClean="0">
                <a:latin typeface="Proxima Nova Rg" pitchFamily="50" charset="0"/>
              </a:rPr>
              <a:t>10/06/19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17" name="TextBox 16">
            <a:extLst>
              <a:ext uri="{FF2B5EF4-FFF2-40B4-BE49-F238E27FC236}">
                <a16:creationId xmlns:a16="http://schemas.microsoft.com/office/drawing/2014/main" id="{59B4E562-F658-5A48-ADA3-29F935235E39}"/>
              </a:ext>
            </a:extLst>
          </p:cNvPr>
          <p:cNvSpPr txBox="1"/>
          <p:nvPr/>
        </p:nvSpPr>
        <p:spPr>
          <a:xfrm>
            <a:off x="1126962" y="1552653"/>
            <a:ext cx="6171763" cy="2585323"/>
          </a:xfrm>
          <a:prstGeom prst="rect">
            <a:avLst/>
          </a:prstGeom>
          <a:noFill/>
        </p:spPr>
        <p:txBody>
          <a:bodyPr wrap="square" rtlCol="0" anchor="t">
            <a:spAutoFit/>
          </a:bodyPr>
          <a:lstStyle/>
          <a:p>
            <a:pPr marL="342900" indent="-342900">
              <a:buAutoNum type="arabicParenR"/>
            </a:pPr>
            <a:r>
              <a:rPr lang="en-IN" dirty="0">
                <a:solidFill>
                  <a:schemeClr val="bg1"/>
                </a:solidFill>
              </a:rPr>
              <a:t>What is Android? </a:t>
            </a:r>
          </a:p>
          <a:p>
            <a:pPr marL="342900" indent="-342900">
              <a:buAutoNum type="arabicParenR"/>
            </a:pPr>
            <a:r>
              <a:rPr lang="en-IN" dirty="0">
                <a:solidFill>
                  <a:schemeClr val="bg1"/>
                </a:solidFill>
              </a:rPr>
              <a:t> Overview of Android Stack</a:t>
            </a:r>
          </a:p>
          <a:p>
            <a:pPr marL="342900" indent="-342900">
              <a:buAutoNum type="arabicParenR"/>
            </a:pPr>
            <a:r>
              <a:rPr lang="en-IN" dirty="0">
                <a:solidFill>
                  <a:schemeClr val="bg1"/>
                </a:solidFill>
              </a:rPr>
              <a:t>  Android Runtime </a:t>
            </a:r>
          </a:p>
          <a:p>
            <a:pPr marL="342900" indent="-342900">
              <a:buAutoNum type="arabicParenR"/>
            </a:pPr>
            <a:r>
              <a:rPr lang="en-IN" dirty="0">
                <a:solidFill>
                  <a:schemeClr val="bg1"/>
                </a:solidFill>
              </a:rPr>
              <a:t> Application Framework</a:t>
            </a:r>
          </a:p>
          <a:p>
            <a:pPr marL="342900" indent="-342900">
              <a:buAutoNum type="arabicParenR"/>
            </a:pPr>
            <a:r>
              <a:rPr lang="en-IN" dirty="0">
                <a:solidFill>
                  <a:schemeClr val="bg1"/>
                </a:solidFill>
              </a:rPr>
              <a:t> Dalvik VM &amp; .</a:t>
            </a:r>
            <a:r>
              <a:rPr lang="en-IN" dirty="0" err="1">
                <a:solidFill>
                  <a:schemeClr val="bg1"/>
                </a:solidFill>
              </a:rPr>
              <a:t>apk</a:t>
            </a:r>
            <a:r>
              <a:rPr lang="en-IN" dirty="0">
                <a:solidFill>
                  <a:schemeClr val="bg1"/>
                </a:solidFill>
              </a:rPr>
              <a:t> file extension </a:t>
            </a:r>
          </a:p>
          <a:p>
            <a:pPr marL="342900" indent="-342900">
              <a:buAutoNum type="arabicParenR"/>
            </a:pPr>
            <a:r>
              <a:rPr lang="en-IN" dirty="0">
                <a:solidFill>
                  <a:schemeClr val="bg1"/>
                </a:solidFill>
              </a:rPr>
              <a:t> Installation of android studio</a:t>
            </a:r>
          </a:p>
          <a:p>
            <a:pPr marL="342900" indent="-342900">
              <a:buAutoNum type="arabicParenR"/>
            </a:pPr>
            <a:r>
              <a:rPr lang="en-IN" dirty="0">
                <a:solidFill>
                  <a:schemeClr val="bg1"/>
                </a:solidFill>
              </a:rPr>
              <a:t> Setup emulator </a:t>
            </a:r>
          </a:p>
          <a:p>
            <a:pPr marL="342900" indent="-342900">
              <a:buAutoNum type="arabicParenR"/>
            </a:pPr>
            <a:r>
              <a:rPr lang="en-IN" dirty="0">
                <a:solidFill>
                  <a:schemeClr val="bg1"/>
                </a:solidFill>
              </a:rPr>
              <a:t> SDK manager concepts</a:t>
            </a:r>
          </a:p>
          <a:p>
            <a:pPr marL="342900" indent="-342900">
              <a:buAutoNum type="arabicParenR"/>
            </a:pPr>
            <a:r>
              <a:rPr lang="en-IN" dirty="0">
                <a:solidFill>
                  <a:schemeClr val="bg1"/>
                </a:solidFill>
              </a:rPr>
              <a:t> Running your app on Emulator</a:t>
            </a:r>
            <a:endParaRPr lang="en-US" dirty="0">
              <a:solidFill>
                <a:schemeClr val="bg1"/>
              </a:solidFill>
            </a:endParaRPr>
          </a:p>
        </p:txBody>
      </p:sp>
      <p:sp>
        <p:nvSpPr>
          <p:cNvPr id="2" name="Footer Placeholder 1"/>
          <p:cNvSpPr>
            <a:spLocks noGrp="1"/>
          </p:cNvSpPr>
          <p:nvPr>
            <p:ph type="ftr" sz="quarter" idx="11"/>
          </p:nvPr>
        </p:nvSpPr>
        <p:spPr>
          <a:xfrm>
            <a:off x="3281924" y="4767263"/>
            <a:ext cx="3086100" cy="273844"/>
          </a:xfrm>
        </p:spPr>
        <p:txBody>
          <a:bodyPr/>
          <a:lstStyle/>
          <a:p>
            <a:r>
              <a:rPr lang="en-IN" dirty="0"/>
              <a:t>Android </a:t>
            </a:r>
          </a:p>
          <a:p>
            <a:endParaRPr lang="en-IN" dirty="0"/>
          </a:p>
        </p:txBody>
      </p:sp>
    </p:spTree>
    <p:extLst>
      <p:ext uri="{BB962C8B-B14F-4D97-AF65-F5344CB8AC3E}">
        <p14:creationId xmlns:p14="http://schemas.microsoft.com/office/powerpoint/2010/main" val="388365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BFFB193-40A9-441C-9477-227871C21EFD}"/>
              </a:ext>
            </a:extLst>
          </p:cNvPr>
          <p:cNvSpPr>
            <a:spLocks noGrp="1"/>
          </p:cNvSpPr>
          <p:nvPr>
            <p:ph idx="15"/>
          </p:nvPr>
        </p:nvSpPr>
        <p:spPr>
          <a:xfrm>
            <a:off x="53158" y="830998"/>
            <a:ext cx="8902306" cy="3600070"/>
          </a:xfrm>
        </p:spPr>
        <p:txBody>
          <a:bodyPr vert="horz" lIns="91440" tIns="45720" rIns="91440" bIns="45720" rtlCol="0" anchor="t">
            <a:noAutofit/>
          </a:bodyPr>
          <a:lstStyle/>
          <a:p>
            <a:pPr marL="342900" indent="-342900">
              <a:buFont typeface="+mj-lt"/>
              <a:buAutoNum type="arabicPeriod"/>
            </a:pPr>
            <a:r>
              <a:rPr lang="en-US" altLang="en-US" dirty="0"/>
              <a:t>Android is an open source operating system, created by Google specifically for use on mobile devices (cell phones and tablets)</a:t>
            </a:r>
          </a:p>
          <a:p>
            <a:pPr marL="342900" indent="-342900">
              <a:buFont typeface="+mj-lt"/>
              <a:buAutoNum type="arabicPeriod"/>
            </a:pPr>
            <a:r>
              <a:rPr lang="en-US" altLang="en-US" dirty="0"/>
              <a:t>Linux based (2.6 kernel)</a:t>
            </a:r>
          </a:p>
          <a:p>
            <a:pPr marL="342900" indent="-342900">
              <a:buFont typeface="+mj-lt"/>
              <a:buAutoNum type="arabicPeriod"/>
            </a:pPr>
            <a:r>
              <a:rPr lang="en-US" altLang="en-US" dirty="0"/>
              <a:t>Can be programmed in C/C++ but most app development is done in Java (Java access to C Libraries via JNI (Java Native Interface))</a:t>
            </a:r>
          </a:p>
          <a:p>
            <a:pPr marL="342900" indent="-342900">
              <a:buFont typeface="+mj-lt"/>
              <a:buAutoNum type="arabicPeriod"/>
            </a:pPr>
            <a:r>
              <a:rPr lang="en-US" altLang="en-US" dirty="0"/>
              <a:t>Supports Bluetooth, Wi-Fi, and 3G and 4G networking</a:t>
            </a:r>
          </a:p>
          <a:p>
            <a:pPr marL="342900" indent="-342900">
              <a:buFont typeface="+mj-lt"/>
              <a:buAutoNum type="arabicPeriod"/>
            </a:pPr>
            <a:endParaRPr lang="en-US" dirty="0">
              <a:latin typeface="Proxima Nova Rg"/>
            </a:endParaRPr>
          </a:p>
        </p:txBody>
      </p:sp>
      <p:sp>
        <p:nvSpPr>
          <p:cNvPr id="3" name="Date Placeholder 2">
            <a:extLst>
              <a:ext uri="{FF2B5EF4-FFF2-40B4-BE49-F238E27FC236}">
                <a16:creationId xmlns:a16="http://schemas.microsoft.com/office/drawing/2014/main" id="{43A8D61A-AC93-4019-BB6B-811D4FCDA5C7}"/>
              </a:ext>
            </a:extLst>
          </p:cNvPr>
          <p:cNvSpPr>
            <a:spLocks noGrp="1"/>
          </p:cNvSpPr>
          <p:nvPr>
            <p:ph type="dt" sz="half" idx="16"/>
          </p:nvPr>
        </p:nvSpPr>
        <p:spPr/>
        <p:txBody>
          <a:bodyPr/>
          <a:lstStyle/>
          <a:p>
            <a:fld id="{7DD0C667-8BB3-D74C-86FC-7D0CD1167351}" type="datetime1">
              <a:rPr lang="en-IN" smtClean="0"/>
              <a:t>10/06/19</a:t>
            </a:fld>
            <a:endParaRPr lang="en-IN" dirty="0"/>
          </a:p>
        </p:txBody>
      </p:sp>
      <p:sp>
        <p:nvSpPr>
          <p:cNvPr id="5" name="Slide Number Placeholder 4">
            <a:extLst>
              <a:ext uri="{FF2B5EF4-FFF2-40B4-BE49-F238E27FC236}">
                <a16:creationId xmlns:a16="http://schemas.microsoft.com/office/drawing/2014/main" id="{F7E75D7B-1F05-4B33-A3E8-CE15AB53EF5C}"/>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2" name="Title 1">
            <a:extLst>
              <a:ext uri="{FF2B5EF4-FFF2-40B4-BE49-F238E27FC236}">
                <a16:creationId xmlns:a16="http://schemas.microsoft.com/office/drawing/2014/main" id="{1C5572B6-9BDE-4C2B-BF22-AC3542B07C67}"/>
              </a:ext>
            </a:extLst>
          </p:cNvPr>
          <p:cNvSpPr>
            <a:spLocks noGrp="1"/>
          </p:cNvSpPr>
          <p:nvPr>
            <p:ph type="title"/>
          </p:nvPr>
        </p:nvSpPr>
        <p:spPr/>
        <p:txBody>
          <a:bodyPr/>
          <a:lstStyle/>
          <a:p>
            <a:r>
              <a:rPr lang="en-US" dirty="0">
                <a:latin typeface="Proxima Nova"/>
              </a:rPr>
              <a:t>What is Android</a:t>
            </a:r>
          </a:p>
        </p:txBody>
      </p:sp>
    </p:spTree>
    <p:extLst>
      <p:ext uri="{BB962C8B-B14F-4D97-AF65-F5344CB8AC3E}">
        <p14:creationId xmlns:p14="http://schemas.microsoft.com/office/powerpoint/2010/main" val="378622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DDBA017-20FC-4194-930E-C47EA11B0AAA}"/>
              </a:ext>
            </a:extLst>
          </p:cNvPr>
          <p:cNvSpPr>
            <a:spLocks noGrp="1"/>
          </p:cNvSpPr>
          <p:nvPr>
            <p:ph type="dt" sz="half" idx="16"/>
          </p:nvPr>
        </p:nvSpPr>
        <p:spPr/>
        <p:txBody>
          <a:bodyPr/>
          <a:lstStyle/>
          <a:p>
            <a:fld id="{7DD0C667-8BB3-D74C-86FC-7D0CD1167351}" type="datetime1">
              <a:rPr lang="en-IN" smtClean="0"/>
              <a:t>10/06/19</a:t>
            </a:fld>
            <a:endParaRPr lang="en-IN" dirty="0"/>
          </a:p>
        </p:txBody>
      </p:sp>
      <p:sp>
        <p:nvSpPr>
          <p:cNvPr id="5" name="Slide Number Placeholder 4">
            <a:extLst>
              <a:ext uri="{FF2B5EF4-FFF2-40B4-BE49-F238E27FC236}">
                <a16:creationId xmlns:a16="http://schemas.microsoft.com/office/drawing/2014/main" id="{5063C161-58C1-4360-8C80-6AF9F95DA8BB}"/>
              </a:ext>
            </a:extLst>
          </p:cNvPr>
          <p:cNvSpPr>
            <a:spLocks noGrp="1"/>
          </p:cNvSpPr>
          <p:nvPr>
            <p:ph type="sldNum" sz="quarter" idx="12"/>
          </p:nvPr>
        </p:nvSpPr>
        <p:spPr/>
        <p:txBody>
          <a:bodyPr/>
          <a:lstStyle/>
          <a:p>
            <a:fld id="{273EEA2F-D825-49D3-9C25-497F06EFD3F7}" type="slidenum">
              <a:rPr lang="en-IN" smtClean="0"/>
              <a:t>6</a:t>
            </a:fld>
            <a:endParaRPr lang="en-IN" dirty="0"/>
          </a:p>
        </p:txBody>
      </p:sp>
      <p:sp>
        <p:nvSpPr>
          <p:cNvPr id="2" name="Title 1">
            <a:extLst>
              <a:ext uri="{FF2B5EF4-FFF2-40B4-BE49-F238E27FC236}">
                <a16:creationId xmlns:a16="http://schemas.microsoft.com/office/drawing/2014/main" id="{44E92978-3CE1-4AF0-A5AA-B671F900D01B}"/>
              </a:ext>
            </a:extLst>
          </p:cNvPr>
          <p:cNvSpPr>
            <a:spLocks noGrp="1"/>
          </p:cNvSpPr>
          <p:nvPr>
            <p:ph type="title"/>
          </p:nvPr>
        </p:nvSpPr>
        <p:spPr>
          <a:xfrm>
            <a:off x="316679" y="121966"/>
            <a:ext cx="4066522" cy="382564"/>
          </a:xfrm>
        </p:spPr>
        <p:txBody>
          <a:bodyPr/>
          <a:lstStyle/>
          <a:p>
            <a:r>
              <a:rPr lang="en-US" dirty="0">
                <a:latin typeface="Proxima Nova"/>
              </a:rPr>
              <a:t>Versions of Android</a:t>
            </a:r>
            <a:endParaRPr lang="en-US" dirty="0"/>
          </a:p>
        </p:txBody>
      </p:sp>
      <p:pic>
        <p:nvPicPr>
          <p:cNvPr id="13" name="Picture Placeholder 12">
            <a:extLst>
              <a:ext uri="{FF2B5EF4-FFF2-40B4-BE49-F238E27FC236}">
                <a16:creationId xmlns:a16="http://schemas.microsoft.com/office/drawing/2014/main" id="{3B449389-9B09-6F42-92CB-2EC6FBC9A449}"/>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tretch/>
        </p:blipFill>
        <p:spPr>
          <a:xfrm>
            <a:off x="0" y="762001"/>
            <a:ext cx="9144000" cy="4005262"/>
          </a:xfrm>
        </p:spPr>
      </p:pic>
    </p:spTree>
    <p:extLst>
      <p:ext uri="{BB962C8B-B14F-4D97-AF65-F5344CB8AC3E}">
        <p14:creationId xmlns:p14="http://schemas.microsoft.com/office/powerpoint/2010/main" val="307625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04182-BC2F-4BFE-84D0-C59690A81F41}"/>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1AF4A85B-F21F-4419-9C65-4DC18071B346}"/>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6" name="Title 5">
            <a:extLst>
              <a:ext uri="{FF2B5EF4-FFF2-40B4-BE49-F238E27FC236}">
                <a16:creationId xmlns:a16="http://schemas.microsoft.com/office/drawing/2014/main" id="{3FA17BE0-5807-47BA-B288-265C2D940F58}"/>
              </a:ext>
            </a:extLst>
          </p:cNvPr>
          <p:cNvSpPr>
            <a:spLocks noGrp="1"/>
          </p:cNvSpPr>
          <p:nvPr>
            <p:ph type="title"/>
          </p:nvPr>
        </p:nvSpPr>
        <p:spPr/>
        <p:txBody>
          <a:bodyPr/>
          <a:lstStyle/>
          <a:p>
            <a:r>
              <a:rPr lang="en-US" dirty="0"/>
              <a:t>Architecture</a:t>
            </a:r>
          </a:p>
        </p:txBody>
      </p:sp>
      <p:pic>
        <p:nvPicPr>
          <p:cNvPr id="10" name="Picture 9">
            <a:extLst>
              <a:ext uri="{FF2B5EF4-FFF2-40B4-BE49-F238E27FC236}">
                <a16:creationId xmlns:a16="http://schemas.microsoft.com/office/drawing/2014/main" id="{1B1E2599-FDC6-4540-8371-2B6059F57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79" y="707009"/>
            <a:ext cx="7711125" cy="3902697"/>
          </a:xfrm>
          <a:prstGeom prst="rect">
            <a:avLst/>
          </a:prstGeom>
        </p:spPr>
      </p:pic>
    </p:spTree>
    <p:extLst>
      <p:ext uri="{BB962C8B-B14F-4D97-AF65-F5344CB8AC3E}">
        <p14:creationId xmlns:p14="http://schemas.microsoft.com/office/powerpoint/2010/main" val="332898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E282E-2CA9-47BA-934F-37BB37E4876F}"/>
              </a:ext>
            </a:extLst>
          </p:cNvPr>
          <p:cNvSpPr>
            <a:spLocks noGrp="1"/>
          </p:cNvSpPr>
          <p:nvPr>
            <p:ph idx="15"/>
          </p:nvPr>
        </p:nvSpPr>
        <p:spPr>
          <a:xfrm>
            <a:off x="374332" y="963246"/>
            <a:ext cx="8467777" cy="3804017"/>
          </a:xfrm>
        </p:spPr>
        <p:txBody>
          <a:bodyPr vert="horz" lIns="91440" tIns="45720" rIns="91440" bIns="45720" rtlCol="0" anchor="t">
            <a:noAutofit/>
          </a:bodyPr>
          <a:lstStyle/>
          <a:p>
            <a:r>
              <a:rPr lang="en-IN" dirty="0"/>
              <a:t>Linux kernel</a:t>
            </a:r>
          </a:p>
          <a:p>
            <a:r>
              <a:rPr lang="en-IN" dirty="0"/>
              <a:t>At the bottom of the layers is Linux - Linux 3.6 with approximately 115 patches. This provides a level of abstraction between the device hardware and it contains all the essential hardware drivers like camera, keypad, display etc. Also, the kernel handles all the things that Linux is really good at such as networking and a vast array of device drivers, which take the pain out of interfacing to peripheral hardware.</a:t>
            </a:r>
          </a:p>
          <a:p>
            <a:r>
              <a:rPr lang="en-IN" dirty="0"/>
              <a:t>Libraries</a:t>
            </a:r>
          </a:p>
          <a:p>
            <a:r>
              <a:rPr lang="en-IN" dirty="0"/>
              <a:t>On top of Linux kernel there is a set of libraries including open-source Web browser engine </a:t>
            </a:r>
            <a:r>
              <a:rPr lang="en-IN" dirty="0" err="1"/>
              <a:t>WebKit</a:t>
            </a:r>
            <a:r>
              <a:rPr lang="en-IN" dirty="0"/>
              <a:t>, well known library </a:t>
            </a:r>
            <a:r>
              <a:rPr lang="en-IN" dirty="0" err="1"/>
              <a:t>libc</a:t>
            </a:r>
            <a:r>
              <a:rPr lang="en-IN" dirty="0"/>
              <a:t>, SQLite database which is a useful repository for storage and sharing of application data, libraries to play and record audio and video, SSL libraries responsible for Internet security etc.</a:t>
            </a:r>
          </a:p>
          <a:p>
            <a:endParaRPr lang="en-US" dirty="0">
              <a:latin typeface="Proxima Nova Rg"/>
            </a:endParaRPr>
          </a:p>
        </p:txBody>
      </p:sp>
      <p:sp>
        <p:nvSpPr>
          <p:cNvPr id="4" name="Date Placeholder 3">
            <a:extLst>
              <a:ext uri="{FF2B5EF4-FFF2-40B4-BE49-F238E27FC236}">
                <a16:creationId xmlns:a16="http://schemas.microsoft.com/office/drawing/2014/main" id="{EC696301-F874-49CD-B4C4-0A5C4634BBB3}"/>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04E149C0-28FE-4B02-B9B9-499EB519878A}"/>
              </a:ext>
            </a:extLst>
          </p:cNvPr>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a:extLst>
              <a:ext uri="{FF2B5EF4-FFF2-40B4-BE49-F238E27FC236}">
                <a16:creationId xmlns:a16="http://schemas.microsoft.com/office/drawing/2014/main" id="{300620B6-B9FD-4F09-B5AA-EDEA6831F47C}"/>
              </a:ext>
            </a:extLst>
          </p:cNvPr>
          <p:cNvSpPr>
            <a:spLocks noGrp="1"/>
          </p:cNvSpPr>
          <p:nvPr>
            <p:ph type="title"/>
          </p:nvPr>
        </p:nvSpPr>
        <p:spPr/>
        <p:txBody>
          <a:bodyPr/>
          <a:lstStyle/>
          <a:p>
            <a:r>
              <a:rPr lang="en-US" dirty="0"/>
              <a:t>Architecture</a:t>
            </a:r>
          </a:p>
        </p:txBody>
      </p:sp>
    </p:spTree>
    <p:extLst>
      <p:ext uri="{BB962C8B-B14F-4D97-AF65-F5344CB8AC3E}">
        <p14:creationId xmlns:p14="http://schemas.microsoft.com/office/powerpoint/2010/main" val="172374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21395-1E31-DA47-A1A1-626BD962F4B5}"/>
              </a:ext>
            </a:extLst>
          </p:cNvPr>
          <p:cNvSpPr>
            <a:spLocks noGrp="1"/>
          </p:cNvSpPr>
          <p:nvPr>
            <p:ph idx="15"/>
          </p:nvPr>
        </p:nvSpPr>
        <p:spPr>
          <a:xfrm>
            <a:off x="465539" y="1011860"/>
            <a:ext cx="8212922" cy="3755403"/>
          </a:xfrm>
        </p:spPr>
        <p:txBody>
          <a:bodyPr/>
          <a:lstStyle/>
          <a:p>
            <a:r>
              <a:rPr lang="en-IN" sz="1400" b="1" dirty="0" err="1"/>
              <a:t>android.app</a:t>
            </a:r>
            <a:r>
              <a:rPr lang="en-IN" sz="1400" dirty="0"/>
              <a:t> − Provides access to the application model and is the cornerstone of all Android applications.</a:t>
            </a:r>
          </a:p>
          <a:p>
            <a:r>
              <a:rPr lang="en-IN" sz="1400" b="1" dirty="0" err="1"/>
              <a:t>android.content</a:t>
            </a:r>
            <a:r>
              <a:rPr lang="en-IN" sz="1400" dirty="0"/>
              <a:t> − Facilitates content access, publishing and messaging between applications and application components.</a:t>
            </a:r>
          </a:p>
          <a:p>
            <a:r>
              <a:rPr lang="en-IN" sz="1400" b="1" dirty="0" err="1"/>
              <a:t>android.database</a:t>
            </a:r>
            <a:r>
              <a:rPr lang="en-IN" sz="1400" dirty="0"/>
              <a:t> − Used to access data published by content providers and includes SQLite database management classes.</a:t>
            </a:r>
          </a:p>
          <a:p>
            <a:r>
              <a:rPr lang="en-IN" sz="1400" b="1" dirty="0" err="1"/>
              <a:t>android.opengl</a:t>
            </a:r>
            <a:r>
              <a:rPr lang="en-IN" sz="1400" dirty="0"/>
              <a:t> − A Java interface to the OpenGL ES 3D graphics rendering API.</a:t>
            </a:r>
          </a:p>
          <a:p>
            <a:r>
              <a:rPr lang="en-IN" sz="1400" b="1" dirty="0" err="1"/>
              <a:t>android.os</a:t>
            </a:r>
            <a:r>
              <a:rPr lang="en-IN" sz="1400" dirty="0"/>
              <a:t> − Provides applications with access to standard operating system services including messages, system services and inter-process communication.</a:t>
            </a:r>
          </a:p>
          <a:p>
            <a:r>
              <a:rPr lang="en-IN" sz="1400" b="1" dirty="0" err="1"/>
              <a:t>android.text</a:t>
            </a:r>
            <a:r>
              <a:rPr lang="en-IN" sz="1400" dirty="0"/>
              <a:t> − Used to render and manipulate text on a device display.</a:t>
            </a:r>
          </a:p>
          <a:p>
            <a:r>
              <a:rPr lang="en-IN" sz="1400" b="1" dirty="0" err="1"/>
              <a:t>android.view</a:t>
            </a:r>
            <a:r>
              <a:rPr lang="en-IN" sz="1400" dirty="0"/>
              <a:t> − The fundamental building blocks of application user interfaces.</a:t>
            </a:r>
          </a:p>
          <a:p>
            <a:r>
              <a:rPr lang="en-IN" sz="1400" b="1" dirty="0" err="1"/>
              <a:t>android.widget</a:t>
            </a:r>
            <a:r>
              <a:rPr lang="en-IN" sz="1400" dirty="0"/>
              <a:t> − A rich collection of pre-built user interface components such as buttons, labels, list views, layout managers, radio buttons etc.</a:t>
            </a:r>
          </a:p>
          <a:p>
            <a:r>
              <a:rPr lang="en-IN" sz="1400" b="1" dirty="0" err="1"/>
              <a:t>android.webkit</a:t>
            </a:r>
            <a:r>
              <a:rPr lang="en-IN" sz="1400" dirty="0"/>
              <a:t> − A set of classes intended to allow web-browsing capabilities to be built into applications.</a:t>
            </a:r>
          </a:p>
          <a:p>
            <a:endParaRPr lang="en-IN" sz="1400" dirty="0"/>
          </a:p>
        </p:txBody>
      </p:sp>
      <p:sp>
        <p:nvSpPr>
          <p:cNvPr id="4" name="Date Placeholder 3">
            <a:extLst>
              <a:ext uri="{FF2B5EF4-FFF2-40B4-BE49-F238E27FC236}">
                <a16:creationId xmlns:a16="http://schemas.microsoft.com/office/drawing/2014/main" id="{1AD76E71-415C-6945-A813-FC05A74AFF1E}"/>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365B3A85-67AA-384E-B942-2DEE90C217C7}"/>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5F21F8AA-1780-A240-A10C-2579F8B39CE6}"/>
              </a:ext>
            </a:extLst>
          </p:cNvPr>
          <p:cNvSpPr>
            <a:spLocks noGrp="1"/>
          </p:cNvSpPr>
          <p:nvPr>
            <p:ph type="title"/>
          </p:nvPr>
        </p:nvSpPr>
        <p:spPr>
          <a:xfrm>
            <a:off x="350359" y="254298"/>
            <a:ext cx="3735903" cy="382564"/>
          </a:xfrm>
        </p:spPr>
        <p:txBody>
          <a:bodyPr/>
          <a:lstStyle/>
          <a:p>
            <a:r>
              <a:rPr lang="en-IN" dirty="0"/>
              <a:t>Android Libraries</a:t>
            </a:r>
            <a:endParaRPr lang="en-US" dirty="0"/>
          </a:p>
        </p:txBody>
      </p:sp>
    </p:spTree>
    <p:extLst>
      <p:ext uri="{BB962C8B-B14F-4D97-AF65-F5344CB8AC3E}">
        <p14:creationId xmlns:p14="http://schemas.microsoft.com/office/powerpoint/2010/main" val="3718015365"/>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21283</TotalTime>
  <Words>410</Words>
  <Application>Microsoft Macintosh PowerPoint</Application>
  <PresentationFormat>On-screen Show (16:9)</PresentationFormat>
  <Paragraphs>108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What is Android</vt:lpstr>
      <vt:lpstr>Versions of Android</vt:lpstr>
      <vt:lpstr>Architecture</vt:lpstr>
      <vt:lpstr>Architecture</vt:lpstr>
      <vt:lpstr>Android Libraries</vt:lpstr>
      <vt:lpstr>Android Runtime</vt:lpstr>
      <vt:lpstr>Application FrameWork</vt:lpstr>
      <vt:lpstr>Installation of Android Studio</vt:lpstr>
      <vt:lpstr>Setup Emulator</vt:lpstr>
      <vt:lpstr>SDK Manager</vt:lpstr>
      <vt:lpstr>Running The APp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352</cp:revision>
  <dcterms:created xsi:type="dcterms:W3CDTF">2019-01-02T10:18:22Z</dcterms:created>
  <dcterms:modified xsi:type="dcterms:W3CDTF">2019-06-10T07:02:47Z</dcterms:modified>
</cp:coreProperties>
</file>