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7"/>
  </p:notesMasterIdLst>
  <p:handoutMasterIdLst>
    <p:handoutMasterId r:id="rId28"/>
  </p:handoutMasterIdLst>
  <p:sldIdLst>
    <p:sldId id="256" r:id="rId2"/>
    <p:sldId id="294" r:id="rId3"/>
    <p:sldId id="286" r:id="rId4"/>
    <p:sldId id="284" r:id="rId5"/>
    <p:sldId id="311" r:id="rId6"/>
    <p:sldId id="313" r:id="rId7"/>
    <p:sldId id="328" r:id="rId8"/>
    <p:sldId id="329" r:id="rId9"/>
    <p:sldId id="330" r:id="rId10"/>
    <p:sldId id="314" r:id="rId11"/>
    <p:sldId id="331" r:id="rId12"/>
    <p:sldId id="332" r:id="rId13"/>
    <p:sldId id="333" r:id="rId14"/>
    <p:sldId id="334" r:id="rId15"/>
    <p:sldId id="315" r:id="rId16"/>
    <p:sldId id="335" r:id="rId17"/>
    <p:sldId id="336" r:id="rId18"/>
    <p:sldId id="322" r:id="rId19"/>
    <p:sldId id="337" r:id="rId20"/>
    <p:sldId id="338" r:id="rId21"/>
    <p:sldId id="323" r:id="rId22"/>
    <p:sldId id="316" r:id="rId23"/>
    <p:sldId id="327" r:id="rId24"/>
    <p:sldId id="291" r:id="rId25"/>
    <p:sldId id="290"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5701"/>
  </p:normalViewPr>
  <p:slideViewPr>
    <p:cSldViewPr snapToGrid="0" showGuides="1">
      <p:cViewPr>
        <p:scale>
          <a:sx n="117" d="100"/>
          <a:sy n="117" d="100"/>
        </p:scale>
        <p:origin x="688" y="51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10/06/19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6/10/19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10/06/19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10/06/19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10/06/19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10/06/19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10/06/19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10/06/19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10/06/19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10/06/19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10/06/19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10/06/19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10/06/19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10/06/19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10/06/19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android.com/reference/java/lang/String.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ference/android/app/Activity.html#setContentView(in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a:rPr>
              <a:t>Android</a:t>
            </a:r>
            <a:endParaRPr lang="en-IN" sz="40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10/06/19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Fragments</a:t>
            </a:r>
          </a:p>
        </p:txBody>
      </p:sp>
      <p:sp>
        <p:nvSpPr>
          <p:cNvPr id="2" name="TextBox 1">
            <a:extLst>
              <a:ext uri="{FF2B5EF4-FFF2-40B4-BE49-F238E27FC236}">
                <a16:creationId xmlns:a16="http://schemas.microsoft.com/office/drawing/2014/main" id="{BA8BB1EC-9738-8C43-B39B-C0C2C98238BD}"/>
              </a:ext>
            </a:extLst>
          </p:cNvPr>
          <p:cNvSpPr txBox="1"/>
          <p:nvPr/>
        </p:nvSpPr>
        <p:spPr>
          <a:xfrm>
            <a:off x="195374" y="817424"/>
            <a:ext cx="8799770" cy="1384995"/>
          </a:xfrm>
          <a:prstGeom prst="rect">
            <a:avLst/>
          </a:prstGeom>
          <a:noFill/>
        </p:spPr>
        <p:txBody>
          <a:bodyPr wrap="square" rtlCol="0">
            <a:spAutoFit/>
          </a:bodyPr>
          <a:lstStyle/>
          <a:p>
            <a:pPr algn="ctr"/>
            <a:r>
              <a:rPr lang="en-IN" sz="1600" dirty="0"/>
              <a:t>A fragment is a reusable class implementing a portion of an activity. A Fragment typically defines a part of a user interface. Fragments must be embedded in activities; they cannot run independently of activities.</a:t>
            </a:r>
          </a:p>
          <a:p>
            <a:br>
              <a:rPr lang="en-IN" dirty="0"/>
            </a:br>
            <a:endParaRPr lang="en-US" dirty="0"/>
          </a:p>
        </p:txBody>
      </p:sp>
      <p:pic>
        <p:nvPicPr>
          <p:cNvPr id="7" name="Picture 6">
            <a:extLst>
              <a:ext uri="{FF2B5EF4-FFF2-40B4-BE49-F238E27FC236}">
                <a16:creationId xmlns:a16="http://schemas.microsoft.com/office/drawing/2014/main" id="{DF0FD37A-C180-6444-A549-1FFF86B8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916" y="1617141"/>
            <a:ext cx="5466686" cy="2904466"/>
          </a:xfrm>
          <a:prstGeom prst="rect">
            <a:avLst/>
          </a:prstGeom>
        </p:spPr>
      </p:pic>
    </p:spTree>
    <p:extLst>
      <p:ext uri="{BB962C8B-B14F-4D97-AF65-F5344CB8AC3E}">
        <p14:creationId xmlns:p14="http://schemas.microsoft.com/office/powerpoint/2010/main" val="332898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Fragments</a:t>
            </a:r>
          </a:p>
        </p:txBody>
      </p:sp>
      <p:sp>
        <p:nvSpPr>
          <p:cNvPr id="2" name="TextBox 1">
            <a:extLst>
              <a:ext uri="{FF2B5EF4-FFF2-40B4-BE49-F238E27FC236}">
                <a16:creationId xmlns:a16="http://schemas.microsoft.com/office/drawing/2014/main" id="{BA8BB1EC-9738-8C43-B39B-C0C2C98238BD}"/>
              </a:ext>
            </a:extLst>
          </p:cNvPr>
          <p:cNvSpPr txBox="1"/>
          <p:nvPr/>
        </p:nvSpPr>
        <p:spPr>
          <a:xfrm>
            <a:off x="195374" y="817424"/>
            <a:ext cx="8799770" cy="2031325"/>
          </a:xfrm>
          <a:prstGeom prst="rect">
            <a:avLst/>
          </a:prstGeom>
          <a:noFill/>
        </p:spPr>
        <p:txBody>
          <a:bodyPr wrap="square" rtlCol="0">
            <a:spAutoFit/>
          </a:bodyPr>
          <a:lstStyle/>
          <a:p>
            <a:r>
              <a:rPr lang="en-IN" b="1" dirty="0"/>
              <a:t>Understanding Fragments</a:t>
            </a:r>
          </a:p>
          <a:p>
            <a:r>
              <a:rPr lang="en-IN" dirty="0"/>
              <a:t>Here are the important things to understand about fragments:</a:t>
            </a:r>
          </a:p>
          <a:p>
            <a:pPr marL="342900" indent="-342900">
              <a:buFont typeface="+mj-lt"/>
              <a:buAutoNum type="arabicPeriod"/>
            </a:pPr>
            <a:r>
              <a:rPr lang="en-IN" dirty="0"/>
              <a:t>A Fragment is a combination of an XML layout file and a java class much like an Activity.</a:t>
            </a:r>
          </a:p>
          <a:p>
            <a:pPr marL="342900" indent="-342900">
              <a:buFont typeface="+mj-lt"/>
              <a:buAutoNum type="arabicPeriod"/>
            </a:pPr>
            <a:r>
              <a:rPr lang="en-IN" dirty="0"/>
              <a:t>Using the support library, fragments are supported back to all relevant Android versions.</a:t>
            </a:r>
          </a:p>
          <a:p>
            <a:pPr marL="342900" indent="-342900">
              <a:buFont typeface="+mj-lt"/>
              <a:buAutoNum type="arabicPeriod"/>
            </a:pPr>
            <a:r>
              <a:rPr lang="en-IN" dirty="0"/>
              <a:t>Fragments encapsulate views and logic so that it is easier to reuse within activities.</a:t>
            </a:r>
          </a:p>
          <a:p>
            <a:pPr marL="342900" indent="-342900">
              <a:buFont typeface="+mj-lt"/>
              <a:buAutoNum type="arabicPeriod"/>
            </a:pPr>
            <a:r>
              <a:rPr lang="en-IN" dirty="0"/>
              <a:t>Fragments are standalone components that can contain views, events and logic.</a:t>
            </a:r>
          </a:p>
          <a:p>
            <a:pPr algn="ctr"/>
            <a:endParaRPr lang="en-US" dirty="0"/>
          </a:p>
        </p:txBody>
      </p:sp>
    </p:spTree>
    <p:extLst>
      <p:ext uri="{BB962C8B-B14F-4D97-AF65-F5344CB8AC3E}">
        <p14:creationId xmlns:p14="http://schemas.microsoft.com/office/powerpoint/2010/main" val="257355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12</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Fragments</a:t>
            </a:r>
          </a:p>
        </p:txBody>
      </p:sp>
      <p:sp>
        <p:nvSpPr>
          <p:cNvPr id="2" name="TextBox 1">
            <a:extLst>
              <a:ext uri="{FF2B5EF4-FFF2-40B4-BE49-F238E27FC236}">
                <a16:creationId xmlns:a16="http://schemas.microsoft.com/office/drawing/2014/main" id="{BA8BB1EC-9738-8C43-B39B-C0C2C98238BD}"/>
              </a:ext>
            </a:extLst>
          </p:cNvPr>
          <p:cNvSpPr txBox="1"/>
          <p:nvPr/>
        </p:nvSpPr>
        <p:spPr>
          <a:xfrm>
            <a:off x="195374" y="817424"/>
            <a:ext cx="8799770" cy="3970318"/>
          </a:xfrm>
          <a:prstGeom prst="rect">
            <a:avLst/>
          </a:prstGeom>
          <a:noFill/>
        </p:spPr>
        <p:txBody>
          <a:bodyPr wrap="square" rtlCol="0">
            <a:spAutoFit/>
          </a:bodyPr>
          <a:lstStyle/>
          <a:p>
            <a:r>
              <a:rPr lang="en-IN" b="1" dirty="0"/>
              <a:t>Importance of Fragments</a:t>
            </a:r>
          </a:p>
          <a:p>
            <a:r>
              <a:rPr lang="en-IN" dirty="0"/>
              <a:t>There are many use cases for fragments but the most common use cases include:</a:t>
            </a:r>
          </a:p>
          <a:p>
            <a:pPr marL="342900" indent="-342900">
              <a:buFont typeface="+mj-lt"/>
              <a:buAutoNum type="arabicPeriod"/>
            </a:pPr>
            <a:r>
              <a:rPr lang="en-IN" b="1" dirty="0"/>
              <a:t>Reusing View and Logic Components</a:t>
            </a:r>
            <a:r>
              <a:rPr lang="en-IN" dirty="0"/>
              <a:t> - Fragments enable re-use of parts of your screen including views and event logic over and over in different ways across many disparate activities. For example, using the same list across different data sources within an app.</a:t>
            </a:r>
          </a:p>
          <a:p>
            <a:pPr marL="342900" indent="-342900">
              <a:buFont typeface="+mj-lt"/>
              <a:buAutoNum type="arabicPeriod"/>
            </a:pPr>
            <a:r>
              <a:rPr lang="en-IN" b="1" dirty="0"/>
              <a:t>Tablet Support</a:t>
            </a:r>
            <a:r>
              <a:rPr lang="en-IN" dirty="0"/>
              <a:t> - Often within apps, the tablet version of an activity has a substantially different layout from the phone version which is different from the TV version. Fragments enable device-specific activities to reuse shared elements while also having differences.</a:t>
            </a:r>
          </a:p>
          <a:p>
            <a:pPr marL="342900" indent="-342900">
              <a:buFont typeface="+mj-lt"/>
              <a:buAutoNum type="arabicPeriod"/>
            </a:pPr>
            <a:r>
              <a:rPr lang="en-IN" b="1" dirty="0"/>
              <a:t>Screen Orientation</a:t>
            </a:r>
            <a:r>
              <a:rPr lang="en-IN" dirty="0"/>
              <a:t> - Often within apps, the portrait version of an activity has a substantially different layout from the landscape version. Fragments enable both orientations to reuse shared elements while also having differences.</a:t>
            </a:r>
          </a:p>
          <a:p>
            <a:br>
              <a:rPr lang="en-IN" dirty="0"/>
            </a:br>
            <a:endParaRPr lang="en-US" dirty="0"/>
          </a:p>
        </p:txBody>
      </p:sp>
    </p:spTree>
    <p:extLst>
      <p:ext uri="{BB962C8B-B14F-4D97-AF65-F5344CB8AC3E}">
        <p14:creationId xmlns:p14="http://schemas.microsoft.com/office/powerpoint/2010/main" val="392627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Fragment </a:t>
            </a:r>
            <a:r>
              <a:rPr lang="en-US" dirty="0" err="1"/>
              <a:t>LifeCycle</a:t>
            </a:r>
            <a:endParaRPr lang="en-US" dirty="0"/>
          </a:p>
        </p:txBody>
      </p:sp>
      <p:sp>
        <p:nvSpPr>
          <p:cNvPr id="2" name="TextBox 1">
            <a:extLst>
              <a:ext uri="{FF2B5EF4-FFF2-40B4-BE49-F238E27FC236}">
                <a16:creationId xmlns:a16="http://schemas.microsoft.com/office/drawing/2014/main" id="{BA8BB1EC-9738-8C43-B39B-C0C2C98238BD}"/>
              </a:ext>
            </a:extLst>
          </p:cNvPr>
          <p:cNvSpPr txBox="1"/>
          <p:nvPr/>
        </p:nvSpPr>
        <p:spPr>
          <a:xfrm>
            <a:off x="78416" y="647303"/>
            <a:ext cx="8799770" cy="3816429"/>
          </a:xfrm>
          <a:prstGeom prst="rect">
            <a:avLst/>
          </a:prstGeom>
          <a:noFill/>
        </p:spPr>
        <p:txBody>
          <a:bodyPr wrap="square" rtlCol="0">
            <a:spAutoFit/>
          </a:bodyPr>
          <a:lstStyle/>
          <a:p>
            <a:r>
              <a:rPr lang="en-IN" sz="1600" dirty="0"/>
              <a:t>Fragment has many methods which can be overridden to plug into the lifecycle:</a:t>
            </a:r>
          </a:p>
          <a:p>
            <a:pPr marL="342900" indent="-342900">
              <a:buFont typeface="+mj-lt"/>
              <a:buAutoNum type="arabicPeriod"/>
            </a:pPr>
            <a:r>
              <a:rPr lang="en-IN" sz="1600" dirty="0" err="1"/>
              <a:t>onAttach</a:t>
            </a:r>
            <a:r>
              <a:rPr lang="en-IN" sz="1600" dirty="0"/>
              <a:t>() is called when a fragment is connected to an activity.</a:t>
            </a:r>
          </a:p>
          <a:p>
            <a:pPr marL="342900" indent="-342900">
              <a:buFont typeface="+mj-lt"/>
              <a:buAutoNum type="arabicPeriod"/>
            </a:pPr>
            <a:r>
              <a:rPr lang="en-IN" sz="1600" dirty="0"/>
              <a:t>onCreate() is called to do initial creation of the fragment.</a:t>
            </a:r>
          </a:p>
          <a:p>
            <a:pPr marL="342900" indent="-342900">
              <a:buFont typeface="+mj-lt"/>
              <a:buAutoNum type="arabicPeriod"/>
            </a:pPr>
            <a:r>
              <a:rPr lang="en-IN" sz="1600" dirty="0" err="1"/>
              <a:t>onCreateView</a:t>
            </a:r>
            <a:r>
              <a:rPr lang="en-IN" sz="1600" dirty="0"/>
              <a:t>() is called by Android once the Fragment should inflate a view.</a:t>
            </a:r>
          </a:p>
          <a:p>
            <a:pPr marL="342900" indent="-342900">
              <a:buFont typeface="+mj-lt"/>
              <a:buAutoNum type="arabicPeriod"/>
            </a:pPr>
            <a:r>
              <a:rPr lang="en-IN" sz="1600" dirty="0" err="1"/>
              <a:t>onViewCreated</a:t>
            </a:r>
            <a:r>
              <a:rPr lang="en-IN" sz="1600" dirty="0"/>
              <a:t>() is called after </a:t>
            </a:r>
            <a:r>
              <a:rPr lang="en-IN" sz="1600" dirty="0" err="1"/>
              <a:t>onCreateView</a:t>
            </a:r>
            <a:r>
              <a:rPr lang="en-IN" sz="1600" dirty="0"/>
              <a:t>() and ensures that the fragment's root view is non-null. Any view setup should happen here. E.g., view lookups, attaching listeners.</a:t>
            </a:r>
          </a:p>
          <a:p>
            <a:pPr marL="342900" indent="-342900">
              <a:buFont typeface="+mj-lt"/>
              <a:buAutoNum type="arabicPeriod"/>
            </a:pPr>
            <a:r>
              <a:rPr lang="en-IN" sz="1600" dirty="0" err="1"/>
              <a:t>onActivityCreated</a:t>
            </a:r>
            <a:r>
              <a:rPr lang="en-IN" sz="1600" dirty="0"/>
              <a:t>() is called when host activity has completed its onCreate() method.</a:t>
            </a:r>
          </a:p>
          <a:p>
            <a:pPr marL="342900" indent="-342900">
              <a:buFont typeface="+mj-lt"/>
              <a:buAutoNum type="arabicPeriod"/>
            </a:pPr>
            <a:r>
              <a:rPr lang="en-IN" sz="1600" dirty="0" err="1"/>
              <a:t>onStart</a:t>
            </a:r>
            <a:r>
              <a:rPr lang="en-IN" sz="1600" dirty="0"/>
              <a:t>() is called once the fragment is ready to be displayed on screen.</a:t>
            </a:r>
          </a:p>
          <a:p>
            <a:pPr marL="342900" indent="-342900">
              <a:buFont typeface="+mj-lt"/>
              <a:buAutoNum type="arabicPeriod"/>
            </a:pPr>
            <a:r>
              <a:rPr lang="en-IN" sz="1600" dirty="0" err="1"/>
              <a:t>onResume</a:t>
            </a:r>
            <a:r>
              <a:rPr lang="en-IN" sz="1600" dirty="0"/>
              <a:t>() - Allocate “expensive” resources such as registering for location, sensor updates, etc.</a:t>
            </a:r>
          </a:p>
          <a:p>
            <a:pPr marL="342900" indent="-342900">
              <a:buFont typeface="+mj-lt"/>
              <a:buAutoNum type="arabicPeriod"/>
            </a:pPr>
            <a:r>
              <a:rPr lang="en-IN" sz="1600" dirty="0" err="1"/>
              <a:t>onPause</a:t>
            </a:r>
            <a:r>
              <a:rPr lang="en-IN" sz="1600" dirty="0"/>
              <a:t>() - Release “expensive” resources. Commit any changes.</a:t>
            </a:r>
          </a:p>
          <a:p>
            <a:pPr marL="342900" indent="-342900">
              <a:buFont typeface="+mj-lt"/>
              <a:buAutoNum type="arabicPeriod"/>
            </a:pPr>
            <a:r>
              <a:rPr lang="en-IN" sz="1600" dirty="0" err="1"/>
              <a:t>onDestroyView</a:t>
            </a:r>
            <a:r>
              <a:rPr lang="en-IN" sz="1600" dirty="0"/>
              <a:t>() is called when fragment's view is being destroyed, but the fragment is still kept around.</a:t>
            </a:r>
          </a:p>
          <a:p>
            <a:pPr marL="342900" indent="-342900">
              <a:buFont typeface="+mj-lt"/>
              <a:buAutoNum type="arabicPeriod"/>
            </a:pPr>
            <a:r>
              <a:rPr lang="en-IN" sz="1600" dirty="0" err="1"/>
              <a:t>onDestroy</a:t>
            </a:r>
            <a:r>
              <a:rPr lang="en-IN" sz="1600" dirty="0"/>
              <a:t>() is called when fragment is no longer in use.</a:t>
            </a:r>
          </a:p>
          <a:p>
            <a:pPr marL="342900" indent="-342900">
              <a:buFont typeface="+mj-lt"/>
              <a:buAutoNum type="arabicPeriod"/>
            </a:pPr>
            <a:r>
              <a:rPr lang="en-IN" sz="1600" dirty="0" err="1"/>
              <a:t>onDetach</a:t>
            </a:r>
            <a:r>
              <a:rPr lang="en-IN" sz="1600" dirty="0"/>
              <a:t>() is called when fragment is no longer connected to the activity.</a:t>
            </a:r>
          </a:p>
          <a:p>
            <a:endParaRPr lang="en-US" dirty="0"/>
          </a:p>
        </p:txBody>
      </p:sp>
    </p:spTree>
    <p:extLst>
      <p:ext uri="{BB962C8B-B14F-4D97-AF65-F5344CB8AC3E}">
        <p14:creationId xmlns:p14="http://schemas.microsoft.com/office/powerpoint/2010/main" val="248739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04182-BC2F-4BFE-84D0-C59690A81F41}"/>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1AF4A85B-F21F-4419-9C65-4DC18071B346}"/>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6" name="Title 5">
            <a:extLst>
              <a:ext uri="{FF2B5EF4-FFF2-40B4-BE49-F238E27FC236}">
                <a16:creationId xmlns:a16="http://schemas.microsoft.com/office/drawing/2014/main" id="{3FA17BE0-5807-47BA-B288-265C2D940F58}"/>
              </a:ext>
            </a:extLst>
          </p:cNvPr>
          <p:cNvSpPr>
            <a:spLocks noGrp="1"/>
          </p:cNvSpPr>
          <p:nvPr>
            <p:ph type="title"/>
          </p:nvPr>
        </p:nvSpPr>
        <p:spPr/>
        <p:txBody>
          <a:bodyPr/>
          <a:lstStyle/>
          <a:p>
            <a:r>
              <a:rPr lang="en-US" dirty="0"/>
              <a:t>Fragment </a:t>
            </a:r>
            <a:r>
              <a:rPr lang="en-US" dirty="0" err="1"/>
              <a:t>LifeCycle</a:t>
            </a:r>
            <a:endParaRPr lang="en-US" dirty="0"/>
          </a:p>
        </p:txBody>
      </p:sp>
      <p:pic>
        <p:nvPicPr>
          <p:cNvPr id="7" name="Picture 6">
            <a:extLst>
              <a:ext uri="{FF2B5EF4-FFF2-40B4-BE49-F238E27FC236}">
                <a16:creationId xmlns:a16="http://schemas.microsoft.com/office/drawing/2014/main" id="{8DFDCB45-2DEE-BD49-9D27-D9236240B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322"/>
            <a:ext cx="9144000" cy="4516178"/>
          </a:xfrm>
          <a:prstGeom prst="rect">
            <a:avLst/>
          </a:prstGeom>
        </p:spPr>
      </p:pic>
    </p:spTree>
    <p:extLst>
      <p:ext uri="{BB962C8B-B14F-4D97-AF65-F5344CB8AC3E}">
        <p14:creationId xmlns:p14="http://schemas.microsoft.com/office/powerpoint/2010/main" val="274690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E282E-2CA9-47BA-934F-37BB37E4876F}"/>
              </a:ext>
            </a:extLst>
          </p:cNvPr>
          <p:cNvSpPr>
            <a:spLocks noGrp="1"/>
          </p:cNvSpPr>
          <p:nvPr>
            <p:ph idx="15"/>
          </p:nvPr>
        </p:nvSpPr>
        <p:spPr>
          <a:xfrm>
            <a:off x="374332" y="963246"/>
            <a:ext cx="8467777" cy="3804017"/>
          </a:xfrm>
        </p:spPr>
        <p:txBody>
          <a:bodyPr vert="horz" lIns="91440" tIns="45720" rIns="91440" bIns="45720" rtlCol="0" anchor="t">
            <a:noAutofit/>
          </a:bodyPr>
          <a:lstStyle/>
          <a:p>
            <a:r>
              <a:rPr lang="en-IN" b="1" dirty="0"/>
              <a:t>Android service</a:t>
            </a:r>
            <a:r>
              <a:rPr lang="en-IN" dirty="0"/>
              <a:t> is a component that is </a:t>
            </a:r>
            <a:r>
              <a:rPr lang="en-IN" i="1" dirty="0"/>
              <a:t>used to perform operations on the background</a:t>
            </a:r>
            <a:r>
              <a:rPr lang="en-IN" dirty="0"/>
              <a:t> such as playing music, handle network transactions, interacting content providers etc. It doesn't has any UI (user interface).</a:t>
            </a:r>
          </a:p>
          <a:p>
            <a:r>
              <a:rPr lang="en-IN" dirty="0"/>
              <a:t>The service runs in the background indefinitely even if application is destroyed.</a:t>
            </a:r>
          </a:p>
          <a:p>
            <a:r>
              <a:rPr lang="en-IN" dirty="0"/>
              <a:t>service can be bounded by a component to perform interactivity and inter process communication (IPC).</a:t>
            </a:r>
          </a:p>
          <a:p>
            <a:r>
              <a:rPr lang="en-IN" dirty="0"/>
              <a:t>The </a:t>
            </a:r>
            <a:r>
              <a:rPr lang="en-IN" dirty="0" err="1"/>
              <a:t>android.app.Service</a:t>
            </a:r>
            <a:r>
              <a:rPr lang="en-IN" dirty="0"/>
              <a:t> is subclass of </a:t>
            </a:r>
            <a:r>
              <a:rPr lang="en-IN" dirty="0" err="1"/>
              <a:t>ContextWrapper</a:t>
            </a:r>
            <a:r>
              <a:rPr lang="en-IN" dirty="0"/>
              <a:t> class.</a:t>
            </a:r>
          </a:p>
          <a:p>
            <a:endParaRPr lang="en-US" dirty="0">
              <a:latin typeface="Proxima Nova Rg"/>
            </a:endParaRPr>
          </a:p>
        </p:txBody>
      </p:sp>
      <p:sp>
        <p:nvSpPr>
          <p:cNvPr id="4" name="Date Placeholder 3">
            <a:extLst>
              <a:ext uri="{FF2B5EF4-FFF2-40B4-BE49-F238E27FC236}">
                <a16:creationId xmlns:a16="http://schemas.microsoft.com/office/drawing/2014/main" id="{EC696301-F874-49CD-B4C4-0A5C4634BBB3}"/>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04E149C0-28FE-4B02-B9B9-499EB519878A}"/>
              </a:ext>
            </a:extLst>
          </p:cNvPr>
          <p:cNvSpPr>
            <a:spLocks noGrp="1"/>
          </p:cNvSpPr>
          <p:nvPr>
            <p:ph type="sldNum" sz="quarter" idx="12"/>
          </p:nvPr>
        </p:nvSpPr>
        <p:spPr/>
        <p:txBody>
          <a:bodyPr/>
          <a:lstStyle/>
          <a:p>
            <a:fld id="{273EEA2F-D825-49D3-9C25-497F06EFD3F7}" type="slidenum">
              <a:rPr lang="en-IN" smtClean="0"/>
              <a:t>15</a:t>
            </a:fld>
            <a:endParaRPr lang="en-IN" dirty="0"/>
          </a:p>
        </p:txBody>
      </p:sp>
      <p:sp>
        <p:nvSpPr>
          <p:cNvPr id="6" name="Title 5">
            <a:extLst>
              <a:ext uri="{FF2B5EF4-FFF2-40B4-BE49-F238E27FC236}">
                <a16:creationId xmlns:a16="http://schemas.microsoft.com/office/drawing/2014/main" id="{300620B6-B9FD-4F09-B5AA-EDEA6831F47C}"/>
              </a:ext>
            </a:extLst>
          </p:cNvPr>
          <p:cNvSpPr>
            <a:spLocks noGrp="1"/>
          </p:cNvSpPr>
          <p:nvPr>
            <p:ph type="title"/>
          </p:nvPr>
        </p:nvSpPr>
        <p:spPr/>
        <p:txBody>
          <a:bodyPr/>
          <a:lstStyle/>
          <a:p>
            <a:r>
              <a:rPr lang="en-US" dirty="0"/>
              <a:t>Services</a:t>
            </a:r>
          </a:p>
        </p:txBody>
      </p:sp>
    </p:spTree>
    <p:extLst>
      <p:ext uri="{BB962C8B-B14F-4D97-AF65-F5344CB8AC3E}">
        <p14:creationId xmlns:p14="http://schemas.microsoft.com/office/powerpoint/2010/main" val="172374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E282E-2CA9-47BA-934F-37BB37E4876F}"/>
              </a:ext>
            </a:extLst>
          </p:cNvPr>
          <p:cNvSpPr>
            <a:spLocks noGrp="1"/>
          </p:cNvSpPr>
          <p:nvPr>
            <p:ph idx="15"/>
          </p:nvPr>
        </p:nvSpPr>
        <p:spPr>
          <a:xfrm>
            <a:off x="374332" y="963246"/>
            <a:ext cx="8467777" cy="3804017"/>
          </a:xfrm>
        </p:spPr>
        <p:txBody>
          <a:bodyPr vert="horz" lIns="91440" tIns="45720" rIns="91440" bIns="45720" rtlCol="0" anchor="t">
            <a:noAutofit/>
          </a:bodyPr>
          <a:lstStyle/>
          <a:p>
            <a:r>
              <a:rPr lang="en-IN" sz="1400" dirty="0"/>
              <a:t>Life Cycle of Android Service</a:t>
            </a:r>
          </a:p>
          <a:p>
            <a:r>
              <a:rPr lang="en-IN" sz="1400" dirty="0"/>
              <a:t>There can be two forms of a </a:t>
            </a:r>
            <a:r>
              <a:rPr lang="en-IN" sz="1400" dirty="0" err="1"/>
              <a:t>service.The</a:t>
            </a:r>
            <a:r>
              <a:rPr lang="en-IN" sz="1400" dirty="0"/>
              <a:t> lifecycle of service can follow two different paths: started or bound.</a:t>
            </a:r>
          </a:p>
          <a:p>
            <a:r>
              <a:rPr lang="en-IN" sz="1400" dirty="0"/>
              <a:t>Started</a:t>
            </a:r>
          </a:p>
          <a:p>
            <a:r>
              <a:rPr lang="en-IN" sz="1400" dirty="0"/>
              <a:t>Bound</a:t>
            </a:r>
          </a:p>
          <a:p>
            <a:br>
              <a:rPr lang="en-IN" sz="1400" dirty="0"/>
            </a:br>
            <a:r>
              <a:rPr lang="en-IN" sz="1400" dirty="0"/>
              <a:t>1) Started Service</a:t>
            </a:r>
          </a:p>
          <a:p>
            <a:r>
              <a:rPr lang="en-IN" sz="1400" dirty="0"/>
              <a:t>A service is started when component (like activity) calls </a:t>
            </a:r>
            <a:r>
              <a:rPr lang="en-IN" sz="1400" b="1" dirty="0" err="1"/>
              <a:t>startService</a:t>
            </a:r>
            <a:r>
              <a:rPr lang="en-IN" sz="1400" b="1" dirty="0"/>
              <a:t>()</a:t>
            </a:r>
            <a:r>
              <a:rPr lang="en-IN" sz="1400" dirty="0"/>
              <a:t> method, now it runs in the background indefinitely. It is stopped by </a:t>
            </a:r>
            <a:r>
              <a:rPr lang="en-IN" sz="1400" b="1" dirty="0" err="1"/>
              <a:t>stopService</a:t>
            </a:r>
            <a:r>
              <a:rPr lang="en-IN" sz="1400" b="1" dirty="0"/>
              <a:t>()</a:t>
            </a:r>
            <a:r>
              <a:rPr lang="en-IN" sz="1400" dirty="0"/>
              <a:t> method. The service can stop itself by calling the </a:t>
            </a:r>
            <a:r>
              <a:rPr lang="en-IN" sz="1400" b="1" dirty="0" err="1"/>
              <a:t>stopSelf</a:t>
            </a:r>
            <a:r>
              <a:rPr lang="en-IN" sz="1400" b="1" dirty="0"/>
              <a:t>()</a:t>
            </a:r>
            <a:r>
              <a:rPr lang="en-IN" sz="1400" dirty="0"/>
              <a:t> method.</a:t>
            </a:r>
          </a:p>
          <a:p>
            <a:r>
              <a:rPr lang="en-IN" sz="1400" dirty="0"/>
              <a:t>2) Bound Service</a:t>
            </a:r>
          </a:p>
          <a:p>
            <a:r>
              <a:rPr lang="en-IN" sz="1400" dirty="0"/>
              <a:t>A service is bound when another component (e.g. client) calls </a:t>
            </a:r>
            <a:r>
              <a:rPr lang="en-IN" sz="1400" b="1" dirty="0" err="1"/>
              <a:t>bindService</a:t>
            </a:r>
            <a:r>
              <a:rPr lang="en-IN" sz="1400" b="1" dirty="0"/>
              <a:t>()</a:t>
            </a:r>
            <a:r>
              <a:rPr lang="en-IN" sz="1400" dirty="0"/>
              <a:t> method. The client can unbind the service by calling the </a:t>
            </a:r>
            <a:r>
              <a:rPr lang="en-IN" sz="1400" b="1" dirty="0" err="1"/>
              <a:t>unbindService</a:t>
            </a:r>
            <a:r>
              <a:rPr lang="en-IN" sz="1400" b="1" dirty="0"/>
              <a:t>()</a:t>
            </a:r>
            <a:r>
              <a:rPr lang="en-IN" sz="1400" dirty="0"/>
              <a:t> method.</a:t>
            </a:r>
          </a:p>
          <a:p>
            <a:r>
              <a:rPr lang="en-IN" sz="1400" dirty="0"/>
              <a:t>The service cannot be stopped until all clients unbind the service.</a:t>
            </a:r>
          </a:p>
          <a:p>
            <a:endParaRPr lang="en-US" sz="1400" dirty="0">
              <a:latin typeface="Proxima Nova Rg"/>
            </a:endParaRPr>
          </a:p>
        </p:txBody>
      </p:sp>
      <p:sp>
        <p:nvSpPr>
          <p:cNvPr id="4" name="Date Placeholder 3">
            <a:extLst>
              <a:ext uri="{FF2B5EF4-FFF2-40B4-BE49-F238E27FC236}">
                <a16:creationId xmlns:a16="http://schemas.microsoft.com/office/drawing/2014/main" id="{EC696301-F874-49CD-B4C4-0A5C4634BBB3}"/>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04E149C0-28FE-4B02-B9B9-499EB519878A}"/>
              </a:ext>
            </a:extLst>
          </p:cNvPr>
          <p:cNvSpPr>
            <a:spLocks noGrp="1"/>
          </p:cNvSpPr>
          <p:nvPr>
            <p:ph type="sldNum" sz="quarter" idx="12"/>
          </p:nvPr>
        </p:nvSpPr>
        <p:spPr/>
        <p:txBody>
          <a:bodyPr/>
          <a:lstStyle/>
          <a:p>
            <a:fld id="{273EEA2F-D825-49D3-9C25-497F06EFD3F7}" type="slidenum">
              <a:rPr lang="en-IN" smtClean="0"/>
              <a:t>16</a:t>
            </a:fld>
            <a:endParaRPr lang="en-IN" dirty="0"/>
          </a:p>
        </p:txBody>
      </p:sp>
      <p:sp>
        <p:nvSpPr>
          <p:cNvPr id="6" name="Title 5">
            <a:extLst>
              <a:ext uri="{FF2B5EF4-FFF2-40B4-BE49-F238E27FC236}">
                <a16:creationId xmlns:a16="http://schemas.microsoft.com/office/drawing/2014/main" id="{300620B6-B9FD-4F09-B5AA-EDEA6831F47C}"/>
              </a:ext>
            </a:extLst>
          </p:cNvPr>
          <p:cNvSpPr>
            <a:spLocks noGrp="1"/>
          </p:cNvSpPr>
          <p:nvPr>
            <p:ph type="title"/>
          </p:nvPr>
        </p:nvSpPr>
        <p:spPr/>
        <p:txBody>
          <a:bodyPr/>
          <a:lstStyle/>
          <a:p>
            <a:r>
              <a:rPr lang="en-US" dirty="0"/>
              <a:t>Services</a:t>
            </a:r>
          </a:p>
        </p:txBody>
      </p:sp>
    </p:spTree>
    <p:extLst>
      <p:ext uri="{BB962C8B-B14F-4D97-AF65-F5344CB8AC3E}">
        <p14:creationId xmlns:p14="http://schemas.microsoft.com/office/powerpoint/2010/main" val="134987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724C27-7566-9044-A2D5-3B13C2165E91}"/>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861237" y="776178"/>
            <a:ext cx="7421526" cy="4245356"/>
          </a:xfrm>
        </p:spPr>
      </p:pic>
      <p:sp>
        <p:nvSpPr>
          <p:cNvPr id="4" name="Date Placeholder 3">
            <a:extLst>
              <a:ext uri="{FF2B5EF4-FFF2-40B4-BE49-F238E27FC236}">
                <a16:creationId xmlns:a16="http://schemas.microsoft.com/office/drawing/2014/main" id="{EC696301-F874-49CD-B4C4-0A5C4634BBB3}"/>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04E149C0-28FE-4B02-B9B9-499EB519878A}"/>
              </a:ext>
            </a:extLst>
          </p:cNvPr>
          <p:cNvSpPr>
            <a:spLocks noGrp="1"/>
          </p:cNvSpPr>
          <p:nvPr>
            <p:ph type="sldNum" sz="quarter" idx="12"/>
          </p:nvPr>
        </p:nvSpPr>
        <p:spPr/>
        <p:txBody>
          <a:bodyPr/>
          <a:lstStyle/>
          <a:p>
            <a:fld id="{273EEA2F-D825-49D3-9C25-497F06EFD3F7}" type="slidenum">
              <a:rPr lang="en-IN" smtClean="0"/>
              <a:t>17</a:t>
            </a:fld>
            <a:endParaRPr lang="en-IN" dirty="0"/>
          </a:p>
        </p:txBody>
      </p:sp>
      <p:sp>
        <p:nvSpPr>
          <p:cNvPr id="6" name="Title 5">
            <a:extLst>
              <a:ext uri="{FF2B5EF4-FFF2-40B4-BE49-F238E27FC236}">
                <a16:creationId xmlns:a16="http://schemas.microsoft.com/office/drawing/2014/main" id="{300620B6-B9FD-4F09-B5AA-EDEA6831F47C}"/>
              </a:ext>
            </a:extLst>
          </p:cNvPr>
          <p:cNvSpPr>
            <a:spLocks noGrp="1"/>
          </p:cNvSpPr>
          <p:nvPr>
            <p:ph type="title"/>
          </p:nvPr>
        </p:nvSpPr>
        <p:spPr/>
        <p:txBody>
          <a:bodyPr/>
          <a:lstStyle/>
          <a:p>
            <a:r>
              <a:rPr lang="en-US" dirty="0"/>
              <a:t>Services</a:t>
            </a:r>
          </a:p>
        </p:txBody>
      </p:sp>
    </p:spTree>
    <p:extLst>
      <p:ext uri="{BB962C8B-B14F-4D97-AF65-F5344CB8AC3E}">
        <p14:creationId xmlns:p14="http://schemas.microsoft.com/office/powerpoint/2010/main" val="419591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21395-1E31-DA47-A1A1-626BD962F4B5}"/>
              </a:ext>
            </a:extLst>
          </p:cNvPr>
          <p:cNvSpPr>
            <a:spLocks noGrp="1"/>
          </p:cNvSpPr>
          <p:nvPr>
            <p:ph idx="15"/>
          </p:nvPr>
        </p:nvSpPr>
        <p:spPr>
          <a:xfrm>
            <a:off x="465539" y="1011860"/>
            <a:ext cx="8212922" cy="3755403"/>
          </a:xfrm>
        </p:spPr>
        <p:txBody>
          <a:bodyPr/>
          <a:lstStyle/>
          <a:p>
            <a:r>
              <a:rPr lang="en-IN" b="1" dirty="0"/>
              <a:t>Broadcast Receivers </a:t>
            </a:r>
            <a:r>
              <a:rPr lang="en-IN" dirty="0"/>
              <a:t>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endParaRPr lang="en-IN" sz="1400" dirty="0"/>
          </a:p>
        </p:txBody>
      </p:sp>
      <p:sp>
        <p:nvSpPr>
          <p:cNvPr id="4" name="Date Placeholder 3">
            <a:extLst>
              <a:ext uri="{FF2B5EF4-FFF2-40B4-BE49-F238E27FC236}">
                <a16:creationId xmlns:a16="http://schemas.microsoft.com/office/drawing/2014/main" id="{1AD76E71-415C-6945-A813-FC05A74AFF1E}"/>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365B3A85-67AA-384E-B942-2DEE90C217C7}"/>
              </a:ext>
            </a:extLst>
          </p:cNvPr>
          <p:cNvSpPr>
            <a:spLocks noGrp="1"/>
          </p:cNvSpPr>
          <p:nvPr>
            <p:ph type="sldNum" sz="quarter" idx="12"/>
          </p:nvPr>
        </p:nvSpPr>
        <p:spPr/>
        <p:txBody>
          <a:bodyPr/>
          <a:lstStyle/>
          <a:p>
            <a:fld id="{273EEA2F-D825-49D3-9C25-497F06EFD3F7}" type="slidenum">
              <a:rPr lang="en-IN" smtClean="0"/>
              <a:t>18</a:t>
            </a:fld>
            <a:endParaRPr lang="en-IN" dirty="0"/>
          </a:p>
        </p:txBody>
      </p:sp>
      <p:sp>
        <p:nvSpPr>
          <p:cNvPr id="6" name="Title 5">
            <a:extLst>
              <a:ext uri="{FF2B5EF4-FFF2-40B4-BE49-F238E27FC236}">
                <a16:creationId xmlns:a16="http://schemas.microsoft.com/office/drawing/2014/main" id="{5F21F8AA-1780-A240-A10C-2579F8B39CE6}"/>
              </a:ext>
            </a:extLst>
          </p:cNvPr>
          <p:cNvSpPr>
            <a:spLocks noGrp="1"/>
          </p:cNvSpPr>
          <p:nvPr>
            <p:ph type="title"/>
          </p:nvPr>
        </p:nvSpPr>
        <p:spPr>
          <a:xfrm>
            <a:off x="350359" y="254298"/>
            <a:ext cx="3735903" cy="382564"/>
          </a:xfrm>
        </p:spPr>
        <p:txBody>
          <a:bodyPr/>
          <a:lstStyle/>
          <a:p>
            <a:r>
              <a:rPr lang="en-US" dirty="0"/>
              <a:t>Broadcast Receivers</a:t>
            </a:r>
          </a:p>
        </p:txBody>
      </p:sp>
    </p:spTree>
    <p:extLst>
      <p:ext uri="{BB962C8B-B14F-4D97-AF65-F5344CB8AC3E}">
        <p14:creationId xmlns:p14="http://schemas.microsoft.com/office/powerpoint/2010/main" val="371801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21395-1E31-DA47-A1A1-626BD962F4B5}"/>
              </a:ext>
            </a:extLst>
          </p:cNvPr>
          <p:cNvSpPr>
            <a:spLocks noGrp="1"/>
          </p:cNvSpPr>
          <p:nvPr>
            <p:ph idx="15"/>
          </p:nvPr>
        </p:nvSpPr>
        <p:spPr>
          <a:xfrm>
            <a:off x="465539" y="1011861"/>
            <a:ext cx="8212922" cy="806053"/>
          </a:xfrm>
        </p:spPr>
        <p:txBody>
          <a:bodyPr/>
          <a:lstStyle/>
          <a:p>
            <a:r>
              <a:rPr lang="en-IN" dirty="0"/>
              <a:t>Creating the Broadcast Receiver</a:t>
            </a:r>
          </a:p>
          <a:p>
            <a:r>
              <a:rPr lang="en-IN" sz="1400" dirty="0"/>
              <a:t>A broadcast receiver is implemented as a subclass of </a:t>
            </a:r>
            <a:r>
              <a:rPr lang="en-IN" sz="1400" b="1" dirty="0" err="1"/>
              <a:t>BroadcastReceiver</a:t>
            </a:r>
            <a:r>
              <a:rPr lang="en-IN" sz="1400" dirty="0" err="1"/>
              <a:t>class</a:t>
            </a:r>
            <a:r>
              <a:rPr lang="en-IN" sz="1400" dirty="0"/>
              <a:t> and overriding the </a:t>
            </a:r>
            <a:r>
              <a:rPr lang="en-IN" sz="1400" dirty="0" err="1"/>
              <a:t>onReceive</a:t>
            </a:r>
            <a:r>
              <a:rPr lang="en-IN" sz="1400" dirty="0"/>
              <a:t>() method where each message is received as a </a:t>
            </a:r>
            <a:r>
              <a:rPr lang="en-IN" sz="1400" b="1" dirty="0"/>
              <a:t>Intent</a:t>
            </a:r>
            <a:r>
              <a:rPr lang="en-IN" sz="1400" dirty="0"/>
              <a:t> object parameter.</a:t>
            </a:r>
          </a:p>
          <a:p>
            <a:endParaRPr lang="en-IN" sz="1400" dirty="0"/>
          </a:p>
        </p:txBody>
      </p:sp>
      <p:sp>
        <p:nvSpPr>
          <p:cNvPr id="4" name="Date Placeholder 3">
            <a:extLst>
              <a:ext uri="{FF2B5EF4-FFF2-40B4-BE49-F238E27FC236}">
                <a16:creationId xmlns:a16="http://schemas.microsoft.com/office/drawing/2014/main" id="{1AD76E71-415C-6945-A813-FC05A74AFF1E}"/>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365B3A85-67AA-384E-B942-2DEE90C217C7}"/>
              </a:ext>
            </a:extLst>
          </p:cNvPr>
          <p:cNvSpPr>
            <a:spLocks noGrp="1"/>
          </p:cNvSpPr>
          <p:nvPr>
            <p:ph type="sldNum" sz="quarter" idx="12"/>
          </p:nvPr>
        </p:nvSpPr>
        <p:spPr/>
        <p:txBody>
          <a:bodyPr/>
          <a:lstStyle/>
          <a:p>
            <a:fld id="{273EEA2F-D825-49D3-9C25-497F06EFD3F7}" type="slidenum">
              <a:rPr lang="en-IN" smtClean="0"/>
              <a:t>19</a:t>
            </a:fld>
            <a:endParaRPr lang="en-IN" dirty="0"/>
          </a:p>
        </p:txBody>
      </p:sp>
      <p:sp>
        <p:nvSpPr>
          <p:cNvPr id="6" name="Title 5">
            <a:extLst>
              <a:ext uri="{FF2B5EF4-FFF2-40B4-BE49-F238E27FC236}">
                <a16:creationId xmlns:a16="http://schemas.microsoft.com/office/drawing/2014/main" id="{5F21F8AA-1780-A240-A10C-2579F8B39CE6}"/>
              </a:ext>
            </a:extLst>
          </p:cNvPr>
          <p:cNvSpPr>
            <a:spLocks noGrp="1"/>
          </p:cNvSpPr>
          <p:nvPr>
            <p:ph type="title"/>
          </p:nvPr>
        </p:nvSpPr>
        <p:spPr>
          <a:xfrm>
            <a:off x="350359" y="254298"/>
            <a:ext cx="3735903" cy="382564"/>
          </a:xfrm>
        </p:spPr>
        <p:txBody>
          <a:bodyPr/>
          <a:lstStyle/>
          <a:p>
            <a:r>
              <a:rPr lang="en-US" dirty="0"/>
              <a:t>Broadcast Receivers</a:t>
            </a:r>
          </a:p>
        </p:txBody>
      </p:sp>
      <p:sp>
        <p:nvSpPr>
          <p:cNvPr id="2" name="Rounded Rectangle 1">
            <a:extLst>
              <a:ext uri="{FF2B5EF4-FFF2-40B4-BE49-F238E27FC236}">
                <a16:creationId xmlns:a16="http://schemas.microsoft.com/office/drawing/2014/main" id="{CD925EA9-D723-454B-A86A-C2D436336874}"/>
              </a:ext>
            </a:extLst>
          </p:cNvPr>
          <p:cNvSpPr/>
          <p:nvPr/>
        </p:nvSpPr>
        <p:spPr>
          <a:xfrm>
            <a:off x="544286" y="2253342"/>
            <a:ext cx="8134175" cy="2100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public class </a:t>
            </a:r>
            <a:r>
              <a:rPr lang="en-IN" dirty="0" err="1"/>
              <a:t>MyReceiver</a:t>
            </a:r>
            <a:r>
              <a:rPr lang="en-IN" dirty="0"/>
              <a:t> extends </a:t>
            </a:r>
            <a:r>
              <a:rPr lang="en-IN" dirty="0" err="1"/>
              <a:t>BroadcastReceiver</a:t>
            </a:r>
            <a:r>
              <a:rPr lang="en-IN" dirty="0"/>
              <a:t> { </a:t>
            </a:r>
          </a:p>
          <a:p>
            <a:pPr algn="ctr"/>
            <a:r>
              <a:rPr lang="en-IN" dirty="0"/>
              <a:t>@Override </a:t>
            </a:r>
          </a:p>
          <a:p>
            <a:pPr algn="ctr"/>
            <a:r>
              <a:rPr lang="en-IN" dirty="0"/>
              <a:t>public void </a:t>
            </a:r>
            <a:r>
              <a:rPr lang="en-IN" dirty="0" err="1"/>
              <a:t>onReceive</a:t>
            </a:r>
            <a:r>
              <a:rPr lang="en-IN" dirty="0"/>
              <a:t>(Context context, Intent intent) </a:t>
            </a:r>
          </a:p>
          <a:p>
            <a:pPr algn="ctr"/>
            <a:r>
              <a:rPr lang="en-IN" dirty="0"/>
              <a:t>{ </a:t>
            </a:r>
          </a:p>
          <a:p>
            <a:pPr algn="ctr"/>
            <a:r>
              <a:rPr lang="en-IN" dirty="0" err="1"/>
              <a:t>Toast.makeText</a:t>
            </a:r>
            <a:r>
              <a:rPr lang="en-IN" dirty="0"/>
              <a:t>(context, "Intent Detected.", </a:t>
            </a:r>
            <a:r>
              <a:rPr lang="en-IN" dirty="0" err="1"/>
              <a:t>Toast.LENGTH_LONG</a:t>
            </a:r>
            <a:r>
              <a:rPr lang="en-IN" dirty="0"/>
              <a:t>).show();</a:t>
            </a:r>
          </a:p>
          <a:p>
            <a:pPr algn="ctr"/>
            <a:r>
              <a:rPr lang="en-IN" dirty="0"/>
              <a:t> } }</a:t>
            </a:r>
            <a:endParaRPr lang="en-US" dirty="0"/>
          </a:p>
        </p:txBody>
      </p:sp>
    </p:spTree>
    <p:extLst>
      <p:ext uri="{BB962C8B-B14F-4D97-AF65-F5344CB8AC3E}">
        <p14:creationId xmlns:p14="http://schemas.microsoft.com/office/powerpoint/2010/main" val="186813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10/06/19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Basics of Android Architecture II</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D76E71-415C-6945-A813-FC05A74AFF1E}"/>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365B3A85-67AA-384E-B942-2DEE90C217C7}"/>
              </a:ext>
            </a:extLst>
          </p:cNvPr>
          <p:cNvSpPr>
            <a:spLocks noGrp="1"/>
          </p:cNvSpPr>
          <p:nvPr>
            <p:ph type="sldNum" sz="quarter" idx="12"/>
          </p:nvPr>
        </p:nvSpPr>
        <p:spPr/>
        <p:txBody>
          <a:bodyPr/>
          <a:lstStyle/>
          <a:p>
            <a:fld id="{273EEA2F-D825-49D3-9C25-497F06EFD3F7}" type="slidenum">
              <a:rPr lang="en-IN" smtClean="0"/>
              <a:t>20</a:t>
            </a:fld>
            <a:endParaRPr lang="en-IN" dirty="0"/>
          </a:p>
        </p:txBody>
      </p:sp>
      <p:sp>
        <p:nvSpPr>
          <p:cNvPr id="6" name="Title 5">
            <a:extLst>
              <a:ext uri="{FF2B5EF4-FFF2-40B4-BE49-F238E27FC236}">
                <a16:creationId xmlns:a16="http://schemas.microsoft.com/office/drawing/2014/main" id="{5F21F8AA-1780-A240-A10C-2579F8B39CE6}"/>
              </a:ext>
            </a:extLst>
          </p:cNvPr>
          <p:cNvSpPr>
            <a:spLocks noGrp="1"/>
          </p:cNvSpPr>
          <p:nvPr>
            <p:ph type="title"/>
          </p:nvPr>
        </p:nvSpPr>
        <p:spPr>
          <a:xfrm>
            <a:off x="350359" y="254298"/>
            <a:ext cx="3735903" cy="382564"/>
          </a:xfrm>
        </p:spPr>
        <p:txBody>
          <a:bodyPr/>
          <a:lstStyle/>
          <a:p>
            <a:r>
              <a:rPr lang="en-US" dirty="0"/>
              <a:t>Broadcast Receivers</a:t>
            </a:r>
          </a:p>
        </p:txBody>
      </p:sp>
      <p:sp>
        <p:nvSpPr>
          <p:cNvPr id="9" name="Rectangle 8">
            <a:extLst>
              <a:ext uri="{FF2B5EF4-FFF2-40B4-BE49-F238E27FC236}">
                <a16:creationId xmlns:a16="http://schemas.microsoft.com/office/drawing/2014/main" id="{60A144D4-536F-574D-946A-3D3E4A40510E}"/>
              </a:ext>
            </a:extLst>
          </p:cNvPr>
          <p:cNvSpPr/>
          <p:nvPr/>
        </p:nvSpPr>
        <p:spPr>
          <a:xfrm>
            <a:off x="350359" y="1002090"/>
            <a:ext cx="8164991" cy="1477328"/>
          </a:xfrm>
          <a:prstGeom prst="rect">
            <a:avLst/>
          </a:prstGeom>
        </p:spPr>
        <p:txBody>
          <a:bodyPr wrap="square">
            <a:spAutoFit/>
          </a:bodyPr>
          <a:lstStyle/>
          <a:p>
            <a:r>
              <a:rPr lang="en-IN" dirty="0">
                <a:solidFill>
                  <a:srgbClr val="000000"/>
                </a:solidFill>
                <a:latin typeface="Verdana" panose="020B0604030504040204" pitchFamily="34" charset="0"/>
              </a:rPr>
              <a:t>An application listens for specific broadcast intents by registering a broadcast receiver in </a:t>
            </a:r>
            <a:r>
              <a:rPr lang="en-IN" i="1" dirty="0" err="1">
                <a:solidFill>
                  <a:srgbClr val="000000"/>
                </a:solidFill>
                <a:latin typeface="Verdana" panose="020B0604030504040204" pitchFamily="34" charset="0"/>
              </a:rPr>
              <a:t>AndroidManifest.xml</a:t>
            </a:r>
            <a:r>
              <a:rPr lang="en-IN" dirty="0">
                <a:solidFill>
                  <a:srgbClr val="000000"/>
                </a:solidFill>
                <a:latin typeface="Verdana" panose="020B0604030504040204" pitchFamily="34" charset="0"/>
              </a:rPr>
              <a:t> file. Consider we are going to register </a:t>
            </a:r>
            <a:r>
              <a:rPr lang="en-IN" i="1" dirty="0" err="1">
                <a:solidFill>
                  <a:srgbClr val="000000"/>
                </a:solidFill>
                <a:latin typeface="Verdana" panose="020B0604030504040204" pitchFamily="34" charset="0"/>
              </a:rPr>
              <a:t>MyReceiver</a:t>
            </a:r>
            <a:r>
              <a:rPr lang="en-IN" dirty="0">
                <a:solidFill>
                  <a:srgbClr val="000000"/>
                </a:solidFill>
                <a:latin typeface="Verdana" panose="020B0604030504040204" pitchFamily="34" charset="0"/>
              </a:rPr>
              <a:t> for system generated event ACTION_BOOT_COMPLETED which is fired by the system once the Android system has completed the boot process.</a:t>
            </a:r>
            <a:endParaRPr lang="en-US" dirty="0"/>
          </a:p>
        </p:txBody>
      </p:sp>
      <p:sp>
        <p:nvSpPr>
          <p:cNvPr id="10" name="Rounded Rectangle 9">
            <a:extLst>
              <a:ext uri="{FF2B5EF4-FFF2-40B4-BE49-F238E27FC236}">
                <a16:creationId xmlns:a16="http://schemas.microsoft.com/office/drawing/2014/main" id="{6446F602-6377-C04B-A5D5-877BDBED26F9}"/>
              </a:ext>
            </a:extLst>
          </p:cNvPr>
          <p:cNvSpPr/>
          <p:nvPr/>
        </p:nvSpPr>
        <p:spPr>
          <a:xfrm>
            <a:off x="435429" y="2571750"/>
            <a:ext cx="8079921" cy="1760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&lt;application </a:t>
            </a:r>
            <a:r>
              <a:rPr lang="en-IN" dirty="0" err="1"/>
              <a:t>android:icon</a:t>
            </a:r>
            <a:r>
              <a:rPr lang="en-IN" dirty="0"/>
              <a:t>="@drawable/</a:t>
            </a:r>
            <a:r>
              <a:rPr lang="en-IN" dirty="0" err="1"/>
              <a:t>ic_launcher</a:t>
            </a:r>
            <a:r>
              <a:rPr lang="en-IN" dirty="0"/>
              <a:t>" </a:t>
            </a:r>
            <a:r>
              <a:rPr lang="en-IN" dirty="0" err="1"/>
              <a:t>android:label</a:t>
            </a:r>
            <a:r>
              <a:rPr lang="en-IN" dirty="0"/>
              <a:t>="@string/</a:t>
            </a:r>
            <a:r>
              <a:rPr lang="en-IN" dirty="0" err="1"/>
              <a:t>app_name</a:t>
            </a:r>
            <a:r>
              <a:rPr lang="en-IN" dirty="0"/>
              <a:t>" </a:t>
            </a:r>
            <a:r>
              <a:rPr lang="en-IN" dirty="0" err="1"/>
              <a:t>android:theme</a:t>
            </a:r>
            <a:r>
              <a:rPr lang="en-IN" dirty="0"/>
              <a:t>="@style/</a:t>
            </a:r>
            <a:r>
              <a:rPr lang="en-IN" dirty="0" err="1"/>
              <a:t>AppTheme</a:t>
            </a:r>
            <a:r>
              <a:rPr lang="en-IN" dirty="0"/>
              <a:t>" &gt; &lt;receiver </a:t>
            </a:r>
            <a:r>
              <a:rPr lang="en-IN" dirty="0" err="1"/>
              <a:t>android:name</a:t>
            </a:r>
            <a:r>
              <a:rPr lang="en-IN" dirty="0"/>
              <a:t>="</a:t>
            </a:r>
            <a:r>
              <a:rPr lang="en-IN" dirty="0" err="1"/>
              <a:t>MyReceiver</a:t>
            </a:r>
            <a:r>
              <a:rPr lang="en-IN" dirty="0"/>
              <a:t>"&gt; &lt;intent-filter&gt; &lt;action </a:t>
            </a:r>
            <a:r>
              <a:rPr lang="en-IN" dirty="0" err="1"/>
              <a:t>android:name</a:t>
            </a:r>
            <a:r>
              <a:rPr lang="en-IN" dirty="0"/>
              <a:t>="</a:t>
            </a:r>
            <a:r>
              <a:rPr lang="en-IN" dirty="0" err="1"/>
              <a:t>android.intent.action.BOOT_COMPLETED</a:t>
            </a:r>
            <a:r>
              <a:rPr lang="en-IN" dirty="0"/>
              <a:t>"&gt; &lt;/action&gt; &lt;/intent-filter&gt; &lt;/receiver&gt; &lt;/application&gt;</a:t>
            </a:r>
            <a:endParaRPr lang="en-US" dirty="0"/>
          </a:p>
        </p:txBody>
      </p:sp>
    </p:spTree>
    <p:extLst>
      <p:ext uri="{BB962C8B-B14F-4D97-AF65-F5344CB8AC3E}">
        <p14:creationId xmlns:p14="http://schemas.microsoft.com/office/powerpoint/2010/main" val="241967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5141B-14D7-424B-BD17-C2C19C35F30D}"/>
              </a:ext>
            </a:extLst>
          </p:cNvPr>
          <p:cNvSpPr>
            <a:spLocks noGrp="1"/>
          </p:cNvSpPr>
          <p:nvPr>
            <p:ph idx="15"/>
          </p:nvPr>
        </p:nvSpPr>
        <p:spPr>
          <a:xfrm>
            <a:off x="490964" y="879885"/>
            <a:ext cx="8024386" cy="3541286"/>
          </a:xfrm>
        </p:spPr>
        <p:txBody>
          <a:bodyPr/>
          <a:lstStyle/>
          <a:p>
            <a:r>
              <a:rPr lang="en-IN" sz="1600" dirty="0"/>
              <a:t>A content provider component supplies data from one application to others on request. Such requests are handled by the methods of the </a:t>
            </a:r>
            <a:r>
              <a:rPr lang="en-IN" sz="1600" dirty="0" err="1"/>
              <a:t>ContentResolver</a:t>
            </a:r>
            <a:r>
              <a:rPr lang="en-IN" sz="1600" dirty="0"/>
              <a:t> class. A content provider can use different ways to store its data and the data can be stored in a database, in files, or even over a network.</a:t>
            </a:r>
          </a:p>
          <a:p>
            <a:endParaRPr lang="en-IN" sz="1600" dirty="0"/>
          </a:p>
          <a:p>
            <a:endParaRPr lang="en-US" sz="1600" dirty="0"/>
          </a:p>
        </p:txBody>
      </p:sp>
      <p:sp>
        <p:nvSpPr>
          <p:cNvPr id="4" name="Date Placeholder 3">
            <a:extLst>
              <a:ext uri="{FF2B5EF4-FFF2-40B4-BE49-F238E27FC236}">
                <a16:creationId xmlns:a16="http://schemas.microsoft.com/office/drawing/2014/main" id="{CC408E1C-63DF-F047-8285-2ECDD77A8A22}"/>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C3C04B59-4E37-8749-A364-C57C8254492A}"/>
              </a:ext>
            </a:extLst>
          </p:cNvPr>
          <p:cNvSpPr>
            <a:spLocks noGrp="1"/>
          </p:cNvSpPr>
          <p:nvPr>
            <p:ph type="sldNum" sz="quarter" idx="12"/>
          </p:nvPr>
        </p:nvSpPr>
        <p:spPr/>
        <p:txBody>
          <a:bodyPr/>
          <a:lstStyle/>
          <a:p>
            <a:fld id="{273EEA2F-D825-49D3-9C25-497F06EFD3F7}" type="slidenum">
              <a:rPr lang="en-IN" smtClean="0"/>
              <a:t>21</a:t>
            </a:fld>
            <a:endParaRPr lang="en-IN" dirty="0"/>
          </a:p>
        </p:txBody>
      </p:sp>
      <p:sp>
        <p:nvSpPr>
          <p:cNvPr id="6" name="Title 5">
            <a:extLst>
              <a:ext uri="{FF2B5EF4-FFF2-40B4-BE49-F238E27FC236}">
                <a16:creationId xmlns:a16="http://schemas.microsoft.com/office/drawing/2014/main" id="{15967974-3628-5F4F-AA49-D6C86206BCC1}"/>
              </a:ext>
            </a:extLst>
          </p:cNvPr>
          <p:cNvSpPr>
            <a:spLocks noGrp="1"/>
          </p:cNvSpPr>
          <p:nvPr>
            <p:ph type="title"/>
          </p:nvPr>
        </p:nvSpPr>
        <p:spPr/>
        <p:txBody>
          <a:bodyPr/>
          <a:lstStyle/>
          <a:p>
            <a:r>
              <a:rPr lang="en-US" dirty="0"/>
              <a:t>Content Providers</a:t>
            </a:r>
          </a:p>
        </p:txBody>
      </p:sp>
      <p:pic>
        <p:nvPicPr>
          <p:cNvPr id="7" name="Picture 6">
            <a:extLst>
              <a:ext uri="{FF2B5EF4-FFF2-40B4-BE49-F238E27FC236}">
                <a16:creationId xmlns:a16="http://schemas.microsoft.com/office/drawing/2014/main" id="{2FB46BAE-E9CF-5742-BE3A-21E797AE5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1896056"/>
            <a:ext cx="5315857" cy="3008129"/>
          </a:xfrm>
          <a:prstGeom prst="rect">
            <a:avLst/>
          </a:prstGeom>
        </p:spPr>
      </p:pic>
    </p:spTree>
    <p:extLst>
      <p:ext uri="{BB962C8B-B14F-4D97-AF65-F5344CB8AC3E}">
        <p14:creationId xmlns:p14="http://schemas.microsoft.com/office/powerpoint/2010/main" val="156106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42982-187B-5A46-9A59-401D0FD0BACB}"/>
              </a:ext>
            </a:extLst>
          </p:cNvPr>
          <p:cNvSpPr>
            <a:spLocks noGrp="1"/>
          </p:cNvSpPr>
          <p:nvPr>
            <p:ph idx="15"/>
          </p:nvPr>
        </p:nvSpPr>
        <p:spPr>
          <a:xfrm>
            <a:off x="316679" y="795044"/>
            <a:ext cx="8310135" cy="3795810"/>
          </a:xfrm>
        </p:spPr>
        <p:txBody>
          <a:bodyPr/>
          <a:lstStyle/>
          <a:p>
            <a:r>
              <a:rPr lang="en-IN" dirty="0"/>
              <a:t>The </a:t>
            </a:r>
            <a:r>
              <a:rPr lang="en-IN" b="1" dirty="0" err="1"/>
              <a:t>AndroidManifest.xml</a:t>
            </a:r>
            <a:r>
              <a:rPr lang="en-IN" b="1" dirty="0"/>
              <a:t> file</a:t>
            </a:r>
            <a:r>
              <a:rPr lang="en-IN" dirty="0"/>
              <a:t> </a:t>
            </a:r>
            <a:r>
              <a:rPr lang="en-IN" i="1" dirty="0"/>
              <a:t>contains information of your package</a:t>
            </a:r>
            <a:r>
              <a:rPr lang="en-IN" dirty="0"/>
              <a:t>, including components of the application such as activities, services, broadcast receivers, content providers etc.</a:t>
            </a:r>
          </a:p>
          <a:p>
            <a:r>
              <a:rPr lang="en-IN" dirty="0"/>
              <a:t>It performs some other tasks also:</a:t>
            </a:r>
          </a:p>
          <a:p>
            <a:r>
              <a:rPr lang="en-IN" dirty="0"/>
              <a:t>It is </a:t>
            </a:r>
            <a:r>
              <a:rPr lang="en-IN" b="1" dirty="0"/>
              <a:t>responsible to protect the application</a:t>
            </a:r>
            <a:r>
              <a:rPr lang="en-IN" dirty="0"/>
              <a:t> to access any protected parts by providing the permissions.</a:t>
            </a:r>
          </a:p>
          <a:p>
            <a:r>
              <a:rPr lang="en-IN" dirty="0"/>
              <a:t>It also </a:t>
            </a:r>
            <a:r>
              <a:rPr lang="en-IN" b="1" dirty="0"/>
              <a:t>declares the android </a:t>
            </a:r>
            <a:r>
              <a:rPr lang="en-IN" b="1" dirty="0" err="1"/>
              <a:t>api</a:t>
            </a:r>
            <a:r>
              <a:rPr lang="en-IN" dirty="0"/>
              <a:t> that the application is going to use.</a:t>
            </a:r>
          </a:p>
          <a:p>
            <a:r>
              <a:rPr lang="en-IN" dirty="0"/>
              <a:t>It </a:t>
            </a:r>
            <a:r>
              <a:rPr lang="en-IN" b="1" dirty="0"/>
              <a:t>lists the instrumentation classes</a:t>
            </a:r>
            <a:r>
              <a:rPr lang="en-IN" dirty="0"/>
              <a:t>. The instrumentation classes provides profiling and other </a:t>
            </a:r>
            <a:r>
              <a:rPr lang="en-IN" dirty="0" err="1"/>
              <a:t>informations</a:t>
            </a:r>
            <a:r>
              <a:rPr lang="en-IN" dirty="0"/>
              <a:t>. These </a:t>
            </a:r>
            <a:r>
              <a:rPr lang="en-IN" dirty="0" err="1"/>
              <a:t>informations</a:t>
            </a:r>
            <a:r>
              <a:rPr lang="en-IN" dirty="0"/>
              <a:t> are removed just before the application is published etc.</a:t>
            </a:r>
          </a:p>
          <a:p>
            <a:r>
              <a:rPr lang="en-IN" dirty="0"/>
              <a:t>This is the required xml file for all the android application and located inside the root directory.</a:t>
            </a:r>
          </a:p>
          <a:p>
            <a:endParaRPr lang="en-IN" sz="1200" dirty="0"/>
          </a:p>
        </p:txBody>
      </p:sp>
      <p:sp>
        <p:nvSpPr>
          <p:cNvPr id="4" name="Date Placeholder 3">
            <a:extLst>
              <a:ext uri="{FF2B5EF4-FFF2-40B4-BE49-F238E27FC236}">
                <a16:creationId xmlns:a16="http://schemas.microsoft.com/office/drawing/2014/main" id="{C5E68359-56DA-1A47-AE9A-16B115441629}"/>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345FCFB7-43DD-5840-8A8F-1D7209425A6F}"/>
              </a:ext>
            </a:extLst>
          </p:cNvPr>
          <p:cNvSpPr>
            <a:spLocks noGrp="1"/>
          </p:cNvSpPr>
          <p:nvPr>
            <p:ph type="sldNum" sz="quarter" idx="12"/>
          </p:nvPr>
        </p:nvSpPr>
        <p:spPr/>
        <p:txBody>
          <a:bodyPr/>
          <a:lstStyle/>
          <a:p>
            <a:fld id="{273EEA2F-D825-49D3-9C25-497F06EFD3F7}" type="slidenum">
              <a:rPr lang="en-IN" smtClean="0"/>
              <a:t>22</a:t>
            </a:fld>
            <a:endParaRPr lang="en-IN" dirty="0"/>
          </a:p>
        </p:txBody>
      </p:sp>
      <p:sp>
        <p:nvSpPr>
          <p:cNvPr id="6" name="Title 5">
            <a:extLst>
              <a:ext uri="{FF2B5EF4-FFF2-40B4-BE49-F238E27FC236}">
                <a16:creationId xmlns:a16="http://schemas.microsoft.com/office/drawing/2014/main" id="{957FE321-ADA4-2440-B9F4-B1707F09D83D}"/>
              </a:ext>
            </a:extLst>
          </p:cNvPr>
          <p:cNvSpPr>
            <a:spLocks noGrp="1"/>
          </p:cNvSpPr>
          <p:nvPr>
            <p:ph type="title"/>
          </p:nvPr>
        </p:nvSpPr>
        <p:spPr/>
        <p:txBody>
          <a:bodyPr/>
          <a:lstStyle/>
          <a:p>
            <a:r>
              <a:rPr lang="en-US" dirty="0" err="1"/>
              <a:t>Manifest.XML</a:t>
            </a:r>
            <a:endParaRPr lang="en-US" dirty="0"/>
          </a:p>
        </p:txBody>
      </p:sp>
    </p:spTree>
    <p:extLst>
      <p:ext uri="{BB962C8B-B14F-4D97-AF65-F5344CB8AC3E}">
        <p14:creationId xmlns:p14="http://schemas.microsoft.com/office/powerpoint/2010/main" val="144088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DD59D-236B-A740-87AD-E8BEDD757958}"/>
              </a:ext>
            </a:extLst>
          </p:cNvPr>
          <p:cNvSpPr>
            <a:spLocks noGrp="1"/>
          </p:cNvSpPr>
          <p:nvPr>
            <p:ph idx="15"/>
          </p:nvPr>
        </p:nvSpPr>
        <p:spPr>
          <a:xfrm>
            <a:off x="648274" y="1681163"/>
            <a:ext cx="7733726" cy="2825475"/>
          </a:xfrm>
        </p:spPr>
        <p:txBody>
          <a:bodyPr/>
          <a:lstStyle/>
          <a:p>
            <a:r>
              <a:rPr lang="en-IN" dirty="0"/>
              <a:t>A single string that can be referenced from the application or from other resource files (such as an XML layout).</a:t>
            </a:r>
          </a:p>
          <a:p>
            <a:r>
              <a:rPr lang="en-IN" dirty="0"/>
              <a:t>file </a:t>
            </a:r>
            <a:r>
              <a:rPr lang="en-IN" dirty="0" err="1"/>
              <a:t>location:res</a:t>
            </a:r>
            <a:r>
              <a:rPr lang="en-IN" dirty="0"/>
              <a:t>/values/</a:t>
            </a:r>
            <a:r>
              <a:rPr lang="en-IN" i="1" dirty="0" err="1"/>
              <a:t>filename</a:t>
            </a:r>
            <a:r>
              <a:rPr lang="en-IN" dirty="0" err="1"/>
              <a:t>.xml</a:t>
            </a:r>
            <a:br>
              <a:rPr lang="en-IN" dirty="0"/>
            </a:br>
            <a:r>
              <a:rPr lang="en-IN" dirty="0"/>
              <a:t>The filename is arbitrary. The &lt;string&gt; element's name is used as the resource </a:t>
            </a:r>
            <a:r>
              <a:rPr lang="en-IN" dirty="0" err="1"/>
              <a:t>ID.compiled</a:t>
            </a:r>
            <a:r>
              <a:rPr lang="en-IN" dirty="0"/>
              <a:t> resource </a:t>
            </a:r>
            <a:r>
              <a:rPr lang="en-IN" dirty="0" err="1"/>
              <a:t>datatype:Resource</a:t>
            </a:r>
            <a:r>
              <a:rPr lang="en-IN" dirty="0"/>
              <a:t> pointer to a </a:t>
            </a:r>
            <a:r>
              <a:rPr lang="en-IN" dirty="0">
                <a:hlinkClick r:id="rId2"/>
              </a:rPr>
              <a:t>String</a:t>
            </a:r>
            <a:r>
              <a:rPr lang="en-IN" dirty="0"/>
              <a:t>. </a:t>
            </a:r>
          </a:p>
          <a:p>
            <a:r>
              <a:rPr lang="en-IN" dirty="0"/>
              <a:t>resource reference:</a:t>
            </a:r>
          </a:p>
          <a:p>
            <a:r>
              <a:rPr lang="en-IN" dirty="0"/>
              <a:t>In Java: </a:t>
            </a:r>
            <a:r>
              <a:rPr lang="en-IN" dirty="0" err="1"/>
              <a:t>R.string.</a:t>
            </a:r>
            <a:r>
              <a:rPr lang="en-IN" i="1" dirty="0" err="1"/>
              <a:t>string_name</a:t>
            </a:r>
            <a:br>
              <a:rPr lang="en-IN" dirty="0"/>
            </a:br>
            <a:r>
              <a:rPr lang="en-IN" dirty="0"/>
              <a:t>In XML:@string/</a:t>
            </a:r>
            <a:r>
              <a:rPr lang="en-IN" i="1" dirty="0" err="1"/>
              <a:t>string_name</a:t>
            </a:r>
            <a:endParaRPr lang="en-US" dirty="0"/>
          </a:p>
        </p:txBody>
      </p:sp>
      <p:sp>
        <p:nvSpPr>
          <p:cNvPr id="4" name="Date Placeholder 3">
            <a:extLst>
              <a:ext uri="{FF2B5EF4-FFF2-40B4-BE49-F238E27FC236}">
                <a16:creationId xmlns:a16="http://schemas.microsoft.com/office/drawing/2014/main" id="{379CAD9F-2137-2A49-B1A7-36308C7ACA29}"/>
              </a:ext>
            </a:extLst>
          </p:cNvPr>
          <p:cNvSpPr>
            <a:spLocks noGrp="1"/>
          </p:cNvSpPr>
          <p:nvPr>
            <p:ph type="dt" sz="half" idx="16"/>
          </p:nvPr>
        </p:nvSpPr>
        <p:spPr/>
        <p:txBody>
          <a:bodyPr/>
          <a:lstStyle/>
          <a:p>
            <a:fld id="{AAC8EB75-20B8-FA41-8A25-CB9D4F4E068B}" type="datetime1">
              <a:rPr lang="en-IN" smtClean="0"/>
              <a:t>11/06/19</a:t>
            </a:fld>
            <a:endParaRPr lang="en-IN" dirty="0"/>
          </a:p>
        </p:txBody>
      </p:sp>
      <p:sp>
        <p:nvSpPr>
          <p:cNvPr id="5" name="Slide Number Placeholder 4">
            <a:extLst>
              <a:ext uri="{FF2B5EF4-FFF2-40B4-BE49-F238E27FC236}">
                <a16:creationId xmlns:a16="http://schemas.microsoft.com/office/drawing/2014/main" id="{B3D48DF7-0883-8942-9CF5-E135190C3A9C}"/>
              </a:ext>
            </a:extLst>
          </p:cNvPr>
          <p:cNvSpPr>
            <a:spLocks noGrp="1"/>
          </p:cNvSpPr>
          <p:nvPr>
            <p:ph type="sldNum" sz="quarter" idx="12"/>
          </p:nvPr>
        </p:nvSpPr>
        <p:spPr/>
        <p:txBody>
          <a:bodyPr/>
          <a:lstStyle/>
          <a:p>
            <a:fld id="{273EEA2F-D825-49D3-9C25-497F06EFD3F7}" type="slidenum">
              <a:rPr lang="en-IN" smtClean="0"/>
              <a:t>23</a:t>
            </a:fld>
            <a:endParaRPr lang="en-IN" dirty="0"/>
          </a:p>
        </p:txBody>
      </p:sp>
      <p:sp>
        <p:nvSpPr>
          <p:cNvPr id="6" name="Title 5">
            <a:extLst>
              <a:ext uri="{FF2B5EF4-FFF2-40B4-BE49-F238E27FC236}">
                <a16:creationId xmlns:a16="http://schemas.microsoft.com/office/drawing/2014/main" id="{68AB95CB-E44E-D24F-823B-E74977CB67B6}"/>
              </a:ext>
            </a:extLst>
          </p:cNvPr>
          <p:cNvSpPr>
            <a:spLocks noGrp="1"/>
          </p:cNvSpPr>
          <p:nvPr>
            <p:ph type="title"/>
          </p:nvPr>
        </p:nvSpPr>
        <p:spPr/>
        <p:txBody>
          <a:bodyPr/>
          <a:lstStyle/>
          <a:p>
            <a:r>
              <a:rPr lang="en-US" dirty="0" err="1"/>
              <a:t>Strings.XML</a:t>
            </a:r>
            <a:endParaRPr lang="en-US" dirty="0"/>
          </a:p>
        </p:txBody>
      </p:sp>
    </p:spTree>
    <p:extLst>
      <p:ext uri="{BB962C8B-B14F-4D97-AF65-F5344CB8AC3E}">
        <p14:creationId xmlns:p14="http://schemas.microsoft.com/office/powerpoint/2010/main" val="1629533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r>
              <a:rPr lang="en-IN" sz="900" dirty="0">
                <a:latin typeface="Proxima Nova Rg" pitchFamily="50" charset="0"/>
              </a:rPr>
              <a:t>11/06/19</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24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Next Class</a:t>
            </a: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9" name="TextBox 8">
            <a:extLst>
              <a:ext uri="{FF2B5EF4-FFF2-40B4-BE49-F238E27FC236}">
                <a16:creationId xmlns:a16="http://schemas.microsoft.com/office/drawing/2014/main" id="{A95398F4-077D-CC4A-A59A-000424E2840F}"/>
              </a:ext>
            </a:extLst>
          </p:cNvPr>
          <p:cNvSpPr txBox="1"/>
          <p:nvPr/>
        </p:nvSpPr>
        <p:spPr>
          <a:xfrm>
            <a:off x="1126962" y="1507524"/>
            <a:ext cx="6065690" cy="369332"/>
          </a:xfrm>
          <a:prstGeom prst="rect">
            <a:avLst/>
          </a:prstGeom>
          <a:noFill/>
        </p:spPr>
        <p:txBody>
          <a:bodyPr wrap="square" rtlCol="0">
            <a:spAutoFit/>
          </a:bodyPr>
          <a:lstStyle/>
          <a:p>
            <a:r>
              <a:rPr lang="en-US" dirty="0">
                <a:solidFill>
                  <a:schemeClr val="bg1"/>
                </a:solidFill>
              </a:rPr>
              <a:t>UI Elements</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2" name="TextBox 11">
            <a:extLst>
              <a:ext uri="{FF2B5EF4-FFF2-40B4-BE49-F238E27FC236}">
                <a16:creationId xmlns:a16="http://schemas.microsoft.com/office/drawing/2014/main" id="{2022C846-F84A-0B4E-B1C0-FDCB46C2D6FD}"/>
              </a:ext>
            </a:extLst>
          </p:cNvPr>
          <p:cNvSpPr txBox="1"/>
          <p:nvPr/>
        </p:nvSpPr>
        <p:spPr>
          <a:xfrm>
            <a:off x="1097012" y="1902528"/>
            <a:ext cx="6065690" cy="369332"/>
          </a:xfrm>
          <a:prstGeom prst="rect">
            <a:avLst/>
          </a:prstGeom>
          <a:noFill/>
        </p:spPr>
        <p:txBody>
          <a:bodyPr wrap="square" rtlCol="0">
            <a:spAutoFit/>
          </a:bodyPr>
          <a:lstStyle/>
          <a:p>
            <a:r>
              <a:rPr lang="en-US" dirty="0">
                <a:solidFill>
                  <a:schemeClr val="bg1"/>
                </a:solidFill>
              </a:rPr>
              <a:t>Gradle Dependencies</a:t>
            </a:r>
          </a:p>
        </p:txBody>
      </p:sp>
      <p:sp>
        <p:nvSpPr>
          <p:cNvPr id="13" name="TextBox 12">
            <a:extLst>
              <a:ext uri="{FF2B5EF4-FFF2-40B4-BE49-F238E27FC236}">
                <a16:creationId xmlns:a16="http://schemas.microsoft.com/office/drawing/2014/main" id="{77AA2ABA-01ED-C54B-8833-C18C251DC2E0}"/>
              </a:ext>
            </a:extLst>
          </p:cNvPr>
          <p:cNvSpPr txBox="1"/>
          <p:nvPr/>
        </p:nvSpPr>
        <p:spPr>
          <a:xfrm>
            <a:off x="1097012" y="2301972"/>
            <a:ext cx="6065690" cy="369332"/>
          </a:xfrm>
          <a:prstGeom prst="rect">
            <a:avLst/>
          </a:prstGeom>
          <a:noFill/>
        </p:spPr>
        <p:txBody>
          <a:bodyPr wrap="square" rtlCol="0">
            <a:spAutoFit/>
          </a:bodyPr>
          <a:lstStyle/>
          <a:p>
            <a:r>
              <a:rPr lang="en-US" dirty="0">
                <a:solidFill>
                  <a:schemeClr val="bg1"/>
                </a:solidFill>
              </a:rPr>
              <a:t>Layouts </a:t>
            </a:r>
            <a:r>
              <a:rPr lang="en-US" dirty="0" err="1">
                <a:solidFill>
                  <a:schemeClr val="bg1"/>
                </a:solidFill>
              </a:rPr>
              <a:t>eg.</a:t>
            </a:r>
            <a:r>
              <a:rPr lang="en-US" dirty="0">
                <a:solidFill>
                  <a:schemeClr val="bg1"/>
                </a:solidFill>
              </a:rPr>
              <a:t> Relative and Linear Layout</a:t>
            </a:r>
          </a:p>
        </p:txBody>
      </p:sp>
      <p:sp>
        <p:nvSpPr>
          <p:cNvPr id="14" name="TextBox 13">
            <a:extLst>
              <a:ext uri="{FF2B5EF4-FFF2-40B4-BE49-F238E27FC236}">
                <a16:creationId xmlns:a16="http://schemas.microsoft.com/office/drawing/2014/main" id="{A83660EA-E92C-A84F-BFCB-95952649A740}"/>
              </a:ext>
            </a:extLst>
          </p:cNvPr>
          <p:cNvSpPr txBox="1"/>
          <p:nvPr/>
        </p:nvSpPr>
        <p:spPr>
          <a:xfrm>
            <a:off x="608225" y="2330364"/>
            <a:ext cx="488787" cy="369332"/>
          </a:xfrm>
          <a:prstGeom prst="rect">
            <a:avLst/>
          </a:prstGeom>
          <a:noFill/>
        </p:spPr>
        <p:txBody>
          <a:bodyPr wrap="square" rtlCol="0">
            <a:spAutoFit/>
          </a:bodyPr>
          <a:lstStyle/>
          <a:p>
            <a:r>
              <a:rPr lang="en-US" dirty="0">
                <a:solidFill>
                  <a:schemeClr val="bg1">
                    <a:alpha val="50000"/>
                  </a:schemeClr>
                </a:solidFill>
              </a:rPr>
              <a:t> 3</a:t>
            </a:r>
          </a:p>
        </p:txBody>
      </p:sp>
    </p:spTree>
    <p:extLst>
      <p:ext uri="{BB962C8B-B14F-4D97-AF65-F5344CB8AC3E}">
        <p14:creationId xmlns:p14="http://schemas.microsoft.com/office/powerpoint/2010/main" val="168113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10/06/19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25</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r>
              <a:rPr lang="en-IN" sz="900" dirty="0">
                <a:latin typeface="Proxima Nova Rg" pitchFamily="50" charset="0"/>
              </a:rPr>
              <a:t>11/06/19</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4" y="654907"/>
            <a:ext cx="5008481" cy="523220"/>
          </a:xfrm>
          <a:prstGeom prst="rect">
            <a:avLst/>
          </a:prstGeom>
          <a:noFill/>
        </p:spPr>
        <p:txBody>
          <a:bodyPr wrap="square" rtlCol="0">
            <a:spAutoFit/>
          </a:bodyPr>
          <a:lstStyle/>
          <a:p>
            <a:r>
              <a:rPr lang="en-US" sz="2800" dirty="0">
                <a:solidFill>
                  <a:schemeClr val="bg1"/>
                </a:solidFill>
              </a:rPr>
              <a:t>In Last Class, we covered</a:t>
            </a:r>
            <a:r>
              <a:rPr lang="mr-IN" sz="2800" dirty="0">
                <a:solidFill>
                  <a:schemeClr val="bg1"/>
                </a:solidFill>
              </a:rPr>
              <a:t>….</a:t>
            </a:r>
            <a:endParaRPr lang="en-US" sz="2800" dirty="0">
              <a:solidFill>
                <a:schemeClr val="bg1"/>
              </a:solidFill>
            </a:endParaRPr>
          </a:p>
        </p:txBody>
      </p:sp>
      <p:sp>
        <p:nvSpPr>
          <p:cNvPr id="2" name="Footer Placeholder 1"/>
          <p:cNvSpPr>
            <a:spLocks noGrp="1"/>
          </p:cNvSpPr>
          <p:nvPr>
            <p:ph type="ftr" sz="quarter" idx="11"/>
          </p:nvPr>
        </p:nvSpPr>
        <p:spPr/>
        <p:txBody>
          <a:bodyPr/>
          <a:lstStyle/>
          <a:p>
            <a:r>
              <a:rPr lang="en-IN" dirty="0"/>
              <a:t>Android</a:t>
            </a:r>
          </a:p>
          <a:p>
            <a:endParaRPr lang="en-IN" dirty="0"/>
          </a:p>
        </p:txBody>
      </p:sp>
      <p:sp>
        <p:nvSpPr>
          <p:cNvPr id="6" name="TextBox 5">
            <a:extLst>
              <a:ext uri="{FF2B5EF4-FFF2-40B4-BE49-F238E27FC236}">
                <a16:creationId xmlns:a16="http://schemas.microsoft.com/office/drawing/2014/main" id="{E9E3FF85-FECE-2D46-81A1-39552FF170EB}"/>
              </a:ext>
            </a:extLst>
          </p:cNvPr>
          <p:cNvSpPr txBox="1"/>
          <p:nvPr/>
        </p:nvSpPr>
        <p:spPr>
          <a:xfrm>
            <a:off x="1126962" y="1552653"/>
            <a:ext cx="6171763" cy="2585323"/>
          </a:xfrm>
          <a:prstGeom prst="rect">
            <a:avLst/>
          </a:prstGeom>
          <a:noFill/>
        </p:spPr>
        <p:txBody>
          <a:bodyPr wrap="square" rtlCol="0" anchor="t">
            <a:spAutoFit/>
          </a:bodyPr>
          <a:lstStyle/>
          <a:p>
            <a:pPr marL="342900" indent="-342900">
              <a:buAutoNum type="arabicParenR"/>
            </a:pPr>
            <a:r>
              <a:rPr lang="en-IN" dirty="0">
                <a:solidFill>
                  <a:schemeClr val="bg1"/>
                </a:solidFill>
              </a:rPr>
              <a:t>What is Android? </a:t>
            </a:r>
          </a:p>
          <a:p>
            <a:pPr marL="342900" indent="-342900">
              <a:buAutoNum type="arabicParenR"/>
            </a:pPr>
            <a:r>
              <a:rPr lang="en-IN" dirty="0">
                <a:solidFill>
                  <a:schemeClr val="bg1"/>
                </a:solidFill>
              </a:rPr>
              <a:t> Overview of Android Stack</a:t>
            </a:r>
          </a:p>
          <a:p>
            <a:pPr marL="342900" indent="-342900">
              <a:buAutoNum type="arabicParenR"/>
            </a:pPr>
            <a:r>
              <a:rPr lang="en-IN" dirty="0">
                <a:solidFill>
                  <a:schemeClr val="bg1"/>
                </a:solidFill>
              </a:rPr>
              <a:t>  Android Runtime </a:t>
            </a:r>
          </a:p>
          <a:p>
            <a:pPr marL="342900" indent="-342900">
              <a:buAutoNum type="arabicParenR"/>
            </a:pPr>
            <a:r>
              <a:rPr lang="en-IN" dirty="0">
                <a:solidFill>
                  <a:schemeClr val="bg1"/>
                </a:solidFill>
              </a:rPr>
              <a:t> Application Framework</a:t>
            </a:r>
          </a:p>
          <a:p>
            <a:pPr marL="342900" indent="-342900">
              <a:buAutoNum type="arabicParenR"/>
            </a:pPr>
            <a:r>
              <a:rPr lang="en-IN" dirty="0">
                <a:solidFill>
                  <a:schemeClr val="bg1"/>
                </a:solidFill>
              </a:rPr>
              <a:t> Dalvik VM &amp; .</a:t>
            </a:r>
            <a:r>
              <a:rPr lang="en-IN" dirty="0" err="1">
                <a:solidFill>
                  <a:schemeClr val="bg1"/>
                </a:solidFill>
              </a:rPr>
              <a:t>apk</a:t>
            </a:r>
            <a:r>
              <a:rPr lang="en-IN" dirty="0">
                <a:solidFill>
                  <a:schemeClr val="bg1"/>
                </a:solidFill>
              </a:rPr>
              <a:t> file extension </a:t>
            </a:r>
          </a:p>
          <a:p>
            <a:pPr marL="342900" indent="-342900">
              <a:buAutoNum type="arabicParenR"/>
            </a:pPr>
            <a:r>
              <a:rPr lang="en-IN" dirty="0">
                <a:solidFill>
                  <a:schemeClr val="bg1"/>
                </a:solidFill>
              </a:rPr>
              <a:t> Installation of android studio</a:t>
            </a:r>
          </a:p>
          <a:p>
            <a:pPr marL="342900" indent="-342900">
              <a:buAutoNum type="arabicParenR"/>
            </a:pPr>
            <a:r>
              <a:rPr lang="en-IN" dirty="0">
                <a:solidFill>
                  <a:schemeClr val="bg1"/>
                </a:solidFill>
              </a:rPr>
              <a:t> Setup emulator </a:t>
            </a:r>
          </a:p>
          <a:p>
            <a:pPr marL="342900" indent="-342900">
              <a:buAutoNum type="arabicParenR"/>
            </a:pPr>
            <a:r>
              <a:rPr lang="en-IN" dirty="0">
                <a:solidFill>
                  <a:schemeClr val="bg1"/>
                </a:solidFill>
              </a:rPr>
              <a:t> SDK manager concepts</a:t>
            </a:r>
          </a:p>
          <a:p>
            <a:pPr marL="342900" indent="-342900">
              <a:buAutoNum type="arabicParenR"/>
            </a:pPr>
            <a:r>
              <a:rPr lang="en-IN" dirty="0">
                <a:solidFill>
                  <a:schemeClr val="bg1"/>
                </a:solidFill>
              </a:rPr>
              <a:t> Running your app on Emulator</a:t>
            </a:r>
            <a:endParaRPr lang="en-US" dirty="0">
              <a:solidFill>
                <a:schemeClr val="bg1"/>
              </a:solidFill>
            </a:endParaRP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r>
              <a:rPr lang="en-IN" sz="900" dirty="0">
                <a:latin typeface="Proxima Nova Rg" pitchFamily="50" charset="0"/>
              </a:rPr>
              <a:t>11/06/19</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126962" y="1552653"/>
            <a:ext cx="6171763" cy="2585323"/>
          </a:xfrm>
          <a:prstGeom prst="rect">
            <a:avLst/>
          </a:prstGeom>
          <a:noFill/>
        </p:spPr>
        <p:txBody>
          <a:bodyPr wrap="square" rtlCol="0" anchor="t">
            <a:spAutoFit/>
          </a:bodyPr>
          <a:lstStyle/>
          <a:p>
            <a:pPr marL="342900" indent="-342900">
              <a:buAutoNum type="arabicParenR"/>
            </a:pPr>
            <a:r>
              <a:rPr lang="en-US" dirty="0">
                <a:solidFill>
                  <a:schemeClr val="bg1"/>
                </a:solidFill>
              </a:rPr>
              <a:t> What is activity?</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Android activity lifecycle</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Basic Building blocks - Activities, Fragments, Services, Broadcast Receivers &amp; Content providers </a:t>
            </a:r>
          </a:p>
          <a:p>
            <a:pPr marL="342900" indent="-342900">
              <a:buAutoNum type="arabicParenR"/>
            </a:pPr>
            <a:r>
              <a:rPr lang="en-US" dirty="0">
                <a:solidFill>
                  <a:schemeClr val="bg1"/>
                </a:solidFill>
              </a:rPr>
              <a:t> </a:t>
            </a:r>
            <a:r>
              <a:rPr lang="en-US" dirty="0" err="1">
                <a:solidFill>
                  <a:schemeClr val="bg1"/>
                </a:solidFill>
              </a:rPr>
              <a:t>R.java</a:t>
            </a:r>
            <a:r>
              <a:rPr lang="en-US" dirty="0">
                <a:solidFill>
                  <a:schemeClr val="bg1"/>
                </a:solidFill>
              </a:rPr>
              <a:t>, </a:t>
            </a:r>
            <a:r>
              <a:rPr lang="en-US" dirty="0" err="1">
                <a:solidFill>
                  <a:schemeClr val="bg1"/>
                </a:solidFill>
              </a:rPr>
              <a:t>Manifest.xml</a:t>
            </a:r>
            <a:r>
              <a:rPr lang="en-US" dirty="0">
                <a:solidFill>
                  <a:schemeClr val="bg1"/>
                </a:solidFill>
              </a:rPr>
              <a:t> &amp; </a:t>
            </a:r>
            <a:r>
              <a:rPr lang="en-US" dirty="0" err="1">
                <a:solidFill>
                  <a:schemeClr val="bg1"/>
                </a:solidFill>
              </a:rPr>
              <a:t>String.xml</a:t>
            </a:r>
            <a:endParaRPr lang="en-US" dirty="0">
              <a:solidFill>
                <a:schemeClr val="bg1"/>
              </a:solidFill>
            </a:endParaRP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Uses-permission</a:t>
            </a:r>
          </a:p>
        </p:txBody>
      </p:sp>
      <p:sp>
        <p:nvSpPr>
          <p:cNvPr id="2" name="Footer Placeholder 1"/>
          <p:cNvSpPr>
            <a:spLocks noGrp="1"/>
          </p:cNvSpPr>
          <p:nvPr>
            <p:ph type="ftr" sz="quarter" idx="11"/>
          </p:nvPr>
        </p:nvSpPr>
        <p:spPr>
          <a:xfrm>
            <a:off x="3281924" y="4767263"/>
            <a:ext cx="3086100" cy="273844"/>
          </a:xfrm>
        </p:spPr>
        <p:txBody>
          <a:bodyPr/>
          <a:lstStyle/>
          <a:p>
            <a:r>
              <a:rPr lang="en-IN" dirty="0"/>
              <a:t>Android </a:t>
            </a:r>
          </a:p>
          <a:p>
            <a:endParaRPr lang="en-IN" dirty="0"/>
          </a:p>
        </p:txBody>
      </p:sp>
    </p:spTree>
    <p:extLst>
      <p:ext uri="{BB962C8B-B14F-4D97-AF65-F5344CB8AC3E}">
        <p14:creationId xmlns:p14="http://schemas.microsoft.com/office/powerpoint/2010/main" val="38836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BFFB193-40A9-441C-9477-227871C21EFD}"/>
              </a:ext>
            </a:extLst>
          </p:cNvPr>
          <p:cNvSpPr>
            <a:spLocks noGrp="1"/>
          </p:cNvSpPr>
          <p:nvPr>
            <p:ph idx="15"/>
          </p:nvPr>
        </p:nvSpPr>
        <p:spPr>
          <a:xfrm>
            <a:off x="53158" y="830998"/>
            <a:ext cx="8902306" cy="3600070"/>
          </a:xfrm>
        </p:spPr>
        <p:txBody>
          <a:bodyPr vert="horz" lIns="91440" tIns="45720" rIns="91440" bIns="45720" rtlCol="0" anchor="t">
            <a:noAutofit/>
          </a:bodyPr>
          <a:lstStyle/>
          <a:p>
            <a:r>
              <a:rPr lang="en-IN" sz="2000" dirty="0"/>
              <a:t>An Android activity is one screen of the Android app's user interface. </a:t>
            </a:r>
          </a:p>
          <a:p>
            <a:r>
              <a:rPr lang="en-IN" sz="2000" dirty="0"/>
              <a:t>In that way an Android activity is very similar to windows in a desktop application. An Android app may contain one or more activities, meaning one or more screens. </a:t>
            </a:r>
          </a:p>
          <a:p>
            <a:r>
              <a:rPr lang="en-IN" sz="2000" dirty="0"/>
              <a:t>The Android app starts by showing the main activity, and from there the app may make it possible to open additional activities.</a:t>
            </a:r>
            <a:endParaRPr lang="en-US" sz="2000" dirty="0">
              <a:latin typeface="Proxima Nova Rg"/>
            </a:endParaRPr>
          </a:p>
        </p:txBody>
      </p:sp>
      <p:sp>
        <p:nvSpPr>
          <p:cNvPr id="3" name="Date Placeholder 2">
            <a:extLst>
              <a:ext uri="{FF2B5EF4-FFF2-40B4-BE49-F238E27FC236}">
                <a16:creationId xmlns:a16="http://schemas.microsoft.com/office/drawing/2014/main" id="{43A8D61A-AC93-4019-BB6B-811D4FCDA5C7}"/>
              </a:ext>
            </a:extLst>
          </p:cNvPr>
          <p:cNvSpPr>
            <a:spLocks noGrp="1"/>
          </p:cNvSpPr>
          <p:nvPr>
            <p:ph type="dt" sz="half" idx="16"/>
          </p:nvPr>
        </p:nvSpPr>
        <p:spPr/>
        <p:txBody>
          <a:bodyPr/>
          <a:lstStyle/>
          <a:p>
            <a:r>
              <a:rPr lang="en-IN" dirty="0"/>
              <a:t>11/06/19</a:t>
            </a:r>
          </a:p>
        </p:txBody>
      </p:sp>
      <p:sp>
        <p:nvSpPr>
          <p:cNvPr id="5" name="Slide Number Placeholder 4">
            <a:extLst>
              <a:ext uri="{FF2B5EF4-FFF2-40B4-BE49-F238E27FC236}">
                <a16:creationId xmlns:a16="http://schemas.microsoft.com/office/drawing/2014/main" id="{F7E75D7B-1F05-4B33-A3E8-CE15AB53EF5C}"/>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2" name="Title 1">
            <a:extLst>
              <a:ext uri="{FF2B5EF4-FFF2-40B4-BE49-F238E27FC236}">
                <a16:creationId xmlns:a16="http://schemas.microsoft.com/office/drawing/2014/main" id="{1C5572B6-9BDE-4C2B-BF22-AC3542B07C67}"/>
              </a:ext>
            </a:extLst>
          </p:cNvPr>
          <p:cNvSpPr>
            <a:spLocks noGrp="1"/>
          </p:cNvSpPr>
          <p:nvPr>
            <p:ph type="title"/>
          </p:nvPr>
        </p:nvSpPr>
        <p:spPr/>
        <p:txBody>
          <a:bodyPr/>
          <a:lstStyle/>
          <a:p>
            <a:r>
              <a:rPr lang="en-US" dirty="0">
                <a:latin typeface="Proxima Nova"/>
              </a:rPr>
              <a:t>What is Activity</a:t>
            </a:r>
          </a:p>
        </p:txBody>
      </p:sp>
    </p:spTree>
    <p:extLst>
      <p:ext uri="{BB962C8B-B14F-4D97-AF65-F5344CB8AC3E}">
        <p14:creationId xmlns:p14="http://schemas.microsoft.com/office/powerpoint/2010/main" val="378622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t>Android Activity Lifecycle</a:t>
            </a:r>
          </a:p>
        </p:txBody>
      </p:sp>
      <p:pic>
        <p:nvPicPr>
          <p:cNvPr id="12" name="Picture 11">
            <a:extLst>
              <a:ext uri="{FF2B5EF4-FFF2-40B4-BE49-F238E27FC236}">
                <a16:creationId xmlns:a16="http://schemas.microsoft.com/office/drawing/2014/main" id="{3590A888-A7F7-E347-BAD2-797C52A6D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6056"/>
            <a:ext cx="9143999" cy="4537444"/>
          </a:xfrm>
          <a:prstGeom prst="rect">
            <a:avLst/>
          </a:prstGeom>
        </p:spPr>
      </p:pic>
    </p:spTree>
    <p:extLst>
      <p:ext uri="{BB962C8B-B14F-4D97-AF65-F5344CB8AC3E}">
        <p14:creationId xmlns:p14="http://schemas.microsoft.com/office/powerpoint/2010/main" val="307625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t>Android Activity Lifecycle</a:t>
            </a:r>
          </a:p>
        </p:txBody>
      </p:sp>
      <p:graphicFrame>
        <p:nvGraphicFramePr>
          <p:cNvPr id="4" name="Table 3">
            <a:extLst>
              <a:ext uri="{FF2B5EF4-FFF2-40B4-BE49-F238E27FC236}">
                <a16:creationId xmlns:a16="http://schemas.microsoft.com/office/drawing/2014/main" id="{55B44F1A-E6E4-2A4A-A7CC-65727EFBDDBE}"/>
              </a:ext>
            </a:extLst>
          </p:cNvPr>
          <p:cNvGraphicFramePr>
            <a:graphicFrameLocks noGrp="1"/>
          </p:cNvGraphicFramePr>
          <p:nvPr>
            <p:extLst>
              <p:ext uri="{D42A27DB-BD31-4B8C-83A1-F6EECF244321}">
                <p14:modId xmlns:p14="http://schemas.microsoft.com/office/powerpoint/2010/main" val="3577192237"/>
              </p:ext>
            </p:extLst>
          </p:nvPr>
        </p:nvGraphicFramePr>
        <p:xfrm>
          <a:off x="0" y="627321"/>
          <a:ext cx="9144000" cy="4476323"/>
        </p:xfrm>
        <a:graphic>
          <a:graphicData uri="http://schemas.openxmlformats.org/drawingml/2006/table">
            <a:tbl>
              <a:tblPr/>
              <a:tblGrid>
                <a:gridCol w="3048000">
                  <a:extLst>
                    <a:ext uri="{9D8B030D-6E8A-4147-A177-3AD203B41FA5}">
                      <a16:colId xmlns:a16="http://schemas.microsoft.com/office/drawing/2014/main" val="3696636539"/>
                    </a:ext>
                  </a:extLst>
                </a:gridCol>
                <a:gridCol w="3048000">
                  <a:extLst>
                    <a:ext uri="{9D8B030D-6E8A-4147-A177-3AD203B41FA5}">
                      <a16:colId xmlns:a16="http://schemas.microsoft.com/office/drawing/2014/main" val="1047546353"/>
                    </a:ext>
                  </a:extLst>
                </a:gridCol>
                <a:gridCol w="3048000">
                  <a:extLst>
                    <a:ext uri="{9D8B030D-6E8A-4147-A177-3AD203B41FA5}">
                      <a16:colId xmlns:a16="http://schemas.microsoft.com/office/drawing/2014/main" val="3797014144"/>
                    </a:ext>
                  </a:extLst>
                </a:gridCol>
              </a:tblGrid>
              <a:tr h="209771">
                <a:tc>
                  <a:txBody>
                    <a:bodyPr/>
                    <a:lstStyle/>
                    <a:p>
                      <a:pPr algn="l"/>
                      <a:r>
                        <a:rPr lang="en-IN" sz="1000" b="1">
                          <a:effectLst/>
                        </a:rPr>
                        <a:t>Lifecycle Method</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000" b="1">
                          <a:effectLst/>
                        </a:rPr>
                        <a:t>Description</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sz="1000" b="1">
                          <a:effectLst/>
                        </a:rPr>
                        <a:t>Common Uses</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1423068"/>
                  </a:ext>
                </a:extLst>
              </a:tr>
              <a:tr h="636930">
                <a:tc>
                  <a:txBody>
                    <a:bodyPr/>
                    <a:lstStyle/>
                    <a:p>
                      <a:r>
                        <a:rPr lang="en-IN" sz="1000" dirty="0">
                          <a:effectLst/>
                        </a:rPr>
                        <a:t>onCreate()</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a:effectLst/>
                        </a:rPr>
                        <a:t>The activity is starting (but not visible to the user)</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dirty="0">
                          <a:effectLst/>
                        </a:rPr>
                        <a:t>Most of the activity initialization code goes here. This is where you </a:t>
                      </a:r>
                      <a:r>
                        <a:rPr lang="en-IN" sz="1000" u="none" strike="noStrike" dirty="0">
                          <a:solidFill>
                            <a:srgbClr val="4183C4"/>
                          </a:solidFill>
                          <a:effectLst/>
                          <a:hlinkClick r:id="rId2"/>
                        </a:rPr>
                        <a:t>setContentView()</a:t>
                      </a:r>
                      <a:r>
                        <a:rPr lang="en-IN" sz="1000" dirty="0">
                          <a:effectLst/>
                        </a:rPr>
                        <a:t> for the activity, initialize views, set up any adapters, etc.</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0118294"/>
                  </a:ext>
                </a:extLst>
              </a:tr>
              <a:tr h="751578">
                <a:tc>
                  <a:txBody>
                    <a:bodyPr/>
                    <a:lstStyle/>
                    <a:p>
                      <a:r>
                        <a:rPr lang="en-IN" sz="1000">
                          <a:effectLst/>
                        </a:rPr>
                        <a:t>onStart()</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a:effectLst/>
                        </a:rPr>
                        <a:t>The activity is now visible (but not ready for user interaction)</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a:effectLst/>
                        </a:rPr>
                        <a:t>This lifecycle method isn't used much, but can come in handy to register a BroadcastReceiver to monitor for changes that impact the UI (since the UI is now visible to the user).</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69186241"/>
                  </a:ext>
                </a:extLst>
              </a:tr>
              <a:tr h="407636">
                <a:tc>
                  <a:txBody>
                    <a:bodyPr/>
                    <a:lstStyle/>
                    <a:p>
                      <a:r>
                        <a:rPr lang="en-IN" sz="1000">
                          <a:effectLst/>
                        </a:rPr>
                        <a:t>onResume()</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a:effectLst/>
                        </a:rPr>
                        <a:t>The activity is now in the foreground and ready for user interaction</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a:effectLst/>
                        </a:rPr>
                        <a:t>This is a good place to start animations, open exclusive-access devices like the camera, etc.</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56207311"/>
                  </a:ext>
                </a:extLst>
              </a:tr>
              <a:tr h="866226">
                <a:tc>
                  <a:txBody>
                    <a:bodyPr/>
                    <a:lstStyle/>
                    <a:p>
                      <a:r>
                        <a:rPr lang="en-IN" sz="1000">
                          <a:effectLst/>
                        </a:rPr>
                        <a:t>onPause()</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a:effectLst/>
                        </a:rPr>
                        <a:t>Counterpart to onResume(). The activity is about to go into the background and has stopped interacting with the user. This can happen when another activity is launched in front of the current activity.</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a:effectLst/>
                        </a:rPr>
                        <a:t>It's common to undo anything that was done in onResume() and to save any global state (such as writing to a file).</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100682930"/>
                  </a:ext>
                </a:extLst>
              </a:tr>
              <a:tr h="368978">
                <a:tc>
                  <a:txBody>
                    <a:bodyPr/>
                    <a:lstStyle/>
                    <a:p>
                      <a:r>
                        <a:rPr lang="en-IN" sz="1000">
                          <a:effectLst/>
                        </a:rPr>
                        <a:t>onStop()</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dirty="0">
                          <a:effectLst/>
                        </a:rPr>
                        <a:t>Counterpart to </a:t>
                      </a:r>
                      <a:r>
                        <a:rPr lang="en-IN" sz="1000" dirty="0" err="1">
                          <a:effectLst/>
                        </a:rPr>
                        <a:t>onStart</a:t>
                      </a:r>
                      <a:r>
                        <a:rPr lang="en-IN" sz="1000" dirty="0">
                          <a:effectLst/>
                        </a:rPr>
                        <a:t>(). The activity is no longer visible to the user.</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a:effectLst/>
                        </a:rPr>
                        <a:t>It's common to undo anything that was done in onStart().</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292624"/>
                  </a:ext>
                </a:extLst>
              </a:tr>
              <a:tr h="866226">
                <a:tc>
                  <a:txBody>
                    <a:bodyPr/>
                    <a:lstStyle/>
                    <a:p>
                      <a:r>
                        <a:rPr lang="en-IN" sz="1000">
                          <a:effectLst/>
                        </a:rPr>
                        <a:t>onDestroy()</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dirty="0">
                          <a:effectLst/>
                        </a:rPr>
                        <a:t>Counterpart to onCreate(...). This can be triggered because finish() was called on the activity or the system needed to free up some memory.</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IN" sz="1000" dirty="0">
                          <a:effectLst/>
                        </a:rPr>
                        <a:t>It's common to do any </a:t>
                      </a:r>
                      <a:r>
                        <a:rPr lang="en-IN" sz="1000" dirty="0" err="1">
                          <a:effectLst/>
                        </a:rPr>
                        <a:t>cleanup</a:t>
                      </a:r>
                      <a:r>
                        <a:rPr lang="en-IN" sz="1000" dirty="0">
                          <a:effectLst/>
                        </a:rPr>
                        <a:t> here. For example, if the activity has a thread running in the background to download data from the network, it may create that thread in onCreate() and then stop the thread here in </a:t>
                      </a:r>
                      <a:r>
                        <a:rPr lang="en-IN" sz="1000" dirty="0" err="1">
                          <a:effectLst/>
                        </a:rPr>
                        <a:t>onDestroy</a:t>
                      </a:r>
                      <a:r>
                        <a:rPr lang="en-IN" sz="1000" dirty="0">
                          <a:effectLst/>
                        </a:rPr>
                        <a:t>()</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737279537"/>
                  </a:ext>
                </a:extLst>
              </a:tr>
              <a:tr h="368978">
                <a:tc>
                  <a:txBody>
                    <a:bodyPr/>
                    <a:lstStyle/>
                    <a:p>
                      <a:r>
                        <a:rPr lang="en-IN" sz="1000">
                          <a:effectLst/>
                        </a:rPr>
                        <a:t>onRestart()</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a:effectLst/>
                        </a:rPr>
                        <a:t>Called when the activity has been stopped, before it is started again</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IN" sz="1000" dirty="0">
                          <a:effectLst/>
                        </a:rPr>
                        <a:t>It isn't very common to need to implement this </a:t>
                      </a:r>
                      <a:r>
                        <a:rPr lang="en-IN" sz="1000" dirty="0" err="1">
                          <a:effectLst/>
                        </a:rPr>
                        <a:t>callback</a:t>
                      </a:r>
                      <a:r>
                        <a:rPr lang="en-IN" sz="1000" dirty="0">
                          <a:effectLst/>
                        </a:rPr>
                        <a:t>.</a:t>
                      </a:r>
                    </a:p>
                  </a:txBody>
                  <a:tcPr marL="52436" marR="52436" marT="24201" marB="242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3490901"/>
                  </a:ext>
                </a:extLst>
              </a:tr>
            </a:tbl>
          </a:graphicData>
        </a:graphic>
      </p:graphicFrame>
    </p:spTree>
    <p:extLst>
      <p:ext uri="{BB962C8B-B14F-4D97-AF65-F5344CB8AC3E}">
        <p14:creationId xmlns:p14="http://schemas.microsoft.com/office/powerpoint/2010/main" val="48138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t>Android Activity Lifecycle</a:t>
            </a:r>
          </a:p>
        </p:txBody>
      </p:sp>
      <p:sp>
        <p:nvSpPr>
          <p:cNvPr id="7" name="Rectangle 6">
            <a:extLst>
              <a:ext uri="{FF2B5EF4-FFF2-40B4-BE49-F238E27FC236}">
                <a16:creationId xmlns:a16="http://schemas.microsoft.com/office/drawing/2014/main" id="{51E2F267-6306-6945-B1BC-8793562A3F06}"/>
              </a:ext>
            </a:extLst>
          </p:cNvPr>
          <p:cNvSpPr/>
          <p:nvPr/>
        </p:nvSpPr>
        <p:spPr>
          <a:xfrm>
            <a:off x="316678" y="758922"/>
            <a:ext cx="8667833" cy="1138773"/>
          </a:xfrm>
          <a:prstGeom prst="rect">
            <a:avLst/>
          </a:prstGeom>
        </p:spPr>
        <p:txBody>
          <a:bodyPr wrap="square">
            <a:spAutoFit/>
          </a:bodyPr>
          <a:lstStyle/>
          <a:p>
            <a:r>
              <a:rPr lang="en-IN" b="1" dirty="0">
                <a:solidFill>
                  <a:srgbClr val="333333"/>
                </a:solidFill>
                <a:latin typeface="Helvetica Neue" panose="02000503000000020004" pitchFamily="2" charset="0"/>
              </a:rPr>
              <a:t>Calling the super class</a:t>
            </a:r>
          </a:p>
          <a:p>
            <a:endParaRPr lang="en-IN" b="1" dirty="0">
              <a:solidFill>
                <a:srgbClr val="333333"/>
              </a:solidFill>
              <a:latin typeface="Helvetica Neue" panose="02000503000000020004" pitchFamily="2" charset="0"/>
            </a:endParaRPr>
          </a:p>
          <a:p>
            <a:r>
              <a:rPr lang="en-IN" sz="1600" dirty="0">
                <a:solidFill>
                  <a:srgbClr val="333333"/>
                </a:solidFill>
                <a:latin typeface="Helvetica Neue" panose="02000503000000020004" pitchFamily="2" charset="0"/>
              </a:rPr>
              <a:t>When overriding any of the methods, you may need to call the superclass implementation. The rule of thumb is that during initialization, you should always call the superclass first:</a:t>
            </a:r>
            <a:endParaRPr lang="en-IN" sz="1600" b="0" i="0" dirty="0">
              <a:solidFill>
                <a:srgbClr val="333333"/>
              </a:solidFill>
              <a:effectLst/>
              <a:latin typeface="Helvetica Neue" panose="02000503000000020004" pitchFamily="2" charset="0"/>
            </a:endParaRPr>
          </a:p>
        </p:txBody>
      </p:sp>
      <p:sp>
        <p:nvSpPr>
          <p:cNvPr id="9" name="Rounded Rectangle 8">
            <a:extLst>
              <a:ext uri="{FF2B5EF4-FFF2-40B4-BE49-F238E27FC236}">
                <a16:creationId xmlns:a16="http://schemas.microsoft.com/office/drawing/2014/main" id="{67B707BE-2108-D84A-8FEB-E05355BE6DF8}"/>
              </a:ext>
            </a:extLst>
          </p:cNvPr>
          <p:cNvSpPr/>
          <p:nvPr/>
        </p:nvSpPr>
        <p:spPr>
          <a:xfrm>
            <a:off x="316678" y="1988288"/>
            <a:ext cx="8198672" cy="2551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public</a:t>
            </a:r>
            <a:r>
              <a:rPr lang="en-IN" dirty="0"/>
              <a:t> </a:t>
            </a:r>
            <a:r>
              <a:rPr lang="en-IN" b="1" dirty="0"/>
              <a:t>void</a:t>
            </a:r>
            <a:r>
              <a:rPr lang="en-IN" dirty="0"/>
              <a:t> </a:t>
            </a:r>
            <a:r>
              <a:rPr lang="en-IN" b="1" dirty="0"/>
              <a:t>onCreate()</a:t>
            </a:r>
          </a:p>
          <a:p>
            <a:r>
              <a:rPr lang="en-IN" dirty="0"/>
              <a:t> </a:t>
            </a:r>
            <a:r>
              <a:rPr lang="en-IN" b="1" dirty="0"/>
              <a:t>{</a:t>
            </a:r>
          </a:p>
          <a:p>
            <a:r>
              <a:rPr lang="en-IN" dirty="0"/>
              <a:t>     </a:t>
            </a:r>
            <a:r>
              <a:rPr lang="en-IN" b="1" dirty="0"/>
              <a:t>super.</a:t>
            </a:r>
            <a:r>
              <a:rPr lang="en-IN" dirty="0"/>
              <a:t>onCreate</a:t>
            </a:r>
            <a:r>
              <a:rPr lang="en-IN" b="1" dirty="0"/>
              <a:t>();</a:t>
            </a:r>
            <a:r>
              <a:rPr lang="en-IN" dirty="0"/>
              <a:t> </a:t>
            </a:r>
            <a:r>
              <a:rPr lang="en-IN" i="1" dirty="0"/>
              <a:t>// do work after super class function</a:t>
            </a:r>
            <a:r>
              <a:rPr lang="en-IN" dirty="0"/>
              <a:t> </a:t>
            </a:r>
            <a:r>
              <a:rPr lang="en-IN" i="1" dirty="0"/>
              <a:t>//      setContentView(R.layout.main);</a:t>
            </a:r>
          </a:p>
          <a:p>
            <a:r>
              <a:rPr lang="en-IN" dirty="0"/>
              <a:t> </a:t>
            </a:r>
            <a:r>
              <a:rPr lang="en-IN" b="1" dirty="0"/>
              <a:t>}</a:t>
            </a:r>
            <a:endParaRPr lang="en-US" dirty="0"/>
          </a:p>
        </p:txBody>
      </p:sp>
    </p:spTree>
    <p:extLst>
      <p:ext uri="{BB962C8B-B14F-4D97-AF65-F5344CB8AC3E}">
        <p14:creationId xmlns:p14="http://schemas.microsoft.com/office/powerpoint/2010/main" val="337890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DBA017-20FC-4194-930E-C47EA11B0AAA}"/>
              </a:ext>
            </a:extLst>
          </p:cNvPr>
          <p:cNvSpPr>
            <a:spLocks noGrp="1"/>
          </p:cNvSpPr>
          <p:nvPr>
            <p:ph type="dt" sz="half" idx="16"/>
          </p:nvPr>
        </p:nvSpPr>
        <p:spPr/>
        <p:txBody>
          <a:bodyPr/>
          <a:lstStyle/>
          <a:p>
            <a:fld id="{7DD0C667-8BB3-D74C-86FC-7D0CD1167351}" type="datetime1">
              <a:rPr lang="en-IN" smtClean="0"/>
              <a:t>10/06/19</a:t>
            </a:fld>
            <a:endParaRPr lang="en-IN" dirty="0"/>
          </a:p>
        </p:txBody>
      </p:sp>
      <p:sp>
        <p:nvSpPr>
          <p:cNvPr id="5" name="Slide Number Placeholder 4">
            <a:extLst>
              <a:ext uri="{FF2B5EF4-FFF2-40B4-BE49-F238E27FC236}">
                <a16:creationId xmlns:a16="http://schemas.microsoft.com/office/drawing/2014/main" id="{5063C161-58C1-4360-8C80-6AF9F95DA8BB}"/>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2" name="Title 1">
            <a:extLst>
              <a:ext uri="{FF2B5EF4-FFF2-40B4-BE49-F238E27FC236}">
                <a16:creationId xmlns:a16="http://schemas.microsoft.com/office/drawing/2014/main" id="{44E92978-3CE1-4AF0-A5AA-B671F900D01B}"/>
              </a:ext>
            </a:extLst>
          </p:cNvPr>
          <p:cNvSpPr>
            <a:spLocks noGrp="1"/>
          </p:cNvSpPr>
          <p:nvPr>
            <p:ph type="title"/>
          </p:nvPr>
        </p:nvSpPr>
        <p:spPr>
          <a:xfrm>
            <a:off x="316679" y="121966"/>
            <a:ext cx="4066522" cy="382564"/>
          </a:xfrm>
        </p:spPr>
        <p:txBody>
          <a:bodyPr/>
          <a:lstStyle/>
          <a:p>
            <a:r>
              <a:rPr lang="en-US" dirty="0"/>
              <a:t>Android Activity Lifecycle</a:t>
            </a:r>
          </a:p>
        </p:txBody>
      </p:sp>
      <p:sp>
        <p:nvSpPr>
          <p:cNvPr id="7" name="Rectangle 6">
            <a:extLst>
              <a:ext uri="{FF2B5EF4-FFF2-40B4-BE49-F238E27FC236}">
                <a16:creationId xmlns:a16="http://schemas.microsoft.com/office/drawing/2014/main" id="{51E2F267-6306-6945-B1BC-8793562A3F06}"/>
              </a:ext>
            </a:extLst>
          </p:cNvPr>
          <p:cNvSpPr/>
          <p:nvPr/>
        </p:nvSpPr>
        <p:spPr>
          <a:xfrm>
            <a:off x="316678" y="758922"/>
            <a:ext cx="8667833" cy="646331"/>
          </a:xfrm>
          <a:prstGeom prst="rect">
            <a:avLst/>
          </a:prstGeom>
        </p:spPr>
        <p:txBody>
          <a:bodyPr wrap="square">
            <a:spAutoFit/>
          </a:bodyPr>
          <a:lstStyle/>
          <a:p>
            <a:r>
              <a:rPr lang="en-IN" b="1" dirty="0">
                <a:solidFill>
                  <a:srgbClr val="333333"/>
                </a:solidFill>
                <a:latin typeface="Helvetica Neue" panose="02000503000000020004" pitchFamily="2" charset="0"/>
              </a:rPr>
              <a:t>Calling the super class</a:t>
            </a:r>
          </a:p>
          <a:p>
            <a:r>
              <a:rPr lang="en-IN" dirty="0"/>
              <a:t>During de-initialization, you should do the work first before calling the super class:</a:t>
            </a:r>
            <a:endParaRPr lang="en-IN" b="1" dirty="0">
              <a:solidFill>
                <a:srgbClr val="333333"/>
              </a:solidFill>
              <a:latin typeface="Helvetica Neue" panose="02000503000000020004" pitchFamily="2" charset="0"/>
            </a:endParaRPr>
          </a:p>
        </p:txBody>
      </p:sp>
      <p:sp>
        <p:nvSpPr>
          <p:cNvPr id="9" name="Rounded Rectangle 8">
            <a:extLst>
              <a:ext uri="{FF2B5EF4-FFF2-40B4-BE49-F238E27FC236}">
                <a16:creationId xmlns:a16="http://schemas.microsoft.com/office/drawing/2014/main" id="{67B707BE-2108-D84A-8FEB-E05355BE6DF8}"/>
              </a:ext>
            </a:extLst>
          </p:cNvPr>
          <p:cNvSpPr/>
          <p:nvPr/>
        </p:nvSpPr>
        <p:spPr>
          <a:xfrm>
            <a:off x="316678" y="1988288"/>
            <a:ext cx="8198672" cy="2551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public</a:t>
            </a:r>
            <a:r>
              <a:rPr lang="en-IN" dirty="0"/>
              <a:t> </a:t>
            </a:r>
            <a:r>
              <a:rPr lang="en-IN" b="1" dirty="0"/>
              <a:t>void</a:t>
            </a:r>
            <a:r>
              <a:rPr lang="en-IN" dirty="0"/>
              <a:t> </a:t>
            </a:r>
            <a:r>
              <a:rPr lang="en-IN" b="1" dirty="0" err="1"/>
              <a:t>onPause</a:t>
            </a:r>
            <a:r>
              <a:rPr lang="en-IN" b="1" dirty="0"/>
              <a:t>()</a:t>
            </a:r>
            <a:r>
              <a:rPr lang="en-IN" dirty="0"/>
              <a:t> </a:t>
            </a:r>
          </a:p>
          <a:p>
            <a:r>
              <a:rPr lang="en-IN" b="1" dirty="0"/>
              <a:t>{</a:t>
            </a:r>
            <a:r>
              <a:rPr lang="en-IN" dirty="0"/>
              <a:t> </a:t>
            </a:r>
          </a:p>
          <a:p>
            <a:r>
              <a:rPr lang="en-IN" i="1" dirty="0"/>
              <a:t>   // do work here first before super class function</a:t>
            </a:r>
            <a:r>
              <a:rPr lang="en-IN" dirty="0"/>
              <a:t> </a:t>
            </a:r>
            <a:r>
              <a:rPr lang="en-IN" i="1" dirty="0"/>
              <a:t>//</a:t>
            </a:r>
          </a:p>
          <a:p>
            <a:r>
              <a:rPr lang="en-IN" i="1" dirty="0"/>
              <a:t>  </a:t>
            </a:r>
            <a:r>
              <a:rPr lang="en-IN" dirty="0"/>
              <a:t> </a:t>
            </a:r>
            <a:r>
              <a:rPr lang="en-IN" b="1" dirty="0" err="1"/>
              <a:t>super.</a:t>
            </a:r>
            <a:r>
              <a:rPr lang="en-IN" dirty="0" err="1"/>
              <a:t>onPause</a:t>
            </a:r>
            <a:r>
              <a:rPr lang="en-IN" b="1" dirty="0"/>
              <a:t>();</a:t>
            </a:r>
            <a:r>
              <a:rPr lang="en-IN" dirty="0"/>
              <a:t> </a:t>
            </a:r>
          </a:p>
          <a:p>
            <a:r>
              <a:rPr lang="en-IN" b="1" dirty="0"/>
              <a:t>}</a:t>
            </a:r>
            <a:endParaRPr lang="en-US" dirty="0"/>
          </a:p>
        </p:txBody>
      </p:sp>
    </p:spTree>
    <p:extLst>
      <p:ext uri="{BB962C8B-B14F-4D97-AF65-F5344CB8AC3E}">
        <p14:creationId xmlns:p14="http://schemas.microsoft.com/office/powerpoint/2010/main" val="2107752801"/>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22169</TotalTime>
  <Words>965</Words>
  <Application>Microsoft Macintosh PowerPoint</Application>
  <PresentationFormat>On-screen Show (16:9)</PresentationFormat>
  <Paragraphs>208</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Helvetica Neue</vt:lpstr>
      <vt:lpstr>Neue Plak</vt:lpstr>
      <vt:lpstr>Proxima Nova</vt:lpstr>
      <vt:lpstr>Proxima Nova Light</vt:lpstr>
      <vt:lpstr>Proxima Nova Rg</vt:lpstr>
      <vt:lpstr>Roboto Cn</vt:lpstr>
      <vt:lpstr>Verdana</vt:lpstr>
      <vt:lpstr>MASTER_UPGRAD</vt:lpstr>
      <vt:lpstr>PowerPoint Presentation</vt:lpstr>
      <vt:lpstr>PowerPoint Presentation</vt:lpstr>
      <vt:lpstr>PowerPoint Presentation</vt:lpstr>
      <vt:lpstr>PowerPoint Presentation</vt:lpstr>
      <vt:lpstr>What is Activity</vt:lpstr>
      <vt:lpstr>Android Activity Lifecycle</vt:lpstr>
      <vt:lpstr>Android Activity Lifecycle</vt:lpstr>
      <vt:lpstr>Android Activity Lifecycle</vt:lpstr>
      <vt:lpstr>Android Activity Lifecycle</vt:lpstr>
      <vt:lpstr>Fragments</vt:lpstr>
      <vt:lpstr>Fragments</vt:lpstr>
      <vt:lpstr>Fragments</vt:lpstr>
      <vt:lpstr>Fragment LifeCycle</vt:lpstr>
      <vt:lpstr>Fragment LifeCycle</vt:lpstr>
      <vt:lpstr>Services</vt:lpstr>
      <vt:lpstr>Services</vt:lpstr>
      <vt:lpstr>Services</vt:lpstr>
      <vt:lpstr>Broadcast Receivers</vt:lpstr>
      <vt:lpstr>Broadcast Receivers</vt:lpstr>
      <vt:lpstr>Broadcast Receivers</vt:lpstr>
      <vt:lpstr>Content Providers</vt:lpstr>
      <vt:lpstr>Manifest.XML</vt:lpstr>
      <vt:lpstr>Strings.XML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367</cp:revision>
  <dcterms:created xsi:type="dcterms:W3CDTF">2019-01-02T10:18:22Z</dcterms:created>
  <dcterms:modified xsi:type="dcterms:W3CDTF">2019-06-11T05:13:55Z</dcterms:modified>
</cp:coreProperties>
</file>