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6"/>
  </p:notesMasterIdLst>
  <p:handoutMasterIdLst>
    <p:handoutMasterId r:id="rId17"/>
  </p:handoutMasterIdLst>
  <p:sldIdLst>
    <p:sldId id="256" r:id="rId2"/>
    <p:sldId id="294" r:id="rId3"/>
    <p:sldId id="286" r:id="rId4"/>
    <p:sldId id="284" r:id="rId5"/>
    <p:sldId id="295" r:id="rId6"/>
    <p:sldId id="296" r:id="rId7"/>
    <p:sldId id="297" r:id="rId8"/>
    <p:sldId id="298" r:id="rId9"/>
    <p:sldId id="299" r:id="rId10"/>
    <p:sldId id="302" r:id="rId11"/>
    <p:sldId id="303" r:id="rId12"/>
    <p:sldId id="304" r:id="rId13"/>
    <p:sldId id="300" r:id="rId14"/>
    <p:sldId id="30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5686"/>
  </p:normalViewPr>
  <p:slideViewPr>
    <p:cSldViewPr snapToGrid="0" showGuides="1">
      <p:cViewPr varScale="1">
        <p:scale>
          <a:sx n="135" d="100"/>
          <a:sy n="135" d="100"/>
        </p:scale>
        <p:origin x="168" y="21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11/06/19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6/11/19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11/06/19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11/06/19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11/06/19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11/06/19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11/06/19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11/06/19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11/06/19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11/06/19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11/06/19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11/06/19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11/06/19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11/06/19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a:rPr>
              <a:t>Android</a:t>
            </a:r>
            <a:endParaRPr lang="en-IN" sz="4000"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11/06/19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CDC0-54BC-0A4F-B095-B06090E9B65F}"/>
              </a:ext>
            </a:extLst>
          </p:cNvPr>
          <p:cNvSpPr>
            <a:spLocks noGrp="1"/>
          </p:cNvSpPr>
          <p:nvPr>
            <p:ph type="title"/>
          </p:nvPr>
        </p:nvSpPr>
        <p:spPr/>
        <p:txBody>
          <a:bodyPr/>
          <a:lstStyle/>
          <a:p>
            <a:r>
              <a:rPr lang="en-US" dirty="0"/>
              <a:t>Click</a:t>
            </a:r>
          </a:p>
        </p:txBody>
      </p:sp>
      <p:sp>
        <p:nvSpPr>
          <p:cNvPr id="3" name="Date Placeholder 2">
            <a:extLst>
              <a:ext uri="{FF2B5EF4-FFF2-40B4-BE49-F238E27FC236}">
                <a16:creationId xmlns:a16="http://schemas.microsoft.com/office/drawing/2014/main" id="{F1FC0250-1D67-D74B-9839-1178F2EDAE22}"/>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F7D77252-9F6D-D647-903F-5436BC50D747}"/>
              </a:ext>
            </a:extLst>
          </p:cNvPr>
          <p:cNvSpPr>
            <a:spLocks noGrp="1"/>
          </p:cNvSpPr>
          <p:nvPr>
            <p:ph type="ftr" sz="quarter" idx="11"/>
          </p:nvPr>
        </p:nvSpPr>
        <p:spPr/>
        <p:txBody>
          <a:bodyPr/>
          <a:lstStyle/>
          <a:p>
            <a:r>
              <a:rPr lang="en-IN"/>
              <a:t>Data Science Certification Program</a:t>
            </a:r>
          </a:p>
        </p:txBody>
      </p:sp>
      <p:sp>
        <p:nvSpPr>
          <p:cNvPr id="5" name="Slide Number Placeholder 4">
            <a:extLst>
              <a:ext uri="{FF2B5EF4-FFF2-40B4-BE49-F238E27FC236}">
                <a16:creationId xmlns:a16="http://schemas.microsoft.com/office/drawing/2014/main" id="{2478BF71-DFD8-D342-9287-1DC77E320BE1}"/>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Rounded Rectangle 5">
            <a:extLst>
              <a:ext uri="{FF2B5EF4-FFF2-40B4-BE49-F238E27FC236}">
                <a16:creationId xmlns:a16="http://schemas.microsoft.com/office/drawing/2014/main" id="{B0D78789-47AA-1B4B-A670-91B4D6158BD5}"/>
              </a:ext>
            </a:extLst>
          </p:cNvPr>
          <p:cNvSpPr/>
          <p:nvPr/>
        </p:nvSpPr>
        <p:spPr>
          <a:xfrm>
            <a:off x="782425" y="1555423"/>
            <a:ext cx="7268066" cy="202676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Button </a:t>
            </a:r>
            <a:r>
              <a:rPr lang="en-IN" dirty="0" err="1"/>
              <a:t>btnExample</a:t>
            </a:r>
            <a:r>
              <a:rPr lang="en-IN" dirty="0"/>
              <a:t> </a:t>
            </a:r>
            <a:r>
              <a:rPr lang="en-IN" b="1" dirty="0"/>
              <a:t>=</a:t>
            </a:r>
            <a:r>
              <a:rPr lang="en-IN" dirty="0"/>
              <a:t> </a:t>
            </a:r>
            <a:r>
              <a:rPr lang="en-IN" b="1" dirty="0"/>
              <a:t>(</a:t>
            </a:r>
            <a:r>
              <a:rPr lang="en-IN" dirty="0"/>
              <a:t>Button</a:t>
            </a:r>
            <a:r>
              <a:rPr lang="en-IN" b="1" dirty="0"/>
              <a:t>)</a:t>
            </a:r>
            <a:r>
              <a:rPr lang="en-IN" dirty="0"/>
              <a:t> </a:t>
            </a:r>
            <a:r>
              <a:rPr lang="en-IN" dirty="0" err="1"/>
              <a:t>findViewById</a:t>
            </a:r>
            <a:r>
              <a:rPr lang="en-IN" b="1" dirty="0"/>
              <a:t>(</a:t>
            </a:r>
            <a:r>
              <a:rPr lang="en-IN" dirty="0" err="1"/>
              <a:t>R</a:t>
            </a:r>
            <a:r>
              <a:rPr lang="en-IN" b="1" dirty="0" err="1"/>
              <a:t>.</a:t>
            </a:r>
            <a:r>
              <a:rPr lang="en-IN" dirty="0" err="1"/>
              <a:t>id</a:t>
            </a:r>
            <a:r>
              <a:rPr lang="en-IN" b="1" dirty="0" err="1"/>
              <a:t>.</a:t>
            </a:r>
            <a:r>
              <a:rPr lang="en-IN" dirty="0" err="1"/>
              <a:t>btnExample</a:t>
            </a:r>
            <a:r>
              <a:rPr lang="en-IN" b="1" dirty="0"/>
              <a:t>);</a:t>
            </a:r>
            <a:r>
              <a:rPr lang="en-IN" dirty="0"/>
              <a:t> </a:t>
            </a:r>
            <a:r>
              <a:rPr lang="en-IN" dirty="0" err="1"/>
              <a:t>btnExample</a:t>
            </a:r>
            <a:r>
              <a:rPr lang="en-IN" b="1" dirty="0" err="1"/>
              <a:t>.</a:t>
            </a:r>
            <a:r>
              <a:rPr lang="en-IN" dirty="0" err="1"/>
              <a:t>setOnClickListener</a:t>
            </a:r>
            <a:r>
              <a:rPr lang="en-IN" b="1" dirty="0"/>
              <a:t>(new</a:t>
            </a:r>
            <a:r>
              <a:rPr lang="en-IN" dirty="0"/>
              <a:t> </a:t>
            </a:r>
            <a:r>
              <a:rPr lang="en-IN" dirty="0" err="1"/>
              <a:t>View</a:t>
            </a:r>
            <a:r>
              <a:rPr lang="en-IN" b="1" dirty="0" err="1"/>
              <a:t>.</a:t>
            </a:r>
            <a:r>
              <a:rPr lang="en-IN" dirty="0" err="1"/>
              <a:t>OnClickListener</a:t>
            </a:r>
            <a:r>
              <a:rPr lang="en-IN" b="1" dirty="0"/>
              <a:t>()</a:t>
            </a:r>
            <a:r>
              <a:rPr lang="en-IN" dirty="0"/>
              <a:t> </a:t>
            </a:r>
            <a:r>
              <a:rPr lang="en-IN" b="1" dirty="0"/>
              <a:t>{</a:t>
            </a:r>
            <a:r>
              <a:rPr lang="en-IN" dirty="0"/>
              <a:t> @Override </a:t>
            </a:r>
            <a:r>
              <a:rPr lang="en-IN" b="1" dirty="0"/>
              <a:t>public</a:t>
            </a:r>
            <a:r>
              <a:rPr lang="en-IN" dirty="0"/>
              <a:t> </a:t>
            </a:r>
            <a:r>
              <a:rPr lang="en-IN" b="1" dirty="0"/>
              <a:t>void</a:t>
            </a:r>
            <a:r>
              <a:rPr lang="en-IN" dirty="0"/>
              <a:t> </a:t>
            </a:r>
            <a:r>
              <a:rPr lang="en-IN" b="1" dirty="0" err="1"/>
              <a:t>onClick</a:t>
            </a:r>
            <a:r>
              <a:rPr lang="en-IN" b="1" dirty="0"/>
              <a:t>(</a:t>
            </a:r>
            <a:r>
              <a:rPr lang="en-IN" dirty="0"/>
              <a:t>View v</a:t>
            </a:r>
            <a:r>
              <a:rPr lang="en-IN" b="1" dirty="0"/>
              <a:t>)</a:t>
            </a:r>
            <a:r>
              <a:rPr lang="en-IN" dirty="0"/>
              <a:t> </a:t>
            </a:r>
            <a:r>
              <a:rPr lang="en-IN" b="1" dirty="0"/>
              <a:t>{</a:t>
            </a:r>
            <a:r>
              <a:rPr lang="en-IN" dirty="0"/>
              <a:t> </a:t>
            </a:r>
            <a:r>
              <a:rPr lang="en-IN" i="1" dirty="0"/>
              <a:t>// Do something here </a:t>
            </a:r>
            <a:r>
              <a:rPr lang="en-IN" b="1" dirty="0"/>
              <a:t>}</a:t>
            </a:r>
            <a:r>
              <a:rPr lang="en-IN" dirty="0"/>
              <a:t> </a:t>
            </a:r>
            <a:r>
              <a:rPr lang="en-IN" b="1" dirty="0"/>
              <a:t>});</a:t>
            </a:r>
            <a:endParaRPr lang="en-US" dirty="0"/>
          </a:p>
        </p:txBody>
      </p:sp>
    </p:spTree>
    <p:extLst>
      <p:ext uri="{BB962C8B-B14F-4D97-AF65-F5344CB8AC3E}">
        <p14:creationId xmlns:p14="http://schemas.microsoft.com/office/powerpoint/2010/main" val="23017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D69-3B3D-9A40-9F39-B39076CFF028}"/>
              </a:ext>
            </a:extLst>
          </p:cNvPr>
          <p:cNvSpPr>
            <a:spLocks noGrp="1"/>
          </p:cNvSpPr>
          <p:nvPr>
            <p:ph type="title"/>
          </p:nvPr>
        </p:nvSpPr>
        <p:spPr/>
        <p:txBody>
          <a:bodyPr/>
          <a:lstStyle/>
          <a:p>
            <a:r>
              <a:rPr lang="en-US" dirty="0"/>
              <a:t>Using XML</a:t>
            </a:r>
          </a:p>
        </p:txBody>
      </p:sp>
      <p:sp>
        <p:nvSpPr>
          <p:cNvPr id="3" name="Date Placeholder 2">
            <a:extLst>
              <a:ext uri="{FF2B5EF4-FFF2-40B4-BE49-F238E27FC236}">
                <a16:creationId xmlns:a16="http://schemas.microsoft.com/office/drawing/2014/main" id="{09E6CA46-72D2-7B49-B878-32CCD740BE08}"/>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EE778395-3FAA-9C4B-A4D4-11FBB8B322EE}"/>
              </a:ext>
            </a:extLst>
          </p:cNvPr>
          <p:cNvSpPr>
            <a:spLocks noGrp="1"/>
          </p:cNvSpPr>
          <p:nvPr>
            <p:ph type="ftr" sz="quarter" idx="11"/>
          </p:nvPr>
        </p:nvSpPr>
        <p:spPr/>
        <p:txBody>
          <a:bodyPr/>
          <a:lstStyle/>
          <a:p>
            <a:r>
              <a:rPr lang="en-IN"/>
              <a:t>Data Science Certification Program</a:t>
            </a:r>
          </a:p>
        </p:txBody>
      </p:sp>
      <p:sp>
        <p:nvSpPr>
          <p:cNvPr id="5" name="Slide Number Placeholder 4">
            <a:extLst>
              <a:ext uri="{FF2B5EF4-FFF2-40B4-BE49-F238E27FC236}">
                <a16:creationId xmlns:a16="http://schemas.microsoft.com/office/drawing/2014/main" id="{1FA662A1-55B6-FF40-896F-06A3B982CA11}"/>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Rounded Rectangle 5">
            <a:extLst>
              <a:ext uri="{FF2B5EF4-FFF2-40B4-BE49-F238E27FC236}">
                <a16:creationId xmlns:a16="http://schemas.microsoft.com/office/drawing/2014/main" id="{51DEFCC1-AF18-A449-B575-7CB12EAE7332}"/>
              </a:ext>
            </a:extLst>
          </p:cNvPr>
          <p:cNvSpPr/>
          <p:nvPr/>
        </p:nvSpPr>
        <p:spPr>
          <a:xfrm>
            <a:off x="791852" y="1809946"/>
            <a:ext cx="7145517" cy="1800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&lt;Button </a:t>
            </a:r>
            <a:r>
              <a:rPr lang="en-US" dirty="0" err="1"/>
              <a:t>xmlns:android</a:t>
            </a:r>
            <a:r>
              <a:rPr lang="en-US" dirty="0"/>
              <a:t>="http://</a:t>
            </a:r>
            <a:r>
              <a:rPr lang="en-US" dirty="0" err="1"/>
              <a:t>schemas.android.com</a:t>
            </a:r>
            <a:r>
              <a:rPr lang="en-US" dirty="0"/>
              <a:t>/</a:t>
            </a:r>
            <a:r>
              <a:rPr lang="en-US" dirty="0" err="1"/>
              <a:t>apk</a:t>
            </a:r>
            <a:r>
              <a:rPr lang="en-US" dirty="0"/>
              <a:t>/res/android" </a:t>
            </a:r>
            <a:r>
              <a:rPr lang="en-US" dirty="0" err="1"/>
              <a:t>android:id</a:t>
            </a:r>
            <a:r>
              <a:rPr lang="en-US" dirty="0"/>
              <a:t>="@+id/</a:t>
            </a:r>
            <a:r>
              <a:rPr lang="en-US" dirty="0" err="1"/>
              <a:t>button_send</a:t>
            </a:r>
            <a:r>
              <a:rPr lang="en-US" dirty="0"/>
              <a:t>" </a:t>
            </a:r>
            <a:r>
              <a:rPr lang="en-US" dirty="0" err="1"/>
              <a:t>android:layout_width</a:t>
            </a:r>
            <a:r>
              <a:rPr lang="en-US" dirty="0"/>
              <a:t>="</a:t>
            </a:r>
            <a:r>
              <a:rPr lang="en-US" dirty="0" err="1"/>
              <a:t>wrap_content</a:t>
            </a:r>
            <a:r>
              <a:rPr lang="en-US" dirty="0"/>
              <a:t>" </a:t>
            </a:r>
            <a:r>
              <a:rPr lang="en-US" dirty="0" err="1"/>
              <a:t>android:layout_height</a:t>
            </a:r>
            <a:r>
              <a:rPr lang="en-US" dirty="0"/>
              <a:t>="</a:t>
            </a:r>
            <a:r>
              <a:rPr lang="en-US" dirty="0" err="1"/>
              <a:t>wrap_content</a:t>
            </a:r>
            <a:r>
              <a:rPr lang="en-US" dirty="0"/>
              <a:t>" </a:t>
            </a:r>
            <a:r>
              <a:rPr lang="en-US" dirty="0" err="1"/>
              <a:t>android:text</a:t>
            </a:r>
            <a:r>
              <a:rPr lang="en-US" dirty="0"/>
              <a:t>="@string/</a:t>
            </a:r>
            <a:r>
              <a:rPr lang="en-US" dirty="0" err="1"/>
              <a:t>button_send</a:t>
            </a:r>
            <a:r>
              <a:rPr lang="en-US" dirty="0"/>
              <a:t>" </a:t>
            </a:r>
            <a:r>
              <a:rPr lang="en-US" dirty="0" err="1"/>
              <a:t>android:onClick</a:t>
            </a:r>
            <a:r>
              <a:rPr lang="en-US" dirty="0"/>
              <a:t>="</a:t>
            </a:r>
            <a:r>
              <a:rPr lang="en-US" dirty="0" err="1"/>
              <a:t>sendMessage</a:t>
            </a:r>
            <a:r>
              <a:rPr lang="en-US" dirty="0"/>
              <a:t>" /&gt;</a:t>
            </a:r>
          </a:p>
        </p:txBody>
      </p:sp>
    </p:spTree>
    <p:extLst>
      <p:ext uri="{BB962C8B-B14F-4D97-AF65-F5344CB8AC3E}">
        <p14:creationId xmlns:p14="http://schemas.microsoft.com/office/powerpoint/2010/main" val="254956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FE6D-B7AD-0347-878F-61239637D5A7}"/>
              </a:ext>
            </a:extLst>
          </p:cNvPr>
          <p:cNvSpPr>
            <a:spLocks noGrp="1"/>
          </p:cNvSpPr>
          <p:nvPr>
            <p:ph type="title"/>
          </p:nvPr>
        </p:nvSpPr>
        <p:spPr/>
        <p:txBody>
          <a:bodyPr/>
          <a:lstStyle/>
          <a:p>
            <a:r>
              <a:rPr lang="en-US" dirty="0"/>
              <a:t>Toast &amp; Custom Toast</a:t>
            </a:r>
          </a:p>
        </p:txBody>
      </p:sp>
      <p:sp>
        <p:nvSpPr>
          <p:cNvPr id="3" name="Date Placeholder 2">
            <a:extLst>
              <a:ext uri="{FF2B5EF4-FFF2-40B4-BE49-F238E27FC236}">
                <a16:creationId xmlns:a16="http://schemas.microsoft.com/office/drawing/2014/main" id="{20564F80-2B66-3648-B533-E7181194D16C}"/>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A15DFF2C-121D-3141-AE7C-98FD16EB89CD}"/>
              </a:ext>
            </a:extLst>
          </p:cNvPr>
          <p:cNvSpPr>
            <a:spLocks noGrp="1"/>
          </p:cNvSpPr>
          <p:nvPr>
            <p:ph type="ftr" sz="quarter" idx="11"/>
          </p:nvPr>
        </p:nvSpPr>
        <p:spPr/>
        <p:txBody>
          <a:bodyPr/>
          <a:lstStyle/>
          <a:p>
            <a:r>
              <a:rPr lang="en-IN"/>
              <a:t>Data Science Certification Program</a:t>
            </a:r>
          </a:p>
        </p:txBody>
      </p:sp>
      <p:sp>
        <p:nvSpPr>
          <p:cNvPr id="5" name="Slide Number Placeholder 4">
            <a:extLst>
              <a:ext uri="{FF2B5EF4-FFF2-40B4-BE49-F238E27FC236}">
                <a16:creationId xmlns:a16="http://schemas.microsoft.com/office/drawing/2014/main" id="{43E433A9-EE37-7F46-9DA4-5014C4C5D2E1}"/>
              </a:ext>
            </a:extLst>
          </p:cNvPr>
          <p:cNvSpPr>
            <a:spLocks noGrp="1"/>
          </p:cNvSpPr>
          <p:nvPr>
            <p:ph type="sldNum" sz="quarter" idx="12"/>
          </p:nvPr>
        </p:nvSpPr>
        <p:spPr/>
        <p:txBody>
          <a:bodyPr/>
          <a:lstStyle/>
          <a:p>
            <a:fld id="{273EEA2F-D825-49D3-9C25-497F06EFD3F7}" type="slidenum">
              <a:rPr lang="en-IN" smtClean="0"/>
              <a:t>12</a:t>
            </a:fld>
            <a:endParaRPr lang="en-IN" dirty="0"/>
          </a:p>
        </p:txBody>
      </p:sp>
      <p:sp>
        <p:nvSpPr>
          <p:cNvPr id="6" name="Rounded Rectangle 5">
            <a:extLst>
              <a:ext uri="{FF2B5EF4-FFF2-40B4-BE49-F238E27FC236}">
                <a16:creationId xmlns:a16="http://schemas.microsoft.com/office/drawing/2014/main" id="{1EDFFE3B-5D9B-E84C-BCEA-B31E66D19B5E}"/>
              </a:ext>
            </a:extLst>
          </p:cNvPr>
          <p:cNvSpPr/>
          <p:nvPr/>
        </p:nvSpPr>
        <p:spPr>
          <a:xfrm>
            <a:off x="782425" y="1687398"/>
            <a:ext cx="7550870" cy="16308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Toast</a:t>
            </a:r>
            <a:r>
              <a:rPr lang="en-IN" b="1" dirty="0" err="1"/>
              <a:t>.</a:t>
            </a:r>
            <a:r>
              <a:rPr lang="en-IN" dirty="0" err="1"/>
              <a:t>makeText</a:t>
            </a:r>
            <a:r>
              <a:rPr lang="en-IN" b="1" dirty="0"/>
              <a:t>(</a:t>
            </a:r>
            <a:r>
              <a:rPr lang="en-IN" dirty="0" err="1"/>
              <a:t>getApplicationContext</a:t>
            </a:r>
            <a:r>
              <a:rPr lang="en-IN" b="1" dirty="0"/>
              <a:t>(),</a:t>
            </a:r>
            <a:r>
              <a:rPr lang="en-IN" dirty="0"/>
              <a:t> "some message"</a:t>
            </a:r>
            <a:r>
              <a:rPr lang="en-IN" b="1" dirty="0"/>
              <a:t>,</a:t>
            </a:r>
            <a:r>
              <a:rPr lang="en-IN" dirty="0"/>
              <a:t> </a:t>
            </a:r>
            <a:r>
              <a:rPr lang="en-IN" dirty="0" err="1"/>
              <a:t>Toast</a:t>
            </a:r>
            <a:r>
              <a:rPr lang="en-IN" b="1" dirty="0" err="1"/>
              <a:t>.</a:t>
            </a:r>
            <a:r>
              <a:rPr lang="en-IN" dirty="0" err="1"/>
              <a:t>LENGTH_SHORT</a:t>
            </a:r>
            <a:r>
              <a:rPr lang="en-IN" b="1" dirty="0"/>
              <a:t>).</a:t>
            </a:r>
            <a:r>
              <a:rPr lang="en-IN" dirty="0"/>
              <a:t>show</a:t>
            </a:r>
            <a:r>
              <a:rPr lang="en-IN" b="1" dirty="0"/>
              <a:t>();</a:t>
            </a:r>
            <a:endParaRPr lang="en-US" dirty="0"/>
          </a:p>
        </p:txBody>
      </p:sp>
    </p:spTree>
    <p:extLst>
      <p:ext uri="{BB962C8B-B14F-4D97-AF65-F5344CB8AC3E}">
        <p14:creationId xmlns:p14="http://schemas.microsoft.com/office/powerpoint/2010/main" val="191255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1694-CB74-6144-8CDC-34CD761F227E}"/>
              </a:ext>
            </a:extLst>
          </p:cNvPr>
          <p:cNvSpPr>
            <a:spLocks noGrp="1"/>
          </p:cNvSpPr>
          <p:nvPr>
            <p:ph type="title"/>
          </p:nvPr>
        </p:nvSpPr>
        <p:spPr/>
        <p:txBody>
          <a:bodyPr/>
          <a:lstStyle/>
          <a:p>
            <a:r>
              <a:rPr lang="en-US" dirty="0"/>
              <a:t>Theme File</a:t>
            </a:r>
          </a:p>
        </p:txBody>
      </p:sp>
      <p:sp>
        <p:nvSpPr>
          <p:cNvPr id="3" name="Date Placeholder 2">
            <a:extLst>
              <a:ext uri="{FF2B5EF4-FFF2-40B4-BE49-F238E27FC236}">
                <a16:creationId xmlns:a16="http://schemas.microsoft.com/office/drawing/2014/main" id="{8F8B680D-E736-E34B-98B9-9DC3DCAEE6FB}"/>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4BD0C3A3-99BA-174F-90BA-5C33BEB2FF40}"/>
              </a:ext>
            </a:extLst>
          </p:cNvPr>
          <p:cNvSpPr>
            <a:spLocks noGrp="1"/>
          </p:cNvSpPr>
          <p:nvPr>
            <p:ph type="ftr" sz="quarter" idx="11"/>
          </p:nvPr>
        </p:nvSpPr>
        <p:spPr/>
        <p:txBody>
          <a:bodyPr/>
          <a:lstStyle/>
          <a:p>
            <a:r>
              <a:rPr lang="en-IN" dirty="0"/>
              <a:t>Android</a:t>
            </a:r>
          </a:p>
          <a:p>
            <a:endParaRPr lang="en-IN" dirty="0"/>
          </a:p>
        </p:txBody>
      </p:sp>
      <p:sp>
        <p:nvSpPr>
          <p:cNvPr id="5" name="Slide Number Placeholder 4">
            <a:extLst>
              <a:ext uri="{FF2B5EF4-FFF2-40B4-BE49-F238E27FC236}">
                <a16:creationId xmlns:a16="http://schemas.microsoft.com/office/drawing/2014/main" id="{11D1CFDA-5934-2847-8CB0-37DE08B34907}"/>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Rectangle 5">
            <a:extLst>
              <a:ext uri="{FF2B5EF4-FFF2-40B4-BE49-F238E27FC236}">
                <a16:creationId xmlns:a16="http://schemas.microsoft.com/office/drawing/2014/main" id="{64473C47-9E77-4B46-B535-DFD1F27F7182}"/>
              </a:ext>
            </a:extLst>
          </p:cNvPr>
          <p:cNvSpPr/>
          <p:nvPr/>
        </p:nvSpPr>
        <p:spPr>
          <a:xfrm>
            <a:off x="628650" y="1491538"/>
            <a:ext cx="6761964" cy="369332"/>
          </a:xfrm>
          <a:prstGeom prst="rect">
            <a:avLst/>
          </a:prstGeom>
        </p:spPr>
        <p:txBody>
          <a:bodyPr wrap="square">
            <a:spAutoFit/>
          </a:bodyPr>
          <a:lstStyle/>
          <a:p>
            <a:r>
              <a:rPr lang="en-IN" b="1" i="0" dirty="0">
                <a:solidFill>
                  <a:schemeClr val="bg1"/>
                </a:solidFill>
                <a:effectLst/>
                <a:latin typeface="Helvetica Neue" panose="02000503000000020004" pitchFamily="2" charset="0"/>
              </a:rPr>
              <a:t>Let’s Make Our App Look Great Again</a:t>
            </a:r>
          </a:p>
        </p:txBody>
      </p:sp>
    </p:spTree>
    <p:extLst>
      <p:ext uri="{BB962C8B-B14F-4D97-AF65-F5344CB8AC3E}">
        <p14:creationId xmlns:p14="http://schemas.microsoft.com/office/powerpoint/2010/main" val="313987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6BD52D0-F9C7-6A42-8077-97404B3108BB}"/>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5" name="Slide Number Placeholder 4">
            <a:extLst>
              <a:ext uri="{FF2B5EF4-FFF2-40B4-BE49-F238E27FC236}">
                <a16:creationId xmlns:a16="http://schemas.microsoft.com/office/drawing/2014/main" id="{A6535763-F64C-7147-9BF8-BB804C7F50A1}"/>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2" name="Title 1">
            <a:extLst>
              <a:ext uri="{FF2B5EF4-FFF2-40B4-BE49-F238E27FC236}">
                <a16:creationId xmlns:a16="http://schemas.microsoft.com/office/drawing/2014/main" id="{674177D2-4E72-7E41-B3A0-E1F9DDCAA6D9}"/>
              </a:ext>
            </a:extLst>
          </p:cNvPr>
          <p:cNvSpPr>
            <a:spLocks noGrp="1"/>
          </p:cNvSpPr>
          <p:nvPr>
            <p:ph type="title"/>
          </p:nvPr>
        </p:nvSpPr>
        <p:spPr/>
        <p:txBody>
          <a:bodyPr/>
          <a:lstStyle/>
          <a:p>
            <a:r>
              <a:rPr lang="en-US" dirty="0"/>
              <a:t>Gradle</a:t>
            </a:r>
          </a:p>
        </p:txBody>
      </p:sp>
      <p:sp>
        <p:nvSpPr>
          <p:cNvPr id="4" name="Footer Placeholder 3">
            <a:extLst>
              <a:ext uri="{FF2B5EF4-FFF2-40B4-BE49-F238E27FC236}">
                <a16:creationId xmlns:a16="http://schemas.microsoft.com/office/drawing/2014/main" id="{6B638480-E33D-914C-A889-E9106385F80E}"/>
              </a:ext>
            </a:extLst>
          </p:cNvPr>
          <p:cNvSpPr>
            <a:spLocks noGrp="1"/>
          </p:cNvSpPr>
          <p:nvPr>
            <p:ph type="ftr" sz="quarter" idx="4294967295"/>
          </p:nvPr>
        </p:nvSpPr>
        <p:spPr>
          <a:xfrm>
            <a:off x="2592371" y="4746897"/>
            <a:ext cx="3086100" cy="274637"/>
          </a:xfrm>
          <a:prstGeom prst="rect">
            <a:avLst/>
          </a:prstGeom>
        </p:spPr>
        <p:txBody>
          <a:bodyPr/>
          <a:lstStyle/>
          <a:p>
            <a:r>
              <a:rPr lang="en-IN" dirty="0"/>
              <a:t>Android</a:t>
            </a:r>
          </a:p>
        </p:txBody>
      </p:sp>
      <p:sp>
        <p:nvSpPr>
          <p:cNvPr id="7" name="Rectangle 6">
            <a:extLst>
              <a:ext uri="{FF2B5EF4-FFF2-40B4-BE49-F238E27FC236}">
                <a16:creationId xmlns:a16="http://schemas.microsoft.com/office/drawing/2014/main" id="{524D46E3-CD70-404F-95B4-405E4AB0F67F}"/>
              </a:ext>
            </a:extLst>
          </p:cNvPr>
          <p:cNvSpPr/>
          <p:nvPr/>
        </p:nvSpPr>
        <p:spPr>
          <a:xfrm>
            <a:off x="197963" y="1133345"/>
            <a:ext cx="8097625" cy="2031325"/>
          </a:xfrm>
          <a:prstGeom prst="rect">
            <a:avLst/>
          </a:prstGeom>
        </p:spPr>
        <p:txBody>
          <a:bodyPr wrap="square">
            <a:spAutoFit/>
          </a:bodyPr>
          <a:lstStyle/>
          <a:p>
            <a:r>
              <a:rPr lang="en-US" dirty="0"/>
              <a:t>Gradle is a powerful new dependency management system for Java. It provides the ability to provide more custom build logic than predecessors such as Maven or Ant.</a:t>
            </a:r>
          </a:p>
          <a:p>
            <a:r>
              <a:rPr lang="en-US" dirty="0"/>
              <a:t>Android Studio uses an Android Gradle plugin that handles most of the integration with Gradle. This plugin allows you to build different versions of your app (i.e. paid and unpaid, custom builds for different Android devices) while still leveraging the same code base. It also enables signing your APK and code obfuscation support too, as well as many other features.</a:t>
            </a:r>
          </a:p>
        </p:txBody>
      </p:sp>
    </p:spTree>
    <p:extLst>
      <p:ext uri="{BB962C8B-B14F-4D97-AF65-F5344CB8AC3E}">
        <p14:creationId xmlns:p14="http://schemas.microsoft.com/office/powerpoint/2010/main" val="340927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11/06/19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Android UI Elements &amp; Layouts </a:t>
            </a: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r>
              <a:rPr lang="en-IN" sz="900" dirty="0">
                <a:latin typeface="Proxima Nova Rg" pitchFamily="50" charset="0"/>
              </a:rPr>
              <a:t>11/06/19</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4" y="654907"/>
            <a:ext cx="5008481" cy="523220"/>
          </a:xfrm>
          <a:prstGeom prst="rect">
            <a:avLst/>
          </a:prstGeom>
          <a:noFill/>
        </p:spPr>
        <p:txBody>
          <a:bodyPr wrap="square" rtlCol="0">
            <a:spAutoFit/>
          </a:bodyPr>
          <a:lstStyle/>
          <a:p>
            <a:r>
              <a:rPr lang="en-US" sz="2800" dirty="0">
                <a:solidFill>
                  <a:schemeClr val="bg1"/>
                </a:solidFill>
              </a:rPr>
              <a:t>In Last Class, we covered</a:t>
            </a:r>
            <a:r>
              <a:rPr lang="mr-IN" sz="2800" dirty="0">
                <a:solidFill>
                  <a:schemeClr val="bg1"/>
                </a:solidFill>
              </a:rPr>
              <a:t>….</a:t>
            </a:r>
            <a:endParaRPr lang="en-US" sz="2800" dirty="0">
              <a:solidFill>
                <a:schemeClr val="bg1"/>
              </a:solidFill>
            </a:endParaRPr>
          </a:p>
        </p:txBody>
      </p:sp>
      <p:sp>
        <p:nvSpPr>
          <p:cNvPr id="2" name="Footer Placeholder 1"/>
          <p:cNvSpPr>
            <a:spLocks noGrp="1"/>
          </p:cNvSpPr>
          <p:nvPr>
            <p:ph type="ftr" sz="quarter" idx="11"/>
          </p:nvPr>
        </p:nvSpPr>
        <p:spPr/>
        <p:txBody>
          <a:bodyPr/>
          <a:lstStyle/>
          <a:p>
            <a:r>
              <a:rPr lang="en-IN" dirty="0"/>
              <a:t>Android</a:t>
            </a:r>
          </a:p>
          <a:p>
            <a:endParaRPr lang="en-IN" dirty="0"/>
          </a:p>
        </p:txBody>
      </p:sp>
      <p:sp>
        <p:nvSpPr>
          <p:cNvPr id="6" name="TextBox 5">
            <a:extLst>
              <a:ext uri="{FF2B5EF4-FFF2-40B4-BE49-F238E27FC236}">
                <a16:creationId xmlns:a16="http://schemas.microsoft.com/office/drawing/2014/main" id="{E9E3FF85-FECE-2D46-81A1-39552FF170EB}"/>
              </a:ext>
            </a:extLst>
          </p:cNvPr>
          <p:cNvSpPr txBox="1"/>
          <p:nvPr/>
        </p:nvSpPr>
        <p:spPr>
          <a:xfrm>
            <a:off x="1126962" y="1552653"/>
            <a:ext cx="6171763" cy="2585323"/>
          </a:xfrm>
          <a:prstGeom prst="rect">
            <a:avLst/>
          </a:prstGeom>
          <a:noFill/>
        </p:spPr>
        <p:txBody>
          <a:bodyPr wrap="square" rtlCol="0" anchor="t">
            <a:spAutoFit/>
          </a:bodyPr>
          <a:lstStyle/>
          <a:p>
            <a:pPr marL="342900" indent="-342900">
              <a:buAutoNum type="arabicParenR"/>
            </a:pPr>
            <a:r>
              <a:rPr lang="en-US" dirty="0">
                <a:solidFill>
                  <a:schemeClr val="bg1"/>
                </a:solidFill>
              </a:rPr>
              <a:t> What is activity?</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Android activity lifecycle</a:t>
            </a: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Basic Building blocks - Activities, Fragments, Services, Broadcast Receivers &amp; Content providers </a:t>
            </a:r>
          </a:p>
          <a:p>
            <a:pPr marL="342900" indent="-342900">
              <a:buAutoNum type="arabicParenR"/>
            </a:pPr>
            <a:r>
              <a:rPr lang="en-US" dirty="0">
                <a:solidFill>
                  <a:schemeClr val="bg1"/>
                </a:solidFill>
              </a:rPr>
              <a:t> </a:t>
            </a:r>
            <a:r>
              <a:rPr lang="en-US" dirty="0" err="1">
                <a:solidFill>
                  <a:schemeClr val="bg1"/>
                </a:solidFill>
              </a:rPr>
              <a:t>R.java</a:t>
            </a:r>
            <a:r>
              <a:rPr lang="en-US" dirty="0">
                <a:solidFill>
                  <a:schemeClr val="bg1"/>
                </a:solidFill>
              </a:rPr>
              <a:t>, </a:t>
            </a:r>
            <a:r>
              <a:rPr lang="en-US" dirty="0" err="1">
                <a:solidFill>
                  <a:schemeClr val="bg1"/>
                </a:solidFill>
              </a:rPr>
              <a:t>Manifest.xml</a:t>
            </a:r>
            <a:r>
              <a:rPr lang="en-US" dirty="0">
                <a:solidFill>
                  <a:schemeClr val="bg1"/>
                </a:solidFill>
              </a:rPr>
              <a:t> &amp; </a:t>
            </a:r>
            <a:r>
              <a:rPr lang="en-US" dirty="0" err="1">
                <a:solidFill>
                  <a:schemeClr val="bg1"/>
                </a:solidFill>
              </a:rPr>
              <a:t>String.xml</a:t>
            </a:r>
            <a:endParaRPr lang="en-US" dirty="0">
              <a:solidFill>
                <a:schemeClr val="bg1"/>
              </a:solidFill>
            </a:endParaRPr>
          </a:p>
          <a:p>
            <a:pPr marL="342900" indent="-342900">
              <a:buAutoNum type="arabicParenR"/>
            </a:pPr>
            <a:endParaRPr lang="en-US" dirty="0">
              <a:solidFill>
                <a:schemeClr val="bg1"/>
              </a:solidFill>
            </a:endParaRPr>
          </a:p>
          <a:p>
            <a:pPr marL="342900" indent="-342900">
              <a:buAutoNum type="arabicParenR"/>
            </a:pPr>
            <a:r>
              <a:rPr lang="en-US" dirty="0">
                <a:solidFill>
                  <a:schemeClr val="bg1"/>
                </a:solidFill>
              </a:rPr>
              <a:t>  Uses-permission</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r>
              <a:rPr lang="en-IN" sz="900" dirty="0">
                <a:latin typeface="Proxima Nova Rg" pitchFamily="50" charset="0"/>
              </a:rPr>
              <a:t>11/06/19</a:t>
            </a: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126962" y="1552653"/>
            <a:ext cx="6171763" cy="2308324"/>
          </a:xfrm>
          <a:prstGeom prst="rect">
            <a:avLst/>
          </a:prstGeom>
          <a:noFill/>
        </p:spPr>
        <p:txBody>
          <a:bodyPr wrap="square" rtlCol="0" anchor="t">
            <a:spAutoFit/>
          </a:bodyPr>
          <a:lstStyle/>
          <a:p>
            <a:pPr marL="342900" indent="-342900">
              <a:buAutoNum type="arabicParenR"/>
            </a:pPr>
            <a:r>
              <a:rPr lang="en-US" dirty="0">
                <a:solidFill>
                  <a:schemeClr val="bg1"/>
                </a:solidFill>
              </a:rPr>
              <a:t>UI Elements</a:t>
            </a:r>
          </a:p>
          <a:p>
            <a:pPr marL="342900" indent="-342900">
              <a:buAutoNum type="arabicParenR"/>
            </a:pPr>
            <a:r>
              <a:rPr lang="en-US" dirty="0">
                <a:solidFill>
                  <a:schemeClr val="bg1"/>
                </a:solidFill>
              </a:rPr>
              <a:t>Layouts</a:t>
            </a:r>
          </a:p>
          <a:p>
            <a:pPr marL="342900" indent="-342900">
              <a:buAutoNum type="arabicParenR"/>
            </a:pPr>
            <a:r>
              <a:rPr lang="en-US" dirty="0">
                <a:solidFill>
                  <a:schemeClr val="bg1"/>
                </a:solidFill>
              </a:rPr>
              <a:t>Gradle Dependencies</a:t>
            </a:r>
          </a:p>
          <a:p>
            <a:pPr marL="342900" indent="-342900">
              <a:buAutoNum type="arabicParenR"/>
            </a:pPr>
            <a:r>
              <a:rPr lang="en-US" dirty="0">
                <a:solidFill>
                  <a:schemeClr val="bg1"/>
                </a:solidFill>
              </a:rPr>
              <a:t>Theming</a:t>
            </a:r>
          </a:p>
          <a:p>
            <a:pPr marL="342900" indent="-342900">
              <a:buAutoNum type="arabicParenR"/>
            </a:pPr>
            <a:r>
              <a:rPr lang="en-US" dirty="0">
                <a:solidFill>
                  <a:schemeClr val="bg1"/>
                </a:solidFill>
              </a:rPr>
              <a:t>Click Button</a:t>
            </a:r>
          </a:p>
          <a:p>
            <a:pPr marL="342900" indent="-342900">
              <a:buAutoNum type="arabicParenR"/>
            </a:pPr>
            <a:r>
              <a:rPr lang="en-US" dirty="0">
                <a:solidFill>
                  <a:schemeClr val="bg1"/>
                </a:solidFill>
              </a:rPr>
              <a:t>Toast</a:t>
            </a:r>
          </a:p>
          <a:p>
            <a:pPr marL="342900" indent="-342900">
              <a:buAutoNum type="arabicParenR"/>
            </a:pPr>
            <a:r>
              <a:rPr lang="en-US" dirty="0">
                <a:solidFill>
                  <a:schemeClr val="bg1"/>
                </a:solidFill>
              </a:rPr>
              <a:t>Alert</a:t>
            </a:r>
          </a:p>
          <a:p>
            <a:pPr marL="342900" indent="-342900">
              <a:buAutoNum type="arabicParenR"/>
            </a:pPr>
            <a:endParaRPr lang="en-US" dirty="0">
              <a:solidFill>
                <a:schemeClr val="bg1"/>
              </a:solidFill>
            </a:endParaRPr>
          </a:p>
        </p:txBody>
      </p:sp>
      <p:sp>
        <p:nvSpPr>
          <p:cNvPr id="2" name="Footer Placeholder 1"/>
          <p:cNvSpPr>
            <a:spLocks noGrp="1"/>
          </p:cNvSpPr>
          <p:nvPr>
            <p:ph type="ftr" sz="quarter" idx="11"/>
          </p:nvPr>
        </p:nvSpPr>
        <p:spPr>
          <a:xfrm>
            <a:off x="3281924" y="4767263"/>
            <a:ext cx="3086100" cy="273844"/>
          </a:xfrm>
        </p:spPr>
        <p:txBody>
          <a:bodyPr/>
          <a:lstStyle/>
          <a:p>
            <a:r>
              <a:rPr lang="en-IN" dirty="0"/>
              <a:t>Android </a:t>
            </a:r>
          </a:p>
          <a:p>
            <a:endParaRPr lang="en-IN" dirty="0"/>
          </a:p>
        </p:txBody>
      </p:sp>
    </p:spTree>
    <p:extLst>
      <p:ext uri="{BB962C8B-B14F-4D97-AF65-F5344CB8AC3E}">
        <p14:creationId xmlns:p14="http://schemas.microsoft.com/office/powerpoint/2010/main" val="388365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20BB86-5575-CE48-B5D4-D886DA08DB94}"/>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5" name="Slide Number Placeholder 4">
            <a:extLst>
              <a:ext uri="{FF2B5EF4-FFF2-40B4-BE49-F238E27FC236}">
                <a16:creationId xmlns:a16="http://schemas.microsoft.com/office/drawing/2014/main" id="{63711833-3EFC-B242-A55F-157AD5E4D39E}"/>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6" name="Title 5">
            <a:extLst>
              <a:ext uri="{FF2B5EF4-FFF2-40B4-BE49-F238E27FC236}">
                <a16:creationId xmlns:a16="http://schemas.microsoft.com/office/drawing/2014/main" id="{B22560B3-DF53-1745-B4E8-26FC3A14AE23}"/>
              </a:ext>
            </a:extLst>
          </p:cNvPr>
          <p:cNvSpPr>
            <a:spLocks noGrp="1"/>
          </p:cNvSpPr>
          <p:nvPr>
            <p:ph type="title"/>
          </p:nvPr>
        </p:nvSpPr>
        <p:spPr/>
        <p:txBody>
          <a:bodyPr/>
          <a:lstStyle/>
          <a:p>
            <a:r>
              <a:rPr lang="en-US" dirty="0"/>
              <a:t>UI Elements</a:t>
            </a:r>
          </a:p>
        </p:txBody>
      </p:sp>
      <p:sp>
        <p:nvSpPr>
          <p:cNvPr id="4" name="Footer Placeholder 3">
            <a:extLst>
              <a:ext uri="{FF2B5EF4-FFF2-40B4-BE49-F238E27FC236}">
                <a16:creationId xmlns:a16="http://schemas.microsoft.com/office/drawing/2014/main" id="{01087A83-9BB3-D243-9C6C-3C649608BA7A}"/>
              </a:ext>
            </a:extLst>
          </p:cNvPr>
          <p:cNvSpPr>
            <a:spLocks noGrp="1"/>
          </p:cNvSpPr>
          <p:nvPr>
            <p:ph type="ftr" sz="quarter" idx="4294967295"/>
          </p:nvPr>
        </p:nvSpPr>
        <p:spPr>
          <a:xfrm>
            <a:off x="2184630" y="4744197"/>
            <a:ext cx="3086100" cy="274637"/>
          </a:xfrm>
          <a:prstGeom prst="rect">
            <a:avLst/>
          </a:prstGeom>
        </p:spPr>
        <p:txBody>
          <a:bodyPr/>
          <a:lstStyle/>
          <a:p>
            <a:r>
              <a:rPr lang="en-IN" dirty="0"/>
              <a:t>Android</a:t>
            </a:r>
          </a:p>
        </p:txBody>
      </p:sp>
      <p:sp>
        <p:nvSpPr>
          <p:cNvPr id="7" name="TextBox 6">
            <a:extLst>
              <a:ext uri="{FF2B5EF4-FFF2-40B4-BE49-F238E27FC236}">
                <a16:creationId xmlns:a16="http://schemas.microsoft.com/office/drawing/2014/main" id="{EEA4731F-986B-9146-BCE6-8776443F1965}"/>
              </a:ext>
            </a:extLst>
          </p:cNvPr>
          <p:cNvSpPr txBox="1"/>
          <p:nvPr/>
        </p:nvSpPr>
        <p:spPr>
          <a:xfrm>
            <a:off x="424206" y="1093509"/>
            <a:ext cx="8323868"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TextView</a:t>
            </a:r>
            <a:endParaRPr lang="en-US" dirty="0"/>
          </a:p>
          <a:p>
            <a:pPr marL="285750" indent="-285750">
              <a:buFont typeface="Arial" panose="020B0604020202020204" pitchFamily="34" charset="0"/>
              <a:buChar char="•"/>
            </a:pPr>
            <a:r>
              <a:rPr lang="en-US" dirty="0"/>
              <a:t>Button</a:t>
            </a:r>
          </a:p>
          <a:p>
            <a:pPr marL="285750" indent="-285750">
              <a:buFont typeface="Arial" panose="020B0604020202020204" pitchFamily="34" charset="0"/>
              <a:buChar char="•"/>
            </a:pPr>
            <a:r>
              <a:rPr lang="en-US" dirty="0" err="1"/>
              <a:t>ImageView</a:t>
            </a:r>
            <a:endParaRPr lang="en-US" dirty="0"/>
          </a:p>
          <a:p>
            <a:pPr marL="285750" indent="-285750">
              <a:buFont typeface="Arial" panose="020B0604020202020204" pitchFamily="34" charset="0"/>
              <a:buChar char="•"/>
            </a:pPr>
            <a:r>
              <a:rPr lang="en-US" dirty="0"/>
              <a:t>View</a:t>
            </a:r>
          </a:p>
          <a:p>
            <a:pPr marL="285750" indent="-285750">
              <a:buFont typeface="Arial" panose="020B0604020202020204" pitchFamily="34" charset="0"/>
              <a:buChar char="•"/>
            </a:pPr>
            <a:r>
              <a:rPr lang="en-US" dirty="0" err="1"/>
              <a:t>EditText</a:t>
            </a:r>
            <a:endParaRPr lang="en-US" dirty="0"/>
          </a:p>
          <a:p>
            <a:pPr marL="285750" indent="-285750">
              <a:buFont typeface="Arial" panose="020B0604020202020204" pitchFamily="34" charset="0"/>
              <a:buChar char="•"/>
            </a:pPr>
            <a:r>
              <a:rPr lang="en-US" dirty="0"/>
              <a:t>Spinner</a:t>
            </a:r>
          </a:p>
          <a:p>
            <a:pPr marL="285750" indent="-285750">
              <a:buFont typeface="Arial" panose="020B0604020202020204" pitchFamily="34" charset="0"/>
              <a:buChar char="•"/>
            </a:pPr>
            <a:r>
              <a:rPr lang="en-US" dirty="0"/>
              <a:t>Radio Button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643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68A968-DE75-8A40-BE0D-742606CBE09C}"/>
              </a:ext>
            </a:extLst>
          </p:cNvPr>
          <p:cNvSpPr>
            <a:spLocks noGrp="1"/>
          </p:cNvSpPr>
          <p:nvPr>
            <p:ph type="title"/>
          </p:nvPr>
        </p:nvSpPr>
        <p:spPr>
          <a:xfrm>
            <a:off x="1733174" y="2382725"/>
            <a:ext cx="5990568" cy="562407"/>
          </a:xfrm>
        </p:spPr>
        <p:txBody>
          <a:bodyPr/>
          <a:lstStyle/>
          <a:p>
            <a:pPr algn="ctr"/>
            <a:r>
              <a:rPr lang="en-US" dirty="0"/>
              <a:t>Demo UI Elements</a:t>
            </a:r>
          </a:p>
        </p:txBody>
      </p:sp>
      <p:sp>
        <p:nvSpPr>
          <p:cNvPr id="2" name="Date Placeholder 1">
            <a:extLst>
              <a:ext uri="{FF2B5EF4-FFF2-40B4-BE49-F238E27FC236}">
                <a16:creationId xmlns:a16="http://schemas.microsoft.com/office/drawing/2014/main" id="{A650FDED-845C-CB4A-9516-CE6AE0128AF8}"/>
              </a:ext>
            </a:extLst>
          </p:cNvPr>
          <p:cNvSpPr>
            <a:spLocks noGrp="1"/>
          </p:cNvSpPr>
          <p:nvPr>
            <p:ph type="dt" sz="half" idx="10"/>
          </p:nvPr>
        </p:nvSpPr>
        <p:spPr/>
        <p:txBody>
          <a:bodyPr/>
          <a:lstStyle/>
          <a:p>
            <a:fld id="{24A60580-2B70-6940-B3F0-E4F8AB7AA3B6}" type="datetime1">
              <a:rPr lang="en-IN" smtClean="0"/>
              <a:t>11/06/19</a:t>
            </a:fld>
            <a:endParaRPr lang="en-IN"/>
          </a:p>
        </p:txBody>
      </p:sp>
      <p:sp>
        <p:nvSpPr>
          <p:cNvPr id="3" name="Slide Number Placeholder 2">
            <a:extLst>
              <a:ext uri="{FF2B5EF4-FFF2-40B4-BE49-F238E27FC236}">
                <a16:creationId xmlns:a16="http://schemas.microsoft.com/office/drawing/2014/main" id="{729EDA46-370D-2445-AB58-4869EC20F2C5}"/>
              </a:ext>
            </a:extLst>
          </p:cNvPr>
          <p:cNvSpPr>
            <a:spLocks noGrp="1"/>
          </p:cNvSpPr>
          <p:nvPr>
            <p:ph type="sldNum" sz="quarter" idx="12"/>
          </p:nvPr>
        </p:nvSpPr>
        <p:spPr/>
        <p:txBody>
          <a:bodyPr/>
          <a:lstStyle/>
          <a:p>
            <a:fld id="{273EEA2F-D825-49D3-9C25-497F06EFD3F7}" type="slidenum">
              <a:rPr lang="en-IN" smtClean="0"/>
              <a:t>6</a:t>
            </a:fld>
            <a:endParaRPr lang="en-IN"/>
          </a:p>
        </p:txBody>
      </p:sp>
    </p:spTree>
    <p:extLst>
      <p:ext uri="{BB962C8B-B14F-4D97-AF65-F5344CB8AC3E}">
        <p14:creationId xmlns:p14="http://schemas.microsoft.com/office/powerpoint/2010/main" val="138096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9C9B88-125A-A743-8BDA-F0C927570B91}"/>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5" name="Slide Number Placeholder 4">
            <a:extLst>
              <a:ext uri="{FF2B5EF4-FFF2-40B4-BE49-F238E27FC236}">
                <a16:creationId xmlns:a16="http://schemas.microsoft.com/office/drawing/2014/main" id="{F54E476F-64C8-C24E-B6E3-FC09FEF682C2}"/>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09E150DF-07B1-BB4C-8BC9-B28D199A39EE}"/>
              </a:ext>
            </a:extLst>
          </p:cNvPr>
          <p:cNvSpPr>
            <a:spLocks noGrp="1"/>
          </p:cNvSpPr>
          <p:nvPr>
            <p:ph type="title"/>
          </p:nvPr>
        </p:nvSpPr>
        <p:spPr/>
        <p:txBody>
          <a:bodyPr/>
          <a:lstStyle/>
          <a:p>
            <a:r>
              <a:rPr lang="en-US" dirty="0"/>
              <a:t>Layouts</a:t>
            </a:r>
          </a:p>
        </p:txBody>
      </p:sp>
      <p:sp>
        <p:nvSpPr>
          <p:cNvPr id="4" name="Footer Placeholder 3">
            <a:extLst>
              <a:ext uri="{FF2B5EF4-FFF2-40B4-BE49-F238E27FC236}">
                <a16:creationId xmlns:a16="http://schemas.microsoft.com/office/drawing/2014/main" id="{B661FFCE-B261-CF47-92E1-0C72C6B49286}"/>
              </a:ext>
            </a:extLst>
          </p:cNvPr>
          <p:cNvSpPr>
            <a:spLocks noGrp="1"/>
          </p:cNvSpPr>
          <p:nvPr>
            <p:ph type="ftr" sz="quarter" idx="4294967295"/>
          </p:nvPr>
        </p:nvSpPr>
        <p:spPr>
          <a:xfrm>
            <a:off x="2184630" y="4767263"/>
            <a:ext cx="3086100" cy="274637"/>
          </a:xfrm>
          <a:prstGeom prst="rect">
            <a:avLst/>
          </a:prstGeom>
        </p:spPr>
        <p:txBody>
          <a:bodyPr/>
          <a:lstStyle/>
          <a:p>
            <a:r>
              <a:rPr lang="en-IN" dirty="0"/>
              <a:t>Android</a:t>
            </a:r>
          </a:p>
        </p:txBody>
      </p:sp>
      <p:sp>
        <p:nvSpPr>
          <p:cNvPr id="7" name="Rectangle 6">
            <a:extLst>
              <a:ext uri="{FF2B5EF4-FFF2-40B4-BE49-F238E27FC236}">
                <a16:creationId xmlns:a16="http://schemas.microsoft.com/office/drawing/2014/main" id="{BFE9963E-7AB5-224F-8A22-B3273D7DC92C}"/>
              </a:ext>
            </a:extLst>
          </p:cNvPr>
          <p:cNvSpPr/>
          <p:nvPr/>
        </p:nvSpPr>
        <p:spPr>
          <a:xfrm>
            <a:off x="430687" y="877358"/>
            <a:ext cx="8647325" cy="3416320"/>
          </a:xfrm>
          <a:prstGeom prst="rect">
            <a:avLst/>
          </a:prstGeom>
        </p:spPr>
        <p:txBody>
          <a:bodyPr wrap="square">
            <a:spAutoFit/>
          </a:bodyPr>
          <a:lstStyle/>
          <a:p>
            <a:r>
              <a:rPr lang="en-IN" dirty="0">
                <a:solidFill>
                  <a:srgbClr val="333333"/>
                </a:solidFill>
                <a:latin typeface="Helvetica Neue" panose="02000503000000020004" pitchFamily="2" charset="0"/>
              </a:rPr>
              <a:t>View Layouts are a type of View class whose primary purpose is to organize and position other view controls. These layout classes (</a:t>
            </a:r>
            <a:r>
              <a:rPr lang="en-IN" dirty="0" err="1">
                <a:solidFill>
                  <a:srgbClr val="333333"/>
                </a:solidFill>
                <a:latin typeface="Helvetica Neue" panose="02000503000000020004" pitchFamily="2" charset="0"/>
              </a:rPr>
              <a:t>LinearLayout</a:t>
            </a:r>
            <a:r>
              <a:rPr lang="en-IN" dirty="0">
                <a:solidFill>
                  <a:srgbClr val="333333"/>
                </a:solidFill>
                <a:latin typeface="Helvetica Neue" panose="02000503000000020004" pitchFamily="2" charset="0"/>
              </a:rPr>
              <a:t>, </a:t>
            </a:r>
            <a:r>
              <a:rPr lang="en-IN" dirty="0" err="1">
                <a:solidFill>
                  <a:srgbClr val="333333"/>
                </a:solidFill>
                <a:latin typeface="Helvetica Neue" panose="02000503000000020004" pitchFamily="2" charset="0"/>
              </a:rPr>
              <a:t>RelativeLayout</a:t>
            </a:r>
            <a:r>
              <a:rPr lang="en-IN" dirty="0">
                <a:solidFill>
                  <a:srgbClr val="333333"/>
                </a:solidFill>
                <a:latin typeface="Helvetica Neue" panose="02000503000000020004" pitchFamily="2" charset="0"/>
              </a:rPr>
              <a:t>, etc.) are used to display child controls, such as text controls or buttons on the screen.</a:t>
            </a:r>
          </a:p>
          <a:p>
            <a:r>
              <a:rPr lang="en-IN" dirty="0"/>
              <a:t>There are a few very commonly used layouts and then many more specialized layouts that are used in only very particular cases. The bread and butter layouts are </a:t>
            </a:r>
            <a:r>
              <a:rPr lang="en-IN" b="1" dirty="0" err="1"/>
              <a:t>LinearLayout</a:t>
            </a:r>
            <a:r>
              <a:rPr lang="en-IN" dirty="0"/>
              <a:t>, </a:t>
            </a:r>
            <a:r>
              <a:rPr lang="en-IN" b="1" dirty="0" err="1"/>
              <a:t>RelativeLayout</a:t>
            </a:r>
            <a:r>
              <a:rPr lang="en-IN" dirty="0"/>
              <a:t>, and </a:t>
            </a:r>
            <a:r>
              <a:rPr lang="en-IN" b="1" dirty="0" err="1"/>
              <a:t>FrameLayout</a:t>
            </a:r>
            <a:r>
              <a:rPr lang="en-IN" dirty="0"/>
              <a:t>. Most of what can be done in </a:t>
            </a:r>
            <a:r>
              <a:rPr lang="en-IN" b="1" dirty="0" err="1"/>
              <a:t>LinearLayout</a:t>
            </a:r>
            <a:r>
              <a:rPr lang="en-IN" dirty="0"/>
              <a:t> and </a:t>
            </a:r>
            <a:r>
              <a:rPr lang="en-IN" b="1" dirty="0" err="1"/>
              <a:t>RelativeLayout</a:t>
            </a:r>
            <a:r>
              <a:rPr lang="en-IN" dirty="0"/>
              <a:t> can now be done with a new layout system called </a:t>
            </a:r>
            <a:r>
              <a:rPr lang="en-IN" b="1" dirty="0" err="1"/>
              <a:t>ConstraintLayout</a:t>
            </a:r>
            <a:r>
              <a:rPr lang="en-IN" dirty="0"/>
              <a:t>.</a:t>
            </a:r>
          </a:p>
          <a:p>
            <a:endParaRPr lang="en-IN" dirty="0"/>
          </a:p>
          <a:p>
            <a:r>
              <a:rPr lang="en-IN" dirty="0"/>
              <a:t>It's important to note the class hierarchy of these View Layouts. Each of them subclass </a:t>
            </a:r>
            <a:r>
              <a:rPr lang="en-IN" dirty="0" err="1"/>
              <a:t>ViewGroup</a:t>
            </a:r>
            <a:r>
              <a:rPr lang="en-IN" dirty="0"/>
              <a:t>, which itself subclasses View</a:t>
            </a:r>
            <a:endParaRPr lang="en-US" dirty="0"/>
          </a:p>
        </p:txBody>
      </p:sp>
    </p:spTree>
    <p:extLst>
      <p:ext uri="{BB962C8B-B14F-4D97-AF65-F5344CB8AC3E}">
        <p14:creationId xmlns:p14="http://schemas.microsoft.com/office/powerpoint/2010/main" val="330092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DD9AB1-8CD5-5D47-9DF7-D42137099D8E}"/>
              </a:ext>
            </a:extLst>
          </p:cNvPr>
          <p:cNvSpPr>
            <a:spLocks noGrp="1"/>
          </p:cNvSpPr>
          <p:nvPr>
            <p:ph type="title"/>
          </p:nvPr>
        </p:nvSpPr>
        <p:spPr>
          <a:xfrm>
            <a:off x="1752027" y="1609727"/>
            <a:ext cx="6326744" cy="1755642"/>
          </a:xfrm>
        </p:spPr>
        <p:txBody>
          <a:bodyPr/>
          <a:lstStyle/>
          <a:p>
            <a:pPr algn="ctr"/>
            <a:r>
              <a:rPr lang="en-US" dirty="0"/>
              <a:t>Demo</a:t>
            </a:r>
            <a:br>
              <a:rPr lang="en-US" dirty="0"/>
            </a:br>
            <a:r>
              <a:rPr lang="en-US" dirty="0"/>
              <a:t>Relative Layout</a:t>
            </a:r>
            <a:br>
              <a:rPr lang="en-US" dirty="0"/>
            </a:br>
            <a:r>
              <a:rPr lang="en-US" dirty="0"/>
              <a:t>Linear Layout</a:t>
            </a:r>
          </a:p>
        </p:txBody>
      </p:sp>
      <p:sp>
        <p:nvSpPr>
          <p:cNvPr id="2" name="Date Placeholder 1">
            <a:extLst>
              <a:ext uri="{FF2B5EF4-FFF2-40B4-BE49-F238E27FC236}">
                <a16:creationId xmlns:a16="http://schemas.microsoft.com/office/drawing/2014/main" id="{FBDF8628-F404-784C-A940-06BA11F904F2}"/>
              </a:ext>
            </a:extLst>
          </p:cNvPr>
          <p:cNvSpPr>
            <a:spLocks noGrp="1"/>
          </p:cNvSpPr>
          <p:nvPr>
            <p:ph type="dt" sz="half" idx="10"/>
          </p:nvPr>
        </p:nvSpPr>
        <p:spPr/>
        <p:txBody>
          <a:bodyPr/>
          <a:lstStyle/>
          <a:p>
            <a:fld id="{24A60580-2B70-6940-B3F0-E4F8AB7AA3B6}" type="datetime1">
              <a:rPr lang="en-IN" smtClean="0"/>
              <a:t>11/06/19</a:t>
            </a:fld>
            <a:endParaRPr lang="en-IN"/>
          </a:p>
        </p:txBody>
      </p:sp>
      <p:sp>
        <p:nvSpPr>
          <p:cNvPr id="3" name="Slide Number Placeholder 2">
            <a:extLst>
              <a:ext uri="{FF2B5EF4-FFF2-40B4-BE49-F238E27FC236}">
                <a16:creationId xmlns:a16="http://schemas.microsoft.com/office/drawing/2014/main" id="{29F6AD6F-0E09-3343-9D53-13A563993A64}"/>
              </a:ext>
            </a:extLst>
          </p:cNvPr>
          <p:cNvSpPr>
            <a:spLocks noGrp="1"/>
          </p:cNvSpPr>
          <p:nvPr>
            <p:ph type="sldNum" sz="quarter" idx="12"/>
          </p:nvPr>
        </p:nvSpPr>
        <p:spPr/>
        <p:txBody>
          <a:bodyPr/>
          <a:lstStyle/>
          <a:p>
            <a:fld id="{273EEA2F-D825-49D3-9C25-497F06EFD3F7}" type="slidenum">
              <a:rPr lang="en-IN" smtClean="0"/>
              <a:t>8</a:t>
            </a:fld>
            <a:endParaRPr lang="en-IN"/>
          </a:p>
        </p:txBody>
      </p:sp>
    </p:spTree>
    <p:extLst>
      <p:ext uri="{BB962C8B-B14F-4D97-AF65-F5344CB8AC3E}">
        <p14:creationId xmlns:p14="http://schemas.microsoft.com/office/powerpoint/2010/main" val="10139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1694-CB74-6144-8CDC-34CD761F227E}"/>
              </a:ext>
            </a:extLst>
          </p:cNvPr>
          <p:cNvSpPr>
            <a:spLocks noGrp="1"/>
          </p:cNvSpPr>
          <p:nvPr>
            <p:ph type="title"/>
          </p:nvPr>
        </p:nvSpPr>
        <p:spPr/>
        <p:txBody>
          <a:bodyPr/>
          <a:lstStyle/>
          <a:p>
            <a:r>
              <a:rPr lang="en-US" dirty="0"/>
              <a:t>Defining View and Attributes</a:t>
            </a:r>
          </a:p>
        </p:txBody>
      </p:sp>
      <p:sp>
        <p:nvSpPr>
          <p:cNvPr id="3" name="Date Placeholder 2">
            <a:extLst>
              <a:ext uri="{FF2B5EF4-FFF2-40B4-BE49-F238E27FC236}">
                <a16:creationId xmlns:a16="http://schemas.microsoft.com/office/drawing/2014/main" id="{8F8B680D-E736-E34B-98B9-9DC3DCAEE6FB}"/>
              </a:ext>
            </a:extLst>
          </p:cNvPr>
          <p:cNvSpPr>
            <a:spLocks noGrp="1"/>
          </p:cNvSpPr>
          <p:nvPr>
            <p:ph type="dt" sz="half" idx="10"/>
          </p:nvPr>
        </p:nvSpPr>
        <p:spPr/>
        <p:txBody>
          <a:bodyPr/>
          <a:lstStyle/>
          <a:p>
            <a:fld id="{7DD0C667-8BB3-D74C-86FC-7D0CD1167351}" type="datetime1">
              <a:rPr lang="en-IN" smtClean="0"/>
              <a:t>11/06/19</a:t>
            </a:fld>
            <a:endParaRPr lang="en-IN" dirty="0"/>
          </a:p>
        </p:txBody>
      </p:sp>
      <p:sp>
        <p:nvSpPr>
          <p:cNvPr id="4" name="Footer Placeholder 3">
            <a:extLst>
              <a:ext uri="{FF2B5EF4-FFF2-40B4-BE49-F238E27FC236}">
                <a16:creationId xmlns:a16="http://schemas.microsoft.com/office/drawing/2014/main" id="{4BD0C3A3-99BA-174F-90BA-5C33BEB2FF40}"/>
              </a:ext>
            </a:extLst>
          </p:cNvPr>
          <p:cNvSpPr>
            <a:spLocks noGrp="1"/>
          </p:cNvSpPr>
          <p:nvPr>
            <p:ph type="ftr" sz="quarter" idx="11"/>
          </p:nvPr>
        </p:nvSpPr>
        <p:spPr/>
        <p:txBody>
          <a:bodyPr/>
          <a:lstStyle/>
          <a:p>
            <a:r>
              <a:rPr lang="en-IN" dirty="0"/>
              <a:t>Android</a:t>
            </a:r>
          </a:p>
          <a:p>
            <a:endParaRPr lang="en-IN" dirty="0"/>
          </a:p>
        </p:txBody>
      </p:sp>
      <p:sp>
        <p:nvSpPr>
          <p:cNvPr id="5" name="Slide Number Placeholder 4">
            <a:extLst>
              <a:ext uri="{FF2B5EF4-FFF2-40B4-BE49-F238E27FC236}">
                <a16:creationId xmlns:a16="http://schemas.microsoft.com/office/drawing/2014/main" id="{11D1CFDA-5934-2847-8CB0-37DE08B34907}"/>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Rectangle 5">
            <a:extLst>
              <a:ext uri="{FF2B5EF4-FFF2-40B4-BE49-F238E27FC236}">
                <a16:creationId xmlns:a16="http://schemas.microsoft.com/office/drawing/2014/main" id="{64473C47-9E77-4B46-B535-DFD1F27F7182}"/>
              </a:ext>
            </a:extLst>
          </p:cNvPr>
          <p:cNvSpPr/>
          <p:nvPr/>
        </p:nvSpPr>
        <p:spPr>
          <a:xfrm>
            <a:off x="628650" y="1491538"/>
            <a:ext cx="6761964" cy="2523768"/>
          </a:xfrm>
          <a:prstGeom prst="rect">
            <a:avLst/>
          </a:prstGeom>
        </p:spPr>
        <p:txBody>
          <a:bodyPr wrap="square">
            <a:spAutoFit/>
          </a:bodyPr>
          <a:lstStyle/>
          <a:p>
            <a:pPr marL="514350" indent="-514350">
              <a:buFont typeface="+mj-lt"/>
              <a:buAutoNum type="arabicPeriod"/>
            </a:pPr>
            <a:r>
              <a:rPr lang="en-IN" sz="2800" b="1" dirty="0">
                <a:solidFill>
                  <a:schemeClr val="bg1"/>
                </a:solidFill>
                <a:latin typeface="Helvetica Neue" panose="02000503000000020004" pitchFamily="2" charset="0"/>
              </a:rPr>
              <a:t>View Identifiers</a:t>
            </a:r>
          </a:p>
          <a:p>
            <a:pPr marL="514350" indent="-514350">
              <a:buFont typeface="+mj-lt"/>
              <a:buAutoNum type="arabicPeriod"/>
            </a:pPr>
            <a:r>
              <a:rPr lang="en-IN" sz="2800" b="1" dirty="0">
                <a:solidFill>
                  <a:schemeClr val="bg1"/>
                </a:solidFill>
              </a:rPr>
              <a:t>View Height and Width</a:t>
            </a:r>
          </a:p>
          <a:p>
            <a:pPr marL="514350" indent="-514350">
              <a:buFont typeface="+mj-lt"/>
              <a:buAutoNum type="arabicPeriod"/>
            </a:pPr>
            <a:r>
              <a:rPr lang="en-IN" sz="2800" b="1" dirty="0">
                <a:solidFill>
                  <a:schemeClr val="bg1"/>
                </a:solidFill>
              </a:rPr>
              <a:t>Views Margin and Padding</a:t>
            </a:r>
          </a:p>
          <a:p>
            <a:pPr marL="514350" indent="-514350">
              <a:buFont typeface="+mj-lt"/>
              <a:buAutoNum type="arabicPeriod"/>
            </a:pPr>
            <a:r>
              <a:rPr lang="en-IN" sz="2800" b="1" dirty="0">
                <a:solidFill>
                  <a:schemeClr val="bg1"/>
                </a:solidFill>
              </a:rPr>
              <a:t>View Gravity</a:t>
            </a:r>
          </a:p>
          <a:p>
            <a:pPr marL="514350" indent="-514350">
              <a:buFont typeface="+mj-lt"/>
              <a:buAutoNum type="arabicPeriod"/>
            </a:pPr>
            <a:r>
              <a:rPr lang="en-IN" sz="2800" b="1" dirty="0">
                <a:solidFill>
                  <a:schemeClr val="bg1"/>
                </a:solidFill>
              </a:rPr>
              <a:t>View Attributes</a:t>
            </a:r>
          </a:p>
          <a:p>
            <a:endParaRPr lang="en-IN" b="1"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005745594"/>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22306</TotalTime>
  <Words>387</Words>
  <Application>Microsoft Macintosh PowerPoint</Application>
  <PresentationFormat>On-screen Show (16:9)</PresentationFormat>
  <Paragraphs>92</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 Neue</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UI Elements</vt:lpstr>
      <vt:lpstr>Demo UI Elements</vt:lpstr>
      <vt:lpstr>Layouts</vt:lpstr>
      <vt:lpstr>Demo Relative Layout Linear Layout</vt:lpstr>
      <vt:lpstr>Defining View and Attributes</vt:lpstr>
      <vt:lpstr>Click</vt:lpstr>
      <vt:lpstr>Using XML</vt:lpstr>
      <vt:lpstr>Toast &amp; Custom Toast</vt:lpstr>
      <vt:lpstr>Theme File</vt:lpstr>
      <vt:lpstr>Gradle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374</cp:revision>
  <dcterms:created xsi:type="dcterms:W3CDTF">2019-01-02T10:18:22Z</dcterms:created>
  <dcterms:modified xsi:type="dcterms:W3CDTF">2019-06-11T10:55:46Z</dcterms:modified>
</cp:coreProperties>
</file>