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+nNyaw1pcg1gXTbkAJyr8upnM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C2E398-F38D-4B1E-B3A9-BCEEB9445572}">
  <a:tblStyle styleId="{F7C2E398-F38D-4B1E-B3A9-BCEEB9445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e4a47786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e4a477865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9e4a477865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e4a4778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e4a47786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9e4a47786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9e4a477865_0_1638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29e4a477865_0_1638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g29e4a477865_0_1638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29e4a477865_0_16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e4a477865_0_1683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29e4a477865_0_1683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g29e4a477865_0_16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4a477865_0_16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e4a477865_0_16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29e4a477865_0_16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29e4a477865_0_168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29e4a477865_0_16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29e4a477865_0_16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29e4a477865_0_16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e4a477865_0_16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9e4a477865_0_16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29e4a477865_0_16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9e4a477865_0_16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29e4a477865_0_16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9e4a477865_0_1643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29e4a477865_0_1643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29e4a477865_0_1643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g29e4a477865_0_16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9e4a477865_0_1648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g29e4a477865_0_1648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29e4a477865_0_1648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29e4a477865_0_164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g29e4a477865_0_1648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29e4a477865_0_16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9e4a477865_0_165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29e4a477865_0_165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g29e4a477865_0_165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29e4a477865_0_165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g29e4a477865_0_16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9e4a477865_0_166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29e4a477865_0_1661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29e4a477865_0_16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9e4a477865_0_1665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29e4a477865_0_166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g29e4a477865_0_1665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29e4a477865_0_16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e4a477865_0_1670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g29e4a477865_0_16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e4a477865_0_167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29e4a477865_0_1673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29e4a477865_0_1673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29e4a477865_0_1673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9e4a477865_0_167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9e4a477865_0_1679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9e4a477865_0_1679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g29e4a477865_0_16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9e4a477865_0_16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g29e4a477865_0_16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29e4a477865_0_16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704200" y="337700"/>
            <a:ext cx="63597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NLP with Disaster Tweets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704200" y="1389950"/>
            <a:ext cx="4845300" cy="3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31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dirty="0">
                <a:solidFill>
                  <a:schemeClr val="dk1"/>
                </a:solidFill>
              </a:rPr>
              <a:t>Ravi Kumar N</a:t>
            </a:r>
            <a:endParaRPr sz="1400" b="1" dirty="0"/>
          </a:p>
          <a:p>
            <a:pPr marL="0" lvl="0" indent="31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dirty="0">
                <a:solidFill>
                  <a:schemeClr val="dk1"/>
                </a:solidFill>
              </a:rPr>
              <a:t>Hareesh P R</a:t>
            </a:r>
            <a:endParaRPr sz="1400" b="1" dirty="0"/>
          </a:p>
          <a:p>
            <a:pPr marL="0" lvl="0" indent="31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dirty="0">
                <a:solidFill>
                  <a:schemeClr val="dk1"/>
                </a:solidFill>
              </a:rPr>
              <a:t>Bhavya Joshi</a:t>
            </a:r>
            <a:endParaRPr sz="1400" b="1" dirty="0"/>
          </a:p>
          <a:p>
            <a:pPr marL="0" lvl="0" indent="31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dirty="0">
                <a:solidFill>
                  <a:schemeClr val="dk1"/>
                </a:solidFill>
              </a:rPr>
              <a:t>Ashish Kota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400" b="1" dirty="0">
                <a:solidFill>
                  <a:schemeClr val="dk1"/>
                </a:solidFill>
              </a:rPr>
              <a:t>Under the Guidance of: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400" b="1" dirty="0">
                <a:solidFill>
                  <a:schemeClr val="dk1"/>
                </a:solidFill>
              </a:rPr>
              <a:t>Prof. Shirish </a:t>
            </a:r>
            <a:r>
              <a:rPr lang="en-US" sz="1400" b="1" dirty="0" err="1">
                <a:solidFill>
                  <a:schemeClr val="dk1"/>
                </a:solidFill>
              </a:rPr>
              <a:t>Shevade</a:t>
            </a:r>
            <a:r>
              <a:rPr lang="en-US" sz="1400" b="1" dirty="0">
                <a:solidFill>
                  <a:schemeClr val="dk1"/>
                </a:solidFill>
              </a:rPr>
              <a:t>, IISC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400" b="1" dirty="0">
                <a:solidFill>
                  <a:schemeClr val="dk1"/>
                </a:solidFill>
              </a:rPr>
              <a:t>                  And 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400" b="1" dirty="0">
                <a:solidFill>
                  <a:schemeClr val="dk1"/>
                </a:solidFill>
              </a:rPr>
              <a:t>Ahamed Sanin, </a:t>
            </a:r>
            <a:r>
              <a:rPr lang="en-US" sz="1400" b="1" dirty="0" err="1">
                <a:solidFill>
                  <a:schemeClr val="dk1"/>
                </a:solidFill>
              </a:rPr>
              <a:t>TalentSprint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000" b="1" dirty="0"/>
          </a:p>
          <a:p>
            <a:pPr marL="0" lvl="0" indent="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000" b="1" dirty="0"/>
          </a:p>
        </p:txBody>
      </p:sp>
      <p:sp>
        <p:nvSpPr>
          <p:cNvPr id="84" name="Google Shape;84;p1"/>
          <p:cNvSpPr/>
          <p:nvPr/>
        </p:nvSpPr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91640" h="1691640" extrusionOk="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A diagram of a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9909" r="3" b="15185"/>
          <a:stretch/>
        </p:blipFill>
        <p:spPr>
          <a:xfrm>
            <a:off x="6916950" y="846750"/>
            <a:ext cx="1442525" cy="22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 extrusionOk="0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094432" y="1"/>
            <a:ext cx="4077068" cy="3445261"/>
          </a:xfrm>
          <a:custGeom>
            <a:avLst/>
            <a:gdLst/>
            <a:ahLst/>
            <a:cxnLst/>
            <a:rect l="l" t="t" r="r" b="b"/>
            <a:pathLst>
              <a:path w="4077068" h="3445261" extrusionOk="0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A bird with words in the shape of a bir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340" r="2084"/>
          <a:stretch/>
        </p:blipFill>
        <p:spPr>
          <a:xfrm>
            <a:off x="9171398" y="337711"/>
            <a:ext cx="2590591" cy="221303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 extrusionOk="0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653162" y="4604085"/>
            <a:ext cx="4281112" cy="2253913"/>
          </a:xfrm>
          <a:custGeom>
            <a:avLst/>
            <a:gdLst/>
            <a:ahLst/>
            <a:cxnLst/>
            <a:rect l="l" t="t" r="r" b="b"/>
            <a:pathLst>
              <a:path w="4281112" h="2253913" extrusionOk="0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 extrusionOk="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 descr="A diagram of a proces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10100" r="-3" b="9003"/>
          <a:stretch/>
        </p:blipFill>
        <p:spPr>
          <a:xfrm>
            <a:off x="6412700" y="3261826"/>
            <a:ext cx="1681733" cy="165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A blue and white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07332" y="5617063"/>
            <a:ext cx="1845948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 extrusionOk="0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8848370" y="3966828"/>
            <a:ext cx="3339958" cy="2891173"/>
          </a:xfrm>
          <a:custGeom>
            <a:avLst/>
            <a:gdLst/>
            <a:ahLst/>
            <a:cxnLst/>
            <a:rect l="l" t="t" r="r" b="b"/>
            <a:pathLst>
              <a:path w="3339958" h="2891173" extrusionOk="0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 descr="A yellow puppet with a hand pointing at i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 r="209"/>
          <a:stretch/>
        </p:blipFill>
        <p:spPr>
          <a:xfrm>
            <a:off x="9771521" y="4773845"/>
            <a:ext cx="1947333" cy="174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e4a477865_1_25"/>
          <p:cNvSpPr txBox="1">
            <a:spLocks noGrp="1"/>
          </p:cNvSpPr>
          <p:nvPr>
            <p:ph type="title"/>
          </p:nvPr>
        </p:nvSpPr>
        <p:spPr>
          <a:xfrm>
            <a:off x="348125" y="365125"/>
            <a:ext cx="11005800" cy="52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Final Thoughts..</a:t>
            </a:r>
            <a:endParaRPr sz="3600"/>
          </a:p>
        </p:txBody>
      </p:sp>
      <p:sp>
        <p:nvSpPr>
          <p:cNvPr id="213" name="Google Shape;213;g29e4a477865_1_25"/>
          <p:cNvSpPr txBox="1">
            <a:spLocks noGrp="1"/>
          </p:cNvSpPr>
          <p:nvPr>
            <p:ph type="body" idx="1"/>
          </p:nvPr>
        </p:nvSpPr>
        <p:spPr>
          <a:xfrm>
            <a:off x="437875" y="1355675"/>
            <a:ext cx="5181600" cy="20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50" b="1" dirty="0"/>
              <a:t>Data Pre-processing</a:t>
            </a:r>
            <a:endParaRPr sz="2350" b="1" dirty="0"/>
          </a:p>
          <a:p>
            <a:pPr marL="457200" lvl="0" indent="-31718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5882"/>
              <a:buChar char="●"/>
            </a:pPr>
            <a:r>
              <a:rPr lang="en-US" b="1" dirty="0"/>
              <a:t>Thorough analysis of the effects of other factors to be taken into account,  such as location and keywords  </a:t>
            </a:r>
            <a:endParaRPr b="1" dirty="0"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-US" b="1" dirty="0"/>
              <a:t>Emoji to text categorization and effect assessment</a:t>
            </a:r>
            <a:endParaRPr b="1" dirty="0"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-US" b="1" dirty="0"/>
              <a:t>Verify the significance of retweeting </a:t>
            </a:r>
            <a:r>
              <a:rPr lang="en-US" b="1" dirty="0" err="1"/>
              <a:t>url</a:t>
            </a:r>
            <a:r>
              <a:rPr lang="en-US" b="1" dirty="0"/>
              <a:t> about disasters. 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4" name="Google Shape;214;g29e4a477865_1_25"/>
          <p:cNvSpPr txBox="1">
            <a:spLocks noGrp="1"/>
          </p:cNvSpPr>
          <p:nvPr>
            <p:ph type="body" idx="2"/>
          </p:nvPr>
        </p:nvSpPr>
        <p:spPr>
          <a:xfrm>
            <a:off x="6311450" y="1253400"/>
            <a:ext cx="5181600" cy="490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50" b="1"/>
              <a:t>Model Selection</a:t>
            </a:r>
            <a:endParaRPr sz="2850" b="1"/>
          </a:p>
          <a:p>
            <a:pPr marL="457200" lvl="0" indent="-32702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-US" sz="2000"/>
              <a:t> </a:t>
            </a:r>
            <a:r>
              <a:rPr lang="en-US" sz="2000" b="1"/>
              <a:t>A few other models, such as Xlnet, require assessment. </a:t>
            </a:r>
            <a:endParaRPr sz="2000" b="1"/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 b="1"/>
              <a:t>It is necessary to compare BERT, LSTM, and Xlnet against a significant amount of data.</a:t>
            </a:r>
            <a:endParaRPr sz="2000" b="1"/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 b="1"/>
              <a:t>The cost of training needs to be examined and compared.</a:t>
            </a:r>
            <a:endParaRPr sz="2000" b="1"/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 b="1"/>
              <a:t> We need to assess and fine-tune various combinations of hyperparameters  such as loss function, optimizer, class weights, batch size, and dropouts.</a:t>
            </a:r>
            <a:endParaRPr sz="2000" b="1"/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 b="1"/>
              <a:t>BERT model should be tested with a larger amount of data and trained for more epochs.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b="1"/>
          </a:p>
        </p:txBody>
      </p:sp>
      <p:sp>
        <p:nvSpPr>
          <p:cNvPr id="215" name="Google Shape;215;g29e4a477865_1_25"/>
          <p:cNvSpPr txBox="1">
            <a:spLocks noGrp="1"/>
          </p:cNvSpPr>
          <p:nvPr>
            <p:ph type="body" idx="1"/>
          </p:nvPr>
        </p:nvSpPr>
        <p:spPr>
          <a:xfrm>
            <a:off x="348125" y="3827325"/>
            <a:ext cx="5181600" cy="14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50" b="1" dirty="0"/>
              <a:t>Challenges</a:t>
            </a:r>
            <a:endParaRPr sz="2350" b="1" dirty="0"/>
          </a:p>
          <a:p>
            <a:pPr marL="457200" lvl="0" indent="-32575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5882"/>
              <a:buChar char="●"/>
            </a:pPr>
            <a:r>
              <a:rPr lang="en-US" b="1" dirty="0"/>
              <a:t>Not enough data?</a:t>
            </a:r>
            <a:endParaRPr b="1" dirty="0"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-US" b="1" dirty="0"/>
              <a:t>Availability of resources(GPU)</a:t>
            </a:r>
            <a:r>
              <a:rPr lang="en-US" dirty="0"/>
              <a:t>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e4a477865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Reference</a:t>
            </a:r>
            <a:endParaRPr sz="3600"/>
          </a:p>
        </p:txBody>
      </p:sp>
      <p:sp>
        <p:nvSpPr>
          <p:cNvPr id="222" name="Google Shape;222;g29e4a477865_1_0"/>
          <p:cNvSpPr txBox="1">
            <a:spLocks noGrp="1"/>
          </p:cNvSpPr>
          <p:nvPr>
            <p:ph type="body" idx="1"/>
          </p:nvPr>
        </p:nvSpPr>
        <p:spPr>
          <a:xfrm>
            <a:off x="960050" y="1941900"/>
            <a:ext cx="10515600" cy="297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8AB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https://arxiv.org/pdf/1810.04805.pdf</a:t>
            </a:r>
            <a:endParaRPr sz="48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8AB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https://github.com/google-research/bert</a:t>
            </a:r>
            <a:endParaRPr sz="48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8AB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https://colah.github.io/posts/2015-08-Understanding-LSTMs/</a:t>
            </a:r>
            <a:endParaRPr sz="48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8AB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https://www.tensorflow.org/text/tutorials/classify_text_with_bert</a:t>
            </a:r>
            <a:endParaRPr sz="48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8AB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https://sandipanweb.wordpress.com/2023/03/31/nlp-disaster-tweets-kaggle-mini-project/</a:t>
            </a:r>
            <a:endParaRPr sz="48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8AB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https://snrspeaks.medium.com/fine-tuning-xlnet-model-for-text-classification-in-3-lines-of-code-1a7c3b320669 </a:t>
            </a:r>
            <a:endParaRPr sz="48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8AB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https://www.kaggle.com/code/kyakovlev/preprocessing-bert-public</a:t>
            </a:r>
            <a:endParaRPr sz="48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714562" y="4409267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4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544" y="1267079"/>
            <a:ext cx="4087368" cy="408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3053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Dataset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339550" y="1240575"/>
            <a:ext cx="58281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000" dirty="0">
                <a:solidFill>
                  <a:schemeClr val="dk2"/>
                </a:solidFill>
              </a:rPr>
              <a:t>7613 Tweets</a:t>
            </a:r>
            <a:br>
              <a:rPr lang="en-US" sz="2000" dirty="0">
                <a:solidFill>
                  <a:schemeClr val="dk2"/>
                </a:solidFill>
              </a:rPr>
            </a:br>
            <a:r>
              <a:rPr lang="en-US" sz="2000" dirty="0">
                <a:solidFill>
                  <a:schemeClr val="dk2"/>
                </a:solidFill>
              </a:rPr>
              <a:t>	-Disaster Tweets: 3271</a:t>
            </a:r>
            <a:br>
              <a:rPr lang="en-US" sz="2000" dirty="0">
                <a:solidFill>
                  <a:schemeClr val="dk2"/>
                </a:solidFill>
              </a:rPr>
            </a:br>
            <a:r>
              <a:rPr lang="en-US" sz="2000" dirty="0">
                <a:solidFill>
                  <a:schemeClr val="dk2"/>
                </a:solidFill>
              </a:rPr>
              <a:t>	-Non-Disaster Tweets: 4342</a:t>
            </a:r>
            <a:endParaRPr sz="2000" dirty="0">
              <a:solidFill>
                <a:schemeClr val="dk2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000" dirty="0">
                <a:solidFill>
                  <a:schemeClr val="dk2"/>
                </a:solidFill>
              </a:rPr>
              <a:t>222 Unique Keywords</a:t>
            </a:r>
            <a:br>
              <a:rPr lang="en-US" sz="2000" dirty="0">
                <a:solidFill>
                  <a:schemeClr val="dk2"/>
                </a:solidFill>
              </a:rPr>
            </a:br>
            <a:r>
              <a:rPr lang="en-US" sz="2000" dirty="0">
                <a:solidFill>
                  <a:schemeClr val="dk2"/>
                </a:solidFill>
              </a:rPr>
              <a:t>Missing: 0.8%</a:t>
            </a:r>
            <a:endParaRPr sz="2000" dirty="0">
              <a:solidFill>
                <a:schemeClr val="dk2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000" dirty="0">
                <a:solidFill>
                  <a:schemeClr val="dk2"/>
                </a:solidFill>
              </a:rPr>
              <a:t>Location: 3342 unique values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000" dirty="0">
                <a:solidFill>
                  <a:schemeClr val="dk2"/>
                </a:solidFill>
              </a:rPr>
              <a:t>   33% Missing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000"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000" dirty="0">
                <a:solidFill>
                  <a:schemeClr val="dk2"/>
                </a:solidFill>
              </a:rPr>
              <a:t>Tweets: No missing data</a:t>
            </a:r>
            <a:endParaRPr sz="2000" dirty="0">
              <a:solidFill>
                <a:schemeClr val="dk2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2400"/>
              <a:buChar char="●"/>
            </a:pPr>
            <a:r>
              <a:rPr lang="en-US" sz="2000" dirty="0">
                <a:solidFill>
                  <a:schemeClr val="dk2"/>
                </a:solidFill>
              </a:rPr>
              <a:t>Source: Kaggle Disaster Tweets Dataset </a:t>
            </a:r>
            <a:endParaRPr sz="2000" dirty="0"/>
          </a:p>
        </p:txBody>
      </p:sp>
      <p:pic>
        <p:nvPicPr>
          <p:cNvPr id="106" name="Google Shape;106;p2" descr="Chart, bar char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5544" y="3615065"/>
            <a:ext cx="5756455" cy="310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94641"/>
            <a:ext cx="5756455" cy="313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 flipH="1">
            <a:off x="838200" y="274325"/>
            <a:ext cx="105156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 Characters count </a:t>
            </a:r>
            <a:br>
              <a:rPr lang="en-US" sz="2800"/>
            </a:br>
            <a:r>
              <a:rPr lang="en-US" sz="2800"/>
              <a:t> </a:t>
            </a:r>
            <a:r>
              <a:rPr lang="en-US" sz="1800"/>
              <a:t>Disaster and non-disaster tweets are in the range of (120,160)</a:t>
            </a:r>
            <a:endParaRPr sz="1800"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425" y="1063075"/>
            <a:ext cx="11668826" cy="207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7425" y="3834400"/>
            <a:ext cx="11917800" cy="28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648100" y="3277600"/>
            <a:ext cx="105156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Number of words in text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450"/>
            <a:ext cx="11859501" cy="51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-95850" y="-5432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525780" y="479493"/>
            <a:ext cx="108280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 flipH="1">
            <a:off x="0" y="5486400"/>
            <a:ext cx="2672863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182" y="2043662"/>
            <a:ext cx="4777381" cy="3248428"/>
          </a:xfrm>
          <a:custGeom>
            <a:avLst/>
            <a:gdLst/>
            <a:ahLst/>
            <a:cxnLst/>
            <a:rect l="l" t="t" r="r" b="b"/>
            <a:pathLst>
              <a:path w="4777381" h="5643794" extrusionOk="0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34" name="Google Shape;134;p7"/>
          <p:cNvGrpSpPr/>
          <p:nvPr/>
        </p:nvGrpSpPr>
        <p:grpSpPr>
          <a:xfrm>
            <a:off x="5894962" y="1662947"/>
            <a:ext cx="5910957" cy="3694348"/>
            <a:chOff x="0" y="819667"/>
            <a:chExt cx="5910957" cy="3694348"/>
          </a:xfrm>
        </p:grpSpPr>
        <p:sp>
          <p:nvSpPr>
            <p:cNvPr id="135" name="Google Shape;135;p7"/>
            <p:cNvSpPr/>
            <p:nvPr/>
          </p:nvSpPr>
          <p:spPr>
            <a:xfrm>
              <a:off x="0" y="819667"/>
              <a:ext cx="1847174" cy="110830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 txBox="1"/>
            <p:nvPr/>
          </p:nvSpPr>
          <p:spPr>
            <a:xfrm>
              <a:off x="0" y="819667"/>
              <a:ext cx="1847174" cy="110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Glove representation of 200D used to create a word embedding model</a:t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2031891" y="819667"/>
              <a:ext cx="1847174" cy="110830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 txBox="1"/>
            <p:nvPr/>
          </p:nvSpPr>
          <p:spPr>
            <a:xfrm>
              <a:off x="2031891" y="819667"/>
              <a:ext cx="1847174" cy="110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Activation functions</a:t>
              </a:r>
              <a:b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Hidden Layers : ReLU</a:t>
              </a:r>
              <a:b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Output Layer: Sigmoid</a:t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63783" y="819667"/>
              <a:ext cx="1847174" cy="110830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 txBox="1"/>
            <p:nvPr/>
          </p:nvSpPr>
          <p:spPr>
            <a:xfrm>
              <a:off x="4063783" y="819667"/>
              <a:ext cx="1847174" cy="110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Dropout : 0.35</a:t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0" y="2112689"/>
              <a:ext cx="1847174" cy="110830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0" y="2112689"/>
              <a:ext cx="1847174" cy="110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Batch size: 32</a:t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031891" y="2112689"/>
              <a:ext cx="1847174" cy="110830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 txBox="1"/>
            <p:nvPr/>
          </p:nvSpPr>
          <p:spPr>
            <a:xfrm>
              <a:off x="2031891" y="2112689"/>
              <a:ext cx="1847174" cy="110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Loss: Binary Cross Entropy</a:t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063783" y="2112689"/>
              <a:ext cx="1847174" cy="110830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 txBox="1"/>
            <p:nvPr/>
          </p:nvSpPr>
          <p:spPr>
            <a:xfrm>
              <a:off x="4063783" y="2112689"/>
              <a:ext cx="1847174" cy="110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Optimizer = Adam</a:t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0" y="3405711"/>
              <a:ext cx="1847174" cy="110830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 txBox="1"/>
            <p:nvPr/>
          </p:nvSpPr>
          <p:spPr>
            <a:xfrm>
              <a:off x="0" y="3405711"/>
              <a:ext cx="1847174" cy="110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Epochs = 30</a:t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031891" y="3405711"/>
              <a:ext cx="1847174" cy="110830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2031891" y="3405711"/>
              <a:ext cx="1847174" cy="110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Validation Split = 0.1</a:t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4063783" y="3405711"/>
              <a:ext cx="1847174" cy="110830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4063783" y="3405711"/>
              <a:ext cx="1847174" cy="110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Rate=1e-4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rgbClr val="1F3864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/>
          <p:nvPr/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6000">
                <a:srgbClr val="000000">
                  <a:alpha val="0"/>
                </a:srgbClr>
              </a:gs>
              <a:gs pos="99000">
                <a:srgbClr val="000000">
                  <a:alpha val="86666"/>
                </a:srgbClr>
              </a:gs>
              <a:gs pos="100000">
                <a:srgbClr val="000000">
                  <a:alpha val="86666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rgbClr val="4472C4">
                  <a:alpha val="16862"/>
                </a:srgbClr>
              </a:gs>
              <a:gs pos="74000">
                <a:srgbClr val="1F3864">
                  <a:alpha val="0"/>
                </a:srgbClr>
              </a:gs>
              <a:gs pos="100000">
                <a:srgbClr val="1F3864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FFFFFF"/>
                </a:solidFill>
              </a:rPr>
              <a:t>LSTM</a:t>
            </a:r>
            <a:endParaRPr/>
          </a:p>
        </p:txBody>
      </p:sp>
      <p:pic>
        <p:nvPicPr>
          <p:cNvPr id="163" name="Google Shape;163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5748" y="2321246"/>
            <a:ext cx="5131088" cy="362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345165" y="2321247"/>
            <a:ext cx="5131087" cy="379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0" y="1"/>
            <a:ext cx="3636579" cy="120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BERT- Model</a:t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 flipH="1">
            <a:off x="0" y="5486400"/>
            <a:ext cx="2672863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173" y="1303275"/>
            <a:ext cx="5732857" cy="5164072"/>
          </a:xfrm>
          <a:custGeom>
            <a:avLst/>
            <a:gdLst/>
            <a:ahLst/>
            <a:cxnLst/>
            <a:rect l="l" t="t" r="r" b="b"/>
            <a:pathLst>
              <a:path w="4777381" h="5643794" extrusionOk="0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73" name="Google Shape;173;p9"/>
          <p:cNvGrpSpPr/>
          <p:nvPr/>
        </p:nvGrpSpPr>
        <p:grpSpPr>
          <a:xfrm>
            <a:off x="6004675" y="1131925"/>
            <a:ext cx="5825822" cy="5486385"/>
            <a:chOff x="931171" y="1858"/>
            <a:chExt cx="4010893" cy="5156862"/>
          </a:xfrm>
        </p:grpSpPr>
        <p:sp>
          <p:nvSpPr>
            <p:cNvPr id="174" name="Google Shape;174;p9"/>
            <p:cNvSpPr/>
            <p:nvPr/>
          </p:nvSpPr>
          <p:spPr>
            <a:xfrm>
              <a:off x="931171" y="1858"/>
              <a:ext cx="1909949" cy="114596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931171" y="1858"/>
              <a:ext cx="1909949" cy="1145969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Preprocesssor: bert_en_uncased_preprocess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Encoder: encoder bert_en_uncased_L-12_H-768_A-12/4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032115" y="1858"/>
              <a:ext cx="1909949" cy="114596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7" name="Google Shape;177;p9"/>
            <p:cNvSpPr txBox="1"/>
            <p:nvPr/>
          </p:nvSpPr>
          <p:spPr>
            <a:xfrm>
              <a:off x="3032115" y="1858"/>
              <a:ext cx="1909949" cy="1145969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Activation functions</a:t>
              </a:r>
              <a:b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Hidden Layers : ReLU</a:t>
              </a:r>
              <a:b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Output Layer: Sigmoid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931171" y="1338822"/>
              <a:ext cx="1909949" cy="114596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9" name="Google Shape;179;p9"/>
            <p:cNvSpPr txBox="1"/>
            <p:nvPr/>
          </p:nvSpPr>
          <p:spPr>
            <a:xfrm>
              <a:off x="931171" y="1338822"/>
              <a:ext cx="1909949" cy="1145969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Dropout : 0.5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3032115" y="1338822"/>
              <a:ext cx="1909949" cy="114596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3032115" y="1338822"/>
              <a:ext cx="1909949" cy="1145969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Loss: Binary Cross Entropy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931171" y="2675786"/>
              <a:ext cx="1909949" cy="114596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931171" y="2675786"/>
              <a:ext cx="1909949" cy="1145969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Optimizer = AdamW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3032115" y="2675786"/>
              <a:ext cx="1909949" cy="114596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3032115" y="2675786"/>
              <a:ext cx="1909949" cy="1145969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Epochs = 10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931171" y="4012751"/>
              <a:ext cx="1909949" cy="114596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931171" y="4012751"/>
              <a:ext cx="1909949" cy="1145969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Validation Split = 0.1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3032115" y="4012751"/>
              <a:ext cx="1909949" cy="1145969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3032115" y="4012751"/>
              <a:ext cx="1909949" cy="1145969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Learning Rate=5e-5</a:t>
              </a:r>
              <a:endParaRPr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974"/>
              <a:buFont typeface="Calibri"/>
              <a:buNone/>
            </a:pPr>
            <a:r>
              <a:rPr lang="en-US" sz="3959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 </a:t>
            </a:r>
            <a:endParaRPr sz="14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700" y="5289603"/>
            <a:ext cx="2438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25" y="1695453"/>
            <a:ext cx="425767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9125" y="1577178"/>
            <a:ext cx="4352925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8325" y="5422275"/>
            <a:ext cx="25086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>
            <a:spLocks noGrp="1"/>
          </p:cNvSpPr>
          <p:nvPr>
            <p:ph type="title"/>
          </p:nvPr>
        </p:nvSpPr>
        <p:spPr>
          <a:xfrm>
            <a:off x="563003" y="557250"/>
            <a:ext cx="53220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Model Comparison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206" name="Google Shape;206;p12"/>
          <p:cNvGraphicFramePr/>
          <p:nvPr/>
        </p:nvGraphicFramePr>
        <p:xfrm>
          <a:off x="952500" y="2230800"/>
          <a:ext cx="10287000" cy="3309500"/>
        </p:xfrm>
        <a:graphic>
          <a:graphicData uri="http://schemas.openxmlformats.org/drawingml/2006/table">
            <a:tbl>
              <a:tblPr>
                <a:noFill/>
                <a:tableStyleId>{F7C2E398-F38D-4B1E-B3A9-BCEEB9445572}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Classifier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Recall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LSTM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0.80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0.72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0.76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BERT 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0.66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0.72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0.69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SMALL BERT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0.68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0.69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0.69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467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Merriweather</vt:lpstr>
      <vt:lpstr>Calibri</vt:lpstr>
      <vt:lpstr>Arial</vt:lpstr>
      <vt:lpstr>Roboto</vt:lpstr>
      <vt:lpstr>Paradigm</vt:lpstr>
      <vt:lpstr>NLP with Disaster Tweets</vt:lpstr>
      <vt:lpstr>Dataset</vt:lpstr>
      <vt:lpstr> Characters count   Disaster and non-disaster tweets are in the range of (120,160)</vt:lpstr>
      <vt:lpstr>Preprocessing</vt:lpstr>
      <vt:lpstr>PowerPoint Presentation</vt:lpstr>
      <vt:lpstr>LSTM</vt:lpstr>
      <vt:lpstr>PowerPoint Presentation</vt:lpstr>
      <vt:lpstr>BERT </vt:lpstr>
      <vt:lpstr>Model Comparison</vt:lpstr>
      <vt:lpstr>Final Thoughts..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Disaster Tweets</dc:title>
  <dc:creator>Indrani Banerjee</dc:creator>
  <cp:lastModifiedBy>RaviKumar  Narayana</cp:lastModifiedBy>
  <cp:revision>2</cp:revision>
  <dcterms:created xsi:type="dcterms:W3CDTF">2022-05-09T14:07:36Z</dcterms:created>
  <dcterms:modified xsi:type="dcterms:W3CDTF">2023-11-24T14:43:28Z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