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81" r:id="rId2"/>
    <p:sldId id="283" r:id="rId3"/>
    <p:sldId id="284" r:id="rId4"/>
    <p:sldId id="285" r:id="rId5"/>
    <p:sldId id="286" r:id="rId6"/>
    <p:sldId id="287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DADE-08C5-42A7-BE0C-1B96684C3345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10E7-911F-46D9-8F25-7B122F67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8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DADE-08C5-42A7-BE0C-1B96684C3345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10E7-911F-46D9-8F25-7B122F67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7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DADE-08C5-42A7-BE0C-1B96684C3345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10E7-911F-46D9-8F25-7B122F67B70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404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DADE-08C5-42A7-BE0C-1B96684C3345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10E7-911F-46D9-8F25-7B122F67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DADE-08C5-42A7-BE0C-1B96684C3345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10E7-911F-46D9-8F25-7B122F67B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754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DADE-08C5-42A7-BE0C-1B96684C3345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10E7-911F-46D9-8F25-7B122F67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97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DADE-08C5-42A7-BE0C-1B96684C3345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10E7-911F-46D9-8F25-7B122F67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DADE-08C5-42A7-BE0C-1B96684C3345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10E7-911F-46D9-8F25-7B122F67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6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DADE-08C5-42A7-BE0C-1B96684C3345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10E7-911F-46D9-8F25-7B122F67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DADE-08C5-42A7-BE0C-1B96684C3345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10E7-911F-46D9-8F25-7B122F67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0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DADE-08C5-42A7-BE0C-1B96684C3345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10E7-911F-46D9-8F25-7B122F67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9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DADE-08C5-42A7-BE0C-1B96684C3345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10E7-911F-46D9-8F25-7B122F67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8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DADE-08C5-42A7-BE0C-1B96684C3345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10E7-911F-46D9-8F25-7B122F67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DADE-08C5-42A7-BE0C-1B96684C3345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10E7-911F-46D9-8F25-7B122F67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DADE-08C5-42A7-BE0C-1B96684C3345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10E7-911F-46D9-8F25-7B122F67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5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DADE-08C5-42A7-BE0C-1B96684C3345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10E7-911F-46D9-8F25-7B122F67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3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DADE-08C5-42A7-BE0C-1B96684C3345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3F10E7-911F-46D9-8F25-7B122F67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5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321" y="97940"/>
            <a:ext cx="7766936" cy="56932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Industry </a:t>
            </a:r>
            <a:r>
              <a:rPr lang="en-US" sz="4000" dirty="0" smtClean="0"/>
              <a:t>Terminology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179" y="667265"/>
            <a:ext cx="10680231" cy="5882825"/>
          </a:xfrm>
        </p:spPr>
        <p:txBody>
          <a:bodyPr>
            <a:noAutofit/>
          </a:bodyPr>
          <a:lstStyle/>
          <a:p>
            <a:pPr algn="l">
              <a:spcBef>
                <a:spcPts val="200"/>
              </a:spcBef>
            </a:pPr>
            <a:r>
              <a:rPr lang="en-US" sz="3200" dirty="0"/>
              <a:t>– Origination</a:t>
            </a:r>
          </a:p>
          <a:p>
            <a:pPr algn="l">
              <a:spcBef>
                <a:spcPts val="200"/>
              </a:spcBef>
            </a:pPr>
            <a:r>
              <a:rPr lang="en-US" sz="3200" dirty="0"/>
              <a:t>– Processing</a:t>
            </a:r>
          </a:p>
          <a:p>
            <a:pPr algn="l">
              <a:spcBef>
                <a:spcPts val="200"/>
              </a:spcBef>
            </a:pPr>
            <a:r>
              <a:rPr lang="en-US" sz="3200" dirty="0"/>
              <a:t>– Underwriting</a:t>
            </a:r>
          </a:p>
          <a:p>
            <a:pPr algn="l">
              <a:spcBef>
                <a:spcPts val="200"/>
              </a:spcBef>
            </a:pPr>
            <a:r>
              <a:rPr lang="en-US" sz="3200" dirty="0"/>
              <a:t>– Closing, Funding/Disbursement</a:t>
            </a:r>
          </a:p>
          <a:p>
            <a:pPr algn="l">
              <a:spcBef>
                <a:spcPts val="200"/>
              </a:spcBef>
            </a:pPr>
            <a:r>
              <a:rPr lang="en-US" sz="3200" dirty="0"/>
              <a:t>– Loan Delivery</a:t>
            </a:r>
          </a:p>
          <a:p>
            <a:pPr algn="l">
              <a:spcBef>
                <a:spcPts val="200"/>
              </a:spcBef>
            </a:pPr>
            <a:r>
              <a:rPr lang="en-US" sz="3200" dirty="0"/>
              <a:t>– Secondary Market</a:t>
            </a:r>
          </a:p>
          <a:p>
            <a:pPr algn="l">
              <a:spcBef>
                <a:spcPts val="200"/>
              </a:spcBef>
            </a:pPr>
            <a:r>
              <a:rPr lang="en-US" sz="3200" dirty="0"/>
              <a:t>– Business Channel (Retail, Wholesale, Correspondent)</a:t>
            </a:r>
          </a:p>
          <a:p>
            <a:pPr algn="l">
              <a:spcBef>
                <a:spcPts val="200"/>
              </a:spcBef>
            </a:pPr>
            <a:r>
              <a:rPr lang="en-US" sz="3200" dirty="0"/>
              <a:t>– Indexing</a:t>
            </a:r>
          </a:p>
          <a:p>
            <a:pPr algn="l">
              <a:spcBef>
                <a:spcPts val="200"/>
              </a:spcBef>
            </a:pPr>
            <a:r>
              <a:rPr lang="en-US" sz="3200" dirty="0"/>
              <a:t>– Servicing</a:t>
            </a:r>
          </a:p>
          <a:p>
            <a:pPr algn="l">
              <a:spcBef>
                <a:spcPts val="200"/>
              </a:spcBef>
            </a:pPr>
            <a:r>
              <a:rPr lang="en-US" sz="3200" dirty="0"/>
              <a:t>– Default</a:t>
            </a:r>
          </a:p>
        </p:txBody>
      </p:sp>
    </p:spTree>
    <p:extLst>
      <p:ext uri="{BB962C8B-B14F-4D97-AF65-F5344CB8AC3E}">
        <p14:creationId xmlns:p14="http://schemas.microsoft.com/office/powerpoint/2010/main" val="183057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321" y="97940"/>
            <a:ext cx="7766936" cy="56932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Lending Channels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883" y="724930"/>
            <a:ext cx="8678512" cy="5882825"/>
          </a:xfrm>
        </p:spPr>
        <p:txBody>
          <a:bodyPr>
            <a:noAutofit/>
          </a:bodyPr>
          <a:lstStyle/>
          <a:p>
            <a:pPr algn="l">
              <a:spcBef>
                <a:spcPts val="200"/>
              </a:spcBef>
            </a:pPr>
            <a:r>
              <a:rPr lang="en-US" sz="3600" b="1" dirty="0">
                <a:solidFill>
                  <a:srgbClr val="92D050"/>
                </a:solidFill>
              </a:rPr>
              <a:t>Types of Lending Channels</a:t>
            </a:r>
          </a:p>
          <a:p>
            <a:pPr marL="800100" lvl="1" indent="-342900"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92D050"/>
                </a:solidFill>
              </a:rPr>
              <a:t>Retail</a:t>
            </a:r>
          </a:p>
          <a:p>
            <a:pPr marL="800100" lvl="1" indent="-342900"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92D050"/>
                </a:solidFill>
              </a:rPr>
              <a:t>Wholesale</a:t>
            </a:r>
          </a:p>
          <a:p>
            <a:pPr marL="800100" lvl="1" indent="-342900"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92D050"/>
                </a:solidFill>
              </a:rPr>
              <a:t>Correspondent</a:t>
            </a:r>
            <a:r>
              <a:rPr lang="en-US" sz="2200" dirty="0" smtClean="0"/>
              <a:t> </a:t>
            </a:r>
          </a:p>
          <a:p>
            <a:pPr lvl="1" algn="l">
              <a:spcBef>
                <a:spcPts val="200"/>
              </a:spcBef>
            </a:pPr>
            <a:endParaRPr lang="en-US" sz="2200" b="1" dirty="0" smtClean="0">
              <a:solidFill>
                <a:srgbClr val="92D050"/>
              </a:solidFill>
            </a:endParaRPr>
          </a:p>
          <a:p>
            <a:pPr lvl="1" algn="l">
              <a:spcBef>
                <a:spcPts val="200"/>
              </a:spcBef>
            </a:pPr>
            <a:r>
              <a:rPr lang="en-US" sz="2200" b="1" dirty="0" smtClean="0">
                <a:solidFill>
                  <a:srgbClr val="92D050"/>
                </a:solidFill>
              </a:rPr>
              <a:t>Retail </a:t>
            </a:r>
            <a:r>
              <a:rPr lang="en-US" sz="2200" b="1" dirty="0">
                <a:solidFill>
                  <a:srgbClr val="92D050"/>
                </a:solidFill>
              </a:rPr>
              <a:t>– </a:t>
            </a:r>
            <a:r>
              <a:rPr lang="en-US" sz="2200" dirty="0"/>
              <a:t>The practice of lending directly to and working directly with a </a:t>
            </a:r>
            <a:r>
              <a:rPr lang="en-US" sz="2200" dirty="0" smtClean="0"/>
              <a:t>borrower ( Banks</a:t>
            </a:r>
            <a:r>
              <a:rPr lang="en-US" sz="2200" dirty="0"/>
              <a:t>, credit unions, mortgage </a:t>
            </a:r>
            <a:r>
              <a:rPr lang="en-US" sz="2200" dirty="0" smtClean="0"/>
              <a:t>bankers )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2200" b="1" dirty="0" smtClean="0">
                <a:solidFill>
                  <a:srgbClr val="92D050"/>
                </a:solidFill>
              </a:rPr>
              <a:t>Wholesale</a:t>
            </a:r>
            <a:r>
              <a:rPr lang="en-US" sz="2200" dirty="0" smtClean="0"/>
              <a:t> </a:t>
            </a:r>
            <a:r>
              <a:rPr lang="en-US" sz="2200" dirty="0"/>
              <a:t>(also referred to as Broker) - institutions that do not deal directly </a:t>
            </a:r>
            <a:r>
              <a:rPr lang="en-US" sz="2200" dirty="0" smtClean="0"/>
              <a:t>with consumers</a:t>
            </a:r>
            <a:r>
              <a:rPr lang="en-US" sz="2200" dirty="0"/>
              <a:t>, but offer their loans through third parties such as mortgage brokers, </a:t>
            </a:r>
            <a:r>
              <a:rPr lang="en-US" sz="2200" dirty="0" smtClean="0"/>
              <a:t>credit unions</a:t>
            </a:r>
            <a:r>
              <a:rPr lang="en-US" sz="2200" dirty="0"/>
              <a:t>, other banks, etc. In this type of lending, the wholesale lender is the one that </a:t>
            </a:r>
            <a:r>
              <a:rPr lang="en-US" sz="2200" dirty="0" smtClean="0"/>
              <a:t>is actually </a:t>
            </a:r>
            <a:r>
              <a:rPr lang="en-US" sz="2200" dirty="0"/>
              <a:t>making the loan and whose name typically appears on loan documents. The </a:t>
            </a:r>
            <a:r>
              <a:rPr lang="en-US" sz="2200" dirty="0" smtClean="0"/>
              <a:t>third party </a:t>
            </a:r>
            <a:r>
              <a:rPr lang="en-US" sz="2200" dirty="0"/>
              <a:t>- bank, credit union, or mortgage broker- in most cases is simply acting as an </a:t>
            </a:r>
            <a:r>
              <a:rPr lang="en-US" sz="2200" dirty="0" smtClean="0"/>
              <a:t>agent working </a:t>
            </a:r>
            <a:r>
              <a:rPr lang="en-US" sz="2200" dirty="0"/>
              <a:t>with the borrower for a fee.</a:t>
            </a:r>
          </a:p>
          <a:p>
            <a:pPr algn="l">
              <a:spcBef>
                <a:spcPts val="200"/>
              </a:spcBef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850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321" y="97940"/>
            <a:ext cx="7766936" cy="56932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Lending Channels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883" y="724930"/>
            <a:ext cx="8678512" cy="5882825"/>
          </a:xfrm>
        </p:spPr>
        <p:txBody>
          <a:bodyPr>
            <a:noAutofit/>
          </a:bodyPr>
          <a:lstStyle/>
          <a:p>
            <a:pPr algn="l">
              <a:spcBef>
                <a:spcPts val="200"/>
              </a:spcBef>
            </a:pPr>
            <a:r>
              <a:rPr lang="en-US" sz="2400" b="1" dirty="0" smtClean="0">
                <a:solidFill>
                  <a:srgbClr val="92D050"/>
                </a:solidFill>
              </a:rPr>
              <a:t>Correspondent</a:t>
            </a:r>
            <a:r>
              <a:rPr lang="en-US" sz="2400" dirty="0" smtClean="0"/>
              <a:t> </a:t>
            </a:r>
            <a:r>
              <a:rPr lang="en-US" sz="2400" dirty="0"/>
              <a:t>- Channel defined by what happens after the loan is issued (funded to</a:t>
            </a:r>
          </a:p>
          <a:p>
            <a:pPr algn="l">
              <a:spcBef>
                <a:spcPts val="200"/>
              </a:spcBef>
            </a:pPr>
            <a:r>
              <a:rPr lang="en-US" sz="2400" dirty="0"/>
              <a:t>borrower). This is the sale/purchase of mortgages to an investor who will collect the</a:t>
            </a:r>
          </a:p>
          <a:p>
            <a:pPr algn="l">
              <a:spcBef>
                <a:spcPts val="200"/>
              </a:spcBef>
            </a:pPr>
            <a:r>
              <a:rPr lang="en-US" sz="2400" dirty="0"/>
              <a:t>payment and “service” the loan. Lenders are paid a percentage as well as the balance of</a:t>
            </a:r>
          </a:p>
          <a:p>
            <a:pPr algn="l">
              <a:spcBef>
                <a:spcPts val="200"/>
              </a:spcBef>
            </a:pPr>
            <a:r>
              <a:rPr lang="en-US" sz="2400" dirty="0"/>
              <a:t>the loan in order to be able to make another loan to another borrower.</a:t>
            </a:r>
          </a:p>
          <a:p>
            <a:pPr algn="l">
              <a:spcBef>
                <a:spcPts val="200"/>
              </a:spcBef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661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321" y="97940"/>
            <a:ext cx="7766936" cy="56932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Steps to obtaining a loan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883" y="724930"/>
            <a:ext cx="8678512" cy="5882825"/>
          </a:xfrm>
        </p:spPr>
        <p:txBody>
          <a:bodyPr>
            <a:noAutofit/>
          </a:bodyPr>
          <a:lstStyle/>
          <a:p>
            <a:pPr algn="l">
              <a:spcBef>
                <a:spcPts val="200"/>
              </a:spcBef>
            </a:pPr>
            <a:r>
              <a:rPr lang="en-US" sz="2400" dirty="0"/>
              <a:t>• Find a lender</a:t>
            </a:r>
          </a:p>
          <a:p>
            <a:pPr algn="l">
              <a:spcBef>
                <a:spcPts val="200"/>
              </a:spcBef>
            </a:pPr>
            <a:r>
              <a:rPr lang="en-US" sz="2400" dirty="0"/>
              <a:t>• Find a property</a:t>
            </a:r>
          </a:p>
          <a:p>
            <a:pPr algn="l">
              <a:spcBef>
                <a:spcPts val="200"/>
              </a:spcBef>
            </a:pPr>
            <a:r>
              <a:rPr lang="en-US" sz="2400" dirty="0"/>
              <a:t>• Complete loan application (1003/URLA – Uniform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Residential </a:t>
            </a:r>
            <a:r>
              <a:rPr lang="en-US" sz="2400" dirty="0"/>
              <a:t>Loan Application)</a:t>
            </a:r>
          </a:p>
          <a:p>
            <a:pPr algn="l">
              <a:spcBef>
                <a:spcPts val="200"/>
              </a:spcBef>
            </a:pPr>
            <a:r>
              <a:rPr lang="en-US" sz="2400" dirty="0"/>
              <a:t>• Provide necessary documents/information to lender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(</a:t>
            </a:r>
            <a:r>
              <a:rPr lang="en-US" sz="2400" dirty="0"/>
              <a:t>support info on application)</a:t>
            </a:r>
          </a:p>
          <a:p>
            <a:pPr algn="l">
              <a:spcBef>
                <a:spcPts val="200"/>
              </a:spcBef>
            </a:pPr>
            <a:r>
              <a:rPr lang="en-US" sz="2400" dirty="0"/>
              <a:t>• Agree to rate / term / payment / costs of loan</a:t>
            </a:r>
          </a:p>
          <a:p>
            <a:pPr algn="l">
              <a:spcBef>
                <a:spcPts val="200"/>
              </a:spcBef>
            </a:pPr>
            <a:r>
              <a:rPr lang="en-US" sz="2400" dirty="0"/>
              <a:t>• Property valuation completed and meets needs</a:t>
            </a:r>
          </a:p>
          <a:p>
            <a:pPr algn="l">
              <a:spcBef>
                <a:spcPts val="200"/>
              </a:spcBef>
            </a:pPr>
            <a:r>
              <a:rPr lang="en-US" sz="2400" dirty="0"/>
              <a:t>• Lock rate / term with lender</a:t>
            </a:r>
          </a:p>
          <a:p>
            <a:pPr algn="l">
              <a:spcBef>
                <a:spcPts val="200"/>
              </a:spcBef>
            </a:pPr>
            <a:r>
              <a:rPr lang="en-US" sz="2400" dirty="0"/>
              <a:t>• Provide funds necessary to be paid at closing</a:t>
            </a:r>
          </a:p>
          <a:p>
            <a:pPr algn="l">
              <a:spcBef>
                <a:spcPts val="200"/>
              </a:spcBef>
            </a:pPr>
            <a:r>
              <a:rPr lang="en-US" sz="2400" dirty="0"/>
              <a:t>• Schedule closing</a:t>
            </a:r>
          </a:p>
          <a:p>
            <a:pPr algn="l">
              <a:spcBef>
                <a:spcPts val="200"/>
              </a:spcBef>
            </a:pPr>
            <a:r>
              <a:rPr lang="en-US" sz="2400" dirty="0"/>
              <a:t>• Take ownership</a:t>
            </a:r>
          </a:p>
          <a:p>
            <a:pPr algn="l">
              <a:spcBef>
                <a:spcPts val="200"/>
              </a:spcBef>
            </a:pPr>
            <a:r>
              <a:rPr lang="en-US" sz="2400" dirty="0"/>
              <a:t>• Make payments for term of loan and maintain property</a:t>
            </a:r>
          </a:p>
          <a:p>
            <a:pPr algn="l">
              <a:spcBef>
                <a:spcPts val="200"/>
              </a:spcBef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51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321" y="97940"/>
            <a:ext cx="7766936" cy="4059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Retail Channel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267" y="430711"/>
            <a:ext cx="8678512" cy="5882825"/>
          </a:xfrm>
        </p:spPr>
        <p:txBody>
          <a:bodyPr>
            <a:noAutofit/>
          </a:bodyPr>
          <a:lstStyle/>
          <a:p>
            <a:pPr algn="l">
              <a:spcBef>
                <a:spcPts val="200"/>
              </a:spcBef>
            </a:pPr>
            <a:r>
              <a:rPr lang="en-US" sz="2400" dirty="0"/>
              <a:t>loan </a:t>
            </a:r>
            <a:r>
              <a:rPr lang="en-US" sz="2400" dirty="0" smtClean="0"/>
              <a:t>lifecycle </a:t>
            </a:r>
            <a:r>
              <a:rPr lang="en-US" sz="2400" dirty="0"/>
              <a:t>activities from Origination through Post Closing</a:t>
            </a:r>
            <a:br>
              <a:rPr lang="en-US" sz="2400" dirty="0"/>
            </a:br>
            <a:r>
              <a:rPr lang="en-US" sz="2400" dirty="0" smtClean="0"/>
              <a:t>Retail </a:t>
            </a:r>
            <a:r>
              <a:rPr lang="en-US" sz="2400" dirty="0"/>
              <a:t>Channel - Purchase</a:t>
            </a:r>
          </a:p>
          <a:p>
            <a:pPr algn="l">
              <a:spcBef>
                <a:spcPts val="200"/>
              </a:spcBef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244756"/>
              </p:ext>
            </p:extLst>
          </p:nvPr>
        </p:nvGraphicFramePr>
        <p:xfrm>
          <a:off x="539118" y="1277231"/>
          <a:ext cx="11441389" cy="5520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523"/>
                <a:gridCol w="2410670"/>
                <a:gridCol w="2983894"/>
                <a:gridCol w="2710249"/>
                <a:gridCol w="2128053"/>
              </a:tblGrid>
              <a:tr h="559807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Pre-Approval</a:t>
                      </a:r>
                    </a:p>
                    <a:p>
                      <a:r>
                        <a:rPr lang="en-US" sz="1200" dirty="0" smtClean="0">
                          <a:solidFill>
                            <a:srgbClr val="FFFF00"/>
                          </a:solidFill>
                        </a:rPr>
                        <a:t>Getting Started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Buyer Applies for Mortgage Loan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Lender Processes Loan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Lender Submits File to Underwriting</a:t>
                      </a:r>
                      <a:endParaRPr lang="en-US" dirty="0"/>
                    </a:p>
                  </a:txBody>
                  <a:tcPr/>
                </a:tc>
              </a:tr>
              <a:tr h="1986600">
                <a:tc>
                  <a:txBody>
                    <a:bodyPr/>
                    <a:lstStyle/>
                    <a:p>
                      <a:r>
                        <a:rPr lang="en-US" smtClean="0"/>
                        <a:t>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Shop for a Lender</a:t>
                      </a:r>
                    </a:p>
                    <a:p>
                      <a:r>
                        <a:rPr lang="en-US" sz="1400" dirty="0" smtClean="0"/>
                        <a:t>• Obtain a Pre-Qualification</a:t>
                      </a:r>
                    </a:p>
                    <a:p>
                      <a:r>
                        <a:rPr lang="en-US" sz="1400" dirty="0" smtClean="0"/>
                        <a:t>• Identify a Realtor</a:t>
                      </a:r>
                    </a:p>
                    <a:p>
                      <a:r>
                        <a:rPr lang="en-US" sz="1400" dirty="0" smtClean="0"/>
                        <a:t>• Locate a Property</a:t>
                      </a:r>
                    </a:p>
                    <a:p>
                      <a:r>
                        <a:rPr lang="en-US" sz="1400" dirty="0" smtClean="0"/>
                        <a:t>• Negotiate Sale</a:t>
                      </a:r>
                    </a:p>
                    <a:p>
                      <a:r>
                        <a:rPr lang="en-US" sz="1400" dirty="0" smtClean="0"/>
                        <a:t>• Execute Sales Agreement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Complete Loan Application</a:t>
                      </a:r>
                    </a:p>
                    <a:p>
                      <a:r>
                        <a:rPr lang="en-US" sz="1400" dirty="0" smtClean="0"/>
                        <a:t>(URLA/1003)</a:t>
                      </a:r>
                    </a:p>
                    <a:p>
                      <a:r>
                        <a:rPr lang="en-US" sz="1400" dirty="0" smtClean="0"/>
                        <a:t>• Credit Report Ordered</a:t>
                      </a:r>
                    </a:p>
                    <a:p>
                      <a:r>
                        <a:rPr lang="en-US" sz="1400" dirty="0" smtClean="0"/>
                        <a:t>• Select Loan Program</a:t>
                      </a:r>
                    </a:p>
                    <a:p>
                      <a:r>
                        <a:rPr lang="en-US" sz="1400" dirty="0" smtClean="0"/>
                        <a:t>• Supporting Documentation Provided to Lender</a:t>
                      </a:r>
                    </a:p>
                    <a:p>
                      <a:r>
                        <a:rPr lang="en-US" sz="1400" dirty="0" smtClean="0"/>
                        <a:t>• Lock Interest Rate</a:t>
                      </a:r>
                    </a:p>
                    <a:p>
                      <a:r>
                        <a:rPr lang="en-US" sz="1400" dirty="0" smtClean="0"/>
                        <a:t>• DU/LP</a:t>
                      </a:r>
                    </a:p>
                    <a:p>
                      <a:r>
                        <a:rPr lang="en-US" sz="1400" dirty="0" smtClean="0"/>
                        <a:t>• 72 Hour Loan Disclosures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Assemble Loan Files</a:t>
                      </a:r>
                    </a:p>
                    <a:p>
                      <a:r>
                        <a:rPr lang="en-US" sz="1400" dirty="0" smtClean="0"/>
                        <a:t>• Order Verifications</a:t>
                      </a:r>
                    </a:p>
                    <a:p>
                      <a:r>
                        <a:rPr lang="en-US" sz="1400" dirty="0" smtClean="0"/>
                        <a:t>• Order Appraisal</a:t>
                      </a:r>
                    </a:p>
                    <a:p>
                      <a:r>
                        <a:rPr lang="en-US" sz="1400" dirty="0" smtClean="0"/>
                        <a:t>• Order Flood Certificate</a:t>
                      </a:r>
                    </a:p>
                    <a:p>
                      <a:r>
                        <a:rPr lang="en-US" sz="1400" dirty="0" smtClean="0"/>
                        <a:t>• Order Title Commitment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Receive and Review Processing Documents</a:t>
                      </a:r>
                    </a:p>
                    <a:p>
                      <a:r>
                        <a:rPr lang="en-US" sz="1400" dirty="0" smtClean="0"/>
                        <a:t>• Obtain Outstanding Documentation</a:t>
                      </a:r>
                    </a:p>
                    <a:p>
                      <a:r>
                        <a:rPr lang="en-US" sz="1400" dirty="0" smtClean="0"/>
                        <a:t>• Prepare Loan Submission Package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1235290">
                <a:tc>
                  <a:txBody>
                    <a:bodyPr/>
                    <a:lstStyle/>
                    <a:p>
                      <a:r>
                        <a:rPr lang="en-US" dirty="0" smtClean="0"/>
                        <a:t>Parties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Buyer/Borrower</a:t>
                      </a:r>
                    </a:p>
                    <a:p>
                      <a:r>
                        <a:rPr lang="en-US" sz="1400" dirty="0" smtClean="0"/>
                        <a:t>• Lender</a:t>
                      </a:r>
                    </a:p>
                    <a:p>
                      <a:r>
                        <a:rPr lang="en-US" sz="1400" dirty="0" smtClean="0"/>
                        <a:t>• Realtor</a:t>
                      </a:r>
                    </a:p>
                    <a:p>
                      <a:r>
                        <a:rPr lang="en-US" sz="1400" dirty="0" smtClean="0"/>
                        <a:t>• Seller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Buyer/Borrower</a:t>
                      </a:r>
                    </a:p>
                    <a:p>
                      <a:r>
                        <a:rPr lang="en-US" sz="1400" dirty="0" smtClean="0"/>
                        <a:t>• Lender – Originator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Buyer/Borrower</a:t>
                      </a:r>
                    </a:p>
                    <a:p>
                      <a:r>
                        <a:rPr lang="en-US" sz="1400" dirty="0" smtClean="0"/>
                        <a:t>• Lender – Processor</a:t>
                      </a:r>
                    </a:p>
                    <a:p>
                      <a:r>
                        <a:rPr lang="en-US" sz="1400" dirty="0" smtClean="0"/>
                        <a:t>• Appraiser</a:t>
                      </a:r>
                    </a:p>
                    <a:p>
                      <a:r>
                        <a:rPr lang="en-US" sz="1400" dirty="0" smtClean="0"/>
                        <a:t>• Title Company</a:t>
                      </a:r>
                    </a:p>
                    <a:p>
                      <a:r>
                        <a:rPr lang="en-US" sz="1400" dirty="0" smtClean="0"/>
                        <a:t>• Closing Agent/Attorney</a:t>
                      </a:r>
                    </a:p>
                    <a:p>
                      <a:r>
                        <a:rPr lang="en-US" sz="1400" dirty="0" smtClean="0"/>
                        <a:t>• Flood Provider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Lender – Processor</a:t>
                      </a:r>
                    </a:p>
                    <a:p>
                      <a:r>
                        <a:rPr lang="en-US" sz="1400" dirty="0" smtClean="0"/>
                        <a:t>• Buyer/Borrower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1405697">
                <a:tc>
                  <a:txBody>
                    <a:bodyPr/>
                    <a:lstStyle/>
                    <a:p>
                      <a:r>
                        <a:rPr lang="en-US" dirty="0" smtClean="0"/>
                        <a:t>Docs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Pre -Qualification Letter</a:t>
                      </a:r>
                    </a:p>
                    <a:p>
                      <a:r>
                        <a:rPr lang="en-US" sz="1400" dirty="0" smtClean="0"/>
                        <a:t>• Sales Contract</a:t>
                      </a:r>
                    </a:p>
                    <a:p>
                      <a:r>
                        <a:rPr lang="en-US" sz="1400" dirty="0" smtClean="0"/>
                        <a:t>• Earnest Money </a:t>
                      </a:r>
                      <a:r>
                        <a:rPr lang="en-US" sz="1400" dirty="0" smtClean="0"/>
                        <a:t>Deposit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Loan Application (URLA/1003)</a:t>
                      </a:r>
                    </a:p>
                    <a:p>
                      <a:r>
                        <a:rPr lang="en-US" sz="1400" dirty="0" smtClean="0"/>
                        <a:t>• Good Faith Estimate (GFE)</a:t>
                      </a:r>
                    </a:p>
                    <a:p>
                      <a:r>
                        <a:rPr lang="en-US" sz="1400" dirty="0" smtClean="0"/>
                        <a:t>• Truth In Lending Disclosure (TIL)</a:t>
                      </a:r>
                    </a:p>
                    <a:p>
                      <a:r>
                        <a:rPr lang="en-US" sz="1400" dirty="0" smtClean="0"/>
                        <a:t>• Disclosures</a:t>
                      </a:r>
                    </a:p>
                    <a:p>
                      <a:r>
                        <a:rPr lang="en-US" sz="1400" dirty="0" smtClean="0"/>
                        <a:t>• Credit Report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VOD</a:t>
                      </a:r>
                    </a:p>
                    <a:p>
                      <a:r>
                        <a:rPr lang="en-US" sz="1400" dirty="0" smtClean="0"/>
                        <a:t>• VOE</a:t>
                      </a:r>
                    </a:p>
                    <a:p>
                      <a:r>
                        <a:rPr lang="en-US" sz="1400" dirty="0" smtClean="0"/>
                        <a:t>• VOR/VOM</a:t>
                      </a:r>
                    </a:p>
                    <a:p>
                      <a:r>
                        <a:rPr lang="en-US" sz="1400" dirty="0" smtClean="0"/>
                        <a:t>• Appraisal</a:t>
                      </a:r>
                    </a:p>
                    <a:p>
                      <a:r>
                        <a:rPr lang="en-US" sz="1400" dirty="0" smtClean="0"/>
                        <a:t>• Flood Cert</a:t>
                      </a:r>
                    </a:p>
                    <a:p>
                      <a:r>
                        <a:rPr lang="en-US" sz="1400" dirty="0" smtClean="0"/>
                        <a:t>• Title Commitment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Initial Loan File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4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321" y="97940"/>
            <a:ext cx="7766936" cy="4059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Retail Channel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883" y="463662"/>
            <a:ext cx="8678512" cy="5882825"/>
          </a:xfrm>
        </p:spPr>
        <p:txBody>
          <a:bodyPr>
            <a:noAutofit/>
          </a:bodyPr>
          <a:lstStyle/>
          <a:p>
            <a:pPr algn="l">
              <a:spcBef>
                <a:spcPts val="200"/>
              </a:spcBef>
            </a:pPr>
            <a:r>
              <a:rPr lang="en-US" sz="2400" dirty="0"/>
              <a:t>loan </a:t>
            </a:r>
            <a:r>
              <a:rPr lang="en-US" sz="2400" dirty="0" smtClean="0"/>
              <a:t>lifecycle </a:t>
            </a:r>
            <a:r>
              <a:rPr lang="en-US" sz="2400" dirty="0"/>
              <a:t>activities from Origination through Post Closing</a:t>
            </a:r>
            <a:br>
              <a:rPr lang="en-US" sz="2400" dirty="0"/>
            </a:br>
            <a:r>
              <a:rPr lang="en-US" sz="2400" dirty="0" smtClean="0"/>
              <a:t>Retail </a:t>
            </a:r>
            <a:r>
              <a:rPr lang="en-US" sz="2400" dirty="0"/>
              <a:t>Channel - Purchase</a:t>
            </a:r>
          </a:p>
          <a:p>
            <a:pPr algn="l">
              <a:spcBef>
                <a:spcPts val="200"/>
              </a:spcBef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39619"/>
              </p:ext>
            </p:extLst>
          </p:nvPr>
        </p:nvGraphicFramePr>
        <p:xfrm>
          <a:off x="217842" y="1272790"/>
          <a:ext cx="11677596" cy="541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991"/>
                <a:gridCol w="3136150"/>
                <a:gridCol w="2124482"/>
                <a:gridCol w="3542270"/>
                <a:gridCol w="1894703"/>
              </a:tblGrid>
              <a:tr h="714674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Underwriting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Lender Evaluates the Loan Application for Approval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Lender Prepares for 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Closing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Buyer/ Borrower Signs Closing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Funding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Lender Issues Funds</a:t>
                      </a:r>
                    </a:p>
                  </a:txBody>
                  <a:tcPr/>
                </a:tc>
              </a:tr>
              <a:tr h="172732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Evaluate Collateral, Capacity,</a:t>
                      </a:r>
                    </a:p>
                    <a:p>
                      <a:r>
                        <a:rPr lang="en-US" sz="1400" dirty="0" smtClean="0"/>
                        <a:t>Character, and Capital</a:t>
                      </a:r>
                    </a:p>
                    <a:p>
                      <a:r>
                        <a:rPr lang="en-US" sz="1400" dirty="0" smtClean="0"/>
                        <a:t>• Review Appraisal</a:t>
                      </a:r>
                    </a:p>
                    <a:p>
                      <a:r>
                        <a:rPr lang="en-US" sz="1400" dirty="0" smtClean="0"/>
                        <a:t>• Determine Risks and Establish Loan Conditions</a:t>
                      </a:r>
                    </a:p>
                    <a:p>
                      <a:r>
                        <a:rPr lang="en-US" sz="1400" dirty="0" smtClean="0"/>
                        <a:t>• Ensure Conformity with Loan Program and Investor Requirements</a:t>
                      </a:r>
                    </a:p>
                    <a:p>
                      <a:r>
                        <a:rPr lang="en-US" sz="1400" dirty="0" smtClean="0"/>
                        <a:t>• Decisions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Issue Approval Letter</a:t>
                      </a:r>
                    </a:p>
                    <a:p>
                      <a:r>
                        <a:rPr lang="en-US" sz="1400" dirty="0" smtClean="0"/>
                        <a:t>• Communicate Conditions to Borrower</a:t>
                      </a:r>
                    </a:p>
                    <a:p>
                      <a:r>
                        <a:rPr lang="en-US" sz="1400" dirty="0" smtClean="0"/>
                        <a:t>• Pre-Closing Conditions are Received and Cleared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Figures and Closing Documents</a:t>
                      </a:r>
                    </a:p>
                    <a:p>
                      <a:r>
                        <a:rPr lang="en-US" sz="1400" dirty="0" smtClean="0"/>
                        <a:t>Sent to Title Company/Closing</a:t>
                      </a:r>
                    </a:p>
                    <a:p>
                      <a:r>
                        <a:rPr lang="en-US" sz="1400" dirty="0" smtClean="0"/>
                        <a:t>Attorney</a:t>
                      </a:r>
                    </a:p>
                    <a:p>
                      <a:r>
                        <a:rPr lang="en-US" sz="1400" dirty="0" smtClean="0"/>
                        <a:t>• Settlement Statements/HUD-1</a:t>
                      </a:r>
                    </a:p>
                    <a:p>
                      <a:r>
                        <a:rPr lang="en-US" sz="1400" dirty="0" smtClean="0"/>
                        <a:t>Prepared by Settlement Agent</a:t>
                      </a:r>
                    </a:p>
                    <a:p>
                      <a:r>
                        <a:rPr lang="en-US" sz="1400" dirty="0" smtClean="0"/>
                        <a:t>• Borrower and Seller Execute Real Estate and Loan Documents (Closing)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Lender Issues Funds to Closing</a:t>
                      </a:r>
                    </a:p>
                    <a:p>
                      <a:r>
                        <a:rPr lang="en-US" sz="1400" dirty="0" smtClean="0"/>
                        <a:t>Agent Via Check or Wire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15223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Parties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Lender – Underwriter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Lender – Processor</a:t>
                      </a:r>
                    </a:p>
                    <a:p>
                      <a:r>
                        <a:rPr lang="en-US" sz="1400" dirty="0" smtClean="0"/>
                        <a:t>• Buyer/Borrower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Lender – Closer</a:t>
                      </a:r>
                    </a:p>
                    <a:p>
                      <a:r>
                        <a:rPr lang="en-US" sz="1400" dirty="0" smtClean="0"/>
                        <a:t>• Closing/Settlement Agent (Title Company/Attorney)</a:t>
                      </a:r>
                    </a:p>
                    <a:p>
                      <a:r>
                        <a:rPr lang="en-US" sz="1400" dirty="0" smtClean="0"/>
                        <a:t>• Buyer/Borrower</a:t>
                      </a:r>
                    </a:p>
                    <a:p>
                      <a:r>
                        <a:rPr lang="en-US" sz="1400" dirty="0" smtClean="0"/>
                        <a:t>• Seller</a:t>
                      </a:r>
                    </a:p>
                    <a:p>
                      <a:r>
                        <a:rPr lang="en-US" sz="1400" dirty="0" smtClean="0"/>
                        <a:t>• Lender – Originator</a:t>
                      </a:r>
                    </a:p>
                    <a:p>
                      <a:r>
                        <a:rPr lang="en-US" sz="1400" dirty="0" smtClean="0"/>
                        <a:t>• Realtor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Lender – Closer or Funder</a:t>
                      </a:r>
                    </a:p>
                    <a:p>
                      <a:r>
                        <a:rPr lang="en-US" sz="1400" dirty="0" smtClean="0"/>
                        <a:t>• Closing/Settlement Agent (Title Company/Attorney)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12954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Docs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Approval/Commitment Letter (or</a:t>
                      </a:r>
                    </a:p>
                    <a:p>
                      <a:r>
                        <a:rPr lang="en-US" sz="1400" dirty="0" smtClean="0"/>
                        <a:t>Denial Letter)</a:t>
                      </a:r>
                    </a:p>
                    <a:p>
                      <a:r>
                        <a:rPr lang="en-US" sz="1400" dirty="0" smtClean="0"/>
                        <a:t>• Order MI Certificate – if applicable</a:t>
                      </a:r>
                    </a:p>
                    <a:p>
                      <a:r>
                        <a:rPr lang="en-US" sz="1400" dirty="0" smtClean="0"/>
                        <a:t>• Underwriting Transmittal</a:t>
                      </a:r>
                    </a:p>
                    <a:p>
                      <a:r>
                        <a:rPr lang="en-US" sz="1400" dirty="0" smtClean="0"/>
                        <a:t>(1008/MCAW/LAW)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Final Loan File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Promissory Note/Security Instrument</a:t>
                      </a:r>
                    </a:p>
                    <a:p>
                      <a:r>
                        <a:rPr lang="en-US" sz="1400" dirty="0" smtClean="0"/>
                        <a:t>• Final TIL</a:t>
                      </a:r>
                    </a:p>
                    <a:p>
                      <a:r>
                        <a:rPr lang="en-US" sz="1400" dirty="0" smtClean="0"/>
                        <a:t>• HUD -1</a:t>
                      </a:r>
                    </a:p>
                    <a:p>
                      <a:r>
                        <a:rPr lang="en-US" sz="1400" dirty="0" smtClean="0"/>
                        <a:t>• Misc. Closing Doc’s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Final/Executed Loan File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3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321" y="97940"/>
            <a:ext cx="7766936" cy="4059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Retail Channel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883" y="463662"/>
            <a:ext cx="8678512" cy="5882825"/>
          </a:xfrm>
        </p:spPr>
        <p:txBody>
          <a:bodyPr>
            <a:noAutofit/>
          </a:bodyPr>
          <a:lstStyle/>
          <a:p>
            <a:pPr algn="l">
              <a:spcBef>
                <a:spcPts val="200"/>
              </a:spcBef>
            </a:pPr>
            <a:r>
              <a:rPr lang="en-US" sz="2400" dirty="0"/>
              <a:t>loan </a:t>
            </a:r>
            <a:r>
              <a:rPr lang="en-US" sz="2400" dirty="0" smtClean="0"/>
              <a:t>lifecycle </a:t>
            </a:r>
            <a:r>
              <a:rPr lang="en-US" sz="2400" dirty="0"/>
              <a:t>activities from Origination through Post Closing</a:t>
            </a:r>
            <a:br>
              <a:rPr lang="en-US" sz="2400" dirty="0"/>
            </a:br>
            <a:r>
              <a:rPr lang="en-US" sz="2400" dirty="0" smtClean="0"/>
              <a:t>Retail </a:t>
            </a:r>
            <a:r>
              <a:rPr lang="en-US" sz="2400" dirty="0"/>
              <a:t>Channel - Purchase</a:t>
            </a:r>
          </a:p>
          <a:p>
            <a:pPr algn="l">
              <a:spcBef>
                <a:spcPts val="200"/>
              </a:spcBef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7901"/>
              </p:ext>
            </p:extLst>
          </p:nvPr>
        </p:nvGraphicFramePr>
        <p:xfrm>
          <a:off x="539118" y="1277231"/>
          <a:ext cx="11292098" cy="5139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17"/>
                <a:gridCol w="4506685"/>
                <a:gridCol w="5728996"/>
              </a:tblGrid>
              <a:tr h="775504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Disbursement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Closing Agent Completes 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Post-Closing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Lender Performs Post Closing Audit</a:t>
                      </a:r>
                    </a:p>
                  </a:txBody>
                  <a:tcPr/>
                </a:tc>
              </a:tr>
              <a:tr h="2102316">
                <a:tc>
                  <a:txBody>
                    <a:bodyPr/>
                    <a:lstStyle/>
                    <a:p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Proceeds Disbursed to Seller</a:t>
                      </a:r>
                    </a:p>
                    <a:p>
                      <a:r>
                        <a:rPr lang="en-US" sz="1400" dirty="0" smtClean="0"/>
                        <a:t>• Payoffs Disbursed -Funds Disbursed</a:t>
                      </a:r>
                    </a:p>
                    <a:p>
                      <a:r>
                        <a:rPr lang="en-US" sz="1400" dirty="0" smtClean="0"/>
                        <a:t>• Deed and Mortgage Sent to County for Recording</a:t>
                      </a:r>
                    </a:p>
                    <a:p>
                      <a:r>
                        <a:rPr lang="en-US" sz="1400" dirty="0" smtClean="0"/>
                        <a:t>• Executed Closing Documents Returned to Lender</a:t>
                      </a:r>
                    </a:p>
                    <a:p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Lender Receives Executed Closing Package From Agent</a:t>
                      </a:r>
                    </a:p>
                    <a:p>
                      <a:r>
                        <a:rPr lang="en-US" sz="1400" dirty="0" smtClean="0"/>
                        <a:t>• Merges Closing Package With Original Credit File</a:t>
                      </a:r>
                    </a:p>
                    <a:p>
                      <a:r>
                        <a:rPr lang="en-US" sz="1400" dirty="0" smtClean="0"/>
                        <a:t>• Audits Loan Package</a:t>
                      </a:r>
                    </a:p>
                    <a:p>
                      <a:r>
                        <a:rPr lang="en-US" sz="1400" dirty="0" smtClean="0"/>
                        <a:t>• Performs Follow Up on Outstanding Items</a:t>
                      </a:r>
                    </a:p>
                    <a:p>
                      <a:r>
                        <a:rPr lang="en-US" sz="1400" dirty="0" smtClean="0"/>
                        <a:t>• Reconciles Issues/Problems</a:t>
                      </a:r>
                    </a:p>
                    <a:p>
                      <a:r>
                        <a:rPr lang="en-US" sz="1400" dirty="0" smtClean="0"/>
                        <a:t>• Delivers Loan to Servicing or Prepares Loan for Sale to Investor</a:t>
                      </a:r>
                    </a:p>
                    <a:p>
                      <a:r>
                        <a:rPr lang="en-US" sz="1400" dirty="0" smtClean="0"/>
                        <a:t>• Submits Request to FHA (MIC) or VA (LGC) for Insurance Certificate (if applicable)</a:t>
                      </a:r>
                    </a:p>
                  </a:txBody>
                  <a:tcPr/>
                </a:tc>
              </a:tr>
              <a:tr h="855488">
                <a:tc>
                  <a:txBody>
                    <a:bodyPr/>
                    <a:lstStyle/>
                    <a:p>
                      <a:r>
                        <a:rPr lang="en-US" dirty="0" smtClean="0"/>
                        <a:t>Parties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Closing/Settlement Agent (Title Company/Attorney)</a:t>
                      </a:r>
                    </a:p>
                    <a:p>
                      <a:r>
                        <a:rPr lang="en-US" sz="1400" dirty="0" smtClean="0"/>
                        <a:t>• County Clerk and Recorder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Lender – Post Closer</a:t>
                      </a:r>
                    </a:p>
                    <a:p>
                      <a:r>
                        <a:rPr lang="en-US" sz="1400" dirty="0" smtClean="0"/>
                        <a:t>• Closing/Settlement Agent (Title Company/Attorney)</a:t>
                      </a:r>
                    </a:p>
                    <a:p>
                      <a:r>
                        <a:rPr lang="en-US" sz="1400" dirty="0" smtClean="0"/>
                        <a:t>• FHA or VA</a:t>
                      </a:r>
                    </a:p>
                  </a:txBody>
                  <a:tcPr/>
                </a:tc>
              </a:tr>
              <a:tr h="1405697">
                <a:tc>
                  <a:txBody>
                    <a:bodyPr/>
                    <a:lstStyle/>
                    <a:p>
                      <a:r>
                        <a:rPr lang="en-US" dirty="0" smtClean="0"/>
                        <a:t>Docs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Note</a:t>
                      </a:r>
                    </a:p>
                    <a:p>
                      <a:r>
                        <a:rPr lang="en-US" sz="1400" dirty="0" smtClean="0"/>
                        <a:t>• Documents to be Recorded</a:t>
                      </a:r>
                    </a:p>
                    <a:p>
                      <a:r>
                        <a:rPr lang="en-US" sz="1400" dirty="0" smtClean="0"/>
                        <a:t>• Executed Closing Documents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• Loan Review Checklists</a:t>
                      </a:r>
                    </a:p>
                    <a:p>
                      <a:r>
                        <a:rPr lang="en-US" sz="1400" dirty="0" smtClean="0"/>
                        <a:t>• Servicing Checklists</a:t>
                      </a:r>
                    </a:p>
                    <a:p>
                      <a:r>
                        <a:rPr lang="en-US" sz="1400" dirty="0" smtClean="0"/>
                        <a:t>• Shipping Checklists</a:t>
                      </a:r>
                    </a:p>
                    <a:p>
                      <a:r>
                        <a:rPr lang="en-US" sz="1400" dirty="0" smtClean="0"/>
                        <a:t>• FHA/VA Submission Forms If Applicable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4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569</TotalTime>
  <Words>754</Words>
  <Application>Microsoft Office PowerPoint</Application>
  <PresentationFormat>Widescreen</PresentationFormat>
  <Paragraphs>187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Industry Terminology</vt:lpstr>
      <vt:lpstr>Lending Channels</vt:lpstr>
      <vt:lpstr>Lending Channels</vt:lpstr>
      <vt:lpstr>Steps to obtaining a loan</vt:lpstr>
      <vt:lpstr>Retail Channel</vt:lpstr>
      <vt:lpstr>Retail Channel</vt:lpstr>
      <vt:lpstr>Retail Channel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Glossary of Mortgage Terms</dc:title>
  <dc:creator>Gaggelapally, Shyam</dc:creator>
  <cp:lastModifiedBy>Kumar, Ashish</cp:lastModifiedBy>
  <cp:revision>130</cp:revision>
  <dcterms:created xsi:type="dcterms:W3CDTF">2017-07-24T06:41:42Z</dcterms:created>
  <dcterms:modified xsi:type="dcterms:W3CDTF">2019-03-01T13:35:24Z</dcterms:modified>
</cp:coreProperties>
</file>