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>
      <p:cViewPr>
        <p:scale>
          <a:sx n="46" d="100"/>
          <a:sy n="46" d="100"/>
        </p:scale>
        <p:origin x="1000" y="13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588" y="1685623"/>
            <a:ext cx="13725525" cy="3585821"/>
          </a:xfrm>
        </p:spPr>
        <p:txBody>
          <a:bodyPr anchor="b"/>
          <a:lstStyle>
            <a:lvl1pPr algn="ctr">
              <a:defRPr sz="90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7588" y="5409728"/>
            <a:ext cx="13725525" cy="2486709"/>
          </a:xfrm>
        </p:spPr>
        <p:txBody>
          <a:bodyPr/>
          <a:lstStyle>
            <a:lvl1pPr marL="0" indent="0" algn="ctr">
              <a:buNone/>
              <a:defRPr sz="3602"/>
            </a:lvl1pPr>
            <a:lvl2pPr marL="686257" indent="0" algn="ctr">
              <a:buNone/>
              <a:defRPr sz="3002"/>
            </a:lvl2pPr>
            <a:lvl3pPr marL="1372514" indent="0" algn="ctr">
              <a:buNone/>
              <a:defRPr sz="2702"/>
            </a:lvl3pPr>
            <a:lvl4pPr marL="2058772" indent="0" algn="ctr">
              <a:buNone/>
              <a:defRPr sz="2402"/>
            </a:lvl4pPr>
            <a:lvl5pPr marL="2745029" indent="0" algn="ctr">
              <a:buNone/>
              <a:defRPr sz="2402"/>
            </a:lvl5pPr>
            <a:lvl6pPr marL="3431286" indent="0" algn="ctr">
              <a:buNone/>
              <a:defRPr sz="2402"/>
            </a:lvl6pPr>
            <a:lvl7pPr marL="4117543" indent="0" algn="ctr">
              <a:buNone/>
              <a:defRPr sz="2402"/>
            </a:lvl7pPr>
            <a:lvl8pPr marL="4803800" indent="0" algn="ctr">
              <a:buNone/>
              <a:defRPr sz="2402"/>
            </a:lvl8pPr>
            <a:lvl9pPr marL="5490058" indent="0" algn="ctr">
              <a:buNone/>
              <a:defRPr sz="240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1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4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96439" y="548363"/>
            <a:ext cx="3946088" cy="872852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173" y="548363"/>
            <a:ext cx="11609507" cy="872852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9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641" y="2567774"/>
            <a:ext cx="15784354" cy="4284388"/>
          </a:xfrm>
        </p:spPr>
        <p:txBody>
          <a:bodyPr anchor="b"/>
          <a:lstStyle>
            <a:lvl1pPr>
              <a:defRPr sz="900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8641" y="6892694"/>
            <a:ext cx="15784354" cy="2253059"/>
          </a:xfrm>
        </p:spPr>
        <p:txBody>
          <a:bodyPr/>
          <a:lstStyle>
            <a:lvl1pPr marL="0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1pPr>
            <a:lvl2pPr marL="686257" indent="0">
              <a:buNone/>
              <a:defRPr sz="30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5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173" y="2741818"/>
            <a:ext cx="7777798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4729" y="2741818"/>
            <a:ext cx="7777798" cy="65350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73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557" y="548365"/>
            <a:ext cx="15784354" cy="19907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558" y="2524858"/>
            <a:ext cx="7742053" cy="1237394"/>
          </a:xfrm>
        </p:spPr>
        <p:txBody>
          <a:bodyPr anchor="b"/>
          <a:lstStyle>
            <a:lvl1pPr marL="0" indent="0"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0558" y="3762252"/>
            <a:ext cx="7742053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64729" y="2524858"/>
            <a:ext cx="7780181" cy="1237394"/>
          </a:xfrm>
        </p:spPr>
        <p:txBody>
          <a:bodyPr anchor="b"/>
          <a:lstStyle>
            <a:lvl1pPr marL="0" indent="0">
              <a:buNone/>
              <a:defRPr sz="3602" b="1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64729" y="3762252"/>
            <a:ext cx="7780181" cy="553370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24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6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5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557" y="686647"/>
            <a:ext cx="5902452" cy="2403263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181" y="1482967"/>
            <a:ext cx="9264729" cy="7319463"/>
          </a:xfrm>
        </p:spPr>
        <p:txBody>
          <a:bodyPr/>
          <a:lstStyle>
            <a:lvl1pPr>
              <a:defRPr sz="4803"/>
            </a:lvl1pPr>
            <a:lvl2pPr>
              <a:defRPr sz="4203"/>
            </a:lvl2pPr>
            <a:lvl3pPr>
              <a:defRPr sz="3602"/>
            </a:lvl3pPr>
            <a:lvl4pPr>
              <a:defRPr sz="3002"/>
            </a:lvl4pPr>
            <a:lvl5pPr>
              <a:defRPr sz="3002"/>
            </a:lvl5pPr>
            <a:lvl6pPr>
              <a:defRPr sz="3002"/>
            </a:lvl6pPr>
            <a:lvl7pPr>
              <a:defRPr sz="3002"/>
            </a:lvl7pPr>
            <a:lvl8pPr>
              <a:defRPr sz="3002"/>
            </a:lvl8pPr>
            <a:lvl9pPr>
              <a:defRPr sz="30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557" y="3089910"/>
            <a:ext cx="5902452" cy="572444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53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557" y="686647"/>
            <a:ext cx="5902452" cy="2403263"/>
          </a:xfrm>
        </p:spPr>
        <p:txBody>
          <a:bodyPr anchor="b"/>
          <a:lstStyle>
            <a:lvl1pPr>
              <a:defRPr sz="480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0181" y="1482967"/>
            <a:ext cx="9264729" cy="7319463"/>
          </a:xfrm>
        </p:spPr>
        <p:txBody>
          <a:bodyPr anchor="t"/>
          <a:lstStyle>
            <a:lvl1pPr marL="0" indent="0">
              <a:buNone/>
              <a:defRPr sz="4803"/>
            </a:lvl1pPr>
            <a:lvl2pPr marL="686257" indent="0">
              <a:buNone/>
              <a:defRPr sz="4203"/>
            </a:lvl2pPr>
            <a:lvl3pPr marL="1372514" indent="0">
              <a:buNone/>
              <a:defRPr sz="3602"/>
            </a:lvl3pPr>
            <a:lvl4pPr marL="2058772" indent="0">
              <a:buNone/>
              <a:defRPr sz="3002"/>
            </a:lvl4pPr>
            <a:lvl5pPr marL="2745029" indent="0">
              <a:buNone/>
              <a:defRPr sz="3002"/>
            </a:lvl5pPr>
            <a:lvl6pPr marL="3431286" indent="0">
              <a:buNone/>
              <a:defRPr sz="3002"/>
            </a:lvl6pPr>
            <a:lvl7pPr marL="4117543" indent="0">
              <a:buNone/>
              <a:defRPr sz="3002"/>
            </a:lvl7pPr>
            <a:lvl8pPr marL="4803800" indent="0">
              <a:buNone/>
              <a:defRPr sz="3002"/>
            </a:lvl8pPr>
            <a:lvl9pPr marL="5490058" indent="0">
              <a:buNone/>
              <a:defRPr sz="30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0557" y="3089910"/>
            <a:ext cx="5902452" cy="5724440"/>
          </a:xfrm>
        </p:spPr>
        <p:txBody>
          <a:bodyPr/>
          <a:lstStyle>
            <a:lvl1pPr marL="0" indent="0">
              <a:buNone/>
              <a:defRPr sz="2402"/>
            </a:lvl1pPr>
            <a:lvl2pPr marL="686257" indent="0">
              <a:buNone/>
              <a:defRPr sz="2101"/>
            </a:lvl2pPr>
            <a:lvl3pPr marL="1372514" indent="0">
              <a:buNone/>
              <a:defRPr sz="1801"/>
            </a:lvl3pPr>
            <a:lvl4pPr marL="2058772" indent="0">
              <a:buNone/>
              <a:defRPr sz="1501"/>
            </a:lvl4pPr>
            <a:lvl5pPr marL="2745029" indent="0">
              <a:buNone/>
              <a:defRPr sz="1501"/>
            </a:lvl5pPr>
            <a:lvl6pPr marL="3431286" indent="0">
              <a:buNone/>
              <a:defRPr sz="1501"/>
            </a:lvl6pPr>
            <a:lvl7pPr marL="4117543" indent="0">
              <a:buNone/>
              <a:defRPr sz="1501"/>
            </a:lvl7pPr>
            <a:lvl8pPr marL="4803800" indent="0">
              <a:buNone/>
              <a:defRPr sz="1501"/>
            </a:lvl8pPr>
            <a:lvl9pPr marL="5490058" indent="0">
              <a:buNone/>
              <a:defRPr sz="150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6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173" y="548365"/>
            <a:ext cx="15784354" cy="199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173" y="2741818"/>
            <a:ext cx="15784354" cy="6535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173" y="9546297"/>
            <a:ext cx="41176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2107" y="9546297"/>
            <a:ext cx="6176486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24869" y="9546297"/>
            <a:ext cx="4117658" cy="548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675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372514" rtl="0" eaLnBrk="1" latinLnBrk="0" hangingPunct="1">
        <a:lnSpc>
          <a:spcPct val="90000"/>
        </a:lnSpc>
        <a:spcBef>
          <a:spcPct val="0"/>
        </a:spcBef>
        <a:buNone/>
        <a:defRPr sz="66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129" indent="-343129" algn="l" defTabSz="1372514" rtl="0" eaLnBrk="1" latinLnBrk="0" hangingPunct="1">
        <a:lnSpc>
          <a:spcPct val="90000"/>
        </a:lnSpc>
        <a:spcBef>
          <a:spcPts val="1501"/>
        </a:spcBef>
        <a:buFont typeface="Arial" panose="020B0604020202020204" pitchFamily="34" charset="0"/>
        <a:buChar char="•"/>
        <a:defRPr sz="4203" kern="1200">
          <a:solidFill>
            <a:schemeClr val="tx1"/>
          </a:solidFill>
          <a:latin typeface="+mn-lt"/>
          <a:ea typeface="+mn-ea"/>
          <a:cs typeface="+mn-cs"/>
        </a:defRPr>
      </a:lvl1pPr>
      <a:lvl2pPr marL="1029386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2pPr>
      <a:lvl3pPr marL="1715643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2" kern="1200">
          <a:solidFill>
            <a:schemeClr val="tx1"/>
          </a:solidFill>
          <a:latin typeface="+mn-lt"/>
          <a:ea typeface="+mn-ea"/>
          <a:cs typeface="+mn-cs"/>
        </a:defRPr>
      </a:lvl3pPr>
      <a:lvl4pPr marL="2401900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3088157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774415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460672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5146929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833186" indent="-343129" algn="l" defTabSz="137251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1372514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3484" y="1519794"/>
            <a:ext cx="8540115" cy="2986074"/>
          </a:xfrm>
          <a:prstGeom prst="rect">
            <a:avLst/>
          </a:prstGeom>
        </p:spPr>
        <p:txBody>
          <a:bodyPr vert="horz" wrap="square" lIns="0" tIns="15875" rIns="0" bIns="0" rtlCol="0" anchor="b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25"/>
              </a:spcBef>
            </a:pPr>
            <a:r>
              <a:rPr sz="9650" b="1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650" b="1" spc="13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9650" b="1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650" b="1" spc="65" dirty="0">
                <a:solidFill>
                  <a:srgbClr val="FFFFFF"/>
                </a:solidFill>
                <a:latin typeface="Cambria"/>
                <a:cs typeface="Cambria"/>
              </a:rPr>
              <a:t>Expense </a:t>
            </a:r>
            <a:r>
              <a:rPr sz="9650" b="1" spc="100" dirty="0">
                <a:solidFill>
                  <a:srgbClr val="FFFFFF"/>
                </a:solidFill>
                <a:latin typeface="Cambria"/>
                <a:cs typeface="Cambria"/>
              </a:rPr>
              <a:t>Tracker</a:t>
            </a:r>
            <a:r>
              <a:rPr sz="9650" b="1" spc="-5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9650" b="1" spc="170" dirty="0">
                <a:solidFill>
                  <a:srgbClr val="FFFFFF"/>
                </a:solidFill>
                <a:latin typeface="Cambria"/>
                <a:cs typeface="Cambria"/>
              </a:rPr>
              <a:t>App </a:t>
            </a:r>
            <a:endParaRPr sz="965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9" y="1143000"/>
            <a:ext cx="5122068" cy="8000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785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Introduction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9776" y="3902555"/>
            <a:ext cx="2061226" cy="308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69257" y="4350230"/>
            <a:ext cx="1978179" cy="308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60902" y="2886463"/>
            <a:ext cx="6217920" cy="35382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38784" marR="5080" indent="496570" algn="r">
              <a:lnSpc>
                <a:spcPct val="114399"/>
              </a:lnSpc>
              <a:spcBef>
                <a:spcPts val="50"/>
              </a:spcBef>
              <a:tabLst>
                <a:tab pos="4452620" algn="l"/>
              </a:tabLst>
            </a:pPr>
            <a:r>
              <a:rPr sz="2450" spc="80" dirty="0">
                <a:latin typeface="Verdana"/>
                <a:cs typeface="Verdana"/>
              </a:rPr>
              <a:t>Welcome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the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world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550" i="1" spc="-35" dirty="0">
                <a:latin typeface="Verdana"/>
                <a:cs typeface="Verdana"/>
              </a:rPr>
              <a:t>expense </a:t>
            </a:r>
            <a:r>
              <a:rPr sz="2550" i="1" spc="-55" dirty="0">
                <a:latin typeface="Verdana"/>
                <a:cs typeface="Verdana"/>
              </a:rPr>
              <a:t>tracking</a:t>
            </a:r>
            <a:r>
              <a:rPr sz="2450" spc="-55" dirty="0">
                <a:latin typeface="Verdana"/>
                <a:cs typeface="Verdana"/>
              </a:rPr>
              <a:t>!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90" dirty="0">
                <a:latin typeface="Verdana"/>
                <a:cs typeface="Verdana"/>
              </a:rPr>
              <a:t>In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this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presentation,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will </a:t>
            </a:r>
            <a:r>
              <a:rPr sz="2450" spc="-10" dirty="0">
                <a:latin typeface="Verdana"/>
                <a:cs typeface="Verdana"/>
              </a:rPr>
              <a:t>explore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the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80" dirty="0">
                <a:latin typeface="Verdana"/>
                <a:cs typeface="Verdana"/>
              </a:rPr>
              <a:t>impact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of</a:t>
            </a:r>
            <a:endParaRPr sz="2450">
              <a:latin typeface="Verdana"/>
              <a:cs typeface="Verdana"/>
            </a:endParaRPr>
          </a:p>
          <a:p>
            <a:pPr marL="274955">
              <a:lnSpc>
                <a:spcPct val="100000"/>
              </a:lnSpc>
              <a:spcBef>
                <a:spcPts val="585"/>
              </a:spcBef>
            </a:pPr>
            <a:r>
              <a:rPr sz="2450" dirty="0">
                <a:latin typeface="Verdana"/>
                <a:cs typeface="Verdana"/>
              </a:rPr>
              <a:t>expense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tracker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apps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on</a:t>
            </a:r>
            <a:endParaRPr sz="2450">
              <a:latin typeface="Verdana"/>
              <a:cs typeface="Verdana"/>
            </a:endParaRPr>
          </a:p>
          <a:p>
            <a:pPr marL="408940" marR="5080" indent="-396875" algn="r">
              <a:lnSpc>
                <a:spcPct val="117300"/>
              </a:lnSpc>
            </a:pP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finances.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Discover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how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these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apps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help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you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gain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better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control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over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expenses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achieve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50" dirty="0">
                <a:latin typeface="Verdana"/>
                <a:cs typeface="Verdana"/>
              </a:rPr>
              <a:t>financial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goals.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81195">
              <a:lnSpc>
                <a:spcPct val="100000"/>
              </a:lnSpc>
              <a:spcBef>
                <a:spcPts val="100"/>
              </a:spcBef>
            </a:pPr>
            <a:r>
              <a:rPr sz="4500" dirty="0"/>
              <a:t>Slide</a:t>
            </a:r>
            <a:r>
              <a:rPr sz="4500" spc="150" dirty="0"/>
              <a:t> </a:t>
            </a:r>
            <a:r>
              <a:rPr sz="4500" cap="small" spc="-615" dirty="0"/>
              <a:t>2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0633" y="3026256"/>
            <a:ext cx="2898237" cy="3087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6432" y="5664680"/>
            <a:ext cx="1372251" cy="3072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89477" y="2884528"/>
            <a:ext cx="6189345" cy="3101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50" spc="65" dirty="0">
                <a:latin typeface="Verdana"/>
                <a:cs typeface="Verdana"/>
              </a:rPr>
              <a:t>Understanding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endParaRPr sz="2450">
              <a:latin typeface="Verdana"/>
              <a:cs typeface="Verdana"/>
            </a:endParaRPr>
          </a:p>
          <a:p>
            <a:pPr marL="481330" marR="5080" indent="958215" algn="r">
              <a:lnSpc>
                <a:spcPct val="117300"/>
              </a:lnSpc>
            </a:pPr>
            <a:r>
              <a:rPr sz="2450" spc="-50" dirty="0">
                <a:latin typeface="Verdana"/>
                <a:cs typeface="Verdana"/>
              </a:rPr>
              <a:t>is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crucial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effective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financial </a:t>
            </a:r>
            <a:r>
              <a:rPr sz="2450" spc="50" dirty="0">
                <a:latin typeface="Verdana"/>
                <a:cs typeface="Verdana"/>
              </a:rPr>
              <a:t>management.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100" dirty="0">
                <a:latin typeface="Verdana"/>
                <a:cs typeface="Verdana"/>
              </a:rPr>
              <a:t>With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expense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tracker</a:t>
            </a:r>
            <a:endParaRPr sz="2450">
              <a:latin typeface="Verdana"/>
              <a:cs typeface="Verdana"/>
            </a:endParaRPr>
          </a:p>
          <a:p>
            <a:pPr marL="151765" marR="5080" indent="512445" algn="r">
              <a:lnSpc>
                <a:spcPct val="117300"/>
              </a:lnSpc>
              <a:spcBef>
                <a:spcPts val="75"/>
              </a:spcBef>
            </a:pPr>
            <a:r>
              <a:rPr sz="2450" spc="-35" dirty="0">
                <a:latin typeface="Verdana"/>
                <a:cs typeface="Verdana"/>
              </a:rPr>
              <a:t>apps,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you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easily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categorize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and </a:t>
            </a:r>
            <a:r>
              <a:rPr sz="2450" spc="-20" dirty="0">
                <a:latin typeface="Verdana"/>
                <a:cs typeface="Verdana"/>
              </a:rPr>
              <a:t>analyze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expenses,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identify</a:t>
            </a:r>
            <a:r>
              <a:rPr sz="2450" spc="-12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trends,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make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informed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decisions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budget.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0"/>
            <a:ext cx="9143851" cy="102868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1515">
              <a:lnSpc>
                <a:spcPct val="100000"/>
              </a:lnSpc>
              <a:spcBef>
                <a:spcPts val="100"/>
              </a:spcBef>
            </a:pPr>
            <a:r>
              <a:rPr sz="4500" spc="-260" dirty="0">
                <a:latin typeface="Georgia"/>
                <a:cs typeface="Georgia"/>
              </a:rPr>
              <a:t>Slide</a:t>
            </a:r>
            <a:r>
              <a:rPr sz="4500" spc="-120" dirty="0">
                <a:latin typeface="Georgia"/>
                <a:cs typeface="Georgia"/>
              </a:rPr>
              <a:t> </a:t>
            </a:r>
            <a:r>
              <a:rPr sz="4500" spc="-680" dirty="0">
                <a:latin typeface="Georgia"/>
                <a:cs typeface="Georgia"/>
              </a:rPr>
              <a:t>3</a:t>
            </a:r>
            <a:endParaRPr sz="450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2572" y="3464405"/>
            <a:ext cx="1436312" cy="2477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69246" y="3902555"/>
            <a:ext cx="1712600" cy="308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06928" y="5293140"/>
            <a:ext cx="1401774" cy="2421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62415" y="2884528"/>
            <a:ext cx="6016625" cy="22256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605"/>
              </a:spcBef>
            </a:pPr>
            <a:r>
              <a:rPr sz="2450" spc="-114" dirty="0">
                <a:latin typeface="Verdana"/>
                <a:cs typeface="Verdana"/>
              </a:rPr>
              <a:t>Say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goodbye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manual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data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entry!</a:t>
            </a:r>
            <a:endParaRPr sz="2450">
              <a:latin typeface="Verdana"/>
              <a:cs typeface="Verdana"/>
            </a:endParaRPr>
          </a:p>
          <a:p>
            <a:pPr marL="302895">
              <a:lnSpc>
                <a:spcPct val="100000"/>
              </a:lnSpc>
              <a:spcBef>
                <a:spcPts val="509"/>
              </a:spcBef>
            </a:pPr>
            <a:r>
              <a:rPr sz="2450" dirty="0">
                <a:latin typeface="Verdana"/>
                <a:cs typeface="Verdana"/>
              </a:rPr>
              <a:t>Expense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tracker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apps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offer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09"/>
              </a:spcBef>
            </a:pPr>
            <a:r>
              <a:rPr sz="2450" spc="75" dirty="0">
                <a:latin typeface="Verdana"/>
                <a:cs typeface="Verdana"/>
              </a:rPr>
              <a:t>with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bank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accounts</a:t>
            </a:r>
            <a:endParaRPr sz="2450">
              <a:latin typeface="Verdana"/>
              <a:cs typeface="Verdana"/>
            </a:endParaRPr>
          </a:p>
          <a:p>
            <a:pPr marL="12700" marR="5080" indent="1150620" algn="r">
              <a:lnSpc>
                <a:spcPct val="117300"/>
              </a:lnSpc>
              <a:spcBef>
                <a:spcPts val="75"/>
              </a:spcBef>
            </a:pP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credit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cards,</a:t>
            </a:r>
            <a:r>
              <a:rPr sz="2450" spc="-1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automatically </a:t>
            </a:r>
            <a:r>
              <a:rPr sz="2450" spc="75" dirty="0">
                <a:latin typeface="Verdana"/>
                <a:cs typeface="Verdana"/>
              </a:rPr>
              <a:t>importing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transactions.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This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70" dirty="0">
                <a:latin typeface="Verdana"/>
                <a:cs typeface="Verdana"/>
              </a:rPr>
              <a:t>saves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you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8277" y="5145763"/>
            <a:ext cx="27717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65" dirty="0">
                <a:latin typeface="Verdana"/>
                <a:cs typeface="Verdana"/>
              </a:rPr>
              <a:t>time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ensures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7874" y="5084803"/>
            <a:ext cx="234124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4205">
              <a:lnSpc>
                <a:spcPct val="117300"/>
              </a:lnSpc>
              <a:spcBef>
                <a:spcPts val="95"/>
              </a:spcBef>
            </a:pP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tracking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expenses.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91380"/>
            <a:ext cx="9143851" cy="10195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38102" y="2129135"/>
            <a:ext cx="18700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Slide</a:t>
            </a:r>
            <a:r>
              <a:rPr spc="-90" dirty="0"/>
              <a:t> </a:t>
            </a:r>
            <a:r>
              <a:rPr spc="-95" dirty="0"/>
              <a:t>4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4857" y="5153754"/>
            <a:ext cx="1470090" cy="2494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3761" y="4269541"/>
            <a:ext cx="1710464" cy="2477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33301" y="3251513"/>
            <a:ext cx="6132195" cy="31019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70"/>
              </a:spcBef>
              <a:tabLst>
                <a:tab pos="4220845" algn="l"/>
              </a:tabLst>
            </a:pPr>
            <a:r>
              <a:rPr sz="2450" spc="100" dirty="0">
                <a:latin typeface="Verdana"/>
                <a:cs typeface="Verdana"/>
              </a:rPr>
              <a:t>Managing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multiple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financial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accounts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be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overwhelming.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Expense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tracker </a:t>
            </a:r>
            <a:r>
              <a:rPr sz="2450" spc="50" dirty="0">
                <a:latin typeface="Verdana"/>
                <a:cs typeface="Verdana"/>
              </a:rPr>
              <a:t>apps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provide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</a:t>
            </a:r>
            <a:r>
              <a:rPr sz="2450" dirty="0">
                <a:latin typeface="Verdana"/>
                <a:cs typeface="Verdana"/>
              </a:rPr>
              <a:t>	platform</a:t>
            </a:r>
            <a:r>
              <a:rPr sz="2450" spc="8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 </a:t>
            </a:r>
            <a:r>
              <a:rPr sz="2450" dirty="0">
                <a:latin typeface="Verdana"/>
                <a:cs typeface="Verdana"/>
              </a:rPr>
              <a:t>view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all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accounts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one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place.</a:t>
            </a:r>
            <a:endParaRPr sz="2450" dirty="0">
              <a:latin typeface="Verdana"/>
              <a:cs typeface="Verdana"/>
            </a:endParaRPr>
          </a:p>
          <a:p>
            <a:pPr marL="12700" marR="409575">
              <a:lnSpc>
                <a:spcPct val="117300"/>
              </a:lnSpc>
              <a:tabLst>
                <a:tab pos="3587750" algn="l"/>
              </a:tabLst>
            </a:pPr>
            <a:r>
              <a:rPr sz="2450" spc="60" dirty="0">
                <a:latin typeface="Verdana"/>
                <a:cs typeface="Verdana"/>
              </a:rPr>
              <a:t>Monitor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dirty="0">
                <a:latin typeface="Verdana"/>
                <a:cs typeface="Verdana"/>
              </a:rPr>
              <a:t>	</a:t>
            </a: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track investments,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stay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on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top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 </a:t>
            </a:r>
            <a:r>
              <a:rPr sz="2450" spc="50" dirty="0">
                <a:latin typeface="Verdana"/>
                <a:cs typeface="Verdana"/>
              </a:rPr>
              <a:t>financial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health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effortlessly.</a:t>
            </a:r>
            <a:endParaRPr sz="24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53197" y="1143000"/>
              <a:ext cx="6496049" cy="79628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94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Slide</a:t>
            </a:r>
            <a:r>
              <a:rPr spc="20" dirty="0"/>
              <a:t> </a:t>
            </a:r>
            <a:r>
              <a:rPr spc="-545" dirty="0"/>
              <a:t>5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8078" y="3831391"/>
            <a:ext cx="1807276" cy="2477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7157" y="4269541"/>
            <a:ext cx="1296406" cy="3087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2294" y="6031666"/>
            <a:ext cx="2763077" cy="308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3325" y="5155366"/>
            <a:ext cx="857610" cy="2477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16633" y="5591904"/>
            <a:ext cx="1414649" cy="2494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33301" y="3251513"/>
            <a:ext cx="6326505" cy="3101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0175">
              <a:lnSpc>
                <a:spcPct val="117300"/>
              </a:lnSpc>
              <a:spcBef>
                <a:spcPts val="95"/>
              </a:spcBef>
            </a:pPr>
            <a:r>
              <a:rPr sz="2450" spc="100" dirty="0">
                <a:latin typeface="Verdana"/>
                <a:cs typeface="Verdana"/>
              </a:rPr>
              <a:t>Budgeting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made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120" dirty="0">
                <a:latin typeface="Verdana"/>
                <a:cs typeface="Verdana"/>
              </a:rPr>
              <a:t>easy!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Expense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tracker </a:t>
            </a:r>
            <a:r>
              <a:rPr sz="2450" spc="50" dirty="0">
                <a:latin typeface="Verdana"/>
                <a:cs typeface="Verdana"/>
              </a:rPr>
              <a:t>apps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empower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you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set</a:t>
            </a:r>
            <a:endParaRPr sz="2450">
              <a:latin typeface="Verdana"/>
              <a:cs typeface="Verdana"/>
            </a:endParaRPr>
          </a:p>
          <a:p>
            <a:pPr marL="12700" marR="5080" indent="1406525">
              <a:lnSpc>
                <a:spcPts val="3529"/>
              </a:lnSpc>
              <a:spcBef>
                <a:spcPts val="135"/>
              </a:spcBef>
            </a:pP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different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categories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track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progress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in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65" dirty="0">
                <a:latin typeface="Verdana"/>
                <a:cs typeface="Verdana"/>
              </a:rPr>
              <a:t>real-</a:t>
            </a:r>
            <a:r>
              <a:rPr sz="2450" spc="-25" dirty="0">
                <a:latin typeface="Verdana"/>
                <a:cs typeface="Verdana"/>
              </a:rPr>
              <a:t>time.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Receive</a:t>
            </a:r>
            <a:endParaRPr sz="2450">
              <a:latin typeface="Verdana"/>
              <a:cs typeface="Verdana"/>
            </a:endParaRPr>
          </a:p>
          <a:p>
            <a:pPr marL="966469">
              <a:lnSpc>
                <a:spcPct val="100000"/>
              </a:lnSpc>
              <a:spcBef>
                <a:spcPts val="290"/>
              </a:spcBef>
            </a:pPr>
            <a:r>
              <a:rPr sz="2450" spc="105" dirty="0">
                <a:latin typeface="Verdana"/>
                <a:cs typeface="Verdana"/>
              </a:rPr>
              <a:t>when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you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exceed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budget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450" spc="-40" dirty="0">
                <a:latin typeface="Verdana"/>
                <a:cs typeface="Verdana"/>
              </a:rPr>
              <a:t>limits,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helping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you</a:t>
            </a:r>
            <a:r>
              <a:rPr sz="2450" spc="-1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make</a:t>
            </a:r>
            <a:endParaRPr sz="2450">
              <a:latin typeface="Verdana"/>
              <a:cs typeface="Verdana"/>
            </a:endParaRPr>
          </a:p>
          <a:p>
            <a:pPr marL="2778760">
              <a:lnSpc>
                <a:spcPct val="100000"/>
              </a:lnSpc>
              <a:spcBef>
                <a:spcPts val="509"/>
              </a:spcBef>
            </a:pPr>
            <a:r>
              <a:rPr sz="2450" spc="-415" dirty="0">
                <a:latin typeface="Verdana"/>
                <a:cs typeface="Verdana"/>
              </a:rPr>
              <a:t>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95516" y="9055843"/>
            <a:ext cx="5897245" cy="1228725"/>
          </a:xfrm>
          <a:custGeom>
            <a:avLst/>
            <a:gdLst/>
            <a:ahLst/>
            <a:cxnLst/>
            <a:rect l="l" t="t" r="r" b="b"/>
            <a:pathLst>
              <a:path w="5897245" h="1228725">
                <a:moveTo>
                  <a:pt x="5897026" y="1228216"/>
                </a:moveTo>
                <a:lnTo>
                  <a:pt x="0" y="1228216"/>
                </a:lnTo>
                <a:lnTo>
                  <a:pt x="0" y="0"/>
                </a:lnTo>
                <a:lnTo>
                  <a:pt x="5897026" y="0"/>
                </a:lnTo>
                <a:lnTo>
                  <a:pt x="5897026" y="1228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815725" y="-1436"/>
            <a:ext cx="6472555" cy="10287000"/>
          </a:xfrm>
          <a:custGeom>
            <a:avLst/>
            <a:gdLst/>
            <a:ahLst/>
            <a:cxnLst/>
            <a:rect l="l" t="t" r="r" b="b"/>
            <a:pathLst>
              <a:path w="6472555" h="10287000">
                <a:moveTo>
                  <a:pt x="6472263" y="0"/>
                </a:moveTo>
                <a:lnTo>
                  <a:pt x="0" y="0"/>
                </a:lnTo>
                <a:lnTo>
                  <a:pt x="0" y="1225372"/>
                </a:lnTo>
                <a:lnTo>
                  <a:pt x="5246255" y="1225372"/>
                </a:lnTo>
                <a:lnTo>
                  <a:pt x="5246255" y="9061425"/>
                </a:lnTo>
                <a:lnTo>
                  <a:pt x="0" y="9061425"/>
                </a:lnTo>
                <a:lnTo>
                  <a:pt x="0" y="10286797"/>
                </a:lnTo>
                <a:lnTo>
                  <a:pt x="6472263" y="10286797"/>
                </a:lnTo>
                <a:lnTo>
                  <a:pt x="6472263" y="9061425"/>
                </a:lnTo>
                <a:lnTo>
                  <a:pt x="6472263" y="1225372"/>
                </a:lnTo>
                <a:lnTo>
                  <a:pt x="6472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-1" y="-1446"/>
            <a:ext cx="12092940" cy="10287000"/>
            <a:chOff x="-1" y="-1446"/>
            <a:chExt cx="12092940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-1436"/>
              <a:ext cx="12092940" cy="10287000"/>
            </a:xfrm>
            <a:custGeom>
              <a:avLst/>
              <a:gdLst/>
              <a:ahLst/>
              <a:cxnLst/>
              <a:rect l="l" t="t" r="r" b="b"/>
              <a:pathLst>
                <a:path w="12092940" h="10287000">
                  <a:moveTo>
                    <a:pt x="12092534" y="1511"/>
                  </a:moveTo>
                  <a:lnTo>
                    <a:pt x="6472250" y="1511"/>
                  </a:lnTo>
                  <a:lnTo>
                    <a:pt x="6472250" y="0"/>
                  </a:lnTo>
                  <a:lnTo>
                    <a:pt x="0" y="0"/>
                  </a:lnTo>
                  <a:lnTo>
                    <a:pt x="0" y="1225372"/>
                  </a:lnTo>
                  <a:lnTo>
                    <a:pt x="0" y="9061425"/>
                  </a:lnTo>
                  <a:lnTo>
                    <a:pt x="0" y="10286797"/>
                  </a:lnTo>
                  <a:lnTo>
                    <a:pt x="6472250" y="10286797"/>
                  </a:lnTo>
                  <a:lnTo>
                    <a:pt x="6472250" y="9061425"/>
                  </a:lnTo>
                  <a:lnTo>
                    <a:pt x="1225994" y="9061425"/>
                  </a:lnTo>
                  <a:lnTo>
                    <a:pt x="1225994" y="1225372"/>
                  </a:lnTo>
                  <a:lnTo>
                    <a:pt x="6195504" y="1225372"/>
                  </a:lnTo>
                  <a:lnTo>
                    <a:pt x="6195504" y="1229728"/>
                  </a:lnTo>
                  <a:lnTo>
                    <a:pt x="12092534" y="1229728"/>
                  </a:lnTo>
                  <a:lnTo>
                    <a:pt x="12092534" y="15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6735" y="6341078"/>
              <a:ext cx="824045" cy="3087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35928" y="2654250"/>
            <a:ext cx="6006465" cy="1361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750" spc="240" dirty="0"/>
              <a:t>Conclusion</a:t>
            </a:r>
            <a:endParaRPr sz="87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9928" y="5958467"/>
            <a:ext cx="1335986" cy="2494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71409" y="4736310"/>
            <a:ext cx="9657715" cy="19265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90170" marR="5080" indent="-635" algn="ctr">
              <a:lnSpc>
                <a:spcPct val="102000"/>
              </a:lnSpc>
              <a:spcBef>
                <a:spcPts val="65"/>
              </a:spcBef>
            </a:pPr>
            <a:r>
              <a:rPr sz="2450" dirty="0">
                <a:latin typeface="Verdana"/>
                <a:cs typeface="Verdana"/>
              </a:rPr>
              <a:t>The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expense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tracker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app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revolution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has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transformed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the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way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manage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our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finances.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By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leveraging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these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powerful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tools, </a:t>
            </a:r>
            <a:r>
              <a:rPr sz="2450" dirty="0">
                <a:latin typeface="Verdana"/>
                <a:cs typeface="Verdana"/>
              </a:rPr>
              <a:t>you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can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gain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control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over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45" dirty="0">
                <a:latin typeface="Verdana"/>
                <a:cs typeface="Verdana"/>
              </a:rPr>
              <a:t>expenses,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make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smarter</a:t>
            </a:r>
            <a:endParaRPr sz="2450">
              <a:latin typeface="Verdana"/>
              <a:cs typeface="Verdana"/>
            </a:endParaRPr>
          </a:p>
          <a:p>
            <a:pPr marR="1355725" algn="ctr">
              <a:lnSpc>
                <a:spcPct val="100000"/>
              </a:lnSpc>
              <a:spcBef>
                <a:spcPts val="60"/>
              </a:spcBef>
            </a:pPr>
            <a:r>
              <a:rPr sz="2450" spc="50" dirty="0">
                <a:latin typeface="Verdana"/>
                <a:cs typeface="Verdana"/>
              </a:rPr>
              <a:t>financial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decisions,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and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work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towards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achieving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endParaRPr sz="2450">
              <a:latin typeface="Verdana"/>
              <a:cs typeface="Verdana"/>
            </a:endParaRPr>
          </a:p>
          <a:p>
            <a:pPr marL="913130" algn="ctr">
              <a:lnSpc>
                <a:spcPct val="100000"/>
              </a:lnSpc>
              <a:spcBef>
                <a:spcPts val="60"/>
              </a:spcBef>
            </a:pPr>
            <a:r>
              <a:rPr sz="2450" spc="-365" dirty="0">
                <a:latin typeface="Verdana"/>
                <a:cs typeface="Verdana"/>
              </a:rPr>
              <a:t>.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Start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streamlining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your</a:t>
            </a:r>
            <a:r>
              <a:rPr sz="2450" spc="-11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finances</a:t>
            </a:r>
            <a:r>
              <a:rPr sz="2450" spc="-10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today!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0FC6C2-F01C-1132-9952-D4A2DE85EE0F}"/>
              </a:ext>
            </a:extLst>
          </p:cNvPr>
          <p:cNvSpPr txBox="1"/>
          <p:nvPr/>
        </p:nvSpPr>
        <p:spPr>
          <a:xfrm>
            <a:off x="2112579" y="740979"/>
            <a:ext cx="57134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4800" dirty="0">
              <a:latin typeface="Matura MT Script Capitals" panose="03020802060602070202" pitchFamily="66" charset="77"/>
            </a:endParaRPr>
          </a:p>
          <a:p>
            <a:endParaRPr lang="en-US" sz="4800" dirty="0">
              <a:latin typeface="Matura MT Script Capitals" panose="03020802060602070202" pitchFamily="66" charset="77"/>
            </a:endParaRPr>
          </a:p>
          <a:p>
            <a:endParaRPr lang="en-US" sz="4800" dirty="0">
              <a:latin typeface="Matura MT Script Capitals" panose="03020802060602070202" pitchFamily="66" charset="77"/>
            </a:endParaRPr>
          </a:p>
          <a:p>
            <a:endParaRPr lang="en-US" sz="4800" dirty="0">
              <a:latin typeface="Matura MT Script Capitals" panose="03020802060602070202" pitchFamily="66" charset="77"/>
            </a:endParaRPr>
          </a:p>
          <a:p>
            <a:endParaRPr lang="en-US" sz="4800" dirty="0">
              <a:latin typeface="Matura MT Script Capitals" panose="03020802060602070202" pitchFamily="66" charset="77"/>
            </a:endParaRPr>
          </a:p>
          <a:p>
            <a:r>
              <a:rPr lang="en-US" sz="9600" dirty="0">
                <a:latin typeface="ACADEMY ENGRAVED LET PLAIN:1.0" panose="02000000000000000000" pitchFamily="2" charset="0"/>
              </a:rPr>
              <a:t>THANKS</a:t>
            </a:r>
            <a:r>
              <a:rPr lang="en-US" sz="4800" dirty="0">
                <a:latin typeface="ACADEMY ENGRAVED LET PLAIN:1.0" panose="02000000000000000000" pitchFamily="2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0045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249</Words>
  <Application>Microsoft Macintosh PowerPoint</Application>
  <PresentationFormat>Custom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ACADEMY ENGRAVED LET PLAIN:1.0</vt:lpstr>
      <vt:lpstr>Arial</vt:lpstr>
      <vt:lpstr>Calibri</vt:lpstr>
      <vt:lpstr>Calibri Light</vt:lpstr>
      <vt:lpstr>Cambria</vt:lpstr>
      <vt:lpstr>Georgia</vt:lpstr>
      <vt:lpstr>Matura MT Script Capitals</vt:lpstr>
      <vt:lpstr>Verdana</vt:lpstr>
      <vt:lpstr>Office Theme</vt:lpstr>
      <vt:lpstr>PowerPoint Presentation</vt:lpstr>
      <vt:lpstr>Introduction</vt:lpstr>
      <vt:lpstr>Slide 2</vt:lpstr>
      <vt:lpstr>Slide 3</vt:lpstr>
      <vt:lpstr>Slide 4</vt:lpstr>
      <vt:lpstr>Slide 5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Ashish Krishnan</cp:lastModifiedBy>
  <cp:revision>2</cp:revision>
  <dcterms:created xsi:type="dcterms:W3CDTF">2023-10-30T09:15:05Z</dcterms:created>
  <dcterms:modified xsi:type="dcterms:W3CDTF">2023-10-30T09:29:18Z</dcterms:modified>
</cp:coreProperties>
</file>