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64" r:id="rId5"/>
    <p:sldId id="259" r:id="rId6"/>
    <p:sldId id="260" r:id="rId7"/>
    <p:sldId id="263"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6281"/>
  </p:normalViewPr>
  <p:slideViewPr>
    <p:cSldViewPr snapToGrid="0">
      <p:cViewPr varScale="1">
        <p:scale>
          <a:sx n="90" d="100"/>
          <a:sy n="90" d="100"/>
        </p:scale>
        <p:origin x="23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10/6/23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hyperlink" Target="https://www.geeksforgeeks.org/python-built-in-functio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5181-D5A7-AD6C-8D56-93C579A21EC9}"/>
              </a:ext>
            </a:extLst>
          </p:cNvPr>
          <p:cNvSpPr>
            <a:spLocks noGrp="1"/>
          </p:cNvSpPr>
          <p:nvPr>
            <p:ph type="ctrTitle"/>
          </p:nvPr>
        </p:nvSpPr>
        <p:spPr/>
        <p:txBody>
          <a:bodyPr/>
          <a:lstStyle/>
          <a:p>
            <a:r>
              <a:rPr lang="en-US" dirty="0"/>
              <a:t>PYTHON PROGRAMMING</a:t>
            </a:r>
          </a:p>
        </p:txBody>
      </p:sp>
      <p:sp>
        <p:nvSpPr>
          <p:cNvPr id="4" name="Subtitle 3">
            <a:extLst>
              <a:ext uri="{FF2B5EF4-FFF2-40B4-BE49-F238E27FC236}">
                <a16:creationId xmlns:a16="http://schemas.microsoft.com/office/drawing/2014/main" id="{F734F607-5701-DEA2-917F-89D69A58D3DE}"/>
              </a:ext>
            </a:extLst>
          </p:cNvPr>
          <p:cNvSpPr>
            <a:spLocks noGrp="1"/>
          </p:cNvSpPr>
          <p:nvPr>
            <p:ph type="subTitle" idx="1"/>
          </p:nvPr>
        </p:nvSpPr>
        <p:spPr/>
        <p:txBody>
          <a:bodyPr>
            <a:normAutofit/>
          </a:bodyPr>
          <a:lstStyle/>
          <a:p>
            <a:r>
              <a:rPr lang="en-US" sz="4000" dirty="0"/>
              <a:t>PRESENTATION</a:t>
            </a:r>
          </a:p>
        </p:txBody>
      </p:sp>
    </p:spTree>
    <p:extLst>
      <p:ext uri="{BB962C8B-B14F-4D97-AF65-F5344CB8AC3E}">
        <p14:creationId xmlns:p14="http://schemas.microsoft.com/office/powerpoint/2010/main" val="2928476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24AF-5FD4-F235-0723-C624F8E36132}"/>
              </a:ext>
            </a:extLst>
          </p:cNvPr>
          <p:cNvSpPr>
            <a:spLocks noGrp="1"/>
          </p:cNvSpPr>
          <p:nvPr>
            <p:ph type="title"/>
          </p:nvPr>
        </p:nvSpPr>
        <p:spPr/>
        <p:txBody>
          <a:bodyPr/>
          <a:lstStyle/>
          <a:p>
            <a:r>
              <a:rPr lang="en-US" dirty="0"/>
              <a:t>DATA MANIPULATION METHODS </a:t>
            </a:r>
          </a:p>
        </p:txBody>
      </p:sp>
      <p:sp>
        <p:nvSpPr>
          <p:cNvPr id="3" name="Content Placeholder 2">
            <a:extLst>
              <a:ext uri="{FF2B5EF4-FFF2-40B4-BE49-F238E27FC236}">
                <a16:creationId xmlns:a16="http://schemas.microsoft.com/office/drawing/2014/main" id="{05972165-BC77-5C48-EEC1-4D203F0968DB}"/>
              </a:ext>
            </a:extLst>
          </p:cNvPr>
          <p:cNvSpPr>
            <a:spLocks noGrp="1"/>
          </p:cNvSpPr>
          <p:nvPr>
            <p:ph idx="1"/>
          </p:nvPr>
        </p:nvSpPr>
        <p:spPr>
          <a:xfrm>
            <a:off x="1295402" y="2414056"/>
            <a:ext cx="9601196" cy="3715281"/>
          </a:xfrm>
        </p:spPr>
        <p:txBody>
          <a:bodyPr>
            <a:normAutofit/>
          </a:bodyPr>
          <a:lstStyle/>
          <a:p>
            <a:pPr algn="l"/>
            <a:r>
              <a:rPr lang="en-IN" dirty="0">
                <a:solidFill>
                  <a:srgbClr val="0077AA"/>
                </a:solidFill>
                <a:effectLst/>
              </a:rPr>
              <a:t>import</a:t>
            </a:r>
            <a:r>
              <a:rPr lang="en-IN" dirty="0"/>
              <a:t> pandas </a:t>
            </a:r>
            <a:r>
              <a:rPr lang="en-IN" dirty="0">
                <a:solidFill>
                  <a:srgbClr val="0077AA"/>
                </a:solidFill>
                <a:effectLst/>
              </a:rPr>
              <a:t>as</a:t>
            </a:r>
            <a:r>
              <a:rPr lang="en-IN" dirty="0"/>
              <a:t> pd</a:t>
            </a:r>
          </a:p>
          <a:p>
            <a:pPr algn="l"/>
            <a:r>
              <a:rPr lang="en-IN" b="0" i="0" u="none" strike="noStrike" dirty="0">
                <a:solidFill>
                  <a:srgbClr val="4D5968"/>
                </a:solidFill>
                <a:effectLst/>
                <a:latin typeface="-apple-system"/>
              </a:rPr>
              <a:t>The reason one would use pd is to make sure that we can use the short form wherever we would need to call the corresponding package. Now that we have installed and imported the pandas library, we would use one of its functions to read the CSV file and then store the return dataset into a variable. we would run the following code:</a:t>
            </a:r>
          </a:p>
          <a:p>
            <a:pPr algn="l"/>
            <a:r>
              <a:rPr lang="en-IN" dirty="0" err="1"/>
              <a:t>variable_name</a:t>
            </a:r>
            <a:r>
              <a:rPr lang="en-IN" dirty="0"/>
              <a:t> </a:t>
            </a:r>
            <a:r>
              <a:rPr lang="en-IN" dirty="0">
                <a:solidFill>
                  <a:srgbClr val="9A6E3A"/>
                </a:solidFill>
                <a:effectLst/>
              </a:rPr>
              <a:t>=</a:t>
            </a:r>
            <a:r>
              <a:rPr lang="en-IN" dirty="0"/>
              <a:t> </a:t>
            </a:r>
            <a:r>
              <a:rPr lang="en-IN" dirty="0" err="1"/>
              <a:t>pd</a:t>
            </a:r>
            <a:r>
              <a:rPr lang="en-IN" dirty="0" err="1">
                <a:solidFill>
                  <a:srgbClr val="999999"/>
                </a:solidFill>
                <a:effectLst/>
              </a:rPr>
              <a:t>.</a:t>
            </a:r>
            <a:r>
              <a:rPr lang="en-IN" dirty="0" err="1"/>
              <a:t>read_csv</a:t>
            </a:r>
            <a:r>
              <a:rPr lang="en-IN" dirty="0">
                <a:solidFill>
                  <a:srgbClr val="999999"/>
                </a:solidFill>
                <a:effectLst/>
              </a:rPr>
              <a:t>(</a:t>
            </a:r>
            <a:r>
              <a:rPr lang="en-IN" dirty="0">
                <a:solidFill>
                  <a:srgbClr val="669900"/>
                </a:solidFill>
                <a:effectLst/>
              </a:rPr>
              <a:t>"file </a:t>
            </a:r>
            <a:r>
              <a:rPr lang="en-IN" dirty="0" err="1">
                <a:solidFill>
                  <a:srgbClr val="669900"/>
                </a:solidFill>
                <a:effectLst/>
              </a:rPr>
              <a:t>name.csv</a:t>
            </a:r>
            <a:r>
              <a:rPr lang="en-IN" dirty="0">
                <a:solidFill>
                  <a:srgbClr val="669900"/>
                </a:solidFill>
                <a:effectLst/>
              </a:rPr>
              <a:t>"</a:t>
            </a:r>
            <a:r>
              <a:rPr lang="en-IN" dirty="0">
                <a:solidFill>
                  <a:srgbClr val="999999"/>
                </a:solidFill>
                <a:effectLst/>
              </a:rPr>
              <a:t>) </a:t>
            </a:r>
          </a:p>
          <a:p>
            <a:endParaRPr lang="en-US" dirty="0"/>
          </a:p>
        </p:txBody>
      </p:sp>
    </p:spTree>
    <p:extLst>
      <p:ext uri="{BB962C8B-B14F-4D97-AF65-F5344CB8AC3E}">
        <p14:creationId xmlns:p14="http://schemas.microsoft.com/office/powerpoint/2010/main" val="25445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2F2B2A-299C-7DD5-F48F-20938638D5E7}"/>
              </a:ext>
            </a:extLst>
          </p:cNvPr>
          <p:cNvSpPr txBox="1"/>
          <p:nvPr/>
        </p:nvSpPr>
        <p:spPr>
          <a:xfrm>
            <a:off x="4672013" y="3086100"/>
            <a:ext cx="4287649" cy="923330"/>
          </a:xfrm>
          <a:prstGeom prst="rect">
            <a:avLst/>
          </a:prstGeom>
          <a:noFill/>
        </p:spPr>
        <p:txBody>
          <a:bodyPr wrap="none" rtlCol="0">
            <a:spAutoFit/>
          </a:bodyPr>
          <a:lstStyle/>
          <a:p>
            <a:pPr algn="ctr"/>
            <a:r>
              <a:rPr lang="en-US" sz="5400" dirty="0"/>
              <a:t>THANK YOU</a:t>
            </a:r>
          </a:p>
        </p:txBody>
      </p:sp>
    </p:spTree>
    <p:extLst>
      <p:ext uri="{BB962C8B-B14F-4D97-AF65-F5344CB8AC3E}">
        <p14:creationId xmlns:p14="http://schemas.microsoft.com/office/powerpoint/2010/main" val="221546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31AD-CB7A-7309-A407-D2B1145C3CB6}"/>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88B892A9-C710-168C-4996-F3F0374CAF76}"/>
              </a:ext>
            </a:extLst>
          </p:cNvPr>
          <p:cNvSpPr>
            <a:spLocks noGrp="1"/>
          </p:cNvSpPr>
          <p:nvPr>
            <p:ph idx="1"/>
          </p:nvPr>
        </p:nvSpPr>
        <p:spPr/>
        <p:txBody>
          <a:bodyPr>
            <a:normAutofit fontScale="85000" lnSpcReduction="10000"/>
          </a:bodyPr>
          <a:lstStyle/>
          <a:p>
            <a:pPr algn="l" fontAlgn="base"/>
            <a:r>
              <a:rPr lang="en-IN" b="1" i="0" u="none" strike="noStrike" dirty="0">
                <a:solidFill>
                  <a:srgbClr val="273239"/>
                </a:solidFill>
                <a:effectLst/>
                <a:latin typeface="Nunito" pitchFamily="2" charset="77"/>
              </a:rPr>
              <a:t>Python Functions</a:t>
            </a:r>
            <a:r>
              <a:rPr lang="en-IN" b="0" i="0" u="none" strike="noStrike" dirty="0">
                <a:solidFill>
                  <a:srgbClr val="273239"/>
                </a:solidFill>
                <a:effectLst/>
                <a:latin typeface="Nunito" pitchFamily="2" charset="77"/>
              </a:rPr>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p>
          <a:p>
            <a:pPr algn="l" fontAlgn="base"/>
            <a:r>
              <a:rPr lang="en-IN" b="0" i="0" u="none" strike="noStrike" dirty="0">
                <a:solidFill>
                  <a:srgbClr val="273239"/>
                </a:solidFill>
                <a:effectLst/>
                <a:latin typeface="Nunito" pitchFamily="2" charset="77"/>
              </a:rPr>
              <a:t>Some </a:t>
            </a:r>
            <a:r>
              <a:rPr lang="en-IN" b="1" i="0" u="none" strike="noStrike" dirty="0">
                <a:solidFill>
                  <a:srgbClr val="273239"/>
                </a:solidFill>
                <a:effectLst/>
                <a:latin typeface="Nunito" pitchFamily="2" charset="77"/>
              </a:rPr>
              <a:t>Benefits of Using Functions</a:t>
            </a:r>
            <a:endParaRPr lang="en-IN" b="0" i="0" u="none" strike="noStrike" dirty="0">
              <a:solidFill>
                <a:srgbClr val="273239"/>
              </a:solidFill>
              <a:effectLst/>
              <a:latin typeface="Nunito" pitchFamily="2" charset="77"/>
            </a:endParaRPr>
          </a:p>
          <a:p>
            <a:pPr algn="l" fontAlgn="base">
              <a:buFont typeface="Arial" panose="020B0604020202020204" pitchFamily="34" charset="0"/>
              <a:buChar char="•"/>
            </a:pPr>
            <a:r>
              <a:rPr lang="en-IN" b="0" i="0" u="none" strike="noStrike" dirty="0">
                <a:solidFill>
                  <a:srgbClr val="273239"/>
                </a:solidFill>
                <a:effectLst/>
                <a:latin typeface="Nunito" pitchFamily="2" charset="77"/>
              </a:rPr>
              <a:t>Increase Code Readability </a:t>
            </a:r>
          </a:p>
          <a:p>
            <a:pPr algn="l" fontAlgn="base">
              <a:buFont typeface="Arial" panose="020B0604020202020204" pitchFamily="34" charset="0"/>
              <a:buChar char="•"/>
            </a:pPr>
            <a:r>
              <a:rPr lang="en-IN" b="0" i="0" u="none" strike="noStrike" dirty="0">
                <a:solidFill>
                  <a:srgbClr val="273239"/>
                </a:solidFill>
                <a:effectLst/>
                <a:latin typeface="Nunito" pitchFamily="2" charset="77"/>
              </a:rPr>
              <a:t>Increase Code Reusability</a:t>
            </a:r>
          </a:p>
          <a:p>
            <a:pPr marL="0" indent="0">
              <a:buNone/>
            </a:pPr>
            <a:br>
              <a:rPr lang="en-IN" dirty="0"/>
            </a:br>
            <a:endParaRPr lang="en-US" dirty="0"/>
          </a:p>
        </p:txBody>
      </p:sp>
    </p:spTree>
    <p:extLst>
      <p:ext uri="{BB962C8B-B14F-4D97-AF65-F5344CB8AC3E}">
        <p14:creationId xmlns:p14="http://schemas.microsoft.com/office/powerpoint/2010/main" val="112311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131C28D-86BB-E07B-3A55-67E61623067B}"/>
              </a:ext>
            </a:extLst>
          </p:cNvPr>
          <p:cNvPicPr>
            <a:picLocks noChangeAspect="1"/>
          </p:cNvPicPr>
          <p:nvPr/>
        </p:nvPicPr>
        <p:blipFill>
          <a:blip r:embed="rId2"/>
          <a:stretch>
            <a:fillRect/>
          </a:stretch>
        </p:blipFill>
        <p:spPr>
          <a:xfrm>
            <a:off x="3098800" y="2533650"/>
            <a:ext cx="5994400" cy="1790700"/>
          </a:xfrm>
          <a:prstGeom prst="rect">
            <a:avLst/>
          </a:prstGeom>
        </p:spPr>
      </p:pic>
      <p:sp>
        <p:nvSpPr>
          <p:cNvPr id="24" name="TextBox 23">
            <a:extLst>
              <a:ext uri="{FF2B5EF4-FFF2-40B4-BE49-F238E27FC236}">
                <a16:creationId xmlns:a16="http://schemas.microsoft.com/office/drawing/2014/main" id="{CD53F86A-4BF0-7D6C-54CA-807B2C224E2E}"/>
              </a:ext>
            </a:extLst>
          </p:cNvPr>
          <p:cNvSpPr txBox="1"/>
          <p:nvPr/>
        </p:nvSpPr>
        <p:spPr>
          <a:xfrm>
            <a:off x="3171825" y="1114425"/>
            <a:ext cx="6625788" cy="707886"/>
          </a:xfrm>
          <a:prstGeom prst="rect">
            <a:avLst/>
          </a:prstGeom>
          <a:noFill/>
        </p:spPr>
        <p:txBody>
          <a:bodyPr wrap="none" rtlCol="0">
            <a:spAutoFit/>
          </a:bodyPr>
          <a:lstStyle/>
          <a:p>
            <a:r>
              <a:rPr lang="en-US" sz="4000" dirty="0"/>
              <a:t>FUNCTION DECLARATION</a:t>
            </a:r>
          </a:p>
        </p:txBody>
      </p:sp>
      <p:sp>
        <p:nvSpPr>
          <p:cNvPr id="25" name="TextBox 24">
            <a:extLst>
              <a:ext uri="{FF2B5EF4-FFF2-40B4-BE49-F238E27FC236}">
                <a16:creationId xmlns:a16="http://schemas.microsoft.com/office/drawing/2014/main" id="{DB8F36C5-4394-CAB7-370F-9398377699F1}"/>
              </a:ext>
            </a:extLst>
          </p:cNvPr>
          <p:cNvSpPr txBox="1"/>
          <p:nvPr/>
        </p:nvSpPr>
        <p:spPr>
          <a:xfrm>
            <a:off x="2085975" y="5014913"/>
            <a:ext cx="184731" cy="646331"/>
          </a:xfrm>
          <a:prstGeom prst="rect">
            <a:avLst/>
          </a:prstGeom>
          <a:noFill/>
        </p:spPr>
        <p:txBody>
          <a:bodyPr wrap="none" rtlCol="0">
            <a:spAutoFit/>
          </a:bodyPr>
          <a:lstStyle/>
          <a:p>
            <a:pPr fontAlgn="base"/>
            <a:endParaRPr lang="en-IN" b="1" i="0" u="none" strike="noStrike" dirty="0">
              <a:solidFill>
                <a:srgbClr val="273239"/>
              </a:solidFill>
              <a:effectLst/>
              <a:latin typeface="Nunito" pitchFamily="2" charset="77"/>
            </a:endParaRPr>
          </a:p>
          <a:p>
            <a:endParaRPr lang="en-US" dirty="0"/>
          </a:p>
        </p:txBody>
      </p:sp>
      <p:sp>
        <p:nvSpPr>
          <p:cNvPr id="26" name="TextBox 25">
            <a:extLst>
              <a:ext uri="{FF2B5EF4-FFF2-40B4-BE49-F238E27FC236}">
                <a16:creationId xmlns:a16="http://schemas.microsoft.com/office/drawing/2014/main" id="{FF1E0922-3819-472A-1C54-B7B08BE8624A}"/>
              </a:ext>
            </a:extLst>
          </p:cNvPr>
          <p:cNvSpPr txBox="1"/>
          <p:nvPr/>
        </p:nvSpPr>
        <p:spPr>
          <a:xfrm>
            <a:off x="1900238" y="4529138"/>
            <a:ext cx="9557425" cy="1754326"/>
          </a:xfrm>
          <a:prstGeom prst="rect">
            <a:avLst/>
          </a:prstGeom>
          <a:noFill/>
        </p:spPr>
        <p:txBody>
          <a:bodyPr wrap="none" rtlCol="0">
            <a:spAutoFit/>
          </a:bodyPr>
          <a:lstStyle/>
          <a:p>
            <a:pPr algn="l" fontAlgn="base"/>
            <a:r>
              <a:rPr lang="en-IN" b="1" i="0" u="none" strike="noStrike" dirty="0">
                <a:solidFill>
                  <a:srgbClr val="273239"/>
                </a:solidFill>
                <a:effectLst/>
                <a:latin typeface="Nunito" pitchFamily="2" charset="77"/>
              </a:rPr>
              <a:t>Types of Functions in Python</a:t>
            </a:r>
          </a:p>
          <a:p>
            <a:pPr algn="l" fontAlgn="base"/>
            <a:r>
              <a:rPr lang="en-IN" b="0" i="0" u="none" strike="noStrike" dirty="0">
                <a:solidFill>
                  <a:srgbClr val="273239"/>
                </a:solidFill>
                <a:effectLst/>
                <a:latin typeface="Nunito" pitchFamily="2" charset="77"/>
              </a:rPr>
              <a:t>There are mainly two types of functions in </a:t>
            </a:r>
            <a:r>
              <a:rPr lang="en-IN" b="0" i="0" u="sng" strike="noStrike" dirty="0">
                <a:solidFill>
                  <a:srgbClr val="EC4E20"/>
                </a:solidFill>
                <a:effectLst/>
                <a:latin typeface="Nunito" pitchFamily="2" charset="77"/>
                <a:hlinkClick r:id="rId3"/>
              </a:rPr>
              <a:t>Python</a:t>
            </a:r>
            <a:r>
              <a:rPr lang="en-IN" b="0" i="0" u="none" strike="noStrike" dirty="0">
                <a:solidFill>
                  <a:srgbClr val="273239"/>
                </a:solidFill>
                <a:effectLst/>
                <a:latin typeface="Nunito" pitchFamily="2" charset="77"/>
              </a:rPr>
              <a:t>.</a:t>
            </a:r>
          </a:p>
          <a:p>
            <a:pPr algn="l" fontAlgn="base">
              <a:buFont typeface="Arial" panose="020B0604020202020204" pitchFamily="34" charset="0"/>
              <a:buChar char="•"/>
            </a:pPr>
            <a:r>
              <a:rPr lang="en-IN" b="1" i="0" u="none" strike="noStrike" dirty="0">
                <a:solidFill>
                  <a:srgbClr val="273239"/>
                </a:solidFill>
                <a:effectLst/>
                <a:latin typeface="Nunito" pitchFamily="2" charset="77"/>
              </a:rPr>
              <a:t>Built-in library function:</a:t>
            </a:r>
            <a:r>
              <a:rPr lang="en-IN" b="0" i="0" u="none" strike="noStrike" dirty="0">
                <a:solidFill>
                  <a:srgbClr val="273239"/>
                </a:solidFill>
                <a:effectLst/>
                <a:latin typeface="Nunito" pitchFamily="2" charset="77"/>
              </a:rPr>
              <a:t> These are </a:t>
            </a:r>
            <a:r>
              <a:rPr lang="en-IN" b="0" i="0" u="sng" strike="noStrike" dirty="0">
                <a:solidFill>
                  <a:srgbClr val="EC4E20"/>
                </a:solidFill>
                <a:effectLst/>
                <a:latin typeface="Nunito" pitchFamily="2" charset="77"/>
                <a:hlinkClick r:id="rId4"/>
              </a:rPr>
              <a:t>Standard functions</a:t>
            </a:r>
            <a:r>
              <a:rPr lang="en-IN" b="0" i="0" u="none" strike="noStrike" dirty="0">
                <a:solidFill>
                  <a:srgbClr val="273239"/>
                </a:solidFill>
                <a:effectLst/>
                <a:latin typeface="Nunito" pitchFamily="2" charset="77"/>
              </a:rPr>
              <a:t> in Python that are available to use.</a:t>
            </a:r>
          </a:p>
          <a:p>
            <a:pPr algn="l" fontAlgn="base">
              <a:buFont typeface="Arial" panose="020B0604020202020204" pitchFamily="34" charset="0"/>
              <a:buChar char="•"/>
            </a:pPr>
            <a:r>
              <a:rPr lang="en-IN" b="1" i="0" u="none" strike="noStrike" dirty="0">
                <a:solidFill>
                  <a:srgbClr val="273239"/>
                </a:solidFill>
                <a:effectLst/>
                <a:latin typeface="Nunito" pitchFamily="2" charset="77"/>
              </a:rPr>
              <a:t>User-defined function:</a:t>
            </a:r>
            <a:r>
              <a:rPr lang="en-IN" b="0" i="0" u="none" strike="noStrike" dirty="0">
                <a:solidFill>
                  <a:srgbClr val="273239"/>
                </a:solidFill>
                <a:effectLst/>
                <a:latin typeface="Nunito" pitchFamily="2" charset="77"/>
              </a:rPr>
              <a:t> We can create our own functions based on our requirements.</a:t>
            </a:r>
          </a:p>
          <a:p>
            <a:br>
              <a:rPr lang="en-IN" dirty="0"/>
            </a:br>
            <a:endParaRPr lang="en-US" dirty="0"/>
          </a:p>
        </p:txBody>
      </p:sp>
    </p:spTree>
    <p:extLst>
      <p:ext uri="{BB962C8B-B14F-4D97-AF65-F5344CB8AC3E}">
        <p14:creationId xmlns:p14="http://schemas.microsoft.com/office/powerpoint/2010/main" val="26185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E961-4813-2BFC-B789-FD4F4449A7B1}"/>
              </a:ext>
            </a:extLst>
          </p:cNvPr>
          <p:cNvSpPr>
            <a:spLocks noGrp="1"/>
          </p:cNvSpPr>
          <p:nvPr>
            <p:ph type="title"/>
          </p:nvPr>
        </p:nvSpPr>
        <p:spPr/>
        <p:txBody>
          <a:bodyPr/>
          <a:lstStyle/>
          <a:p>
            <a:r>
              <a:rPr lang="en-US" dirty="0"/>
              <a:t>CALLING A PYTHON FUNCTION</a:t>
            </a:r>
          </a:p>
        </p:txBody>
      </p:sp>
      <p:sp>
        <p:nvSpPr>
          <p:cNvPr id="9" name="Content Placeholder 8">
            <a:extLst>
              <a:ext uri="{FF2B5EF4-FFF2-40B4-BE49-F238E27FC236}">
                <a16:creationId xmlns:a16="http://schemas.microsoft.com/office/drawing/2014/main" id="{44032B0F-EAD8-CD3E-CB85-CAB10CDCEEA3}"/>
              </a:ext>
            </a:extLst>
          </p:cNvPr>
          <p:cNvSpPr>
            <a:spLocks noGrp="1"/>
          </p:cNvSpPr>
          <p:nvPr>
            <p:ph idx="1"/>
          </p:nvPr>
        </p:nvSpPr>
        <p:spPr>
          <a:xfrm>
            <a:off x="1295401" y="2556932"/>
            <a:ext cx="9601196" cy="3686706"/>
          </a:xfrm>
        </p:spPr>
        <p:txBody>
          <a:bodyPr>
            <a:normAutofit/>
          </a:bodyPr>
          <a:lstStyle/>
          <a:p>
            <a:r>
              <a:rPr lang="en-US" dirty="0"/>
              <a:t>In the above example, we have declared a function named greet().</a:t>
            </a:r>
          </a:p>
          <a:p>
            <a:endParaRPr lang="en-US" dirty="0"/>
          </a:p>
          <a:p>
            <a:endParaRPr lang="en-US" dirty="0"/>
          </a:p>
          <a:p>
            <a:r>
              <a:rPr lang="en-US" dirty="0"/>
              <a:t>Now, to use this function, we need to call it.</a:t>
            </a:r>
          </a:p>
          <a:p>
            <a:r>
              <a:rPr lang="en-US" dirty="0"/>
              <a:t>Here's how we can call the greet() function in Python.</a:t>
            </a:r>
          </a:p>
        </p:txBody>
      </p:sp>
      <p:pic>
        <p:nvPicPr>
          <p:cNvPr id="11" name="Picture 10">
            <a:extLst>
              <a:ext uri="{FF2B5EF4-FFF2-40B4-BE49-F238E27FC236}">
                <a16:creationId xmlns:a16="http://schemas.microsoft.com/office/drawing/2014/main" id="{83068D59-84AF-AC15-2A73-DEA52AB09176}"/>
              </a:ext>
            </a:extLst>
          </p:cNvPr>
          <p:cNvPicPr>
            <a:picLocks noChangeAspect="1"/>
          </p:cNvPicPr>
          <p:nvPr/>
        </p:nvPicPr>
        <p:blipFill>
          <a:blip r:embed="rId2"/>
          <a:stretch>
            <a:fillRect/>
          </a:stretch>
        </p:blipFill>
        <p:spPr>
          <a:xfrm>
            <a:off x="3117849" y="3073400"/>
            <a:ext cx="5956300" cy="869950"/>
          </a:xfrm>
          <a:prstGeom prst="rect">
            <a:avLst/>
          </a:prstGeom>
        </p:spPr>
      </p:pic>
      <p:pic>
        <p:nvPicPr>
          <p:cNvPr id="13" name="Picture 12">
            <a:extLst>
              <a:ext uri="{FF2B5EF4-FFF2-40B4-BE49-F238E27FC236}">
                <a16:creationId xmlns:a16="http://schemas.microsoft.com/office/drawing/2014/main" id="{F92A636D-791F-F32B-AF8A-BA5B0391D6C3}"/>
              </a:ext>
            </a:extLst>
          </p:cNvPr>
          <p:cNvPicPr>
            <a:picLocks noChangeAspect="1"/>
          </p:cNvPicPr>
          <p:nvPr/>
        </p:nvPicPr>
        <p:blipFill>
          <a:blip r:embed="rId3"/>
          <a:stretch>
            <a:fillRect/>
          </a:stretch>
        </p:blipFill>
        <p:spPr>
          <a:xfrm>
            <a:off x="3117849" y="5135562"/>
            <a:ext cx="6019800" cy="911756"/>
          </a:xfrm>
          <a:prstGeom prst="rect">
            <a:avLst/>
          </a:prstGeom>
        </p:spPr>
      </p:pic>
    </p:spTree>
    <p:extLst>
      <p:ext uri="{BB962C8B-B14F-4D97-AF65-F5344CB8AC3E}">
        <p14:creationId xmlns:p14="http://schemas.microsoft.com/office/powerpoint/2010/main" val="334211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29DE-B122-41AD-2B2D-CE72BA8B234E}"/>
              </a:ext>
            </a:extLst>
          </p:cNvPr>
          <p:cNvSpPr>
            <a:spLocks noGrp="1"/>
          </p:cNvSpPr>
          <p:nvPr>
            <p:ph type="title"/>
          </p:nvPr>
        </p:nvSpPr>
        <p:spPr>
          <a:xfrm>
            <a:off x="1295402" y="982132"/>
            <a:ext cx="9601196" cy="1189567"/>
          </a:xfrm>
        </p:spPr>
        <p:txBody>
          <a:bodyPr/>
          <a:lstStyle/>
          <a:p>
            <a:r>
              <a:rPr lang="en-US" dirty="0"/>
              <a:t>MODULES</a:t>
            </a:r>
          </a:p>
        </p:txBody>
      </p:sp>
      <p:sp>
        <p:nvSpPr>
          <p:cNvPr id="3" name="Content Placeholder 2">
            <a:extLst>
              <a:ext uri="{FF2B5EF4-FFF2-40B4-BE49-F238E27FC236}">
                <a16:creationId xmlns:a16="http://schemas.microsoft.com/office/drawing/2014/main" id="{BBA58082-F0E0-AF29-B7B7-8E735889074E}"/>
              </a:ext>
            </a:extLst>
          </p:cNvPr>
          <p:cNvSpPr>
            <a:spLocks noGrp="1"/>
          </p:cNvSpPr>
          <p:nvPr>
            <p:ph idx="1"/>
          </p:nvPr>
        </p:nvSpPr>
        <p:spPr/>
        <p:txBody>
          <a:bodyPr>
            <a:normAutofit fontScale="70000" lnSpcReduction="20000"/>
          </a:bodyPr>
          <a:lstStyle/>
          <a:p>
            <a:pPr algn="l"/>
            <a:r>
              <a:rPr lang="en-IN" b="0" i="0" u="none" strike="noStrike" dirty="0">
                <a:solidFill>
                  <a:srgbClr val="242424"/>
                </a:solidFill>
                <a:effectLst/>
                <a:latin typeface="source-serif-pro"/>
              </a:rPr>
              <a:t>A module is simply a Python file with a </a:t>
            </a:r>
            <a:r>
              <a:rPr lang="en-IN" b="1" i="0" u="none" strike="noStrike" dirty="0">
                <a:solidFill>
                  <a:srgbClr val="242424"/>
                </a:solidFill>
                <a:effectLst/>
                <a:latin typeface="source-serif-pro"/>
              </a:rPr>
              <a:t>.</a:t>
            </a:r>
            <a:r>
              <a:rPr lang="en-IN" b="1" i="0" u="none" strike="noStrike" dirty="0" err="1">
                <a:solidFill>
                  <a:srgbClr val="242424"/>
                </a:solidFill>
                <a:effectLst/>
                <a:latin typeface="source-serif-pro"/>
              </a:rPr>
              <a:t>py</a:t>
            </a:r>
            <a:r>
              <a:rPr lang="en-IN" b="0" i="0" u="none" strike="noStrike" dirty="0">
                <a:solidFill>
                  <a:srgbClr val="242424"/>
                </a:solidFill>
                <a:effectLst/>
                <a:latin typeface="source-serif-pro"/>
              </a:rPr>
              <a:t> extension that can be imported inside another Python program.</a:t>
            </a:r>
          </a:p>
          <a:p>
            <a:pPr algn="l"/>
            <a:r>
              <a:rPr lang="en-IN" b="0" i="0" u="none" strike="noStrike" dirty="0">
                <a:solidFill>
                  <a:srgbClr val="242424"/>
                </a:solidFill>
                <a:effectLst/>
                <a:latin typeface="source-serif-pro"/>
              </a:rPr>
              <a:t>The name of the Python file becomes the module name.</a:t>
            </a:r>
          </a:p>
          <a:p>
            <a:pPr algn="l"/>
            <a:r>
              <a:rPr lang="en-IN" b="0" i="0" u="none" strike="noStrike" dirty="0">
                <a:solidFill>
                  <a:srgbClr val="242424"/>
                </a:solidFill>
                <a:effectLst/>
                <a:latin typeface="source-serif-pro"/>
              </a:rPr>
              <a:t>The module contains — 1) </a:t>
            </a:r>
            <a:r>
              <a:rPr lang="en-IN" b="1" i="0" u="none" strike="noStrike" dirty="0">
                <a:solidFill>
                  <a:srgbClr val="242424"/>
                </a:solidFill>
                <a:effectLst/>
                <a:latin typeface="source-serif-pro"/>
              </a:rPr>
              <a:t>definitions and implementation of classes</a:t>
            </a:r>
            <a:r>
              <a:rPr lang="en-IN" b="0" i="0" u="none" strike="noStrike" dirty="0">
                <a:solidFill>
                  <a:srgbClr val="242424"/>
                </a:solidFill>
                <a:effectLst/>
                <a:latin typeface="source-serif-pro"/>
              </a:rPr>
              <a:t> 2) </a:t>
            </a:r>
            <a:r>
              <a:rPr lang="en-IN" b="1" i="0" u="none" strike="noStrike" dirty="0">
                <a:solidFill>
                  <a:srgbClr val="242424"/>
                </a:solidFill>
                <a:effectLst/>
                <a:latin typeface="source-serif-pro"/>
              </a:rPr>
              <a:t>variables</a:t>
            </a:r>
            <a:r>
              <a:rPr lang="en-IN" b="0" i="0" u="none" strike="noStrike" dirty="0">
                <a:solidFill>
                  <a:srgbClr val="242424"/>
                </a:solidFill>
                <a:effectLst/>
                <a:latin typeface="source-serif-pro"/>
              </a:rPr>
              <a:t> and 3) </a:t>
            </a:r>
            <a:r>
              <a:rPr lang="en-IN" b="1" i="0" u="none" strike="noStrike" dirty="0">
                <a:solidFill>
                  <a:srgbClr val="242424"/>
                </a:solidFill>
                <a:effectLst/>
                <a:latin typeface="source-serif-pro"/>
              </a:rPr>
              <a:t>functions</a:t>
            </a:r>
            <a:r>
              <a:rPr lang="en-IN" b="0" i="0" u="none" strike="noStrike" dirty="0">
                <a:solidFill>
                  <a:srgbClr val="242424"/>
                </a:solidFill>
                <a:effectLst/>
                <a:latin typeface="source-serif-pro"/>
              </a:rPr>
              <a:t> that can be used inside another program.</a:t>
            </a:r>
          </a:p>
          <a:p>
            <a:pPr algn="l"/>
            <a:r>
              <a:rPr lang="en-IN" b="1" i="0" u="none" strike="noStrike" dirty="0">
                <a:solidFill>
                  <a:srgbClr val="242424"/>
                </a:solidFill>
                <a:effectLst/>
                <a:latin typeface="sohne"/>
              </a:rPr>
              <a:t>Advantages of modules –</a:t>
            </a:r>
          </a:p>
          <a:p>
            <a:pPr algn="l">
              <a:buFont typeface="Arial" panose="020B0604020202020204" pitchFamily="34" charset="0"/>
              <a:buChar char="•"/>
            </a:pPr>
            <a:r>
              <a:rPr lang="en-IN" b="1" i="0" u="none" strike="noStrike" dirty="0">
                <a:solidFill>
                  <a:srgbClr val="242424"/>
                </a:solidFill>
                <a:effectLst/>
                <a:latin typeface="source-serif-pro"/>
              </a:rPr>
              <a:t>Reusability </a:t>
            </a:r>
            <a:r>
              <a:rPr lang="en-IN" b="0" i="0" u="none" strike="noStrike" dirty="0">
                <a:solidFill>
                  <a:srgbClr val="242424"/>
                </a:solidFill>
                <a:effectLst/>
                <a:latin typeface="source-serif-pro"/>
              </a:rPr>
              <a:t>: Working with modules makes the code reusable.</a:t>
            </a:r>
          </a:p>
          <a:p>
            <a:pPr algn="l">
              <a:buFont typeface="Arial" panose="020B0604020202020204" pitchFamily="34" charset="0"/>
              <a:buChar char="•"/>
            </a:pPr>
            <a:r>
              <a:rPr lang="en-IN" b="1" i="0" u="none" strike="noStrike" dirty="0">
                <a:solidFill>
                  <a:srgbClr val="242424"/>
                </a:solidFill>
                <a:effectLst/>
                <a:latin typeface="source-serif-pro"/>
              </a:rPr>
              <a:t>Simplicity:</a:t>
            </a:r>
            <a:r>
              <a:rPr lang="en-IN" b="0" i="0" u="none" strike="noStrike" dirty="0">
                <a:solidFill>
                  <a:srgbClr val="242424"/>
                </a:solidFill>
                <a:effectLst/>
                <a:latin typeface="source-serif-pro"/>
              </a:rPr>
              <a:t> Module focuses on a small proportion of the problem, rather than focusing on the entire problem.</a:t>
            </a:r>
          </a:p>
          <a:p>
            <a:pPr algn="l">
              <a:buFont typeface="Arial" panose="020B0604020202020204" pitchFamily="34" charset="0"/>
              <a:buChar char="•"/>
            </a:pPr>
            <a:r>
              <a:rPr lang="en-IN" b="1" i="0" u="none" strike="noStrike" dirty="0">
                <a:solidFill>
                  <a:srgbClr val="242424"/>
                </a:solidFill>
                <a:effectLst/>
                <a:latin typeface="source-serif-pro"/>
              </a:rPr>
              <a:t>Scoping:</a:t>
            </a:r>
            <a:r>
              <a:rPr lang="en-IN" b="0" i="0" u="none" strike="noStrike" dirty="0">
                <a:solidFill>
                  <a:srgbClr val="242424"/>
                </a:solidFill>
                <a:effectLst/>
                <a:latin typeface="source-serif-pro"/>
              </a:rPr>
              <a:t> A separate namespace is defined by a module that helps to avoid collisions between identifiers.</a:t>
            </a:r>
          </a:p>
          <a:p>
            <a:endParaRPr lang="en-US" dirty="0"/>
          </a:p>
        </p:txBody>
      </p:sp>
    </p:spTree>
    <p:extLst>
      <p:ext uri="{BB962C8B-B14F-4D97-AF65-F5344CB8AC3E}">
        <p14:creationId xmlns:p14="http://schemas.microsoft.com/office/powerpoint/2010/main" val="9022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ADED-AE35-03A2-2F64-FC309EC0F7C5}"/>
              </a:ext>
            </a:extLst>
          </p:cNvPr>
          <p:cNvSpPr>
            <a:spLocks noGrp="1"/>
          </p:cNvSpPr>
          <p:nvPr>
            <p:ph type="title"/>
          </p:nvPr>
        </p:nvSpPr>
        <p:spPr/>
        <p:txBody>
          <a:bodyPr/>
          <a:lstStyle/>
          <a:p>
            <a:r>
              <a:rPr lang="en-US" dirty="0"/>
              <a:t>CREATING A MODULE</a:t>
            </a:r>
          </a:p>
        </p:txBody>
      </p:sp>
      <p:sp>
        <p:nvSpPr>
          <p:cNvPr id="3" name="Content Placeholder 2">
            <a:extLst>
              <a:ext uri="{FF2B5EF4-FFF2-40B4-BE49-F238E27FC236}">
                <a16:creationId xmlns:a16="http://schemas.microsoft.com/office/drawing/2014/main" id="{4EA1F1B5-659F-B8F3-49AC-6C37B591B600}"/>
              </a:ext>
            </a:extLst>
          </p:cNvPr>
          <p:cNvSpPr>
            <a:spLocks noGrp="1"/>
          </p:cNvSpPr>
          <p:nvPr>
            <p:ph idx="1"/>
          </p:nvPr>
        </p:nvSpPr>
        <p:spPr>
          <a:xfrm>
            <a:off x="1225551" y="2556932"/>
            <a:ext cx="9601196" cy="3615268"/>
          </a:xfrm>
        </p:spPr>
        <p:txBody>
          <a:bodyPr/>
          <a:lstStyle/>
          <a:p>
            <a:r>
              <a:rPr lang="en-IN" b="1" i="0" u="none" strike="noStrike" dirty="0">
                <a:solidFill>
                  <a:srgbClr val="242424"/>
                </a:solidFill>
                <a:effectLst/>
                <a:latin typeface="source-serif-pro"/>
              </a:rPr>
              <a:t>To create a function — </a:t>
            </a:r>
            <a:r>
              <a:rPr lang="en-IN" b="0" i="0" u="none" strike="noStrike" dirty="0">
                <a:solidFill>
                  <a:srgbClr val="242424"/>
                </a:solidFill>
                <a:effectLst/>
                <a:latin typeface="source-serif-pro"/>
              </a:rPr>
              <a:t>A function is defined using the def keyword</a:t>
            </a:r>
          </a:p>
          <a:p>
            <a:endParaRPr lang="en-IN" dirty="0">
              <a:solidFill>
                <a:srgbClr val="242424"/>
              </a:solidFill>
              <a:latin typeface="source-serif-pro"/>
            </a:endParaRPr>
          </a:p>
          <a:p>
            <a:endParaRPr lang="en-IN" dirty="0">
              <a:solidFill>
                <a:srgbClr val="242424"/>
              </a:solidFill>
              <a:latin typeface="source-serif-pro"/>
            </a:endParaRPr>
          </a:p>
          <a:p>
            <a:endParaRPr lang="en-IN" dirty="0">
              <a:solidFill>
                <a:srgbClr val="242424"/>
              </a:solidFill>
              <a:latin typeface="source-serif-pro"/>
            </a:endParaRPr>
          </a:p>
          <a:p>
            <a:endParaRPr lang="en-IN" dirty="0">
              <a:solidFill>
                <a:srgbClr val="242424"/>
              </a:solidFill>
              <a:latin typeface="source-serif-pro"/>
            </a:endParaRPr>
          </a:p>
          <a:p>
            <a:r>
              <a:rPr lang="en-IN" dirty="0">
                <a:solidFill>
                  <a:srgbClr val="242424"/>
                </a:solidFill>
                <a:latin typeface="source-serif-pro"/>
              </a:rPr>
              <a:t>Here, we have defined a function add() inside a module named example. The function takes in two numbers and returns their sum.</a:t>
            </a:r>
          </a:p>
          <a:p>
            <a:pPr marL="0" indent="0">
              <a:buNone/>
            </a:pPr>
            <a:endParaRPr lang="en-IN" dirty="0">
              <a:solidFill>
                <a:srgbClr val="242424"/>
              </a:solidFill>
              <a:latin typeface="source-serif-pro"/>
            </a:endParaRPr>
          </a:p>
        </p:txBody>
      </p:sp>
      <p:sp>
        <p:nvSpPr>
          <p:cNvPr id="4" name="Rectangle 1">
            <a:extLst>
              <a:ext uri="{FF2B5EF4-FFF2-40B4-BE49-F238E27FC236}">
                <a16:creationId xmlns:a16="http://schemas.microsoft.com/office/drawing/2014/main" id="{970CBBDC-C83A-5D4F-4637-FC60F73E278E}"/>
              </a:ext>
            </a:extLst>
          </p:cNvPr>
          <p:cNvSpPr>
            <a:spLocks noChangeArrowheads="1"/>
          </p:cNvSpPr>
          <p:nvPr/>
        </p:nvSpPr>
        <p:spPr bwMode="auto">
          <a:xfrm>
            <a:off x="-69850" y="-1000066"/>
            <a:ext cx="5899051" cy="2457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72964" rIns="0" bIns="-4919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rgbClr val="242424"/>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rPr>
              <a:t>  </a:t>
            </a:r>
            <a:r>
              <a:rPr kumimoji="0" lang="en-US" altLang="en-US" sz="13000" b="0"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sohne"/>
            </a:endParaRPr>
          </a:p>
        </p:txBody>
      </p:sp>
      <p:sp>
        <p:nvSpPr>
          <p:cNvPr id="5" name="Rectangle 3">
            <a:extLst>
              <a:ext uri="{FF2B5EF4-FFF2-40B4-BE49-F238E27FC236}">
                <a16:creationId xmlns:a16="http://schemas.microsoft.com/office/drawing/2014/main" id="{CD40B18E-3F4B-9376-4656-B561AE66BC92}"/>
              </a:ext>
            </a:extLst>
          </p:cNvPr>
          <p:cNvSpPr>
            <a:spLocks noChangeArrowheads="1"/>
          </p:cNvSpPr>
          <p:nvPr/>
        </p:nvSpPr>
        <p:spPr bwMode="auto">
          <a:xfrm>
            <a:off x="0" y="-1277065"/>
            <a:ext cx="5899051" cy="301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72964" rIns="0" bIns="-4919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242424"/>
                </a:solidFill>
                <a:effectLst/>
                <a:latin typeface="sohne"/>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rPr>
              <a:t>  </a:t>
            </a:r>
            <a:r>
              <a:rPr kumimoji="0" lang="en-US" altLang="en-US" sz="13000" b="0"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351FB60-9D4A-AF39-40B7-7D06D558829A}"/>
              </a:ext>
            </a:extLst>
          </p:cNvPr>
          <p:cNvPicPr>
            <a:picLocks noChangeAspect="1"/>
          </p:cNvPicPr>
          <p:nvPr/>
        </p:nvPicPr>
        <p:blipFill>
          <a:blip r:embed="rId2"/>
          <a:stretch>
            <a:fillRect/>
          </a:stretch>
        </p:blipFill>
        <p:spPr>
          <a:xfrm>
            <a:off x="3098800" y="3076325"/>
            <a:ext cx="5994400" cy="2057400"/>
          </a:xfrm>
          <a:prstGeom prst="rect">
            <a:avLst/>
          </a:prstGeom>
        </p:spPr>
      </p:pic>
    </p:spTree>
    <p:extLst>
      <p:ext uri="{BB962C8B-B14F-4D97-AF65-F5344CB8AC3E}">
        <p14:creationId xmlns:p14="http://schemas.microsoft.com/office/powerpoint/2010/main" val="139967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BD7E-9C69-15B4-B589-E33454951564}"/>
              </a:ext>
            </a:extLst>
          </p:cNvPr>
          <p:cNvSpPr>
            <a:spLocks noGrp="1"/>
          </p:cNvSpPr>
          <p:nvPr>
            <p:ph type="title"/>
          </p:nvPr>
        </p:nvSpPr>
        <p:spPr/>
        <p:txBody>
          <a:bodyPr/>
          <a:lstStyle/>
          <a:p>
            <a:r>
              <a:rPr lang="en-US" dirty="0"/>
              <a:t>IMPORT IN MODULES</a:t>
            </a:r>
          </a:p>
        </p:txBody>
      </p:sp>
      <p:sp>
        <p:nvSpPr>
          <p:cNvPr id="3" name="Content Placeholder 2">
            <a:extLst>
              <a:ext uri="{FF2B5EF4-FFF2-40B4-BE49-F238E27FC236}">
                <a16:creationId xmlns:a16="http://schemas.microsoft.com/office/drawing/2014/main" id="{96EC35F9-3B53-83A2-181A-19F7FCF97C61}"/>
              </a:ext>
            </a:extLst>
          </p:cNvPr>
          <p:cNvSpPr>
            <a:spLocks noGrp="1"/>
          </p:cNvSpPr>
          <p:nvPr>
            <p:ph idx="1"/>
          </p:nvPr>
        </p:nvSpPr>
        <p:spPr>
          <a:xfrm>
            <a:off x="1295401" y="2556932"/>
            <a:ext cx="9601196" cy="3672418"/>
          </a:xfrm>
        </p:spPr>
        <p:txBody>
          <a:bodyPr>
            <a:normAutofit/>
          </a:bodyPr>
          <a:lstStyle/>
          <a:p>
            <a:pPr marL="0" indent="0">
              <a:buNone/>
            </a:pPr>
            <a:r>
              <a:rPr lang="en-US" dirty="0"/>
              <a:t> We can import the definitions inside a module to another module or the interactive interpreter in </a:t>
            </a:r>
            <a:r>
              <a:rPr lang="en-US" dirty="0" err="1"/>
              <a:t>Python.We</a:t>
            </a:r>
            <a:r>
              <a:rPr lang="en-US" dirty="0"/>
              <a:t> use the import keyword to do this. To import our previously defined module example, we type the following in the Python prompt.</a:t>
            </a:r>
          </a:p>
          <a:p>
            <a:pPr marL="0" indent="0">
              <a:buNone/>
            </a:pPr>
            <a:endParaRPr lang="en-US" dirty="0"/>
          </a:p>
          <a:p>
            <a:pPr marL="0" indent="0">
              <a:buNone/>
            </a:pPr>
            <a:endParaRPr lang="en-US" dirty="0"/>
          </a:p>
          <a:p>
            <a:pPr marL="0" indent="0">
              <a:buNone/>
            </a:pPr>
            <a:r>
              <a:rPr lang="en-US" dirty="0"/>
              <a:t>This does not import the names of the functions defined in example directly in the current symbol table. It only imports the module name example there.</a:t>
            </a:r>
          </a:p>
        </p:txBody>
      </p:sp>
      <p:pic>
        <p:nvPicPr>
          <p:cNvPr id="5" name="Picture 4">
            <a:extLst>
              <a:ext uri="{FF2B5EF4-FFF2-40B4-BE49-F238E27FC236}">
                <a16:creationId xmlns:a16="http://schemas.microsoft.com/office/drawing/2014/main" id="{882275CA-5CCD-886B-E9E2-8AB05AC5E318}"/>
              </a:ext>
            </a:extLst>
          </p:cNvPr>
          <p:cNvPicPr>
            <a:picLocks noChangeAspect="1"/>
          </p:cNvPicPr>
          <p:nvPr/>
        </p:nvPicPr>
        <p:blipFill>
          <a:blip r:embed="rId2"/>
          <a:stretch>
            <a:fillRect/>
          </a:stretch>
        </p:blipFill>
        <p:spPr>
          <a:xfrm>
            <a:off x="2851149" y="4206875"/>
            <a:ext cx="6032500" cy="876300"/>
          </a:xfrm>
          <a:prstGeom prst="rect">
            <a:avLst/>
          </a:prstGeom>
        </p:spPr>
      </p:pic>
    </p:spTree>
    <p:extLst>
      <p:ext uri="{BB962C8B-B14F-4D97-AF65-F5344CB8AC3E}">
        <p14:creationId xmlns:p14="http://schemas.microsoft.com/office/powerpoint/2010/main" val="95904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47CA-A75C-AE2B-9CC2-617DF18D45AD}"/>
              </a:ext>
            </a:extLst>
          </p:cNvPr>
          <p:cNvSpPr>
            <a:spLocks noGrp="1"/>
          </p:cNvSpPr>
          <p:nvPr>
            <p:ph type="title"/>
          </p:nvPr>
        </p:nvSpPr>
        <p:spPr/>
        <p:txBody>
          <a:bodyPr/>
          <a:lstStyle/>
          <a:p>
            <a:r>
              <a:rPr lang="en-US" dirty="0"/>
              <a:t>DATA MANIPULATION</a:t>
            </a:r>
          </a:p>
        </p:txBody>
      </p:sp>
      <p:sp>
        <p:nvSpPr>
          <p:cNvPr id="3" name="Content Placeholder 2">
            <a:extLst>
              <a:ext uri="{FF2B5EF4-FFF2-40B4-BE49-F238E27FC236}">
                <a16:creationId xmlns:a16="http://schemas.microsoft.com/office/drawing/2014/main" id="{5DFBCCFD-CCDD-0E3A-D6E7-8485B376343C}"/>
              </a:ext>
            </a:extLst>
          </p:cNvPr>
          <p:cNvSpPr>
            <a:spLocks noGrp="1"/>
          </p:cNvSpPr>
          <p:nvPr>
            <p:ph idx="1"/>
          </p:nvPr>
        </p:nvSpPr>
        <p:spPr>
          <a:xfrm>
            <a:off x="1295401" y="2486025"/>
            <a:ext cx="9601196" cy="3800475"/>
          </a:xfrm>
        </p:spPr>
        <p:txBody>
          <a:bodyPr>
            <a:normAutofit fontScale="92500" lnSpcReduction="10000"/>
          </a:bodyPr>
          <a:lstStyle/>
          <a:p>
            <a:r>
              <a:rPr lang="en-IN" b="0" i="0" u="none" strike="noStrike" dirty="0">
                <a:solidFill>
                  <a:srgbClr val="273239"/>
                </a:solidFill>
                <a:effectLst/>
                <a:latin typeface="-apple-system"/>
              </a:rPr>
              <a:t>Data manipulation with python is defined as a process in the python programming language that enables users in data organization in order to make reading or interpreting the insights from the data more structured and comprises of having better design. For example, arranging the employee’s names in alphabetical order will enable quicker searching of a particular employee by their name. The key feature of data manipulation is enabling faster business operations and also emphasize optimization in the process. Through proper manipulated data one can </a:t>
            </a:r>
            <a:r>
              <a:rPr lang="en-IN" b="0" i="0" u="none" strike="noStrike" dirty="0" err="1">
                <a:solidFill>
                  <a:srgbClr val="273239"/>
                </a:solidFill>
                <a:effectLst/>
                <a:latin typeface="-apple-system"/>
              </a:rPr>
              <a:t>analyze</a:t>
            </a:r>
            <a:r>
              <a:rPr lang="en-IN" b="0" i="0" u="none" strike="noStrike" dirty="0">
                <a:solidFill>
                  <a:srgbClr val="273239"/>
                </a:solidFill>
                <a:effectLst/>
                <a:latin typeface="-apple-system"/>
              </a:rPr>
              <a:t> trends, interpret insights from financial data, </a:t>
            </a:r>
            <a:r>
              <a:rPr lang="en-IN" b="0" i="0" u="none" strike="noStrike" dirty="0" err="1">
                <a:solidFill>
                  <a:srgbClr val="273239"/>
                </a:solidFill>
                <a:effectLst/>
                <a:latin typeface="-apple-system"/>
              </a:rPr>
              <a:t>analyze</a:t>
            </a:r>
            <a:r>
              <a:rPr lang="en-IN" b="0" i="0" u="none" strike="noStrike" dirty="0">
                <a:solidFill>
                  <a:srgbClr val="273239"/>
                </a:solidFill>
                <a:effectLst/>
                <a:latin typeface="-apple-system"/>
              </a:rPr>
              <a:t> consumer behaviour or pattern, etc. Not only the </a:t>
            </a:r>
            <a:r>
              <a:rPr lang="en-IN" b="0" i="0" u="none" strike="noStrike" dirty="0" err="1">
                <a:solidFill>
                  <a:srgbClr val="273239"/>
                </a:solidFill>
                <a:effectLst/>
                <a:latin typeface="-apple-system"/>
              </a:rPr>
              <a:t>analyzing</a:t>
            </a:r>
            <a:r>
              <a:rPr lang="en-IN" b="0" i="0" u="none" strike="noStrike" dirty="0">
                <a:solidFill>
                  <a:srgbClr val="273239"/>
                </a:solidFill>
                <a:effectLst/>
                <a:latin typeface="-apple-system"/>
              </a:rPr>
              <a:t>, but it also enables users to neglect any unnecessary data in the set so that one can save space and only fill the limited space with important and necessary data. </a:t>
            </a:r>
            <a:endParaRPr lang="en-US" dirty="0"/>
          </a:p>
        </p:txBody>
      </p:sp>
    </p:spTree>
    <p:extLst>
      <p:ext uri="{BB962C8B-B14F-4D97-AF65-F5344CB8AC3E}">
        <p14:creationId xmlns:p14="http://schemas.microsoft.com/office/powerpoint/2010/main" val="339371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9C74-3449-BA1D-73A3-0033327A1417}"/>
              </a:ext>
            </a:extLst>
          </p:cNvPr>
          <p:cNvSpPr>
            <a:spLocks noGrp="1"/>
          </p:cNvSpPr>
          <p:nvPr>
            <p:ph type="title"/>
          </p:nvPr>
        </p:nvSpPr>
        <p:spPr/>
        <p:txBody>
          <a:bodyPr/>
          <a:lstStyle/>
          <a:p>
            <a:r>
              <a:rPr lang="en-US" dirty="0"/>
              <a:t>DATA MANIPULATION METHODS</a:t>
            </a:r>
          </a:p>
        </p:txBody>
      </p:sp>
      <p:sp>
        <p:nvSpPr>
          <p:cNvPr id="3" name="Content Placeholder 2">
            <a:extLst>
              <a:ext uri="{FF2B5EF4-FFF2-40B4-BE49-F238E27FC236}">
                <a16:creationId xmlns:a16="http://schemas.microsoft.com/office/drawing/2014/main" id="{79B0DFEC-B7E2-7530-5B05-FEFBF804FD86}"/>
              </a:ext>
            </a:extLst>
          </p:cNvPr>
          <p:cNvSpPr>
            <a:spLocks noGrp="1"/>
          </p:cNvSpPr>
          <p:nvPr>
            <p:ph idx="1"/>
          </p:nvPr>
        </p:nvSpPr>
        <p:spPr>
          <a:xfrm>
            <a:off x="1295401" y="2556931"/>
            <a:ext cx="9601196" cy="3586693"/>
          </a:xfrm>
        </p:spPr>
        <p:txBody>
          <a:bodyPr>
            <a:normAutofit fontScale="92500"/>
          </a:bodyPr>
          <a:lstStyle/>
          <a:p>
            <a:pPr algn="l"/>
            <a:r>
              <a:rPr lang="en-IN" b="0" i="0" u="none" strike="noStrike" dirty="0">
                <a:solidFill>
                  <a:srgbClr val="4D5968"/>
                </a:solidFill>
                <a:effectLst/>
                <a:latin typeface="-apple-system"/>
              </a:rPr>
              <a:t>Python has been the most famous and most used language amongst developers in order to manipulate data in a dataset. With open-source implementations in Python, we have various methods that help in the implementation of the manipulation methods in Python. For all the following methods we would first need to install pandas in python and that can be achieved by running the following command in the command prompt:</a:t>
            </a:r>
          </a:p>
          <a:p>
            <a:pPr algn="l"/>
            <a:r>
              <a:rPr lang="en-IN" dirty="0"/>
              <a:t>pip install pandas</a:t>
            </a:r>
          </a:p>
          <a:p>
            <a:pPr algn="l"/>
            <a:r>
              <a:rPr lang="en-IN" b="0" i="0" u="none" strike="noStrike" dirty="0">
                <a:solidFill>
                  <a:srgbClr val="4D5968"/>
                </a:solidFill>
                <a:effectLst/>
                <a:latin typeface="-apple-system"/>
              </a:rPr>
              <a:t>Once the pandas package is installed in the system, we would need to import the pandas library into our codebase by running:</a:t>
            </a:r>
          </a:p>
          <a:p>
            <a:endParaRPr lang="en-US" dirty="0"/>
          </a:p>
        </p:txBody>
      </p:sp>
    </p:spTree>
    <p:extLst>
      <p:ext uri="{BB962C8B-B14F-4D97-AF65-F5344CB8AC3E}">
        <p14:creationId xmlns:p14="http://schemas.microsoft.com/office/powerpoint/2010/main" val="6484396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200</TotalTime>
  <Words>736</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Garamond</vt:lpstr>
      <vt:lpstr>Nunito</vt:lpstr>
      <vt:lpstr>sohne</vt:lpstr>
      <vt:lpstr>source-serif-pro</vt:lpstr>
      <vt:lpstr>Organic</vt:lpstr>
      <vt:lpstr>PYTHON PROGRAMMING</vt:lpstr>
      <vt:lpstr>FUNCTIONS</vt:lpstr>
      <vt:lpstr>PowerPoint Presentation</vt:lpstr>
      <vt:lpstr>CALLING A PYTHON FUNCTION</vt:lpstr>
      <vt:lpstr>MODULES</vt:lpstr>
      <vt:lpstr>CREATING A MODULE</vt:lpstr>
      <vt:lpstr>IMPORT IN MODULES</vt:lpstr>
      <vt:lpstr>DATA MANIPULATION</vt:lpstr>
      <vt:lpstr>DATA MANIPULATION METHODS</vt:lpstr>
      <vt:lpstr>DATA MANIPULATION METHODS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Ashish Krishnan</dc:creator>
  <cp:lastModifiedBy>Ashish Krishnan</cp:lastModifiedBy>
  <cp:revision>1</cp:revision>
  <dcterms:created xsi:type="dcterms:W3CDTF">2023-10-06T14:15:25Z</dcterms:created>
  <dcterms:modified xsi:type="dcterms:W3CDTF">2023-10-06T17:36:11Z</dcterms:modified>
</cp:coreProperties>
</file>