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3004800" cy="97536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650160" y="2282040"/>
            <a:ext cx="11703600" cy="2697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50160" y="5236560"/>
            <a:ext cx="1170360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647040" y="5236560"/>
            <a:ext cx="571104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37" name="PlaceHolder 2"/>
          <p:cNvSpPr>
            <a:spLocks noGrp="1"/>
          </p:cNvSpPr>
          <p:nvPr>
            <p:ph type="body"/>
          </p:nvPr>
        </p:nvSpPr>
        <p:spPr>
          <a:xfrm>
            <a:off x="650160" y="2282040"/>
            <a:ext cx="3768480" cy="2697840"/>
          </a:xfrm>
          <a:prstGeom prst="rect">
            <a:avLst/>
          </a:prstGeom>
        </p:spPr>
        <p:txBody>
          <a:bodyPr lIns="0" tIns="0" rIns="0" bIns="0">
            <a:normAutofit/>
          </a:bodyPr>
          <a:lstStyle/>
          <a:p>
            <a:endParaRPr lang="en-IN" sz="3200" b="0" strike="noStrike" spc="-1">
              <a:latin typeface="Arial"/>
            </a:endParaRPr>
          </a:p>
        </p:txBody>
      </p:sp>
      <p:sp>
        <p:nvSpPr>
          <p:cNvPr id="38" name="PlaceHolder 3"/>
          <p:cNvSpPr>
            <a:spLocks noGrp="1"/>
          </p:cNvSpPr>
          <p:nvPr>
            <p:ph type="body"/>
          </p:nvPr>
        </p:nvSpPr>
        <p:spPr>
          <a:xfrm>
            <a:off x="4607280" y="2282040"/>
            <a:ext cx="3768480" cy="2697840"/>
          </a:xfrm>
          <a:prstGeom prst="rect">
            <a:avLst/>
          </a:prstGeom>
        </p:spPr>
        <p:txBody>
          <a:bodyPr lIns="0" tIns="0" rIns="0" bIns="0">
            <a:normAutofit/>
          </a:bodyPr>
          <a:lstStyle/>
          <a:p>
            <a:endParaRPr lang="en-IN" sz="3200" b="0" strike="noStrike" spc="-1">
              <a:latin typeface="Arial"/>
            </a:endParaRPr>
          </a:p>
        </p:txBody>
      </p:sp>
      <p:sp>
        <p:nvSpPr>
          <p:cNvPr id="39" name="PlaceHolder 4"/>
          <p:cNvSpPr>
            <a:spLocks noGrp="1"/>
          </p:cNvSpPr>
          <p:nvPr>
            <p:ph type="body"/>
          </p:nvPr>
        </p:nvSpPr>
        <p:spPr>
          <a:xfrm>
            <a:off x="8564760" y="2282040"/>
            <a:ext cx="3768480" cy="2697840"/>
          </a:xfrm>
          <a:prstGeom prst="rect">
            <a:avLst/>
          </a:prstGeom>
        </p:spPr>
        <p:txBody>
          <a:bodyPr lIns="0" tIns="0" rIns="0" bIns="0">
            <a:normAutofit/>
          </a:bodyPr>
          <a:lstStyle/>
          <a:p>
            <a:endParaRPr lang="en-IN" sz="3200" b="0" strike="noStrike" spc="-1">
              <a:latin typeface="Arial"/>
            </a:endParaRPr>
          </a:p>
        </p:txBody>
      </p:sp>
      <p:sp>
        <p:nvSpPr>
          <p:cNvPr id="40" name="PlaceHolder 5"/>
          <p:cNvSpPr>
            <a:spLocks noGrp="1"/>
          </p:cNvSpPr>
          <p:nvPr>
            <p:ph type="body"/>
          </p:nvPr>
        </p:nvSpPr>
        <p:spPr>
          <a:xfrm>
            <a:off x="650160" y="5236560"/>
            <a:ext cx="3768480" cy="2697840"/>
          </a:xfrm>
          <a:prstGeom prst="rect">
            <a:avLst/>
          </a:prstGeom>
        </p:spPr>
        <p:txBody>
          <a:bodyPr lIns="0" tIns="0" rIns="0" bIns="0">
            <a:normAutofit/>
          </a:bodyPr>
          <a:lstStyle/>
          <a:p>
            <a:endParaRPr lang="en-IN" sz="3200" b="0" strike="noStrike" spc="-1">
              <a:latin typeface="Arial"/>
            </a:endParaRPr>
          </a:p>
        </p:txBody>
      </p:sp>
      <p:sp>
        <p:nvSpPr>
          <p:cNvPr id="41" name="PlaceHolder 6"/>
          <p:cNvSpPr>
            <a:spLocks noGrp="1"/>
          </p:cNvSpPr>
          <p:nvPr>
            <p:ph type="body"/>
          </p:nvPr>
        </p:nvSpPr>
        <p:spPr>
          <a:xfrm>
            <a:off x="4607280" y="5236560"/>
            <a:ext cx="3768480" cy="2697840"/>
          </a:xfrm>
          <a:prstGeom prst="rect">
            <a:avLst/>
          </a:prstGeom>
        </p:spPr>
        <p:txBody>
          <a:bodyPr lIns="0" tIns="0" rIns="0" bIns="0">
            <a:normAutofit/>
          </a:bodyPr>
          <a:lstStyle/>
          <a:p>
            <a:endParaRPr lang="en-IN" sz="3200" b="0" strike="noStrike" spc="-1">
              <a:latin typeface="Arial"/>
            </a:endParaRPr>
          </a:p>
        </p:txBody>
      </p:sp>
      <p:sp>
        <p:nvSpPr>
          <p:cNvPr id="42" name="PlaceHolder 7"/>
          <p:cNvSpPr>
            <a:spLocks noGrp="1"/>
          </p:cNvSpPr>
          <p:nvPr>
            <p:ph type="body"/>
          </p:nvPr>
        </p:nvSpPr>
        <p:spPr>
          <a:xfrm>
            <a:off x="8564760" y="5236560"/>
            <a:ext cx="376848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subTitle"/>
          </p:nvPr>
        </p:nvSpPr>
        <p:spPr>
          <a:xfrm>
            <a:off x="650160" y="2282040"/>
            <a:ext cx="11703600" cy="56563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650160" y="2282040"/>
            <a:ext cx="11703600" cy="56563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52"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50160" y="389160"/>
            <a:ext cx="11703600" cy="7549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8" name="PlaceHolder 2"/>
          <p:cNvSpPr>
            <a:spLocks noGrp="1"/>
          </p:cNvSpPr>
          <p:nvPr>
            <p:ph type="subTitle"/>
          </p:nvPr>
        </p:nvSpPr>
        <p:spPr>
          <a:xfrm>
            <a:off x="650160" y="2282040"/>
            <a:ext cx="11703600" cy="56563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647040" y="5236560"/>
            <a:ext cx="571104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50160" y="5236560"/>
            <a:ext cx="1170360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50160" y="2282040"/>
            <a:ext cx="11703600" cy="2697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50160" y="5236560"/>
            <a:ext cx="1170360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72"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N" sz="3200" b="0" strike="noStrike" spc="-1">
              <a:latin typeface="Arial"/>
            </a:endParaRPr>
          </a:p>
        </p:txBody>
      </p:sp>
      <p:sp>
        <p:nvSpPr>
          <p:cNvPr id="75" name="PlaceHolder 5"/>
          <p:cNvSpPr>
            <a:spLocks noGrp="1"/>
          </p:cNvSpPr>
          <p:nvPr>
            <p:ph type="body"/>
          </p:nvPr>
        </p:nvSpPr>
        <p:spPr>
          <a:xfrm>
            <a:off x="6647040" y="5236560"/>
            <a:ext cx="571104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77" name="PlaceHolder 2"/>
          <p:cNvSpPr>
            <a:spLocks noGrp="1"/>
          </p:cNvSpPr>
          <p:nvPr>
            <p:ph type="body"/>
          </p:nvPr>
        </p:nvSpPr>
        <p:spPr>
          <a:xfrm>
            <a:off x="650160" y="2282040"/>
            <a:ext cx="3768480" cy="2697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4607280" y="2282040"/>
            <a:ext cx="3768480" cy="2697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8564760" y="2282040"/>
            <a:ext cx="3768480" cy="2697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650160" y="5236560"/>
            <a:ext cx="3768480" cy="2697840"/>
          </a:xfrm>
          <a:prstGeom prst="rect">
            <a:avLst/>
          </a:prstGeom>
        </p:spPr>
        <p:txBody>
          <a:bodyPr lIns="0" tIns="0" rIns="0" bIns="0">
            <a:normAutofit/>
          </a:bodyPr>
          <a:lstStyle/>
          <a:p>
            <a:endParaRPr lang="en-IN" sz="3200" b="0" strike="noStrike" spc="-1">
              <a:latin typeface="Arial"/>
            </a:endParaRPr>
          </a:p>
        </p:txBody>
      </p:sp>
      <p:sp>
        <p:nvSpPr>
          <p:cNvPr id="81" name="PlaceHolder 6"/>
          <p:cNvSpPr>
            <a:spLocks noGrp="1"/>
          </p:cNvSpPr>
          <p:nvPr>
            <p:ph type="body"/>
          </p:nvPr>
        </p:nvSpPr>
        <p:spPr>
          <a:xfrm>
            <a:off x="4607280" y="5236560"/>
            <a:ext cx="3768480" cy="2697840"/>
          </a:xfrm>
          <a:prstGeom prst="rect">
            <a:avLst/>
          </a:prstGeom>
        </p:spPr>
        <p:txBody>
          <a:bodyPr lIns="0" tIns="0" rIns="0" bIns="0">
            <a:normAutofit/>
          </a:bodyPr>
          <a:lstStyle/>
          <a:p>
            <a:endParaRPr lang="en-IN" sz="3200" b="0" strike="noStrike" spc="-1">
              <a:latin typeface="Arial"/>
            </a:endParaRPr>
          </a:p>
        </p:txBody>
      </p:sp>
      <p:sp>
        <p:nvSpPr>
          <p:cNvPr id="82" name="PlaceHolder 7"/>
          <p:cNvSpPr>
            <a:spLocks noGrp="1"/>
          </p:cNvSpPr>
          <p:nvPr>
            <p:ph type="body"/>
          </p:nvPr>
        </p:nvSpPr>
        <p:spPr>
          <a:xfrm>
            <a:off x="8564760" y="5236560"/>
            <a:ext cx="376848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10" name="PlaceHolder 2"/>
          <p:cNvSpPr>
            <a:spLocks noGrp="1"/>
          </p:cNvSpPr>
          <p:nvPr>
            <p:ph type="body"/>
          </p:nvPr>
        </p:nvSpPr>
        <p:spPr>
          <a:xfrm>
            <a:off x="650160" y="2282040"/>
            <a:ext cx="11703600" cy="56563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50160" y="389160"/>
            <a:ext cx="11703600" cy="7549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17"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21"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647040" y="5236560"/>
            <a:ext cx="571104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50160" y="389160"/>
            <a:ext cx="11703600" cy="1628280"/>
          </a:xfrm>
          <a:prstGeom prst="rect">
            <a:avLst/>
          </a:prstGeom>
        </p:spPr>
        <p:txBody>
          <a:bodyPr lIns="0" tIns="0" rIns="0" bIns="0" anchor="ctr"/>
          <a:lstStyle/>
          <a:p>
            <a:pPr algn="ctr"/>
            <a:endParaRPr lang="en-IN" sz="4400" b="0" strike="noStrike" spc="-1">
              <a:latin typeface="Arial"/>
            </a:endParaRPr>
          </a:p>
        </p:txBody>
      </p:sp>
      <p:sp>
        <p:nvSpPr>
          <p:cNvPr id="25"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N" sz="3200" b="0" strike="noStrike" spc="-1">
              <a:latin typeface="Arial"/>
            </a:endParaRPr>
          </a:p>
        </p:txBody>
      </p:sp>
      <p:sp>
        <p:nvSpPr>
          <p:cNvPr id="27" name="PlaceHolder 4"/>
          <p:cNvSpPr>
            <a:spLocks noGrp="1"/>
          </p:cNvSpPr>
          <p:nvPr>
            <p:ph type="body"/>
          </p:nvPr>
        </p:nvSpPr>
        <p:spPr>
          <a:xfrm>
            <a:off x="650160" y="5236560"/>
            <a:ext cx="11703600" cy="2697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Line 1"/>
          <p:cNvSpPr/>
          <p:nvPr/>
        </p:nvSpPr>
        <p:spPr>
          <a:xfrm>
            <a:off x="507960" y="217152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8" name="Line 2"/>
          <p:cNvSpPr/>
          <p:nvPr/>
        </p:nvSpPr>
        <p:spPr>
          <a:xfrm>
            <a:off x="507960" y="63468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2" name="Line 3"/>
          <p:cNvSpPr/>
          <p:nvPr/>
        </p:nvSpPr>
        <p:spPr>
          <a:xfrm>
            <a:off x="507960" y="6591240"/>
            <a:ext cx="1199916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3" name="Line 4"/>
          <p:cNvSpPr/>
          <p:nvPr/>
        </p:nvSpPr>
        <p:spPr>
          <a:xfrm>
            <a:off x="507960" y="4089240"/>
            <a:ext cx="1199988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 name="Line 5"/>
          <p:cNvSpPr/>
          <p:nvPr/>
        </p:nvSpPr>
        <p:spPr>
          <a:xfrm flipV="1">
            <a:off x="7994160" y="4525920"/>
            <a:ext cx="360" cy="164304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5" name="PlaceHolder 6"/>
          <p:cNvSpPr>
            <a:spLocks noGrp="1"/>
          </p:cNvSpPr>
          <p:nvPr>
            <p:ph type="title"/>
          </p:nvPr>
        </p:nvSpPr>
        <p:spPr>
          <a:xfrm>
            <a:off x="507960" y="800280"/>
            <a:ext cx="11987640" cy="1218240"/>
          </a:xfrm>
          <a:prstGeom prst="rect">
            <a:avLst/>
          </a:prstGeom>
        </p:spPr>
        <p:txBody>
          <a:bodyPr lIns="0" tIns="0" rIns="0" bIns="0" anchor="ctr"/>
          <a:lstStyle/>
          <a:p>
            <a:r>
              <a:rPr lang="en-IN" sz="1800" b="0" strike="noStrike" spc="-1">
                <a:latin typeface="Arial"/>
              </a:rPr>
              <a:t>Click to edit the title text format</a:t>
            </a:r>
          </a:p>
        </p:txBody>
      </p:sp>
      <p:sp>
        <p:nvSpPr>
          <p:cNvPr id="6" name="PlaceHolder 7"/>
          <p:cNvSpPr>
            <a:spLocks noGrp="1"/>
          </p:cNvSpPr>
          <p:nvPr>
            <p:ph type="body"/>
          </p:nvPr>
        </p:nvSpPr>
        <p:spPr>
          <a:xfrm>
            <a:off x="507960" y="2629080"/>
            <a:ext cx="11987640" cy="60948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3" name="Line 1"/>
          <p:cNvSpPr/>
          <p:nvPr/>
        </p:nvSpPr>
        <p:spPr>
          <a:xfrm>
            <a:off x="507960" y="217152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4" name="Line 2"/>
          <p:cNvSpPr/>
          <p:nvPr/>
        </p:nvSpPr>
        <p:spPr>
          <a:xfrm>
            <a:off x="507960" y="634680"/>
            <a:ext cx="11997000" cy="36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5" name="PlaceHolder 3"/>
          <p:cNvSpPr>
            <a:spLocks noGrp="1"/>
          </p:cNvSpPr>
          <p:nvPr>
            <p:ph type="title"/>
          </p:nvPr>
        </p:nvSpPr>
        <p:spPr>
          <a:xfrm>
            <a:off x="650160" y="389160"/>
            <a:ext cx="11703600" cy="1628280"/>
          </a:xfrm>
          <a:prstGeom prst="rect">
            <a:avLst/>
          </a:prstGeom>
        </p:spPr>
        <p:txBody>
          <a:bodyPr lIns="0" tIns="0" rIns="0" bIns="0" anchor="ctr"/>
          <a:lstStyle/>
          <a:p>
            <a:pPr algn="ctr"/>
            <a:r>
              <a:rPr lang="en-IN" sz="4400" b="0" strike="noStrike" spc="-1">
                <a:latin typeface="Arial"/>
              </a:rPr>
              <a:t>Click to edit the title text format</a:t>
            </a:r>
          </a:p>
        </p:txBody>
      </p:sp>
      <p:sp>
        <p:nvSpPr>
          <p:cNvPr id="46" name="PlaceHolder 4"/>
          <p:cNvSpPr>
            <a:spLocks noGrp="1"/>
          </p:cNvSpPr>
          <p:nvPr>
            <p:ph type="body"/>
          </p:nvPr>
        </p:nvSpPr>
        <p:spPr>
          <a:xfrm>
            <a:off x="650160" y="2282040"/>
            <a:ext cx="11703600" cy="5656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3404880" y="6629400"/>
            <a:ext cx="6455880" cy="24796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100000"/>
              </a:lnSpc>
              <a:spcBef>
                <a:spcPts val="2401"/>
              </a:spcBef>
            </a:pPr>
            <a:endParaRPr lang="en-IN" sz="1800" b="0" strike="noStrike" spc="-1">
              <a:latin typeface="Arial"/>
            </a:endParaRPr>
          </a:p>
          <a:p>
            <a:pPr marL="469800" indent="-468720" algn="ctr">
              <a:lnSpc>
                <a:spcPct val="100000"/>
              </a:lnSpc>
              <a:spcBef>
                <a:spcPts val="2401"/>
              </a:spcBef>
              <a:buClr>
                <a:srgbClr val="414141"/>
              </a:buClr>
              <a:buSzPct val="60000"/>
              <a:buFont typeface="Zapf Dingbats"/>
              <a:buChar char="❖"/>
            </a:pPr>
            <a:r>
              <a:rPr lang="en-IN" sz="3600" b="0" strike="noStrike" spc="-1">
                <a:solidFill>
                  <a:srgbClr val="414141"/>
                </a:solidFill>
                <a:latin typeface="Arial"/>
                <a:ea typeface="Arial"/>
              </a:rPr>
              <a:t>Suicide Rate Analysis</a:t>
            </a:r>
            <a:endParaRPr lang="en-IN" sz="3600" b="0" strike="noStrike" spc="-1">
              <a:latin typeface="Arial"/>
            </a:endParaRPr>
          </a:p>
          <a:p>
            <a:pPr algn="ctr">
              <a:lnSpc>
                <a:spcPct val="100000"/>
              </a:lnSpc>
              <a:spcBef>
                <a:spcPts val="2401"/>
              </a:spcBef>
            </a:pPr>
            <a:endParaRPr lang="en-IN" sz="3600" b="0" strike="noStrike" spc="-1">
              <a:latin typeface="Arial"/>
            </a:endParaRPr>
          </a:p>
          <a:p>
            <a:pPr marL="469800" indent="-468720" algn="ctr">
              <a:lnSpc>
                <a:spcPct val="100000"/>
              </a:lnSpc>
              <a:spcBef>
                <a:spcPts val="2401"/>
              </a:spcBef>
              <a:buClr>
                <a:srgbClr val="414141"/>
              </a:buClr>
              <a:buSzPct val="60000"/>
              <a:buFont typeface="Zapf Dingbats"/>
              <a:buChar char="❖"/>
            </a:pPr>
            <a:r>
              <a:rPr lang="en-IN" sz="3600" b="0" strike="noStrike" spc="-1">
                <a:solidFill>
                  <a:srgbClr val="414141"/>
                </a:solidFill>
                <a:latin typeface="Arial"/>
                <a:ea typeface="Arial"/>
              </a:rPr>
              <a:t>Presented by Ashish Sahu</a:t>
            </a:r>
            <a:endParaRPr lang="en-IN" sz="3600" b="0" strike="noStrike" spc="-1">
              <a:latin typeface="Arial"/>
            </a:endParaRPr>
          </a:p>
        </p:txBody>
      </p:sp>
      <p:pic>
        <p:nvPicPr>
          <p:cNvPr id="84" name="Picture 2"/>
          <p:cNvPicPr/>
          <p:nvPr/>
        </p:nvPicPr>
        <p:blipFill>
          <a:blip r:embed="rId2"/>
          <a:stretch/>
        </p:blipFill>
        <p:spPr>
          <a:xfrm>
            <a:off x="0" y="26640"/>
            <a:ext cx="13003560" cy="7058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1" strike="noStrike" spc="-1">
                <a:solidFill>
                  <a:srgbClr val="61566F"/>
                </a:solidFill>
                <a:latin typeface="Arial"/>
                <a:ea typeface="Arial"/>
              </a:rPr>
              <a:t>Comparison of suicide trend in top 5 countries with maximum suicide.</a:t>
            </a:r>
            <a:endParaRPr lang="en-IN" sz="3600" b="0" strike="noStrike" spc="-1">
              <a:latin typeface="Arial"/>
            </a:endParaRPr>
          </a:p>
        </p:txBody>
      </p:sp>
      <p:sp>
        <p:nvSpPr>
          <p:cNvPr id="116"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17" name="Picture 1"/>
          <p:cNvPicPr/>
          <p:nvPr/>
        </p:nvPicPr>
        <p:blipFill>
          <a:blip r:embed="rId2"/>
          <a:stretch/>
        </p:blipFill>
        <p:spPr>
          <a:xfrm>
            <a:off x="0" y="2209680"/>
            <a:ext cx="13003560" cy="6501600"/>
          </a:xfrm>
          <a:prstGeom prst="rect">
            <a:avLst/>
          </a:prstGeom>
          <a:ln>
            <a:noFill/>
          </a:ln>
        </p:spPr>
      </p:pic>
      <p:sp>
        <p:nvSpPr>
          <p:cNvPr id="118" name="CustomShape 3"/>
          <p:cNvSpPr/>
          <p:nvPr/>
        </p:nvSpPr>
        <p:spPr>
          <a:xfrm>
            <a:off x="648000" y="8568000"/>
            <a:ext cx="11879280" cy="128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Since 1990 Russia was having maximum suicide numbers which was over taken by United states in 2009</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0" strike="noStrike" spc="-1">
                <a:solidFill>
                  <a:srgbClr val="61566F"/>
                </a:solidFill>
                <a:latin typeface="Arial"/>
                <a:ea typeface="Arial"/>
              </a:rPr>
              <a:t>Comparison of suicide trend in 5 countries with minimum suicide.</a:t>
            </a:r>
            <a:endParaRPr lang="en-IN" sz="3600" b="0" strike="noStrike" spc="-1">
              <a:latin typeface="Arial"/>
            </a:endParaRPr>
          </a:p>
        </p:txBody>
      </p:sp>
      <p:sp>
        <p:nvSpPr>
          <p:cNvPr id="120"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21" name="Picture 1"/>
          <p:cNvPicPr/>
          <p:nvPr/>
        </p:nvPicPr>
        <p:blipFill>
          <a:blip r:embed="rId2"/>
          <a:stretch/>
        </p:blipFill>
        <p:spPr>
          <a:xfrm>
            <a:off x="0" y="2209680"/>
            <a:ext cx="13003560" cy="6717600"/>
          </a:xfrm>
          <a:prstGeom prst="rect">
            <a:avLst/>
          </a:prstGeom>
          <a:ln>
            <a:noFill/>
          </a:ln>
        </p:spPr>
      </p:pic>
      <p:sp>
        <p:nvSpPr>
          <p:cNvPr id="122" name="CustomShape 3"/>
          <p:cNvSpPr/>
          <p:nvPr/>
        </p:nvSpPr>
        <p:spPr>
          <a:xfrm>
            <a:off x="648000" y="9216000"/>
            <a:ext cx="121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Antigua and Barduda has shown steep increase and decrease in every 5 years, Maldives has observed steep increase from 2000 to 2005 and then was constant for next five years.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1" strike="noStrike" spc="-1">
                <a:solidFill>
                  <a:srgbClr val="61566F"/>
                </a:solidFill>
                <a:latin typeface="Arial"/>
                <a:ea typeface="Arial"/>
              </a:rPr>
              <a:t>HDI over years in 5 countries with minimum suicide.</a:t>
            </a:r>
            <a:endParaRPr lang="en-IN" sz="3600" b="0" strike="noStrike" spc="-1">
              <a:latin typeface="Arial"/>
            </a:endParaRPr>
          </a:p>
        </p:txBody>
      </p:sp>
      <p:sp>
        <p:nvSpPr>
          <p:cNvPr id="124"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25" name="Picture 1"/>
          <p:cNvPicPr/>
          <p:nvPr/>
        </p:nvPicPr>
        <p:blipFill>
          <a:blip r:embed="rId2"/>
          <a:stretch/>
        </p:blipFill>
        <p:spPr>
          <a:xfrm>
            <a:off x="0" y="2209680"/>
            <a:ext cx="13003560" cy="6573600"/>
          </a:xfrm>
          <a:prstGeom prst="rect">
            <a:avLst/>
          </a:prstGeom>
          <a:ln>
            <a:noFill/>
          </a:ln>
        </p:spPr>
      </p:pic>
      <p:sp>
        <p:nvSpPr>
          <p:cNvPr id="126" name="CustomShape 3"/>
          <p:cNvSpPr/>
          <p:nvPr/>
        </p:nvSpPr>
        <p:spPr>
          <a:xfrm>
            <a:off x="288000" y="8928000"/>
            <a:ext cx="12527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There is an steep increase of HDI in Maldives from 2000 for next 10 years.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1" strike="noStrike" spc="-1">
                <a:solidFill>
                  <a:srgbClr val="61566F"/>
                </a:solidFill>
                <a:latin typeface="Arial"/>
                <a:ea typeface="Arial"/>
              </a:rPr>
              <a:t>GDP per capital over years in top 5 countries with minimum suicide.</a:t>
            </a:r>
            <a:endParaRPr lang="en-IN" sz="3600" b="0" strike="noStrike" spc="-1">
              <a:latin typeface="Arial"/>
            </a:endParaRPr>
          </a:p>
        </p:txBody>
      </p:sp>
      <p:sp>
        <p:nvSpPr>
          <p:cNvPr id="128"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29" name="Picture 1"/>
          <p:cNvPicPr/>
          <p:nvPr/>
        </p:nvPicPr>
        <p:blipFill>
          <a:blip r:embed="rId2"/>
          <a:stretch/>
        </p:blipFill>
        <p:spPr>
          <a:xfrm>
            <a:off x="0" y="2209680"/>
            <a:ext cx="13003560" cy="6501600"/>
          </a:xfrm>
          <a:prstGeom prst="rect">
            <a:avLst/>
          </a:prstGeom>
          <a:ln>
            <a:noFill/>
          </a:ln>
        </p:spPr>
      </p:pic>
      <p:sp>
        <p:nvSpPr>
          <p:cNvPr id="130" name="CustomShape 3"/>
          <p:cNvSpPr/>
          <p:nvPr/>
        </p:nvSpPr>
        <p:spPr>
          <a:xfrm>
            <a:off x="144000" y="8928000"/>
            <a:ext cx="12599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An increase in GDP per capita has been observed which indicates increase in socio-economic status.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1" strike="noStrike" spc="-1">
                <a:solidFill>
                  <a:srgbClr val="61566F"/>
                </a:solidFill>
                <a:latin typeface="Arial"/>
                <a:ea typeface="Arial"/>
              </a:rPr>
              <a:t>HDI trend over years for top five countries having highest suicide cases.</a:t>
            </a:r>
            <a:endParaRPr lang="en-IN" sz="3600" b="0" strike="noStrike" spc="-1">
              <a:latin typeface="Arial"/>
            </a:endParaRPr>
          </a:p>
        </p:txBody>
      </p:sp>
      <p:sp>
        <p:nvSpPr>
          <p:cNvPr id="132"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33" name="Picture 1"/>
          <p:cNvPicPr/>
          <p:nvPr/>
        </p:nvPicPr>
        <p:blipFill>
          <a:blip r:embed="rId2"/>
          <a:stretch/>
        </p:blipFill>
        <p:spPr>
          <a:xfrm>
            <a:off x="0" y="2209680"/>
            <a:ext cx="13003560" cy="6357600"/>
          </a:xfrm>
          <a:prstGeom prst="rect">
            <a:avLst/>
          </a:prstGeom>
          <a:ln>
            <a:noFill/>
          </a:ln>
        </p:spPr>
      </p:pic>
      <p:sp>
        <p:nvSpPr>
          <p:cNvPr id="134" name="CustomShape 3"/>
          <p:cNvSpPr/>
          <p:nvPr/>
        </p:nvSpPr>
        <p:spPr>
          <a:xfrm>
            <a:off x="216000" y="8928000"/>
            <a:ext cx="1278792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Russia is having flat HDI over years, this can be due to socialist government in that country. we have seen that was an increase in suicide numbers around 2010 in United States, which can be cause of steep fall in HDI.</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7000" b="1" strike="noStrike" spc="-1">
                <a:solidFill>
                  <a:srgbClr val="61566F"/>
                </a:solidFill>
                <a:latin typeface="Arial"/>
                <a:ea typeface="Arial"/>
              </a:rPr>
              <a:t> </a:t>
            </a:r>
            <a:r>
              <a:rPr lang="en-IN" sz="4000" b="1" strike="noStrike" spc="-1">
                <a:solidFill>
                  <a:srgbClr val="61566F"/>
                </a:solidFill>
                <a:latin typeface="Arial"/>
                <a:ea typeface="Arial"/>
              </a:rPr>
              <a:t>Co-relation between all the features using heatmap.</a:t>
            </a:r>
            <a:endParaRPr lang="en-IN" sz="4000" b="0" strike="noStrike" spc="-1">
              <a:latin typeface="Arial"/>
            </a:endParaRPr>
          </a:p>
        </p:txBody>
      </p:sp>
      <p:sp>
        <p:nvSpPr>
          <p:cNvPr id="136"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37" name="Picture 1"/>
          <p:cNvPicPr/>
          <p:nvPr/>
        </p:nvPicPr>
        <p:blipFill>
          <a:blip r:embed="rId2"/>
          <a:stretch/>
        </p:blipFill>
        <p:spPr>
          <a:xfrm>
            <a:off x="0" y="2219400"/>
            <a:ext cx="13003560" cy="6347880"/>
          </a:xfrm>
          <a:prstGeom prst="rect">
            <a:avLst/>
          </a:prstGeom>
          <a:ln>
            <a:noFill/>
          </a:ln>
        </p:spPr>
      </p:pic>
      <p:sp>
        <p:nvSpPr>
          <p:cNvPr id="138" name="CustomShape 3"/>
          <p:cNvSpPr/>
          <p:nvPr/>
        </p:nvSpPr>
        <p:spPr>
          <a:xfrm>
            <a:off x="360000" y="8712000"/>
            <a:ext cx="12311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There is a high positive co-relation between population and suicide number and  HDI and gdp per capita</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90000"/>
              </a:lnSpc>
              <a:spcBef>
                <a:spcPts val="1599"/>
              </a:spcBef>
            </a:pPr>
            <a:r>
              <a:rPr lang="en-IN" sz="4000" b="1" strike="noStrike" spc="-1">
                <a:solidFill>
                  <a:srgbClr val="61566F"/>
                </a:solidFill>
                <a:latin typeface="Arial"/>
                <a:ea typeface="Arial"/>
              </a:rPr>
              <a:t>Conclusion</a:t>
            </a:r>
            <a:endParaRPr lang="en-IN" sz="4000" b="0" strike="noStrike" spc="-1">
              <a:latin typeface="Arial"/>
            </a:endParaRPr>
          </a:p>
        </p:txBody>
      </p:sp>
      <p:sp>
        <p:nvSpPr>
          <p:cNvPr id="140" name="CustomShape 2"/>
          <p:cNvSpPr/>
          <p:nvPr/>
        </p:nvSpPr>
        <p:spPr>
          <a:xfrm>
            <a:off x="507960" y="2178000"/>
            <a:ext cx="11987640" cy="60948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marL="469800" indent="-468720">
              <a:lnSpc>
                <a:spcPct val="100000"/>
              </a:lnSpc>
              <a:spcBef>
                <a:spcPts val="2401"/>
              </a:spcBef>
              <a:buClr>
                <a:srgbClr val="929292"/>
              </a:buClr>
              <a:buSzPct val="60000"/>
              <a:buFont typeface="Zapf Dingbats"/>
              <a:buChar char="❖"/>
            </a:pPr>
            <a:r>
              <a:rPr lang="en-IN" sz="3200" b="0" strike="noStrike" spc="-1">
                <a:solidFill>
                  <a:srgbClr val="414141"/>
                </a:solidFill>
                <a:latin typeface="Arial"/>
                <a:ea typeface="Arial"/>
              </a:rPr>
              <a:t>Suicide rate is high in developed countries and least in third world countries</a:t>
            </a:r>
            <a:endParaRPr lang="en-IN" sz="3200" b="0" strike="noStrike" spc="-1">
              <a:latin typeface="Arial"/>
            </a:endParaRPr>
          </a:p>
          <a:p>
            <a:pPr marL="469800" indent="-468720">
              <a:lnSpc>
                <a:spcPct val="100000"/>
              </a:lnSpc>
              <a:spcBef>
                <a:spcPts val="2401"/>
              </a:spcBef>
              <a:buClr>
                <a:srgbClr val="929292"/>
              </a:buClr>
              <a:buSzPct val="60000"/>
              <a:buFont typeface="Zapf Dingbats"/>
              <a:buChar char="❖"/>
            </a:pPr>
            <a:r>
              <a:rPr lang="en-IN" sz="3200" b="0" strike="noStrike" spc="-1">
                <a:solidFill>
                  <a:srgbClr val="414141"/>
                </a:solidFill>
                <a:latin typeface="Arial"/>
                <a:ea typeface="Arial"/>
              </a:rPr>
              <a:t>Male in 35-54 age group, are more likely to suicide. </a:t>
            </a:r>
            <a:endParaRPr lang="en-IN" sz="3200" b="0" strike="noStrike" spc="-1">
              <a:latin typeface="Arial"/>
            </a:endParaRPr>
          </a:p>
          <a:p>
            <a:pPr marL="469800" indent="-468720">
              <a:lnSpc>
                <a:spcPct val="100000"/>
              </a:lnSpc>
              <a:spcBef>
                <a:spcPts val="2401"/>
              </a:spcBef>
              <a:buClr>
                <a:srgbClr val="929292"/>
              </a:buClr>
              <a:buSzPct val="60000"/>
              <a:buFont typeface="Zapf Dingbats"/>
              <a:buChar char="❖"/>
            </a:pPr>
            <a:r>
              <a:rPr lang="en-IN" sz="3200" b="0" strike="noStrike" spc="-1">
                <a:solidFill>
                  <a:srgbClr val="414141"/>
                </a:solidFill>
                <a:latin typeface="Arial"/>
                <a:ea typeface="Arial"/>
              </a:rPr>
              <a:t>Most of the population in age group 35-54 are married and working members and they have responsibility to earn for their family and at the same time they want to fulfil there expectations in terms of career growth, social status, etc. If they fail in their expectations and looses hope then they tend to commit suicide. Apart from that financial stability, loss of job, unemployment, mental health also contributes to Suicidal tendency.</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90000"/>
              </a:lnSpc>
              <a:spcBef>
                <a:spcPts val="1599"/>
              </a:spcBef>
            </a:pPr>
            <a:r>
              <a:rPr lang="en-IN" sz="4000" b="1" strike="noStrike" spc="-1">
                <a:solidFill>
                  <a:srgbClr val="61566F"/>
                </a:solidFill>
                <a:latin typeface="Arial"/>
                <a:ea typeface="Arial"/>
              </a:rPr>
              <a:t>Recommendation for reducing suicide rate</a:t>
            </a:r>
            <a:endParaRPr lang="en-IN" sz="4000" b="0" strike="noStrike" spc="-1">
              <a:latin typeface="Arial"/>
            </a:endParaRPr>
          </a:p>
        </p:txBody>
      </p:sp>
      <p:sp>
        <p:nvSpPr>
          <p:cNvPr id="142" name="CustomShape 2"/>
          <p:cNvSpPr/>
          <p:nvPr/>
        </p:nvSpPr>
        <p:spPr>
          <a:xfrm>
            <a:off x="507960" y="2178000"/>
            <a:ext cx="11987640" cy="60948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fontScale="92500" lnSpcReduction="20000"/>
          </a:bodyPr>
          <a:lstStyle/>
          <a:p>
            <a:pPr marL="469800" indent="-468720">
              <a:lnSpc>
                <a:spcPct val="100000"/>
              </a:lnSpc>
              <a:spcBef>
                <a:spcPts val="2401"/>
              </a:spcBef>
              <a:buClr>
                <a:srgbClr val="929292"/>
              </a:buClr>
              <a:buSzPct val="60000"/>
              <a:buFont typeface="Zapf Dingbats"/>
              <a:buChar char="❖"/>
            </a:pPr>
            <a:endParaRPr lang="en-IN" sz="3200" b="0" strike="noStrike" spc="-1" dirty="0">
              <a:solidFill>
                <a:srgbClr val="414141"/>
              </a:solidFill>
              <a:latin typeface="Arial"/>
              <a:ea typeface="Arial"/>
            </a:endParaRPr>
          </a:p>
          <a:p>
            <a:pPr marL="469800" indent="-468720">
              <a:lnSpc>
                <a:spcPct val="100000"/>
              </a:lnSpc>
              <a:spcBef>
                <a:spcPts val="2401"/>
              </a:spcBef>
              <a:buClr>
                <a:srgbClr val="929292"/>
              </a:buClr>
              <a:buSzPct val="60000"/>
              <a:buFont typeface="Zapf Dingbats"/>
              <a:buChar char="❖"/>
            </a:pPr>
            <a:r>
              <a:rPr lang="en-IN" sz="3200" b="0" strike="noStrike" spc="-1" dirty="0">
                <a:solidFill>
                  <a:srgbClr val="414141"/>
                </a:solidFill>
                <a:latin typeface="Arial"/>
                <a:ea typeface="Arial"/>
              </a:rPr>
              <a:t>Increase in job opportunities.</a:t>
            </a:r>
            <a:endParaRPr lang="en-IN" sz="3200" b="0" strike="noStrike" spc="-1" dirty="0">
              <a:latin typeface="Arial"/>
            </a:endParaRPr>
          </a:p>
          <a:p>
            <a:pPr marL="469800" indent="-468720">
              <a:lnSpc>
                <a:spcPct val="100000"/>
              </a:lnSpc>
              <a:spcBef>
                <a:spcPts val="2401"/>
              </a:spcBef>
              <a:buClr>
                <a:srgbClr val="929292"/>
              </a:buClr>
              <a:buSzPct val="60000"/>
              <a:buFont typeface="Zapf Dingbats"/>
              <a:buChar char="❖"/>
            </a:pPr>
            <a:r>
              <a:rPr lang="en-IN" sz="3200" b="0" strike="noStrike" spc="-1" dirty="0">
                <a:solidFill>
                  <a:srgbClr val="414141"/>
                </a:solidFill>
                <a:latin typeface="Arial"/>
                <a:ea typeface="Arial"/>
              </a:rPr>
              <a:t>Free counselling session conducted by employer/Government/NGO for Mental health.</a:t>
            </a:r>
            <a:endParaRPr lang="en-IN" sz="3200" b="0" strike="noStrike" spc="-1" dirty="0">
              <a:latin typeface="Arial"/>
            </a:endParaRPr>
          </a:p>
          <a:p>
            <a:pPr marL="469800" indent="-468720">
              <a:lnSpc>
                <a:spcPct val="100000"/>
              </a:lnSpc>
              <a:spcBef>
                <a:spcPts val="2401"/>
              </a:spcBef>
              <a:buClr>
                <a:srgbClr val="929292"/>
              </a:buClr>
              <a:buSzPct val="60000"/>
              <a:buFont typeface="Zapf Dingbats"/>
              <a:buChar char="❖"/>
            </a:pPr>
            <a:r>
              <a:rPr lang="en-IN" sz="3200" b="0" strike="noStrike" spc="-1" dirty="0">
                <a:solidFill>
                  <a:srgbClr val="414141"/>
                </a:solidFill>
                <a:latin typeface="Arial"/>
                <a:ea typeface="Arial"/>
              </a:rPr>
              <a:t>Weekend skill training for middle age professionals.</a:t>
            </a:r>
            <a:endParaRPr lang="en-IN" sz="3200" b="0" strike="noStrike" spc="-1" dirty="0">
              <a:latin typeface="Arial"/>
            </a:endParaRPr>
          </a:p>
          <a:p>
            <a:pPr marL="469800" indent="-468720">
              <a:lnSpc>
                <a:spcPct val="100000"/>
              </a:lnSpc>
              <a:spcBef>
                <a:spcPts val="2401"/>
              </a:spcBef>
              <a:buClr>
                <a:srgbClr val="929292"/>
              </a:buClr>
              <a:buSzPct val="60000"/>
              <a:buFont typeface="Zapf Dingbats"/>
              <a:buChar char="❖"/>
            </a:pPr>
            <a:r>
              <a:rPr lang="en-IN" sz="3200" b="0" strike="noStrike" spc="-1" dirty="0">
                <a:solidFill>
                  <a:srgbClr val="414141"/>
                </a:solidFill>
                <a:latin typeface="Arial"/>
                <a:ea typeface="Arial"/>
              </a:rPr>
              <a:t>Social Security scheme for unemployment for reducing insecurity in society.</a:t>
            </a:r>
            <a:endParaRPr lang="en-IN" sz="3200" b="0" strike="noStrike" spc="-1" dirty="0">
              <a:latin typeface="Arial"/>
            </a:endParaRPr>
          </a:p>
          <a:p>
            <a:pPr marL="469800" indent="-468720">
              <a:lnSpc>
                <a:spcPct val="100000"/>
              </a:lnSpc>
              <a:spcBef>
                <a:spcPts val="2401"/>
              </a:spcBef>
              <a:buClr>
                <a:srgbClr val="929292"/>
              </a:buClr>
              <a:buSzPct val="60000"/>
              <a:buFont typeface="Zapf Dingbats"/>
              <a:buChar char="❖"/>
            </a:pPr>
            <a:r>
              <a:rPr lang="en-IN" sz="3200" b="0" strike="noStrike" spc="-1" dirty="0">
                <a:solidFill>
                  <a:srgbClr val="414141"/>
                </a:solidFill>
                <a:latin typeface="Arial"/>
                <a:ea typeface="Arial"/>
              </a:rPr>
              <a:t>Working on stress relieving technique like yoga, meditation, </a:t>
            </a:r>
            <a:r>
              <a:rPr lang="en-IN" sz="3200" b="0" strike="noStrike" spc="-1">
                <a:solidFill>
                  <a:srgbClr val="414141"/>
                </a:solidFill>
                <a:latin typeface="Arial"/>
                <a:ea typeface="Arial"/>
              </a:rPr>
              <a:t>etc.</a:t>
            </a:r>
            <a:endParaRPr lang="en-IN" sz="3200" b="0" strike="noStrike" spc="-1" dirty="0">
              <a:latin typeface="Arial"/>
            </a:endParaRPr>
          </a:p>
          <a:p>
            <a:pPr marL="469800" indent="-468720">
              <a:lnSpc>
                <a:spcPct val="100000"/>
              </a:lnSpc>
              <a:spcBef>
                <a:spcPts val="2401"/>
              </a:spcBef>
              <a:buClr>
                <a:srgbClr val="929292"/>
              </a:buClr>
              <a:buSzPct val="60000"/>
              <a:buFont typeface="Zapf Dingbats"/>
              <a:buChar char="❖"/>
            </a:pPr>
            <a:r>
              <a:rPr lang="en-IN" sz="3200" b="0" strike="noStrike" spc="-1" dirty="0">
                <a:solidFill>
                  <a:srgbClr val="414141"/>
                </a:solidFill>
                <a:latin typeface="Arial"/>
                <a:ea typeface="Arial"/>
              </a:rPr>
              <a:t>National monitoring of suicide and suicidality should be improved, and consolidated data should be available for future study and improvement.  </a:t>
            </a:r>
            <a:endParaRPr lang="en-IN" sz="3200" b="0" strike="noStrike" spc="-1" dirty="0">
              <a:latin typeface="Arial"/>
            </a:endParaRPr>
          </a:p>
          <a:p>
            <a:pPr>
              <a:lnSpc>
                <a:spcPct val="100000"/>
              </a:lnSpc>
              <a:spcBef>
                <a:spcPts val="2401"/>
              </a:spcBef>
            </a:pPr>
            <a:endParaRPr lang="en-IN"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gn="ctr">
              <a:lnSpc>
                <a:spcPct val="90000"/>
              </a:lnSpc>
              <a:spcBef>
                <a:spcPts val="1599"/>
              </a:spcBef>
            </a:pPr>
            <a:r>
              <a:rPr lang="en-IN" sz="7000" b="0" strike="noStrike" spc="-1">
                <a:solidFill>
                  <a:srgbClr val="61566F"/>
                </a:solidFill>
                <a:latin typeface="Arial"/>
                <a:ea typeface="Arial"/>
              </a:rPr>
              <a:t>DataSet Overview</a:t>
            </a:r>
            <a:endParaRPr lang="en-IN" sz="7000" b="0" strike="noStrike" spc="-1">
              <a:latin typeface="Arial"/>
            </a:endParaRPr>
          </a:p>
        </p:txBody>
      </p:sp>
      <p:sp>
        <p:nvSpPr>
          <p:cNvPr id="86" name="CustomShape 2"/>
          <p:cNvSpPr/>
          <p:nvPr/>
        </p:nvSpPr>
        <p:spPr>
          <a:xfrm>
            <a:off x="507960" y="2324160"/>
            <a:ext cx="11987640" cy="60948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lstStyle/>
          <a:p>
            <a:pPr>
              <a:lnSpc>
                <a:spcPct val="100000"/>
              </a:lnSpc>
              <a:spcBef>
                <a:spcPts val="2401"/>
              </a:spcBef>
            </a:pPr>
            <a:r>
              <a:rPr lang="en-IN" sz="3600" b="0" strike="noStrike" spc="-1">
                <a:solidFill>
                  <a:srgbClr val="414141"/>
                </a:solidFill>
                <a:latin typeface="Arial"/>
                <a:ea typeface="Arial"/>
              </a:rPr>
              <a:t>- Data set of 27,820 incident of suicide over last 31 years. The data fields included are:</a:t>
            </a:r>
            <a:endParaRPr lang="en-IN" sz="3600" b="0" strike="noStrike" spc="-1">
              <a:latin typeface="Arial"/>
            </a:endParaRPr>
          </a:p>
          <a:p>
            <a:pPr>
              <a:lnSpc>
                <a:spcPct val="100000"/>
              </a:lnSpc>
              <a:spcBef>
                <a:spcPts val="2401"/>
              </a:spcBef>
            </a:pPr>
            <a:r>
              <a:rPr lang="en-IN" sz="3600" b="0" strike="noStrike" spc="-1">
                <a:solidFill>
                  <a:srgbClr val="414141"/>
                </a:solidFill>
                <a:latin typeface="Arial"/>
                <a:ea typeface="Arial"/>
              </a:rPr>
              <a:t>country, year, sex, age, suicides_no, population, suicides/100k pop, country-year , HDI for year, gdp_for_year ($), gdp_per_capita ($), generation </a:t>
            </a:r>
            <a:endParaRPr lang="en-IN" sz="3600" b="0" strike="noStrike" spc="-1">
              <a:latin typeface="Arial"/>
            </a:endParaRPr>
          </a:p>
          <a:p>
            <a:pPr>
              <a:lnSpc>
                <a:spcPct val="100000"/>
              </a:lnSpc>
              <a:spcBef>
                <a:spcPts val="2401"/>
              </a:spcBef>
            </a:pPr>
            <a:endParaRPr lang="en-IN"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200" b="1" strike="noStrike" spc="-1">
                <a:solidFill>
                  <a:srgbClr val="61566F"/>
                </a:solidFill>
                <a:latin typeface="Arial"/>
                <a:ea typeface="Arial"/>
              </a:rPr>
              <a:t>Top 10 countries with maximum number of suicides</a:t>
            </a:r>
            <a:endParaRPr lang="en-IN" sz="3200" b="0" strike="noStrike" spc="-1">
              <a:latin typeface="Arial"/>
            </a:endParaRPr>
          </a:p>
        </p:txBody>
      </p:sp>
      <p:sp>
        <p:nvSpPr>
          <p:cNvPr id="88"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89" name="Picture 1"/>
          <p:cNvPicPr/>
          <p:nvPr/>
        </p:nvPicPr>
        <p:blipFill>
          <a:blip r:embed="rId2"/>
          <a:stretch/>
        </p:blipFill>
        <p:spPr>
          <a:xfrm>
            <a:off x="507960" y="1584000"/>
            <a:ext cx="11987640" cy="7085520"/>
          </a:xfrm>
          <a:prstGeom prst="rect">
            <a:avLst/>
          </a:prstGeom>
          <a:ln>
            <a:noFill/>
          </a:ln>
        </p:spPr>
      </p:pic>
      <p:sp>
        <p:nvSpPr>
          <p:cNvPr id="90" name="CustomShape 3"/>
          <p:cNvSpPr/>
          <p:nvPr/>
        </p:nvSpPr>
        <p:spPr>
          <a:xfrm>
            <a:off x="1152000" y="8928000"/>
            <a:ext cx="11159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Russia, United States and japan have highest number of suicide.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200" b="0" strike="noStrike" spc="-1">
                <a:solidFill>
                  <a:srgbClr val="61566F"/>
                </a:solidFill>
                <a:latin typeface="Arial"/>
                <a:ea typeface="Arial"/>
              </a:rPr>
              <a:t>Top 5 countries with minimum number suicide</a:t>
            </a:r>
            <a:endParaRPr lang="en-IN" sz="3200" b="0" strike="noStrike" spc="-1">
              <a:latin typeface="Arial"/>
            </a:endParaRPr>
          </a:p>
        </p:txBody>
      </p:sp>
      <p:sp>
        <p:nvSpPr>
          <p:cNvPr id="92"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93" name="Picture 1"/>
          <p:cNvPicPr/>
          <p:nvPr/>
        </p:nvPicPr>
        <p:blipFill>
          <a:blip r:embed="rId2"/>
          <a:stretch/>
        </p:blipFill>
        <p:spPr>
          <a:xfrm>
            <a:off x="507960" y="1800000"/>
            <a:ext cx="11987640" cy="7055280"/>
          </a:xfrm>
          <a:prstGeom prst="rect">
            <a:avLst/>
          </a:prstGeom>
          <a:ln>
            <a:noFill/>
          </a:ln>
        </p:spPr>
      </p:pic>
      <p:sp>
        <p:nvSpPr>
          <p:cNvPr id="94" name="CustomShape 3"/>
          <p:cNvSpPr/>
          <p:nvPr/>
        </p:nvSpPr>
        <p:spPr>
          <a:xfrm>
            <a:off x="576000" y="9144000"/>
            <a:ext cx="11735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Maldives, Antigua and Barbuda and San Marino has least number of suicide numbers.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200" b="1" strike="noStrike" spc="-1">
                <a:solidFill>
                  <a:srgbClr val="61566F"/>
                </a:solidFill>
                <a:latin typeface="Arial"/>
                <a:ea typeface="Arial"/>
              </a:rPr>
              <a:t>Suicide trend over years?</a:t>
            </a:r>
            <a:endParaRPr lang="en-IN" sz="3200" b="0" strike="noStrike" spc="-1">
              <a:latin typeface="Arial"/>
            </a:endParaRPr>
          </a:p>
        </p:txBody>
      </p:sp>
      <p:sp>
        <p:nvSpPr>
          <p:cNvPr id="96"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97" name="Picture 1"/>
          <p:cNvPicPr/>
          <p:nvPr/>
        </p:nvPicPr>
        <p:blipFill>
          <a:blip r:embed="rId2"/>
          <a:stretch/>
        </p:blipFill>
        <p:spPr>
          <a:xfrm>
            <a:off x="507960" y="2209680"/>
            <a:ext cx="11987640" cy="6501600"/>
          </a:xfrm>
          <a:prstGeom prst="rect">
            <a:avLst/>
          </a:prstGeom>
          <a:ln>
            <a:noFill/>
          </a:ln>
        </p:spPr>
      </p:pic>
      <p:sp>
        <p:nvSpPr>
          <p:cNvPr id="98" name="CustomShape 3"/>
          <p:cNvSpPr/>
          <p:nvPr/>
        </p:nvSpPr>
        <p:spPr>
          <a:xfrm>
            <a:off x="144000" y="9000000"/>
            <a:ext cx="12527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Suicide numbers increased from 1 m to 2.5 m from 1985 to 2014 and shown a steep decrease in year 2014-2015.</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0" strike="noStrike" spc="-1">
                <a:solidFill>
                  <a:srgbClr val="61566F"/>
                </a:solidFill>
                <a:latin typeface="Arial"/>
                <a:ea typeface="Arial"/>
              </a:rPr>
              <a:t>GDP per capita trend over years</a:t>
            </a:r>
            <a:endParaRPr lang="en-IN" sz="3600" b="0" strike="noStrike" spc="-1">
              <a:latin typeface="Arial"/>
            </a:endParaRPr>
          </a:p>
        </p:txBody>
      </p:sp>
      <p:sp>
        <p:nvSpPr>
          <p:cNvPr id="100"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01" name="Picture 1"/>
          <p:cNvPicPr/>
          <p:nvPr/>
        </p:nvPicPr>
        <p:blipFill>
          <a:blip r:embed="rId2"/>
          <a:stretch/>
        </p:blipFill>
        <p:spPr>
          <a:xfrm>
            <a:off x="177840" y="2209680"/>
            <a:ext cx="12571920" cy="6573600"/>
          </a:xfrm>
          <a:prstGeom prst="rect">
            <a:avLst/>
          </a:prstGeom>
          <a:ln>
            <a:noFill/>
          </a:ln>
        </p:spPr>
      </p:pic>
      <p:sp>
        <p:nvSpPr>
          <p:cNvPr id="102" name="CustomShape 3"/>
          <p:cNvSpPr/>
          <p:nvPr/>
        </p:nvSpPr>
        <p:spPr>
          <a:xfrm>
            <a:off x="288000" y="9000000"/>
            <a:ext cx="12383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GDP per capita is inversly proportion to number of suicide over years.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0" strike="noStrike" spc="-1">
                <a:solidFill>
                  <a:srgbClr val="61566F"/>
                </a:solidFill>
                <a:latin typeface="Arial"/>
                <a:ea typeface="Arial"/>
              </a:rPr>
              <a:t>Who is more likely to Suicide, Male or Female?</a:t>
            </a:r>
            <a:endParaRPr lang="en-IN" sz="3600" b="0" strike="noStrike" spc="-1">
              <a:latin typeface="Arial"/>
            </a:endParaRPr>
          </a:p>
        </p:txBody>
      </p:sp>
      <p:sp>
        <p:nvSpPr>
          <p:cNvPr id="104"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05" name="Picture 1"/>
          <p:cNvPicPr/>
          <p:nvPr/>
        </p:nvPicPr>
        <p:blipFill>
          <a:blip r:embed="rId2"/>
          <a:stretch/>
        </p:blipFill>
        <p:spPr>
          <a:xfrm>
            <a:off x="0" y="1777680"/>
            <a:ext cx="12902040" cy="6789600"/>
          </a:xfrm>
          <a:prstGeom prst="rect">
            <a:avLst/>
          </a:prstGeom>
          <a:ln>
            <a:noFill/>
          </a:ln>
        </p:spPr>
      </p:pic>
      <p:sp>
        <p:nvSpPr>
          <p:cNvPr id="106" name="CustomShape 3"/>
          <p:cNvSpPr/>
          <p:nvPr/>
        </p:nvSpPr>
        <p:spPr>
          <a:xfrm>
            <a:off x="288000" y="8856000"/>
            <a:ext cx="12383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Male are most likely to commit suicide, also number of males committing suicide is almost three times that of women.</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fontScale="92500"/>
          </a:bodyPr>
          <a:lstStyle/>
          <a:p>
            <a:pPr algn="ctr">
              <a:lnSpc>
                <a:spcPct val="90000"/>
              </a:lnSpc>
              <a:spcBef>
                <a:spcPts val="1599"/>
              </a:spcBef>
            </a:pPr>
            <a:r>
              <a:rPr lang="en-IN" sz="4000" b="1" strike="noStrike" spc="-1" dirty="0">
                <a:solidFill>
                  <a:srgbClr val="61566F"/>
                </a:solidFill>
                <a:latin typeface="Arial"/>
                <a:ea typeface="Arial"/>
              </a:rPr>
              <a:t>Which age group is more likely to commit suicide</a:t>
            </a:r>
            <a:r>
              <a:rPr lang="en-IN" sz="7000" b="1" strike="noStrike" spc="-1" dirty="0">
                <a:solidFill>
                  <a:srgbClr val="61566F"/>
                </a:solidFill>
                <a:latin typeface="Arial"/>
                <a:ea typeface="Arial"/>
              </a:rPr>
              <a:t>?</a:t>
            </a:r>
            <a:endParaRPr lang="en-IN" sz="7000" b="0" strike="noStrike" spc="-1" dirty="0">
              <a:latin typeface="Arial"/>
            </a:endParaRPr>
          </a:p>
        </p:txBody>
      </p:sp>
      <p:sp>
        <p:nvSpPr>
          <p:cNvPr id="108"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09" name="Picture 1"/>
          <p:cNvPicPr/>
          <p:nvPr/>
        </p:nvPicPr>
        <p:blipFill>
          <a:blip r:embed="rId2"/>
          <a:stretch/>
        </p:blipFill>
        <p:spPr>
          <a:xfrm>
            <a:off x="0" y="2209680"/>
            <a:ext cx="12902040" cy="6573600"/>
          </a:xfrm>
          <a:prstGeom prst="rect">
            <a:avLst/>
          </a:prstGeom>
          <a:ln>
            <a:noFill/>
          </a:ln>
        </p:spPr>
      </p:pic>
      <p:sp>
        <p:nvSpPr>
          <p:cNvPr id="110" name="CustomShape 3"/>
          <p:cNvSpPr/>
          <p:nvPr/>
        </p:nvSpPr>
        <p:spPr>
          <a:xfrm>
            <a:off x="504000" y="9000000"/>
            <a:ext cx="12095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Age group (35-54 years) has maximum suicidal tendency.</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7960" y="800280"/>
            <a:ext cx="11987640" cy="12182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spcBef>
                <a:spcPts val="1599"/>
              </a:spcBef>
            </a:pPr>
            <a:r>
              <a:rPr lang="en-IN" sz="3600" b="1" strike="noStrike" spc="-1">
                <a:solidFill>
                  <a:srgbClr val="61566F"/>
                </a:solidFill>
                <a:latin typeface="Arial"/>
                <a:ea typeface="Arial"/>
              </a:rPr>
              <a:t>Which generation has higher tendency to commit suicide?</a:t>
            </a:r>
            <a:endParaRPr lang="en-IN" sz="3600" b="0" strike="noStrike" spc="-1">
              <a:latin typeface="Arial"/>
            </a:endParaRPr>
          </a:p>
        </p:txBody>
      </p:sp>
      <p:sp>
        <p:nvSpPr>
          <p:cNvPr id="112" name="CustomShape 2"/>
          <p:cNvSpPr/>
          <p:nvPr/>
        </p:nvSpPr>
        <p:spPr>
          <a:xfrm>
            <a:off x="4568760" y="2475360"/>
            <a:ext cx="3866040" cy="465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lstStyle/>
          <a:p>
            <a:pPr algn="ctr">
              <a:lnSpc>
                <a:spcPct val="100000"/>
              </a:lnSpc>
            </a:pPr>
            <a:r>
              <a:rPr lang="en-IN" sz="2400" b="0" strike="noStrike" spc="-1">
                <a:solidFill>
                  <a:srgbClr val="414141"/>
                </a:solidFill>
                <a:latin typeface="Arial"/>
                <a:ea typeface="Arial"/>
              </a:rPr>
              <a:t>Tracked in Google Analytics</a:t>
            </a:r>
            <a:endParaRPr lang="en-IN" sz="2400" b="0" strike="noStrike" spc="-1">
              <a:latin typeface="Arial"/>
            </a:endParaRPr>
          </a:p>
        </p:txBody>
      </p:sp>
      <p:pic>
        <p:nvPicPr>
          <p:cNvPr id="113" name="Picture 1"/>
          <p:cNvPicPr/>
          <p:nvPr/>
        </p:nvPicPr>
        <p:blipFill>
          <a:blip r:embed="rId2"/>
          <a:stretch/>
        </p:blipFill>
        <p:spPr>
          <a:xfrm>
            <a:off x="0" y="2209680"/>
            <a:ext cx="13003560" cy="6645600"/>
          </a:xfrm>
          <a:prstGeom prst="rect">
            <a:avLst/>
          </a:prstGeom>
          <a:ln>
            <a:noFill/>
          </a:ln>
        </p:spPr>
      </p:pic>
      <p:sp>
        <p:nvSpPr>
          <p:cNvPr id="114" name="CustomShape 3"/>
          <p:cNvSpPr/>
          <p:nvPr/>
        </p:nvSpPr>
        <p:spPr>
          <a:xfrm>
            <a:off x="1080000" y="9144000"/>
            <a:ext cx="11231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i="1" strike="noStrike" spc="-1">
                <a:solidFill>
                  <a:srgbClr val="000000"/>
                </a:solidFill>
                <a:latin typeface="Arial"/>
                <a:ea typeface="DejaVu Sans"/>
              </a:rPr>
              <a:t>Silent has maximum suicidal tendency for suicide till 1993 post that we have seen increase in suicidal tendency in Boomers , which was over taken by generation X in 2013.</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685</Words>
  <Application>Microsoft Office PowerPoint</Application>
  <PresentationFormat>Custom</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DejaVu Sans</vt:lpstr>
      <vt:lpstr>Symbol</vt:lpstr>
      <vt:lpstr>Wingdings</vt:lpstr>
      <vt:lpstr>Zapf Dingbats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Administrator</dc:creator>
  <dc:description/>
  <cp:lastModifiedBy>Sahu, Ashish</cp:lastModifiedBy>
  <cp:revision>136</cp:revision>
  <dcterms:modified xsi:type="dcterms:W3CDTF">2019-03-10T14:50:34Z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