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13"/>
  </p:notesMasterIdLst>
  <p:handoutMasterIdLst>
    <p:handoutMasterId r:id="rId14"/>
  </p:handoutMasterIdLst>
  <p:sldIdLst>
    <p:sldId id="277" r:id="rId5"/>
    <p:sldId id="399" r:id="rId6"/>
    <p:sldId id="400" r:id="rId7"/>
    <p:sldId id="402" r:id="rId8"/>
    <p:sldId id="403" r:id="rId9"/>
    <p:sldId id="404" r:id="rId10"/>
    <p:sldId id="405" r:id="rId11"/>
    <p:sldId id="4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65" d="100"/>
          <a:sy n="65" d="100"/>
        </p:scale>
        <p:origin x="1140" y="60"/>
      </p:cViewPr>
      <p:guideLst>
        <p:guide orient="horz" pos="2160"/>
        <p:guide pos="383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5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sv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328938" y="1448985"/>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endParaRPr lang="en-US" sz="2400" i="1" dirty="0">
              <a:solidFill>
                <a:srgbClr val="000000"/>
              </a:solidFill>
            </a:endParaRP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Cloud Computing</a:t>
            </a:r>
            <a:endParaRPr lang="en-US" sz="2400" i="1"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505103" y="714590"/>
            <a:ext cx="8477097" cy="645160"/>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solidFill>
                  <a:srgbClr val="FF0000"/>
                </a:solidFill>
                <a:latin typeface="Raleway ExtraBold" pitchFamily="34" charset="-52"/>
              </a:rPr>
              <a:t>STOCK </a:t>
            </a:r>
            <a:r>
              <a:rPr lang="en-IN" altLang="en-US" sz="3600" dirty="0">
                <a:solidFill>
                  <a:srgbClr val="FF0000"/>
                </a:solidFill>
                <a:latin typeface="Raleway ExtraBold" pitchFamily="34" charset="-52"/>
              </a:rPr>
              <a:t>PRICE</a:t>
            </a:r>
            <a:r>
              <a:rPr lang="en-US" sz="3600" dirty="0">
                <a:solidFill>
                  <a:srgbClr val="FF0000"/>
                </a:solidFill>
                <a:latin typeface="Raleway ExtraBold" pitchFamily="34" charset="-52"/>
              </a:rPr>
              <a:t> PREDICTION</a:t>
            </a:r>
            <a:endParaRPr lang="en-US" sz="3600" dirty="0">
              <a:solidFill>
                <a:srgbClr val="FF0000"/>
              </a:solidFill>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693896" y="4496031"/>
            <a:ext cx="4702629" cy="1630045"/>
          </a:xfrm>
          <a:prstGeom prst="rect">
            <a:avLst/>
          </a:prstGeom>
          <a:noFill/>
        </p:spPr>
        <p:txBody>
          <a:bodyPr wrap="square" rtlCol="0">
            <a:spAutoFit/>
          </a:bodyPr>
          <a:lstStyle/>
          <a:p>
            <a:r>
              <a:rPr lang="en-US" sz="2000" b="1" dirty="0"/>
              <a:t>Submitted by: </a:t>
            </a:r>
            <a:endParaRPr lang="en-US" sz="2000" b="1" dirty="0"/>
          </a:p>
          <a:p>
            <a:r>
              <a:rPr lang="en-US" sz="2000" dirty="0"/>
              <a:t>ASHISH  KUMAR              21BCS11125</a:t>
            </a:r>
            <a:endParaRPr lang="en-US" sz="2000" dirty="0"/>
          </a:p>
          <a:p>
            <a:r>
              <a:rPr lang="en-US" sz="2000" dirty="0"/>
              <a:t>AYUSH SHARMA              21BCS4010</a:t>
            </a:r>
            <a:endParaRPr lang="en-US" sz="2000" dirty="0"/>
          </a:p>
          <a:p>
            <a:r>
              <a:rPr lang="en-US" sz="2000" dirty="0"/>
              <a:t>YUVIKA                              21BCS3690</a:t>
            </a:r>
            <a:endParaRPr lang="en-US" sz="2000" dirty="0"/>
          </a:p>
          <a:p>
            <a:endParaRPr lang="en-US" sz="2000" dirty="0"/>
          </a:p>
        </p:txBody>
      </p:sp>
      <p:sp>
        <p:nvSpPr>
          <p:cNvPr id="6" name="TextBox 5"/>
          <p:cNvSpPr txBox="1"/>
          <p:nvPr/>
        </p:nvSpPr>
        <p:spPr>
          <a:xfrm>
            <a:off x="7376090" y="4420683"/>
            <a:ext cx="2939415" cy="1014730"/>
          </a:xfrm>
          <a:prstGeom prst="rect">
            <a:avLst/>
          </a:prstGeom>
          <a:noFill/>
        </p:spPr>
        <p:txBody>
          <a:bodyPr wrap="none" rtlCol="0">
            <a:spAutoFit/>
          </a:bodyPr>
          <a:lstStyle/>
          <a:p>
            <a:r>
              <a:rPr lang="en-US" sz="2000" b="1" dirty="0"/>
              <a:t>Under the Supervision of: </a:t>
            </a:r>
            <a:endParaRPr lang="en-US" sz="2000" dirty="0"/>
          </a:p>
          <a:p>
            <a:endParaRPr lang="en-US" sz="2000" dirty="0"/>
          </a:p>
          <a:p>
            <a:endParaRPr lang="en-US" sz="20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82200" y="-87835"/>
            <a:ext cx="2159062" cy="21590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u="sng" dirty="0">
                <a:latin typeface="Times New Roman" panose="02020603050405020304"/>
                <a:cs typeface="Times New Roman" panose="02020603050405020304"/>
              </a:rPr>
              <a:t>Outline:</a:t>
            </a:r>
            <a:endParaRPr lang="en-US" b="1" u="sng" dirty="0">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588220"/>
            <a:ext cx="10515600" cy="4952253"/>
          </a:xfrm>
        </p:spPr>
        <p:txBody>
          <a:bodyPr>
            <a:normAutofit/>
          </a:bodyPr>
          <a:lstStyle/>
          <a:p>
            <a:r>
              <a:rPr lang="en-US" sz="3200" dirty="0">
                <a:latin typeface="Times New Roman" panose="02020603050405020304"/>
                <a:cs typeface="Times New Roman" panose="02020603050405020304"/>
              </a:rPr>
              <a:t>Introduction to Project</a:t>
            </a:r>
            <a:endParaRPr lang="en-US" sz="3200" dirty="0">
              <a:latin typeface="Times New Roman" panose="02020603050405020304"/>
              <a:cs typeface="Times New Roman" panose="02020603050405020304"/>
            </a:endParaRPr>
          </a:p>
          <a:p>
            <a:r>
              <a:rPr lang="en-US" sz="3200" dirty="0">
                <a:latin typeface="Times New Roman" panose="02020603050405020304"/>
                <a:cs typeface="Times New Roman" panose="02020603050405020304"/>
              </a:rPr>
              <a:t>Objectives of the work </a:t>
            </a:r>
            <a:endParaRPr lang="en-US" sz="3200" dirty="0">
              <a:latin typeface="Times New Roman" panose="02020603050405020304"/>
              <a:cs typeface="Times New Roman" panose="02020603050405020304"/>
            </a:endParaRPr>
          </a:p>
          <a:p>
            <a:r>
              <a:rPr lang="en-US" sz="3200" dirty="0">
                <a:latin typeface="Times New Roman" panose="02020603050405020304"/>
                <a:cs typeface="Times New Roman" panose="02020603050405020304"/>
              </a:rPr>
              <a:t>Methodology used</a:t>
            </a:r>
            <a:endParaRPr lang="en-US" sz="3200" dirty="0">
              <a:latin typeface="Times New Roman" panose="02020603050405020304"/>
              <a:cs typeface="Times New Roman" panose="02020603050405020304"/>
            </a:endParaRPr>
          </a:p>
          <a:p>
            <a:r>
              <a:rPr lang="en-US" sz="3200" spc="-10" dirty="0">
                <a:latin typeface="Times New Roman" panose="02020603050405020304"/>
                <a:cs typeface="Times New Roman" panose="02020603050405020304"/>
              </a:rPr>
              <a:t>Results and Outputs</a:t>
            </a:r>
            <a:endParaRPr lang="en-US" sz="3200" spc="-10" dirty="0">
              <a:latin typeface="Times New Roman" panose="02020603050405020304"/>
              <a:cs typeface="Times New Roman" panose="02020603050405020304"/>
            </a:endParaRPr>
          </a:p>
          <a:p>
            <a:r>
              <a:rPr lang="en-US" sz="3200" spc="-10" dirty="0">
                <a:latin typeface="Times New Roman" panose="02020603050405020304"/>
                <a:cs typeface="Times New Roman" panose="02020603050405020304"/>
              </a:rPr>
              <a:t>Conclusion</a:t>
            </a:r>
            <a:endParaRPr lang="en-US" sz="3200" dirty="0">
              <a:latin typeface="Times New Roman" panose="02020603050405020304"/>
              <a:cs typeface="Times New Roman" panose="02020603050405020304"/>
            </a:endParaRPr>
          </a:p>
          <a:p>
            <a:r>
              <a:rPr lang="en-US" sz="3200" dirty="0">
                <a:latin typeface="Times New Roman" panose="02020603050405020304"/>
                <a:cs typeface="Times New Roman" panose="02020603050405020304"/>
              </a:rPr>
              <a:t>References</a:t>
            </a:r>
            <a:endParaRPr lang="en-US" sz="3200"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7" name="Picture 6"/>
          <p:cNvPicPr>
            <a:picLocks noChangeAspect="1"/>
          </p:cNvPicPr>
          <p:nvPr/>
        </p:nvPicPr>
        <p:blipFill rotWithShape="1">
          <a:blip r:embed="rId1" cstate="print">
            <a:extLst>
              <a:ext uri="{28A0092B-C50C-407E-A947-70E740481C1C}">
                <a14:useLocalDpi xmlns:a14="http://schemas.microsoft.com/office/drawing/2010/main" val="0"/>
              </a:ext>
            </a:extLst>
          </a:blip>
          <a:srcRect l="3622" t="-4534" r="2401" b="9083"/>
          <a:stretch>
            <a:fillRect/>
          </a:stretch>
        </p:blipFill>
        <p:spPr>
          <a:xfrm>
            <a:off x="8232754" y="0"/>
            <a:ext cx="3649780" cy="22553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448"/>
            <a:ext cx="10515600" cy="1325563"/>
          </a:xfrm>
        </p:spPr>
        <p:txBody>
          <a:bodyPr/>
          <a:lstStyle/>
          <a:p>
            <a:r>
              <a:rPr lang="en-US" b="1" u="sng" dirty="0"/>
              <a:t>Introduction to Project:</a:t>
            </a:r>
            <a:endParaRPr lang="en-US" b="1" u="sng" dirty="0"/>
          </a:p>
        </p:txBody>
      </p:sp>
      <p:sp>
        <p:nvSpPr>
          <p:cNvPr id="3" name="Content Placeholder 2"/>
          <p:cNvSpPr>
            <a:spLocks noGrp="1"/>
          </p:cNvSpPr>
          <p:nvPr>
            <p:ph idx="1"/>
          </p:nvPr>
        </p:nvSpPr>
        <p:spPr>
          <a:xfrm>
            <a:off x="443753" y="1627934"/>
            <a:ext cx="10515600" cy="4728415"/>
          </a:xfrm>
        </p:spPr>
        <p:txBody>
          <a:bodyPr>
            <a:normAutofit fontScale="92500"/>
          </a:bodyPr>
          <a:lstStyle/>
          <a:p>
            <a:pPr marL="0" indent="0">
              <a:buNone/>
            </a:pPr>
            <a:r>
              <a:rPr lang="en-US" sz="3000" u="sng" dirty="0">
                <a:solidFill>
                  <a:schemeClr val="accent4"/>
                </a:solidFill>
                <a:effectLst/>
                <a:ea typeface="Segoe UI" panose="020B0502040204020203" pitchFamily="34" charset="0"/>
                <a:cs typeface="Times New Roman" panose="02020603050405020304" pitchFamily="18" charset="0"/>
              </a:rPr>
              <a:t>Stock Market: </a:t>
            </a:r>
            <a:endParaRPr lang="en-US" sz="3000" u="sng" dirty="0">
              <a:solidFill>
                <a:schemeClr val="accent4"/>
              </a:solidFill>
              <a:effectLst/>
              <a:ea typeface="Segoe UI" panose="020B0502040204020203" pitchFamily="34" charset="0"/>
              <a:cs typeface="Times New Roman" panose="02020603050405020304" pitchFamily="18" charset="0"/>
            </a:endParaRPr>
          </a:p>
          <a:p>
            <a:pPr marL="0" indent="0">
              <a:buNone/>
            </a:pPr>
            <a:r>
              <a:rPr lang="en-US" sz="3000" dirty="0">
                <a:effectLst/>
                <a:ea typeface="Segoe UI" panose="020B0502040204020203" pitchFamily="34" charset="0"/>
                <a:cs typeface="Times New Roman" panose="02020603050405020304" pitchFamily="18" charset="0"/>
              </a:rPr>
              <a:t>A place where buying and selling of shares happen for publicly                                        listed companies. Stock market is a mediator that allows buying and selling of shares.</a:t>
            </a:r>
            <a:endParaRPr lang="en-US" sz="3000" dirty="0">
              <a:effectLst/>
              <a:ea typeface="Segoe UI" panose="020B0502040204020203" pitchFamily="34" charset="0"/>
              <a:cs typeface="Times New Roman" panose="02020603050405020304" pitchFamily="18" charset="0"/>
            </a:endParaRPr>
          </a:p>
          <a:p>
            <a:pPr marL="0" indent="0">
              <a:buNone/>
            </a:pPr>
            <a:r>
              <a:rPr lang="en-US" sz="3000" dirty="0">
                <a:effectLst/>
                <a:ea typeface="Segoe UI" panose="020B0502040204020203" pitchFamily="34" charset="0"/>
                <a:cs typeface="Times New Roman" panose="02020603050405020304" pitchFamily="18" charset="0"/>
              </a:rPr>
              <a:t>The stock market is a highly dynamic and complex system that can be influenced by various factors such as economic trends, political events, global events, and company-specific news. Predicting the stock market's behavior is crucial for investors and traders to make informed decisions about buying, selling, or holding stocks. Machine Learning techniques can help in predicting the stock market by analyzing historical data and identifying patterns in the market behavior.</a:t>
            </a:r>
            <a:endParaRPr lang="en-US" sz="3000" dirty="0">
              <a:effectLst/>
              <a:ea typeface="Segoe UI" panose="020B0502040204020203" pitchFamily="34" charset="0"/>
              <a:cs typeface="Times New Roman" panose="02020603050405020304" pitchFamily="18" charset="0"/>
            </a:endParaRPr>
          </a:p>
          <a:p>
            <a:pPr marL="0" indent="0">
              <a:buNone/>
            </a:pPr>
            <a:endParaRPr lang="en-US" dirty="0">
              <a:effectLst/>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09848" y="136524"/>
            <a:ext cx="4144703" cy="19893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Objectives of the Work:</a:t>
            </a:r>
            <a:endParaRPr lang="en-US" b="1" u="sng" dirty="0"/>
          </a:p>
        </p:txBody>
      </p:sp>
      <p:sp>
        <p:nvSpPr>
          <p:cNvPr id="3" name="Content Placeholder 2"/>
          <p:cNvSpPr>
            <a:spLocks noGrp="1"/>
          </p:cNvSpPr>
          <p:nvPr>
            <p:ph idx="1"/>
          </p:nvPr>
        </p:nvSpPr>
        <p:spPr>
          <a:xfrm>
            <a:off x="452717" y="1847850"/>
            <a:ext cx="10515600" cy="4351338"/>
          </a:xfrm>
        </p:spPr>
        <p:txBody>
          <a:bodyPr>
            <a:normAutofit lnSpcReduction="10000"/>
          </a:bodyPr>
          <a:lstStyle/>
          <a:p>
            <a:pPr marL="0" indent="0">
              <a:spcBef>
                <a:spcPts val="0"/>
              </a:spcBef>
              <a:buNone/>
            </a:pPr>
            <a:r>
              <a:rPr lang="en-US" dirty="0">
                <a:effectLst/>
                <a:ea typeface="Segoe UI" panose="020B0502040204020203" pitchFamily="34" charset="0"/>
                <a:cs typeface="Times New Roman" panose="02020603050405020304" pitchFamily="18" charset="0"/>
              </a:rPr>
              <a:t>The primary objective of this project is to develop a machine learning       model that can predict the stock market's behavior accurately. Specifically, we aim to:</a:t>
            </a:r>
            <a:endParaRPr lang="en-US" dirty="0">
              <a:effectLst/>
              <a:ea typeface="Segoe UI" panose="020B0502040204020203" pitchFamily="34" charset="0"/>
              <a:cs typeface="Times New Roman" panose="02020603050405020304" pitchFamily="18" charset="0"/>
            </a:endParaRPr>
          </a:p>
          <a:p>
            <a:pPr>
              <a:spcBef>
                <a:spcPts val="0"/>
              </a:spcBef>
            </a:pPr>
            <a:endParaRPr lang="en-US" dirty="0">
              <a:effectLst/>
              <a:ea typeface="SimSun" panose="02010600030101010101" pitchFamily="2" charset="-122"/>
              <a:cs typeface="Times New Roman" panose="02020603050405020304" pitchFamily="18" charset="0"/>
            </a:endParaRPr>
          </a:p>
          <a:p>
            <a:pPr>
              <a:spcBef>
                <a:spcPts val="0"/>
              </a:spcBef>
            </a:pPr>
            <a:r>
              <a:rPr lang="en-US" dirty="0">
                <a:effectLst/>
                <a:ea typeface="Segoe UI" panose="020B0502040204020203" pitchFamily="34" charset="0"/>
                <a:cs typeface="Times New Roman" panose="02020603050405020304" pitchFamily="18" charset="0"/>
              </a:rPr>
              <a:t>Develop a machine learning model that can accurately predict the stock prices for the next day, week, or month.</a:t>
            </a:r>
            <a:endParaRPr lang="en-US" dirty="0">
              <a:effectLst/>
              <a:ea typeface="SimSun" panose="02010600030101010101" pitchFamily="2" charset="-122"/>
              <a:cs typeface="Times New Roman" panose="02020603050405020304" pitchFamily="18" charset="0"/>
            </a:endParaRPr>
          </a:p>
          <a:p>
            <a:pPr>
              <a:spcBef>
                <a:spcPts val="0"/>
              </a:spcBef>
            </a:pPr>
            <a:r>
              <a:rPr lang="en-US" dirty="0">
                <a:effectLst/>
                <a:ea typeface="Segoe UI" panose="020B0502040204020203" pitchFamily="34" charset="0"/>
                <a:cs typeface="Times New Roman" panose="02020603050405020304" pitchFamily="18" charset="0"/>
              </a:rPr>
              <a:t>Identify the critical factors that affect stock prices and incorporate them into our model.</a:t>
            </a:r>
            <a:endParaRPr lang="en-US" dirty="0">
              <a:effectLst/>
              <a:ea typeface="SimSun" panose="02010600030101010101" pitchFamily="2" charset="-122"/>
              <a:cs typeface="Times New Roman" panose="02020603050405020304" pitchFamily="18" charset="0"/>
            </a:endParaRPr>
          </a:p>
          <a:p>
            <a:pPr>
              <a:spcBef>
                <a:spcPts val="0"/>
              </a:spcBef>
            </a:pPr>
            <a:r>
              <a:rPr lang="en-US" dirty="0">
                <a:effectLst/>
                <a:ea typeface="Segoe UI" panose="020B0502040204020203" pitchFamily="34" charset="0"/>
                <a:cs typeface="Times New Roman" panose="02020603050405020304" pitchFamily="18" charset="0"/>
              </a:rPr>
              <a:t>Analyze the model's accuracy and compare it with traditional methods of stock market analysis.</a:t>
            </a:r>
            <a:endParaRPr lang="en-US" dirty="0">
              <a:effectLst/>
              <a:ea typeface="SimSun" panose="02010600030101010101" pitchFamily="2" charset="-122"/>
              <a:cs typeface="Times New Roman" panose="02020603050405020304" pitchFamily="18" charset="0"/>
            </a:endParaRPr>
          </a:p>
          <a:p>
            <a:pPr>
              <a:spcBef>
                <a:spcPts val="0"/>
              </a:spcBef>
            </a:pPr>
            <a:r>
              <a:rPr lang="en-US" dirty="0">
                <a:effectLst/>
                <a:ea typeface="Segoe UI" panose="020B0502040204020203" pitchFamily="34" charset="0"/>
                <a:cs typeface="Times New Roman" panose="02020603050405020304" pitchFamily="18" charset="0"/>
              </a:rPr>
              <a:t>Develop a user-friendly interface that allows investors and traders to interact with the model and receive predictions.</a:t>
            </a:r>
            <a:endParaRPr lang="en-US" dirty="0">
              <a:effectLst/>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5" name="Picture 4"/>
          <p:cNvPicPr>
            <a:picLocks noChangeAspect="1" noChangeArrowheads="1"/>
          </p:cNvPicPr>
          <p:nvPr/>
        </p:nvPicPr>
        <p:blipFill>
          <a:blip r:embed="rId1" cstate="print"/>
          <a:srcRect/>
          <a:stretch>
            <a:fillRect/>
          </a:stretch>
        </p:blipFill>
        <p:spPr bwMode="auto">
          <a:xfrm>
            <a:off x="10222863" y="0"/>
            <a:ext cx="1969137" cy="183883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Methodology used:</a:t>
            </a:r>
            <a:endParaRPr lang="en-US" b="1" u="sng" dirty="0"/>
          </a:p>
        </p:txBody>
      </p:sp>
      <p:sp>
        <p:nvSpPr>
          <p:cNvPr id="3" name="Content Placeholder 2"/>
          <p:cNvSpPr>
            <a:spLocks noGrp="1"/>
          </p:cNvSpPr>
          <p:nvPr>
            <p:ph idx="1"/>
          </p:nvPr>
        </p:nvSpPr>
        <p:spPr>
          <a:xfrm>
            <a:off x="416859" y="1766513"/>
            <a:ext cx="10515600" cy="4772399"/>
          </a:xfrm>
        </p:spPr>
        <p:txBody>
          <a:bodyPr>
            <a:normAutofit/>
          </a:bodyPr>
          <a:lstStyle/>
          <a:p>
            <a:pPr marL="0" marR="0" indent="0">
              <a:spcBef>
                <a:spcPts val="0"/>
              </a:spcBef>
              <a:spcAft>
                <a:spcPts val="0"/>
              </a:spcAft>
              <a:buNone/>
            </a:pPr>
            <a:r>
              <a:rPr lang="en-US" sz="2500" dirty="0">
                <a:effectLst/>
                <a:ea typeface="Segoe UI" panose="020B0502040204020203" pitchFamily="34" charset="0"/>
                <a:cs typeface="Times New Roman" panose="02020603050405020304" pitchFamily="18" charset="0"/>
              </a:rPr>
              <a:t>The following methodology will be used to achieve the project objectives:</a:t>
            </a:r>
            <a:endParaRPr lang="en-US" sz="2500" dirty="0">
              <a:effectLst/>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500" dirty="0">
                <a:effectLst/>
                <a:ea typeface="Segoe UI" panose="020B0502040204020203" pitchFamily="34" charset="0"/>
                <a:cs typeface="Times New Roman" panose="02020603050405020304" pitchFamily="18" charset="0"/>
              </a:rPr>
              <a:t> </a:t>
            </a:r>
            <a:endParaRPr lang="en-US" sz="2500" dirty="0">
              <a:effectLst/>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sz="2500" dirty="0">
                <a:effectLst/>
                <a:ea typeface="Segoe UI" panose="020B0502040204020203" pitchFamily="34" charset="0"/>
                <a:cs typeface="Times New Roman" panose="02020603050405020304" pitchFamily="18" charset="0"/>
              </a:rPr>
              <a:t>Data collection: We will collect historical stock market data, including stock prices, trading volumes, economic indicators, and company-specific news, from reliable sources.</a:t>
            </a:r>
            <a:endParaRPr lang="en-US" sz="2500" dirty="0">
              <a:effectLst/>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sz="2500" dirty="0">
                <a:effectLst/>
                <a:ea typeface="Segoe UI" panose="020B0502040204020203" pitchFamily="34" charset="0"/>
                <a:cs typeface="Times New Roman" panose="02020603050405020304" pitchFamily="18" charset="0"/>
              </a:rPr>
              <a:t>Data pre-processing: We will clean and preprocess the data to remove any inconsistencies, missing values, or outliers.</a:t>
            </a:r>
            <a:endParaRPr lang="en-US" sz="2500" dirty="0">
              <a:effectLst/>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sz="2500" dirty="0">
                <a:effectLst/>
                <a:ea typeface="Segoe UI" panose="020B0502040204020203" pitchFamily="34" charset="0"/>
                <a:cs typeface="Times New Roman" panose="02020603050405020304" pitchFamily="18" charset="0"/>
              </a:rPr>
              <a:t>Feature engineering: We will identify the critical factors that affect stock prices and engineer new features from the existing data to improve the model's accuracy.</a:t>
            </a:r>
            <a:endParaRPr lang="en-US" sz="2500" dirty="0">
              <a:effectLst/>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sz="2500" dirty="0">
                <a:effectLst/>
                <a:ea typeface="Segoe UI" panose="020B0502040204020203" pitchFamily="34" charset="0"/>
                <a:cs typeface="Times New Roman" panose="02020603050405020304" pitchFamily="18" charset="0"/>
              </a:rPr>
              <a:t>Deployment: We will develop a user-friendly interface that allows investors and traders to interact with the model and receive predictions.</a:t>
            </a:r>
            <a:endParaRPr lang="en-US" sz="2500" dirty="0">
              <a:effectLst/>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5" name="Picture 4"/>
          <p:cNvPicPr>
            <a:picLocks noChangeAspect="1" noChangeArrowheads="1"/>
          </p:cNvPicPr>
          <p:nvPr/>
        </p:nvPicPr>
        <p:blipFill>
          <a:blip r:embed="rId1"/>
          <a:srcRect/>
          <a:stretch>
            <a:fillRect/>
          </a:stretch>
        </p:blipFill>
        <p:spPr bwMode="auto">
          <a:xfrm>
            <a:off x="10258448" y="136525"/>
            <a:ext cx="1769364" cy="173918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650"/>
            <a:ext cx="10515600" cy="1325563"/>
          </a:xfrm>
        </p:spPr>
        <p:txBody>
          <a:bodyPr/>
          <a:lstStyle/>
          <a:p>
            <a:r>
              <a:rPr lang="en-US" b="1" u="sng" dirty="0"/>
              <a:t>Results and Outputs:</a:t>
            </a:r>
            <a:endParaRPr lang="en-US" b="1" u="sng" dirty="0"/>
          </a:p>
        </p:txBody>
      </p:sp>
      <p:sp>
        <p:nvSpPr>
          <p:cNvPr id="3" name="Content Placeholder 2"/>
          <p:cNvSpPr>
            <a:spLocks noGrp="1"/>
          </p:cNvSpPr>
          <p:nvPr>
            <p:ph idx="1"/>
          </p:nvPr>
        </p:nvSpPr>
        <p:spPr>
          <a:xfrm>
            <a:off x="425226" y="2005012"/>
            <a:ext cx="10515600" cy="4351338"/>
          </a:xfrm>
        </p:spPr>
        <p:txBody>
          <a:bodyPr/>
          <a:lstStyle/>
          <a:p>
            <a:pPr marL="0" marR="0" indent="0">
              <a:spcBef>
                <a:spcPts val="0"/>
              </a:spcBef>
              <a:spcAft>
                <a:spcPts val="0"/>
              </a:spcAft>
              <a:buNone/>
            </a:pPr>
            <a:r>
              <a:rPr lang="en-US" dirty="0">
                <a:effectLst/>
                <a:latin typeface="Segoe UI" panose="020B0502040204020203" pitchFamily="34" charset="0"/>
                <a:ea typeface="Segoe UI" panose="020B0502040204020203" pitchFamily="34" charset="0"/>
                <a:cs typeface="Times New Roman" panose="02020603050405020304" pitchFamily="18" charset="0"/>
              </a:rPr>
              <a:t>We expect the following outcomes from this project:</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dirty="0">
                <a:effectLst/>
                <a:latin typeface="Segoe UI" panose="020B0502040204020203" pitchFamily="34" charset="0"/>
                <a:ea typeface="Segoe UI" panose="020B0502040204020203" pitchFamily="34" charset="0"/>
                <a:cs typeface="Times New Roman" panose="02020603050405020304" pitchFamily="18" charset="0"/>
              </a:rPr>
              <a: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dirty="0">
                <a:effectLst/>
                <a:latin typeface="Segoe UI" panose="020B0502040204020203" pitchFamily="34" charset="0"/>
                <a:ea typeface="Segoe UI" panose="020B0502040204020203" pitchFamily="34" charset="0"/>
                <a:cs typeface="Times New Roman" panose="02020603050405020304" pitchFamily="18" charset="0"/>
              </a:rPr>
              <a:t>A machine learning model that can accurately predict the stock market's behavior based on historical data and critical factors.</a:t>
            </a:r>
            <a:endParaRPr lang="en-US" dirty="0">
              <a:effectLst/>
              <a:latin typeface="Segoe UI" panose="020B0502040204020203" pitchFamily="34" charset="0"/>
              <a:ea typeface="Segoe UI" panose="020B0502040204020203"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dirty="0">
                <a:effectLst/>
                <a:latin typeface="Segoe UI" panose="020B0502040204020203" pitchFamily="34" charset="0"/>
                <a:ea typeface="Segoe UI" panose="020B0502040204020203" pitchFamily="34" charset="0"/>
                <a:cs typeface="Times New Roman" panose="02020603050405020304" pitchFamily="18" charset="0"/>
              </a:rPr>
              <a:t>A comparison of the model's accuracy with traditional methods of stock market analysis.</a:t>
            </a:r>
            <a:endParaRPr lang="en-US" dirty="0">
              <a:effectLst/>
              <a:latin typeface="Segoe UI" panose="020B0502040204020203" pitchFamily="34" charset="0"/>
              <a:ea typeface="Segoe UI" panose="020B0502040204020203"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pPr>
            <a:r>
              <a:rPr lang="en-US" dirty="0">
                <a:effectLst/>
                <a:latin typeface="Segoe UI" panose="020B0502040204020203" pitchFamily="34" charset="0"/>
                <a:ea typeface="Segoe UI" panose="020B0502040204020203" pitchFamily="34" charset="0"/>
                <a:cs typeface="Times New Roman" panose="02020603050405020304" pitchFamily="18" charset="0"/>
              </a:rPr>
              <a:t>A user-friendly interface that allows investors and traders to interact with the model and receive predictions.</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21316" y="66763"/>
            <a:ext cx="2548764" cy="21953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584"/>
            <a:ext cx="10515600" cy="1325563"/>
          </a:xfrm>
        </p:spPr>
        <p:txBody>
          <a:bodyPr/>
          <a:lstStyle/>
          <a:p>
            <a:r>
              <a:rPr lang="en-US" b="1" u="sng" dirty="0"/>
              <a:t>Conclusion:</a:t>
            </a:r>
            <a:endParaRPr lang="en-US" b="1" u="sng" dirty="0"/>
          </a:p>
        </p:txBody>
      </p:sp>
      <p:sp>
        <p:nvSpPr>
          <p:cNvPr id="3" name="Content Placeholder 2"/>
          <p:cNvSpPr>
            <a:spLocks noGrp="1"/>
          </p:cNvSpPr>
          <p:nvPr>
            <p:ph idx="1"/>
          </p:nvPr>
        </p:nvSpPr>
        <p:spPr>
          <a:xfrm>
            <a:off x="566177" y="2370137"/>
            <a:ext cx="10515600" cy="4351338"/>
          </a:xfrm>
        </p:spPr>
        <p:txBody>
          <a:bodyPr/>
          <a:lstStyle/>
          <a:p>
            <a:r>
              <a:rPr lang="en-US" dirty="0">
                <a:effectLst/>
                <a:latin typeface="Segoe UI" panose="020B0502040204020203" pitchFamily="34" charset="0"/>
                <a:ea typeface="Segoe UI" panose="020B0502040204020203" pitchFamily="34" charset="0"/>
                <a:cs typeface="Times New Roman" panose="02020603050405020304" pitchFamily="18" charset="0"/>
              </a:rPr>
              <a:t>This project aims to develop a machine learning model that can predict the stock market's behavior accurately. The model's accuracy can be improved by identifying the critical factors that affect stock prices and incorporating them into the model. </a:t>
            </a:r>
            <a:endParaRPr lang="en-US" dirty="0">
              <a:effectLst/>
              <a:latin typeface="Segoe UI" panose="020B0502040204020203" pitchFamily="34" charset="0"/>
              <a:ea typeface="Segoe UI" panose="020B0502040204020203" pitchFamily="34" charset="0"/>
              <a:cs typeface="Times New Roman" panose="02020603050405020304" pitchFamily="18" charset="0"/>
            </a:endParaRPr>
          </a:p>
          <a:p>
            <a:pPr marL="0" indent="0">
              <a:buNone/>
            </a:pPr>
            <a:endParaRPr lang="en-US" dirty="0">
              <a:latin typeface="Segoe UI" panose="020B0502040204020203" pitchFamily="34" charset="0"/>
              <a:ea typeface="Segoe UI" panose="020B0502040204020203" pitchFamily="34" charset="0"/>
              <a:cs typeface="Times New Roman" panose="02020603050405020304" pitchFamily="18" charset="0"/>
            </a:endParaRPr>
          </a:p>
          <a:p>
            <a:r>
              <a:rPr lang="en-US" dirty="0">
                <a:effectLst/>
                <a:latin typeface="Segoe UI" panose="020B0502040204020203" pitchFamily="34" charset="0"/>
                <a:ea typeface="Segoe UI" panose="020B0502040204020203" pitchFamily="34" charset="0"/>
                <a:cs typeface="Times New Roman" panose="02020603050405020304" pitchFamily="18" charset="0"/>
              </a:rPr>
              <a:t>We expect that the developed model will be useful for investors and traders to make informed decisions about buying, selling, or holding stocks.</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10" name="Graphic 9" descr="Presentation with bar chart"/>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717964" y="0"/>
            <a:ext cx="2370137" cy="23701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65412" y="786186"/>
            <a:ext cx="9144000" cy="2831072"/>
          </a:xfrm>
        </p:spPr>
        <p:txBody>
          <a:bodyPr>
            <a:normAutofit/>
          </a:bodyPr>
          <a:lstStyle/>
          <a:p>
            <a:r>
              <a:rPr lang="en-US" sz="7200" b="1" dirty="0"/>
              <a:t>THANK  YOU…</a:t>
            </a:r>
            <a:endParaRPr lang="en-US" sz="7200" b="1" dirty="0"/>
          </a:p>
        </p:txBody>
      </p:sp>
      <p:sp>
        <p:nvSpPr>
          <p:cNvPr id="2" name="Slide Number Placeholder 1"/>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3248</Words>
  <Application>WPS Presentation</Application>
  <PresentationFormat>Widescreen</PresentationFormat>
  <Paragraphs>96</Paragraphs>
  <Slides>8</Slides>
  <Notes>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8</vt:i4>
      </vt:variant>
    </vt:vector>
  </HeadingPairs>
  <TitlesOfParts>
    <vt:vector size="28" baseType="lpstr">
      <vt:lpstr>Arial</vt:lpstr>
      <vt:lpstr>SimSun</vt:lpstr>
      <vt:lpstr>Wingdings</vt:lpstr>
      <vt:lpstr>Calibri</vt:lpstr>
      <vt:lpstr>King</vt:lpstr>
      <vt:lpstr>Call Of Ops Duty</vt:lpstr>
      <vt:lpstr>Casper</vt:lpstr>
      <vt:lpstr>Grelsey Kammar</vt:lpstr>
      <vt:lpstr>Karla</vt:lpstr>
      <vt:lpstr>Times New Roman</vt:lpstr>
      <vt:lpstr>Raleway ExtraBold</vt:lpstr>
      <vt:lpstr>Times New Roman</vt:lpstr>
      <vt:lpstr>Segoe UI</vt:lpstr>
      <vt:lpstr>Calibri</vt:lpstr>
      <vt:lpstr>Microsoft YaHei</vt:lpstr>
      <vt:lpstr>Arial Unicode MS</vt:lpstr>
      <vt:lpstr>Calibri Light</vt:lpstr>
      <vt:lpstr>1_Office Theme</vt:lpstr>
      <vt:lpstr>2_Office Theme</vt:lpstr>
      <vt:lpstr>Contents Slide Master</vt:lpstr>
      <vt:lpstr>PowerPoint 演示文稿</vt:lpstr>
      <vt:lpstr>Outline:</vt:lpstr>
      <vt:lpstr>Introduction to Project:</vt:lpstr>
      <vt:lpstr>Objectives of the Work:</vt:lpstr>
      <vt:lpstr>Methodology used:</vt:lpstr>
      <vt:lpstr>Results and Outputs: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Ayush Sharma</cp:lastModifiedBy>
  <cp:revision>504</cp:revision>
  <dcterms:created xsi:type="dcterms:W3CDTF">2019-01-09T10:33:00Z</dcterms:created>
  <dcterms:modified xsi:type="dcterms:W3CDTF">2023-11-23T16:12:28Z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75FF04D780D84923A38E780A28B255A2</vt:lpwstr>
  </property>
  <property fmtid="{D5CDD505-2E9C-101B-9397-08002B2CF9AE}" pid="3" name="KSOProductBuildVer">
    <vt:lpwstr>1033-12.2.0.13306</vt:lpwstr>
  </property>
</Properties>
</file>