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7" r:id="rId2"/>
    <p:sldId id="258" r:id="rId3"/>
    <p:sldId id="259" r:id="rId4"/>
  </p:sldIdLst>
  <p:sldSz cx="24387175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54" d="100"/>
          <a:sy n="54" d="100"/>
        </p:scale>
        <p:origin x="7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261" marR="0" lvl="1" indent="-61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438522" marR="0" lvl="2" indent="-12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783" marR="0" lvl="3" indent="-18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77044" marR="0" lvl="4" indent="-244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096305" marR="0" lvl="5" indent="-30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315566" marR="0" lvl="6" indent="-36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534827" marR="0" lvl="7" indent="-427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754088" marR="0" lvl="8" indent="-488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261" marR="0" lvl="1" indent="-61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438522" marR="0" lvl="2" indent="-12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783" marR="0" lvl="3" indent="-18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77044" marR="0" lvl="4" indent="-244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096305" marR="0" lvl="5" indent="-30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315566" marR="0" lvl="6" indent="-36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534827" marR="0" lvl="7" indent="-427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754088" marR="0" lvl="8" indent="-488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261" marR="0" lvl="1" indent="-61" algn="l" rtl="0">
              <a:spcBef>
                <a:spcPts val="0"/>
              </a:spcBef>
              <a:buChar char="○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438522" marR="0" lvl="2" indent="-122" algn="l" rtl="0">
              <a:spcBef>
                <a:spcPts val="0"/>
              </a:spcBef>
              <a:buChar char="■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783" marR="0" lvl="3" indent="-182" algn="l" rtl="0">
              <a:spcBef>
                <a:spcPts val="0"/>
              </a:spcBef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77044" marR="0" lvl="4" indent="-244" algn="l" rtl="0">
              <a:spcBef>
                <a:spcPts val="0"/>
              </a:spcBef>
              <a:buChar char="○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096305" marR="0" lvl="5" indent="-305" algn="l" rtl="0">
              <a:spcBef>
                <a:spcPts val="0"/>
              </a:spcBef>
              <a:buChar char="■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315566" marR="0" lvl="6" indent="-365" algn="l" rtl="0">
              <a:spcBef>
                <a:spcPts val="0"/>
              </a:spcBef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534827" marR="0" lvl="7" indent="-427" algn="l" rtl="0">
              <a:spcBef>
                <a:spcPts val="0"/>
              </a:spcBef>
              <a:buChar char="○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754088" marR="0" lvl="8" indent="-488" algn="l" rtl="0">
              <a:spcBef>
                <a:spcPts val="0"/>
              </a:spcBef>
              <a:buChar char="■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261" marR="0" lvl="1" indent="-61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438522" marR="0" lvl="2" indent="-12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783" marR="0" lvl="3" indent="-18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77044" marR="0" lvl="4" indent="-244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096305" marR="0" lvl="5" indent="-30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315566" marR="0" lvl="6" indent="-36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534827" marR="0" lvl="7" indent="-427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754088" marR="0" lvl="8" indent="-488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U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Shape 21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2" name="Shape 2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Shape 27"/>
          <p:cNvSpPr>
            <a:spLocks noGrp="1"/>
          </p:cNvSpPr>
          <p:nvPr>
            <p:ph type="pic" idx="2"/>
          </p:nvPr>
        </p:nvSpPr>
        <p:spPr>
          <a:xfrm>
            <a:off x="0" y="2590800"/>
            <a:ext cx="12193588" cy="89238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BFBFBF"/>
              </a:buClr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Fou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Shape 162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63" name="Shape 16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Shape 172"/>
          <p:cNvSpPr>
            <a:spLocks noGrp="1"/>
          </p:cNvSpPr>
          <p:nvPr>
            <p:ph type="pic" idx="3"/>
          </p:nvPr>
        </p:nvSpPr>
        <p:spPr>
          <a:xfrm>
            <a:off x="2112710" y="3200400"/>
            <a:ext cx="7722600" cy="772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BFBFBF"/>
              </a:buClr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Pro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 descr="HWijjF7RwOPGEJ1nb4Zb_IMG_3773.jpg"/>
          <p:cNvPicPr preferRelativeResize="0"/>
          <p:nvPr/>
        </p:nvPicPr>
        <p:blipFill rotWithShape="1">
          <a:blip r:embed="rId2">
            <a:alphaModFix/>
          </a:blip>
          <a:srcRect t="23489" b="23490"/>
          <a:stretch/>
        </p:blipFill>
        <p:spPr>
          <a:xfrm>
            <a:off x="0" y="-1"/>
            <a:ext cx="24362789" cy="1053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3" y="2"/>
            <a:ext cx="24387174" cy="10623437"/>
          </a:xfrm>
          <a:prstGeom prst="rect">
            <a:avLst/>
          </a:prstGeom>
          <a:solidFill>
            <a:srgbClr val="2C4155">
              <a:alpha val="88627"/>
            </a:srgb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22569633" y="717549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7" name="Shape 177" descr="iPhone White 5S.png"/>
          <p:cNvPicPr preferRelativeResize="0"/>
          <p:nvPr/>
        </p:nvPicPr>
        <p:blipFill rotWithShape="1">
          <a:blip r:embed="rId3">
            <a:alphaModFix/>
          </a:blip>
          <a:srcRect r="6160" b="29519"/>
          <a:stretch/>
        </p:blipFill>
        <p:spPr>
          <a:xfrm>
            <a:off x="9057816" y="2701148"/>
            <a:ext cx="5812141" cy="78070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>
            <a:spLocks noGrp="1"/>
          </p:cNvSpPr>
          <p:nvPr>
            <p:ph type="pic" idx="2"/>
          </p:nvPr>
        </p:nvSpPr>
        <p:spPr>
          <a:xfrm>
            <a:off x="10228774" y="4655525"/>
            <a:ext cx="4001615" cy="59698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BFBFBF"/>
              </a:buClr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Project Sampl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84188" y="3767110"/>
            <a:ext cx="3198586" cy="678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2539" y="3767110"/>
            <a:ext cx="3198586" cy="678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138" y="3031317"/>
            <a:ext cx="4146977" cy="879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>
            <a:spLocks noGrp="1"/>
          </p:cNvSpPr>
          <p:nvPr>
            <p:ph type="pic" idx="2"/>
          </p:nvPr>
        </p:nvSpPr>
        <p:spPr>
          <a:xfrm>
            <a:off x="14075802" y="4788785"/>
            <a:ext cx="2013798" cy="477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60"/>
              </a:spcBef>
              <a:buClr>
                <a:srgbClr val="BFBFBF"/>
              </a:buClr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pic" idx="3"/>
          </p:nvPr>
        </p:nvSpPr>
        <p:spPr>
          <a:xfrm>
            <a:off x="8096799" y="4787452"/>
            <a:ext cx="1841048" cy="477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60"/>
              </a:spcBef>
              <a:buClr>
                <a:srgbClr val="BFBFBF"/>
              </a:buClr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pic" idx="4"/>
          </p:nvPr>
        </p:nvSpPr>
        <p:spPr>
          <a:xfrm>
            <a:off x="10282308" y="4349580"/>
            <a:ext cx="3494546" cy="6229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60"/>
              </a:spcBef>
              <a:buClr>
                <a:srgbClr val="BFBFBF"/>
              </a:buClr>
              <a:buFont typeface="Arial"/>
              <a:buNone/>
              <a:defRPr sz="1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5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1" name="Shape 191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92" name="Shape 19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ptop Projec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Shape 198"/>
          <p:cNvGrpSpPr/>
          <p:nvPr/>
        </p:nvGrpSpPr>
        <p:grpSpPr>
          <a:xfrm>
            <a:off x="514840" y="2438400"/>
            <a:ext cx="13201580" cy="10328253"/>
            <a:chOff x="2084279" y="594889"/>
            <a:chExt cx="4949948" cy="3873095"/>
          </a:xfrm>
        </p:grpSpPr>
        <p:pic>
          <p:nvPicPr>
            <p:cNvPr id="199" name="Shape 19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084279" y="594889"/>
              <a:ext cx="4949948" cy="38730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Shape 200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Shape 201"/>
          <p:cNvSpPr>
            <a:spLocks noGrp="1"/>
          </p:cNvSpPr>
          <p:nvPr>
            <p:ph type="pic" idx="2"/>
          </p:nvPr>
        </p:nvSpPr>
        <p:spPr>
          <a:xfrm>
            <a:off x="2706238" y="4394719"/>
            <a:ext cx="8846445" cy="55384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20"/>
              </a:spcBef>
              <a:buClr>
                <a:srgbClr val="7F7F7F"/>
              </a:buClr>
              <a:buFont typeface="Arial"/>
              <a:buNone/>
              <a:defRPr sz="2100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3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08" name="Shape 208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Projec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 descr="iMac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66362" y="2092680"/>
            <a:ext cx="11786392" cy="1033909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>
            <a:spLocks noGrp="1"/>
          </p:cNvSpPr>
          <p:nvPr>
            <p:ph type="pic" idx="2"/>
          </p:nvPr>
        </p:nvSpPr>
        <p:spPr>
          <a:xfrm>
            <a:off x="13887152" y="3522135"/>
            <a:ext cx="8680055" cy="49821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20"/>
              </a:spcBef>
              <a:buClr>
                <a:srgbClr val="7F7F7F"/>
              </a:buClr>
              <a:buFont typeface="Arial"/>
              <a:buNone/>
              <a:defRPr sz="2100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3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21" name="Shape 221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22" name="Shape 22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pic" idx="2"/>
          </p:nvPr>
        </p:nvSpPr>
        <p:spPr>
          <a:xfrm>
            <a:off x="-1" y="0"/>
            <a:ext cx="11736389" cy="137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20"/>
              </a:spcBef>
              <a:buClr>
                <a:srgbClr val="BFBFBF"/>
              </a:buClr>
              <a:buFont typeface="Arial"/>
              <a:buNone/>
              <a:defRPr sz="36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39" name="Shape 39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a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-1" y="0"/>
            <a:ext cx="24387174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20"/>
              </a:spcBef>
              <a:buClr>
                <a:srgbClr val="BFBFBF"/>
              </a:buClr>
              <a:buFont typeface="Arial"/>
              <a:buNone/>
              <a:defRPr sz="36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Shape 48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49" name="Shape 49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2219145" y="3606800"/>
            <a:ext cx="4267756" cy="42672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BFBFBF"/>
              </a:buClr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pic" idx="4"/>
          </p:nvPr>
        </p:nvSpPr>
        <p:spPr>
          <a:xfrm>
            <a:off x="7316152" y="3606800"/>
            <a:ext cx="4267756" cy="42672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BFBFBF"/>
              </a:buClr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5"/>
          </p:nvPr>
        </p:nvSpPr>
        <p:spPr>
          <a:xfrm>
            <a:off x="12193587" y="3606800"/>
            <a:ext cx="4267756" cy="42672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BFBFBF"/>
              </a:buClr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6"/>
          </p:nvPr>
        </p:nvSpPr>
        <p:spPr>
          <a:xfrm>
            <a:off x="17071022" y="3606800"/>
            <a:ext cx="4267756" cy="42672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BFBFBF"/>
              </a:buClr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ividual of the Team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65" name="Shape 65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23609" y="3200400"/>
            <a:ext cx="6332712" cy="6331888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BFBFBF"/>
              </a:buClr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On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79" name="Shape 79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pic" idx="3"/>
          </p:nvPr>
        </p:nvSpPr>
        <p:spPr>
          <a:xfrm>
            <a:off x="2576930" y="2738987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60"/>
              </a:spcBef>
              <a:buClr>
                <a:srgbClr val="D8D8D8"/>
              </a:buClr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4"/>
          </p:nvPr>
        </p:nvSpPr>
        <p:spPr>
          <a:xfrm>
            <a:off x="7353480" y="2738987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80"/>
              </a:spcBef>
              <a:buClr>
                <a:srgbClr val="D8D8D8"/>
              </a:buClr>
              <a:buFont typeface="Arial"/>
              <a:buNone/>
              <a:defRPr sz="44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5"/>
          </p:nvPr>
        </p:nvSpPr>
        <p:spPr>
          <a:xfrm>
            <a:off x="12130030" y="2749323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60"/>
              </a:spcBef>
              <a:buClr>
                <a:srgbClr val="D8D8D8"/>
              </a:buClr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6"/>
          </p:nvPr>
        </p:nvSpPr>
        <p:spPr>
          <a:xfrm>
            <a:off x="16906580" y="2759512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60"/>
              </a:spcBef>
              <a:buClr>
                <a:srgbClr val="D8D8D8"/>
              </a:buClr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7"/>
          </p:nvPr>
        </p:nvSpPr>
        <p:spPr>
          <a:xfrm>
            <a:off x="2576930" y="7559427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60"/>
              </a:spcBef>
              <a:buClr>
                <a:srgbClr val="D8D8D8"/>
              </a:buClr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8"/>
          </p:nvPr>
        </p:nvSpPr>
        <p:spPr>
          <a:xfrm>
            <a:off x="7353480" y="7559427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60"/>
              </a:spcBef>
              <a:buClr>
                <a:srgbClr val="D8D8D8"/>
              </a:buClr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9"/>
          </p:nvPr>
        </p:nvSpPr>
        <p:spPr>
          <a:xfrm>
            <a:off x="12130030" y="7538901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60"/>
              </a:spcBef>
              <a:buClr>
                <a:srgbClr val="D8D8D8"/>
              </a:buClr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16906580" y="7538901"/>
            <a:ext cx="4635425" cy="4630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60"/>
              </a:spcBef>
              <a:buClr>
                <a:srgbClr val="D8D8D8"/>
              </a:buClr>
              <a:buFont typeface="Arial"/>
              <a:buNone/>
              <a:defRPr sz="43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9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3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7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300"/>
                            </p:stCondLst>
                            <p:childTnLst>
                              <p:par>
                                <p:cTn id="1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Tw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99" name="Shape 99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pic" idx="3"/>
          </p:nvPr>
        </p:nvSpPr>
        <p:spPr>
          <a:xfrm>
            <a:off x="-13630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4"/>
          </p:nvPr>
        </p:nvSpPr>
        <p:spPr>
          <a:xfrm>
            <a:off x="2319943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5"/>
          </p:nvPr>
        </p:nvSpPr>
        <p:spPr>
          <a:xfrm>
            <a:off x="4644806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idx="6"/>
          </p:nvPr>
        </p:nvSpPr>
        <p:spPr>
          <a:xfrm>
            <a:off x="-13630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idx="7"/>
          </p:nvPr>
        </p:nvSpPr>
        <p:spPr>
          <a:xfrm>
            <a:off x="2319943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8"/>
          </p:nvPr>
        </p:nvSpPr>
        <p:spPr>
          <a:xfrm>
            <a:off x="4644806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9"/>
          </p:nvPr>
        </p:nvSpPr>
        <p:spPr>
          <a:xfrm>
            <a:off x="2311233" y="77066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13"/>
          </p:nvPr>
        </p:nvSpPr>
        <p:spPr>
          <a:xfrm>
            <a:off x="4644806" y="77066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14"/>
          </p:nvPr>
        </p:nvSpPr>
        <p:spPr>
          <a:xfrm>
            <a:off x="6969669" y="77066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2311233" y="100291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16"/>
          </p:nvPr>
        </p:nvSpPr>
        <p:spPr>
          <a:xfrm>
            <a:off x="4644806" y="100291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idx="17"/>
          </p:nvPr>
        </p:nvSpPr>
        <p:spPr>
          <a:xfrm>
            <a:off x="6969669" y="100291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18"/>
          </p:nvPr>
        </p:nvSpPr>
        <p:spPr>
          <a:xfrm>
            <a:off x="6966442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19"/>
          </p:nvPr>
        </p:nvSpPr>
        <p:spPr>
          <a:xfrm>
            <a:off x="9300015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20"/>
          </p:nvPr>
        </p:nvSpPr>
        <p:spPr>
          <a:xfrm>
            <a:off x="-13630" y="77574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1"/>
          </p:nvPr>
        </p:nvSpPr>
        <p:spPr>
          <a:xfrm>
            <a:off x="6966442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22"/>
          </p:nvPr>
        </p:nvSpPr>
        <p:spPr>
          <a:xfrm>
            <a:off x="9300015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3"/>
          </p:nvPr>
        </p:nvSpPr>
        <p:spPr>
          <a:xfrm>
            <a:off x="-13630" y="100799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24"/>
          </p:nvPr>
        </p:nvSpPr>
        <p:spPr>
          <a:xfrm>
            <a:off x="9291304" y="770664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25"/>
          </p:nvPr>
        </p:nvSpPr>
        <p:spPr>
          <a:xfrm>
            <a:off x="9291304" y="1002910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9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3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7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300"/>
                            </p:stCondLst>
                            <p:childTnLst>
                              <p:par>
                                <p:cTn id="1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100"/>
                            </p:stCondLst>
                            <p:childTnLst>
                              <p:par>
                                <p:cTn id="1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4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4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300"/>
                            </p:stCondLst>
                            <p:childTnLst>
                              <p:par>
                                <p:cTn id="1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4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4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4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100"/>
                            </p:stCondLst>
                            <p:childTnLst>
                              <p:par>
                                <p:cTn id="1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90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4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4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300"/>
                            </p:stCondLst>
                            <p:childTnLst>
                              <p:par>
                                <p:cTn id="1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4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4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6700"/>
                            </p:stCondLst>
                            <p:childTnLst>
                              <p:par>
                                <p:cTn id="1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Thre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13522005"/>
            <a:ext cx="24387174" cy="3485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1" name="Shape 131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112708" y="340660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chemeClr val="lt2"/>
              </a:buClr>
              <a:buFont typeface="Arial"/>
              <a:buNone/>
              <a:defRPr sz="64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1219261" marR="0" lvl="1" indent="-61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2438522" marR="0" lvl="2" indent="-12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3657783" marR="0" lvl="3" indent="-182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4877044" marR="0" lvl="4" indent="-244" algn="l" rtl="0">
              <a:spcBef>
                <a:spcPts val="1500"/>
              </a:spcBef>
              <a:buClr>
                <a:schemeClr val="accent2"/>
              </a:buClr>
              <a:buFont typeface="Arial"/>
              <a:buNone/>
              <a:defRPr sz="75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80"/>
              </a:spcBef>
              <a:buClr>
                <a:srgbClr val="BFBFBF"/>
              </a:buClr>
              <a:buFont typeface="Arial"/>
              <a:buNone/>
              <a:defRPr sz="29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3"/>
          </p:nvPr>
        </p:nvSpPr>
        <p:spPr>
          <a:xfrm>
            <a:off x="541451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4"/>
          </p:nvPr>
        </p:nvSpPr>
        <p:spPr>
          <a:xfrm>
            <a:off x="2875024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5"/>
          </p:nvPr>
        </p:nvSpPr>
        <p:spPr>
          <a:xfrm>
            <a:off x="5199886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6"/>
          </p:nvPr>
        </p:nvSpPr>
        <p:spPr>
          <a:xfrm>
            <a:off x="541451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pic" idx="7"/>
          </p:nvPr>
        </p:nvSpPr>
        <p:spPr>
          <a:xfrm>
            <a:off x="2875024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pic" idx="8"/>
          </p:nvPr>
        </p:nvSpPr>
        <p:spPr>
          <a:xfrm>
            <a:off x="5199886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pic" idx="9"/>
          </p:nvPr>
        </p:nvSpPr>
        <p:spPr>
          <a:xfrm>
            <a:off x="14504820" y="29972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16838394" y="29972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pic" idx="14"/>
          </p:nvPr>
        </p:nvSpPr>
        <p:spPr>
          <a:xfrm>
            <a:off x="19163256" y="29972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idx="15"/>
          </p:nvPr>
        </p:nvSpPr>
        <p:spPr>
          <a:xfrm>
            <a:off x="14504820" y="53196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16"/>
          </p:nvPr>
        </p:nvSpPr>
        <p:spPr>
          <a:xfrm>
            <a:off x="16838394" y="53196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pic" idx="17"/>
          </p:nvPr>
        </p:nvSpPr>
        <p:spPr>
          <a:xfrm>
            <a:off x="19163256" y="53196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idx="18"/>
          </p:nvPr>
        </p:nvSpPr>
        <p:spPr>
          <a:xfrm>
            <a:off x="7521522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pic" idx="19"/>
          </p:nvPr>
        </p:nvSpPr>
        <p:spPr>
          <a:xfrm>
            <a:off x="9855095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pic" idx="20"/>
          </p:nvPr>
        </p:nvSpPr>
        <p:spPr>
          <a:xfrm>
            <a:off x="12179958" y="30480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pic" idx="21"/>
          </p:nvPr>
        </p:nvSpPr>
        <p:spPr>
          <a:xfrm>
            <a:off x="7521522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pic" idx="22"/>
          </p:nvPr>
        </p:nvSpPr>
        <p:spPr>
          <a:xfrm>
            <a:off x="9855095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23"/>
          </p:nvPr>
        </p:nvSpPr>
        <p:spPr>
          <a:xfrm>
            <a:off x="12179958" y="53704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pic" idx="24"/>
          </p:nvPr>
        </p:nvSpPr>
        <p:spPr>
          <a:xfrm>
            <a:off x="21484892" y="2997200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pic" idx="25"/>
          </p:nvPr>
        </p:nvSpPr>
        <p:spPr>
          <a:xfrm>
            <a:off x="21484892" y="5319667"/>
            <a:ext cx="2292605" cy="2290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None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None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None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4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9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3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7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4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4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300"/>
                            </p:stCondLst>
                            <p:childTnLst>
                              <p:par>
                                <p:cTn id="1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4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4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4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4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100"/>
                            </p:stCondLst>
                            <p:childTnLst>
                              <p:par>
                                <p:cTn id="1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4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4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4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4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4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4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300"/>
                            </p:stCondLst>
                            <p:childTnLst>
                              <p:par>
                                <p:cTn id="1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4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100"/>
                            </p:stCondLst>
                            <p:childTnLst>
                              <p:par>
                                <p:cTn id="1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4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4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4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4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900"/>
                            </p:stCondLst>
                            <p:childTnLst>
                              <p:par>
                                <p:cTn id="1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300"/>
                            </p:stCondLst>
                            <p:childTnLst>
                              <p:par>
                                <p:cTn id="1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6700"/>
                            </p:stCondLst>
                            <p:childTnLst>
                              <p:par>
                                <p:cTn id="1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4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4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2"/>
              </a:buClr>
              <a:buFont typeface="Raleway ExtraBold"/>
              <a:buNone/>
              <a:defRPr sz="7500" b="0" i="0" u="none" strike="noStrike" cap="none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280"/>
              </a:spcBef>
              <a:buClr>
                <a:srgbClr val="BFBFBF"/>
              </a:buClr>
              <a:buFont typeface="Arial"/>
              <a:buChar char="●"/>
              <a:defRPr sz="64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1219261" marR="0" lvl="1" indent="-61" algn="l" rtl="0">
              <a:spcBef>
                <a:spcPts val="960"/>
              </a:spcBef>
              <a:buClr>
                <a:srgbClr val="BFBFBF"/>
              </a:buClr>
              <a:buFont typeface="Arial"/>
              <a:buChar char="○"/>
              <a:defRPr sz="48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2438522" marR="0" lvl="2" indent="-122" algn="l" rtl="0">
              <a:spcBef>
                <a:spcPts val="860"/>
              </a:spcBef>
              <a:buClr>
                <a:srgbClr val="BFBFBF"/>
              </a:buClr>
              <a:buFont typeface="Arial"/>
              <a:buChar char="■"/>
              <a:defRPr sz="43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3657783" marR="0" lvl="3" indent="-182" algn="l" rtl="0">
              <a:spcBef>
                <a:spcPts val="740"/>
              </a:spcBef>
              <a:buClr>
                <a:srgbClr val="BFBFBF"/>
              </a:buClr>
              <a:buFont typeface="Arial"/>
              <a:buChar char="●"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4877044" marR="0" lvl="4" indent="-244" algn="l" rtl="0">
              <a:spcBef>
                <a:spcPts val="740"/>
              </a:spcBef>
              <a:buClr>
                <a:srgbClr val="BFBFBF"/>
              </a:buClr>
              <a:buFont typeface="Arial"/>
              <a:buChar char="○"/>
              <a:defRPr sz="3700" b="0" i="0" u="none" strike="noStrike" cap="none">
                <a:solidFill>
                  <a:srgbClr val="BFBFB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6705935" marR="0" lvl="5" indent="-273384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925196" marR="0" lvl="6" indent="-273446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144457" marR="0" lvl="7" indent="-27350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363718" marR="0" lvl="8" indent="-273567" algn="l" rtl="0">
              <a:spcBef>
                <a:spcPts val="1060"/>
              </a:spcBef>
              <a:buClr>
                <a:schemeClr val="dk1"/>
              </a:buClr>
              <a:buSzPct val="1000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219359" y="12712701"/>
            <a:ext cx="5690341" cy="7302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261" marR="0" lvl="1" indent="-61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438522" marR="0" lvl="2" indent="-12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783" marR="0" lvl="3" indent="-18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77044" marR="0" lvl="4" indent="-244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096305" marR="0" lvl="5" indent="-30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315566" marR="0" lvl="6" indent="-36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534827" marR="0" lvl="7" indent="-427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754088" marR="0" lvl="8" indent="-488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261" marR="0" lvl="1" indent="-61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438522" marR="0" lvl="2" indent="-12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57783" marR="0" lvl="3" indent="-182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77044" marR="0" lvl="4" indent="-244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096305" marR="0" lvl="5" indent="-30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315566" marR="0" lvl="6" indent="-365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534827" marR="0" lvl="7" indent="-427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754088" marR="0" lvl="8" indent="-488" algn="l" rtl="0">
              <a:spcBef>
                <a:spcPts val="0"/>
              </a:spcBef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6400" b="1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lang="en-US" sz="4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get Rolling!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215126" y="3166533"/>
            <a:ext cx="6215343" cy="621876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477843" y="3166533"/>
            <a:ext cx="6215343" cy="621876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1774434" y="3166533"/>
            <a:ext cx="6215343" cy="6218768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6969409" y="3166533"/>
            <a:ext cx="6215343" cy="6218768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640325" y="5647275"/>
            <a:ext cx="4850100" cy="3322200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Segmentation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with Recency, Frequency, Monetary value (RFM)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278050" y="5812368"/>
            <a:ext cx="4509086" cy="2790448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of Customer Churn &amp; Purchase forecast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2769400" y="5723477"/>
            <a:ext cx="4212600" cy="3246000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Equity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9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Best customers based on Financial evaluation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7858527" y="5743952"/>
            <a:ext cx="4513321" cy="2790448"/>
          </a:xfrm>
          <a:prstGeom prst="rect">
            <a:avLst/>
          </a:prstGeom>
          <a:noFill/>
          <a:ln>
            <a:noFill/>
          </a:ln>
        </p:spPr>
        <p:txBody>
          <a:bodyPr wrap="square" lIns="243775" tIns="121875" rIns="243775" bIns="121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Customer Experience &amp; Value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240933" y="10312400"/>
            <a:ext cx="21943820" cy="1856235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/>
          </a:p>
        </p:txBody>
      </p:sp>
      <p:grpSp>
        <p:nvGrpSpPr>
          <p:cNvPr id="259" name="Shape 259"/>
          <p:cNvGrpSpPr/>
          <p:nvPr/>
        </p:nvGrpSpPr>
        <p:grpSpPr>
          <a:xfrm>
            <a:off x="3316733" y="3600208"/>
            <a:ext cx="1790254" cy="2038592"/>
            <a:chOff x="-17462" y="-3175"/>
            <a:chExt cx="4600575" cy="5238750"/>
          </a:xfrm>
        </p:grpSpPr>
        <p:sp>
          <p:nvSpPr>
            <p:cNvPr id="260" name="Shape 260"/>
            <p:cNvSpPr/>
            <p:nvPr/>
          </p:nvSpPr>
          <p:spPr>
            <a:xfrm>
              <a:off x="-17462" y="-3175"/>
              <a:ext cx="4600575" cy="5238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45" y="15839"/>
                  </a:moveTo>
                  <a:cubicBezTo>
                    <a:pt x="102647" y="10502"/>
                    <a:pt x="95980" y="6456"/>
                    <a:pt x="88137" y="3787"/>
                  </a:cubicBezTo>
                  <a:cubicBezTo>
                    <a:pt x="81078" y="1291"/>
                    <a:pt x="73039" y="0"/>
                    <a:pt x="64901" y="0"/>
                  </a:cubicBezTo>
                  <a:cubicBezTo>
                    <a:pt x="52745" y="0"/>
                    <a:pt x="40882" y="2840"/>
                    <a:pt x="31176" y="7919"/>
                  </a:cubicBezTo>
                  <a:cubicBezTo>
                    <a:pt x="25980" y="10588"/>
                    <a:pt x="21666" y="13945"/>
                    <a:pt x="18137" y="17733"/>
                  </a:cubicBezTo>
                  <a:cubicBezTo>
                    <a:pt x="14313" y="21951"/>
                    <a:pt x="11666" y="26599"/>
                    <a:pt x="10294" y="31592"/>
                  </a:cubicBezTo>
                  <a:cubicBezTo>
                    <a:pt x="9019" y="35896"/>
                    <a:pt x="8921" y="40889"/>
                    <a:pt x="9901" y="44935"/>
                  </a:cubicBezTo>
                  <a:cubicBezTo>
                    <a:pt x="10294" y="46312"/>
                    <a:pt x="10294" y="46312"/>
                    <a:pt x="10294" y="46312"/>
                  </a:cubicBezTo>
                  <a:cubicBezTo>
                    <a:pt x="10392" y="46743"/>
                    <a:pt x="10490" y="47173"/>
                    <a:pt x="10686" y="47431"/>
                  </a:cubicBezTo>
                  <a:cubicBezTo>
                    <a:pt x="10686" y="47517"/>
                    <a:pt x="10686" y="47604"/>
                    <a:pt x="10686" y="47690"/>
                  </a:cubicBezTo>
                  <a:cubicBezTo>
                    <a:pt x="10392" y="48292"/>
                    <a:pt x="10392" y="48292"/>
                    <a:pt x="10392" y="48292"/>
                  </a:cubicBezTo>
                  <a:cubicBezTo>
                    <a:pt x="9313" y="50272"/>
                    <a:pt x="7647" y="52252"/>
                    <a:pt x="5882" y="54318"/>
                  </a:cubicBezTo>
                  <a:cubicBezTo>
                    <a:pt x="4705" y="55868"/>
                    <a:pt x="3431" y="57417"/>
                    <a:pt x="2156" y="59053"/>
                  </a:cubicBezTo>
                  <a:cubicBezTo>
                    <a:pt x="2156" y="59053"/>
                    <a:pt x="2156" y="59053"/>
                    <a:pt x="2156" y="59053"/>
                  </a:cubicBezTo>
                  <a:cubicBezTo>
                    <a:pt x="2156" y="59053"/>
                    <a:pt x="2156" y="59053"/>
                    <a:pt x="2156" y="59053"/>
                  </a:cubicBezTo>
                  <a:cubicBezTo>
                    <a:pt x="2156" y="59139"/>
                    <a:pt x="2156" y="59139"/>
                    <a:pt x="2156" y="59139"/>
                  </a:cubicBezTo>
                  <a:cubicBezTo>
                    <a:pt x="392" y="61549"/>
                    <a:pt x="0" y="64390"/>
                    <a:pt x="882" y="67058"/>
                  </a:cubicBezTo>
                  <a:cubicBezTo>
                    <a:pt x="1666" y="69296"/>
                    <a:pt x="3333" y="71190"/>
                    <a:pt x="5490" y="72395"/>
                  </a:cubicBezTo>
                  <a:cubicBezTo>
                    <a:pt x="5392" y="74031"/>
                    <a:pt x="5686" y="75753"/>
                    <a:pt x="6568" y="77216"/>
                  </a:cubicBezTo>
                  <a:cubicBezTo>
                    <a:pt x="6862" y="77733"/>
                    <a:pt x="7156" y="78249"/>
                    <a:pt x="7549" y="78680"/>
                  </a:cubicBezTo>
                  <a:cubicBezTo>
                    <a:pt x="7352" y="80746"/>
                    <a:pt x="7941" y="82984"/>
                    <a:pt x="9509" y="84705"/>
                  </a:cubicBezTo>
                  <a:cubicBezTo>
                    <a:pt x="11372" y="87030"/>
                    <a:pt x="11372" y="87030"/>
                    <a:pt x="11372" y="87030"/>
                  </a:cubicBezTo>
                  <a:cubicBezTo>
                    <a:pt x="11372" y="87288"/>
                    <a:pt x="11372" y="87718"/>
                    <a:pt x="11372" y="87977"/>
                  </a:cubicBezTo>
                  <a:cubicBezTo>
                    <a:pt x="11274" y="89354"/>
                    <a:pt x="11078" y="91162"/>
                    <a:pt x="11372" y="92969"/>
                  </a:cubicBezTo>
                  <a:cubicBezTo>
                    <a:pt x="11764" y="95810"/>
                    <a:pt x="12843" y="98134"/>
                    <a:pt x="14803" y="99942"/>
                  </a:cubicBezTo>
                  <a:cubicBezTo>
                    <a:pt x="17450" y="102352"/>
                    <a:pt x="21176" y="103644"/>
                    <a:pt x="25784" y="103644"/>
                  </a:cubicBezTo>
                  <a:cubicBezTo>
                    <a:pt x="28823" y="103644"/>
                    <a:pt x="32352" y="103127"/>
                    <a:pt x="36568" y="102094"/>
                  </a:cubicBezTo>
                  <a:cubicBezTo>
                    <a:pt x="36764" y="104418"/>
                    <a:pt x="37058" y="107345"/>
                    <a:pt x="37254" y="111219"/>
                  </a:cubicBezTo>
                  <a:cubicBezTo>
                    <a:pt x="37549" y="116126"/>
                    <a:pt x="42156" y="120000"/>
                    <a:pt x="47843" y="120000"/>
                  </a:cubicBezTo>
                  <a:cubicBezTo>
                    <a:pt x="94313" y="120000"/>
                    <a:pt x="94313" y="120000"/>
                    <a:pt x="94313" y="120000"/>
                  </a:cubicBezTo>
                  <a:cubicBezTo>
                    <a:pt x="97450" y="120000"/>
                    <a:pt x="100392" y="118794"/>
                    <a:pt x="102450" y="116728"/>
                  </a:cubicBezTo>
                  <a:cubicBezTo>
                    <a:pt x="104411" y="114576"/>
                    <a:pt x="105294" y="111822"/>
                    <a:pt x="104705" y="109153"/>
                  </a:cubicBezTo>
                  <a:cubicBezTo>
                    <a:pt x="100490" y="88235"/>
                    <a:pt x="100490" y="88235"/>
                    <a:pt x="100490" y="88235"/>
                  </a:cubicBezTo>
                  <a:cubicBezTo>
                    <a:pt x="100294" y="87202"/>
                    <a:pt x="100588" y="86169"/>
                    <a:pt x="101372" y="85308"/>
                  </a:cubicBezTo>
                  <a:cubicBezTo>
                    <a:pt x="104705" y="81779"/>
                    <a:pt x="108627" y="77560"/>
                    <a:pt x="111862" y="72568"/>
                  </a:cubicBezTo>
                  <a:cubicBezTo>
                    <a:pt x="115392" y="67144"/>
                    <a:pt x="117549" y="61721"/>
                    <a:pt x="118529" y="55868"/>
                  </a:cubicBezTo>
                  <a:cubicBezTo>
                    <a:pt x="120000" y="47604"/>
                    <a:pt x="119705" y="39942"/>
                    <a:pt x="117745" y="33055"/>
                  </a:cubicBezTo>
                  <a:cubicBezTo>
                    <a:pt x="115882" y="26513"/>
                    <a:pt x="112549" y="20659"/>
                    <a:pt x="107745" y="15839"/>
                  </a:cubicBezTo>
                  <a:close/>
                  <a:moveTo>
                    <a:pt x="111274" y="54921"/>
                  </a:moveTo>
                  <a:cubicBezTo>
                    <a:pt x="109411" y="65853"/>
                    <a:pt x="102843" y="73773"/>
                    <a:pt x="95686" y="81176"/>
                  </a:cubicBezTo>
                  <a:cubicBezTo>
                    <a:pt x="93529" y="83414"/>
                    <a:pt x="92647" y="86427"/>
                    <a:pt x="93235" y="89354"/>
                  </a:cubicBezTo>
                  <a:cubicBezTo>
                    <a:pt x="97450" y="110272"/>
                    <a:pt x="97450" y="110272"/>
                    <a:pt x="97450" y="110272"/>
                  </a:cubicBezTo>
                  <a:cubicBezTo>
                    <a:pt x="97647" y="111047"/>
                    <a:pt x="97352" y="111908"/>
                    <a:pt x="96764" y="112596"/>
                  </a:cubicBezTo>
                  <a:cubicBezTo>
                    <a:pt x="96176" y="113199"/>
                    <a:pt x="95294" y="113543"/>
                    <a:pt x="94313" y="113543"/>
                  </a:cubicBezTo>
                  <a:cubicBezTo>
                    <a:pt x="47843" y="113543"/>
                    <a:pt x="47843" y="113543"/>
                    <a:pt x="47843" y="113543"/>
                  </a:cubicBezTo>
                  <a:cubicBezTo>
                    <a:pt x="46078" y="113543"/>
                    <a:pt x="44705" y="112424"/>
                    <a:pt x="44607" y="110875"/>
                  </a:cubicBezTo>
                  <a:cubicBezTo>
                    <a:pt x="44215" y="103816"/>
                    <a:pt x="43725" y="99426"/>
                    <a:pt x="43431" y="97015"/>
                  </a:cubicBezTo>
                  <a:cubicBezTo>
                    <a:pt x="43235" y="95896"/>
                    <a:pt x="41470" y="94519"/>
                    <a:pt x="39705" y="94519"/>
                  </a:cubicBezTo>
                  <a:cubicBezTo>
                    <a:pt x="39313" y="94519"/>
                    <a:pt x="39019" y="94605"/>
                    <a:pt x="38725" y="94691"/>
                  </a:cubicBezTo>
                  <a:cubicBezTo>
                    <a:pt x="32941" y="96413"/>
                    <a:pt x="28823" y="97187"/>
                    <a:pt x="25784" y="97187"/>
                  </a:cubicBezTo>
                  <a:cubicBezTo>
                    <a:pt x="14509" y="97187"/>
                    <a:pt x="20392" y="86857"/>
                    <a:pt x="18235" y="84275"/>
                  </a:cubicBezTo>
                  <a:cubicBezTo>
                    <a:pt x="15392" y="80918"/>
                    <a:pt x="15392" y="80918"/>
                    <a:pt x="15392" y="80918"/>
                  </a:cubicBezTo>
                  <a:cubicBezTo>
                    <a:pt x="14705" y="80057"/>
                    <a:pt x="14705" y="78938"/>
                    <a:pt x="15294" y="78077"/>
                  </a:cubicBezTo>
                  <a:cubicBezTo>
                    <a:pt x="16764" y="76097"/>
                    <a:pt x="16764" y="76097"/>
                    <a:pt x="16764" y="76097"/>
                  </a:cubicBezTo>
                  <a:cubicBezTo>
                    <a:pt x="14901" y="75667"/>
                    <a:pt x="14901" y="75667"/>
                    <a:pt x="14901" y="75667"/>
                  </a:cubicBezTo>
                  <a:cubicBezTo>
                    <a:pt x="14117" y="75494"/>
                    <a:pt x="13529" y="74978"/>
                    <a:pt x="13137" y="74375"/>
                  </a:cubicBezTo>
                  <a:cubicBezTo>
                    <a:pt x="12745" y="73773"/>
                    <a:pt x="12745" y="72998"/>
                    <a:pt x="13039" y="72395"/>
                  </a:cubicBezTo>
                  <a:cubicBezTo>
                    <a:pt x="14313" y="69469"/>
                    <a:pt x="14313" y="69469"/>
                    <a:pt x="14313" y="69469"/>
                  </a:cubicBezTo>
                  <a:cubicBezTo>
                    <a:pt x="14509" y="69210"/>
                    <a:pt x="14313" y="68952"/>
                    <a:pt x="14019" y="68780"/>
                  </a:cubicBezTo>
                  <a:cubicBezTo>
                    <a:pt x="9901" y="67230"/>
                    <a:pt x="9901" y="67230"/>
                    <a:pt x="9901" y="67230"/>
                  </a:cubicBezTo>
                  <a:cubicBezTo>
                    <a:pt x="9019" y="66800"/>
                    <a:pt x="8235" y="66111"/>
                    <a:pt x="7941" y="65251"/>
                  </a:cubicBezTo>
                  <a:cubicBezTo>
                    <a:pt x="7647" y="64304"/>
                    <a:pt x="7843" y="63357"/>
                    <a:pt x="8333" y="62582"/>
                  </a:cubicBezTo>
                  <a:cubicBezTo>
                    <a:pt x="8431" y="62496"/>
                    <a:pt x="8431" y="62496"/>
                    <a:pt x="8431" y="62496"/>
                  </a:cubicBezTo>
                  <a:cubicBezTo>
                    <a:pt x="11176" y="58622"/>
                    <a:pt x="14705" y="55179"/>
                    <a:pt x="17058" y="51133"/>
                  </a:cubicBezTo>
                  <a:cubicBezTo>
                    <a:pt x="18039" y="49325"/>
                    <a:pt x="18039" y="49325"/>
                    <a:pt x="18039" y="49325"/>
                  </a:cubicBezTo>
                  <a:cubicBezTo>
                    <a:pt x="18725" y="48120"/>
                    <a:pt x="17843" y="46226"/>
                    <a:pt x="17450" y="44935"/>
                  </a:cubicBezTo>
                  <a:cubicBezTo>
                    <a:pt x="17156" y="43472"/>
                    <a:pt x="17156" y="43472"/>
                    <a:pt x="17156" y="43472"/>
                  </a:cubicBezTo>
                  <a:cubicBezTo>
                    <a:pt x="16274" y="40286"/>
                    <a:pt x="16470" y="36327"/>
                    <a:pt x="17352" y="33228"/>
                  </a:cubicBezTo>
                  <a:cubicBezTo>
                    <a:pt x="22254" y="16097"/>
                    <a:pt x="43627" y="6456"/>
                    <a:pt x="64901" y="6456"/>
                  </a:cubicBezTo>
                  <a:cubicBezTo>
                    <a:pt x="91078" y="6456"/>
                    <a:pt x="117156" y="21262"/>
                    <a:pt x="111274" y="549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866776" y="496888"/>
              <a:ext cx="3243263" cy="2638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397" y="5299"/>
                  </a:moveTo>
                  <a:cubicBezTo>
                    <a:pt x="77033" y="2735"/>
                    <a:pt x="73835" y="1196"/>
                    <a:pt x="70359" y="1196"/>
                  </a:cubicBezTo>
                  <a:cubicBezTo>
                    <a:pt x="68134" y="1196"/>
                    <a:pt x="66187" y="1709"/>
                    <a:pt x="64380" y="2735"/>
                  </a:cubicBezTo>
                  <a:cubicBezTo>
                    <a:pt x="62572" y="1025"/>
                    <a:pt x="60347" y="0"/>
                    <a:pt x="57844" y="0"/>
                  </a:cubicBezTo>
                  <a:cubicBezTo>
                    <a:pt x="55898" y="0"/>
                    <a:pt x="54090" y="512"/>
                    <a:pt x="52560" y="1709"/>
                  </a:cubicBezTo>
                  <a:cubicBezTo>
                    <a:pt x="51170" y="1367"/>
                    <a:pt x="49779" y="1196"/>
                    <a:pt x="48389" y="1196"/>
                  </a:cubicBezTo>
                  <a:cubicBezTo>
                    <a:pt x="43800" y="1196"/>
                    <a:pt x="39629" y="3076"/>
                    <a:pt x="36431" y="6153"/>
                  </a:cubicBezTo>
                  <a:cubicBezTo>
                    <a:pt x="36013" y="6153"/>
                    <a:pt x="35596" y="6153"/>
                    <a:pt x="35179" y="6153"/>
                  </a:cubicBezTo>
                  <a:cubicBezTo>
                    <a:pt x="29478" y="6153"/>
                    <a:pt x="24333" y="9401"/>
                    <a:pt x="20718" y="14358"/>
                  </a:cubicBezTo>
                  <a:cubicBezTo>
                    <a:pt x="13626" y="15897"/>
                    <a:pt x="8342" y="23418"/>
                    <a:pt x="8064" y="32649"/>
                  </a:cubicBezTo>
                  <a:cubicBezTo>
                    <a:pt x="5283" y="33846"/>
                    <a:pt x="3198" y="37435"/>
                    <a:pt x="3198" y="41367"/>
                  </a:cubicBezTo>
                  <a:cubicBezTo>
                    <a:pt x="3198" y="41880"/>
                    <a:pt x="3198" y="42222"/>
                    <a:pt x="3337" y="42735"/>
                  </a:cubicBezTo>
                  <a:cubicBezTo>
                    <a:pt x="1251" y="46324"/>
                    <a:pt x="0" y="50769"/>
                    <a:pt x="0" y="55726"/>
                  </a:cubicBezTo>
                  <a:cubicBezTo>
                    <a:pt x="0" y="63760"/>
                    <a:pt x="3337" y="70769"/>
                    <a:pt x="8482" y="74871"/>
                  </a:cubicBezTo>
                  <a:cubicBezTo>
                    <a:pt x="10428" y="81880"/>
                    <a:pt x="15851" y="87008"/>
                    <a:pt x="22387" y="87008"/>
                  </a:cubicBezTo>
                  <a:cubicBezTo>
                    <a:pt x="24889" y="87008"/>
                    <a:pt x="27253" y="86153"/>
                    <a:pt x="29339" y="84786"/>
                  </a:cubicBezTo>
                  <a:cubicBezTo>
                    <a:pt x="31425" y="88205"/>
                    <a:pt x="34623" y="90769"/>
                    <a:pt x="38238" y="91452"/>
                  </a:cubicBezTo>
                  <a:cubicBezTo>
                    <a:pt x="40880" y="100512"/>
                    <a:pt x="47972" y="107008"/>
                    <a:pt x="56315" y="107008"/>
                  </a:cubicBezTo>
                  <a:cubicBezTo>
                    <a:pt x="58957" y="107008"/>
                    <a:pt x="61599" y="106324"/>
                    <a:pt x="63962" y="104957"/>
                  </a:cubicBezTo>
                  <a:cubicBezTo>
                    <a:pt x="67995" y="114017"/>
                    <a:pt x="75782" y="119999"/>
                    <a:pt x="84681" y="119999"/>
                  </a:cubicBezTo>
                  <a:cubicBezTo>
                    <a:pt x="94692" y="119999"/>
                    <a:pt x="103174" y="112478"/>
                    <a:pt x="106512" y="101538"/>
                  </a:cubicBezTo>
                  <a:cubicBezTo>
                    <a:pt x="113881" y="96581"/>
                    <a:pt x="118748" y="87179"/>
                    <a:pt x="118748" y="76239"/>
                  </a:cubicBezTo>
                  <a:cubicBezTo>
                    <a:pt x="118748" y="74358"/>
                    <a:pt x="118609" y="72649"/>
                    <a:pt x="118470" y="70940"/>
                  </a:cubicBezTo>
                  <a:cubicBezTo>
                    <a:pt x="119443" y="68376"/>
                    <a:pt x="120000" y="65470"/>
                    <a:pt x="120000" y="62393"/>
                  </a:cubicBezTo>
                  <a:cubicBezTo>
                    <a:pt x="120000" y="57264"/>
                    <a:pt x="118470" y="52649"/>
                    <a:pt x="115967" y="49230"/>
                  </a:cubicBezTo>
                  <a:cubicBezTo>
                    <a:pt x="116106" y="48205"/>
                    <a:pt x="116245" y="47179"/>
                    <a:pt x="116245" y="46153"/>
                  </a:cubicBezTo>
                  <a:cubicBezTo>
                    <a:pt x="116245" y="38119"/>
                    <a:pt x="112352" y="31111"/>
                    <a:pt x="106651" y="28034"/>
                  </a:cubicBezTo>
                  <a:cubicBezTo>
                    <a:pt x="102062" y="14871"/>
                    <a:pt x="91633" y="5641"/>
                    <a:pt x="79397" y="52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8600341" y="4319830"/>
            <a:ext cx="2069246" cy="1166570"/>
            <a:chOff x="3175" y="1588"/>
            <a:chExt cx="2427288" cy="1368425"/>
          </a:xfrm>
        </p:grpSpPr>
        <p:sp>
          <p:nvSpPr>
            <p:cNvPr id="263" name="Shape 263"/>
            <p:cNvSpPr/>
            <p:nvPr/>
          </p:nvSpPr>
          <p:spPr>
            <a:xfrm>
              <a:off x="3175" y="1588"/>
              <a:ext cx="2427288" cy="1368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44" y="40092"/>
                  </a:moveTo>
                  <a:lnTo>
                    <a:pt x="112544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12544" y="120000"/>
                  </a:lnTo>
                  <a:lnTo>
                    <a:pt x="112544" y="93410"/>
                  </a:lnTo>
                  <a:lnTo>
                    <a:pt x="120000" y="93410"/>
                  </a:lnTo>
                  <a:lnTo>
                    <a:pt x="120000" y="40092"/>
                  </a:lnTo>
                  <a:lnTo>
                    <a:pt x="112544" y="40092"/>
                  </a:lnTo>
                  <a:close/>
                  <a:moveTo>
                    <a:pt x="97396" y="93410"/>
                  </a:moveTo>
                  <a:lnTo>
                    <a:pt x="15068" y="93410"/>
                  </a:lnTo>
                  <a:lnTo>
                    <a:pt x="15068" y="26450"/>
                  </a:lnTo>
                  <a:lnTo>
                    <a:pt x="97396" y="26450"/>
                  </a:lnTo>
                  <a:lnTo>
                    <a:pt x="97396" y="934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58788" y="458788"/>
              <a:ext cx="908050" cy="45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9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60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Shape 265"/>
          <p:cNvGrpSpPr/>
          <p:nvPr/>
        </p:nvGrpSpPr>
        <p:grpSpPr>
          <a:xfrm>
            <a:off x="13931899" y="3795720"/>
            <a:ext cx="1919288" cy="1919280"/>
            <a:chOff x="6350" y="4763"/>
            <a:chExt cx="3371851" cy="3371850"/>
          </a:xfrm>
        </p:grpSpPr>
        <p:sp>
          <p:nvSpPr>
            <p:cNvPr id="266" name="Shape 266"/>
            <p:cNvSpPr/>
            <p:nvPr/>
          </p:nvSpPr>
          <p:spPr>
            <a:xfrm>
              <a:off x="989013" y="4763"/>
              <a:ext cx="2389188" cy="239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905" y="12075"/>
                  </a:moveTo>
                  <a:cubicBezTo>
                    <a:pt x="72944" y="15660"/>
                    <a:pt x="57070" y="25471"/>
                    <a:pt x="48944" y="33584"/>
                  </a:cubicBezTo>
                  <a:cubicBezTo>
                    <a:pt x="3968" y="78490"/>
                    <a:pt x="3968" y="78490"/>
                    <a:pt x="3968" y="78490"/>
                  </a:cubicBezTo>
                  <a:cubicBezTo>
                    <a:pt x="0" y="82641"/>
                    <a:pt x="0" y="89245"/>
                    <a:pt x="3968" y="93396"/>
                  </a:cubicBezTo>
                  <a:cubicBezTo>
                    <a:pt x="26456" y="115849"/>
                    <a:pt x="26456" y="115849"/>
                    <a:pt x="26456" y="115849"/>
                  </a:cubicBezTo>
                  <a:cubicBezTo>
                    <a:pt x="30614" y="120000"/>
                    <a:pt x="37417" y="120000"/>
                    <a:pt x="41385" y="115849"/>
                  </a:cubicBezTo>
                  <a:cubicBezTo>
                    <a:pt x="86362" y="70943"/>
                    <a:pt x="86362" y="70943"/>
                    <a:pt x="86362" y="70943"/>
                  </a:cubicBezTo>
                  <a:cubicBezTo>
                    <a:pt x="94488" y="62830"/>
                    <a:pt x="104314" y="46981"/>
                    <a:pt x="107905" y="36037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83905" y="12075"/>
                  </a:lnTo>
                  <a:close/>
                  <a:moveTo>
                    <a:pt x="52724" y="89622"/>
                  </a:moveTo>
                  <a:cubicBezTo>
                    <a:pt x="46488" y="95849"/>
                    <a:pt x="36472" y="95849"/>
                    <a:pt x="30236" y="89622"/>
                  </a:cubicBezTo>
                  <a:cubicBezTo>
                    <a:pt x="24000" y="83396"/>
                    <a:pt x="24000" y="73396"/>
                    <a:pt x="30236" y="67169"/>
                  </a:cubicBezTo>
                  <a:cubicBezTo>
                    <a:pt x="36472" y="61132"/>
                    <a:pt x="46488" y="61132"/>
                    <a:pt x="52724" y="67169"/>
                  </a:cubicBezTo>
                  <a:cubicBezTo>
                    <a:pt x="58771" y="73396"/>
                    <a:pt x="58771" y="83396"/>
                    <a:pt x="52724" y="89622"/>
                  </a:cubicBezTo>
                  <a:close/>
                  <a:moveTo>
                    <a:pt x="82582" y="59811"/>
                  </a:moveTo>
                  <a:cubicBezTo>
                    <a:pt x="76346" y="66037"/>
                    <a:pt x="66330" y="66037"/>
                    <a:pt x="60094" y="59811"/>
                  </a:cubicBezTo>
                  <a:cubicBezTo>
                    <a:pt x="53858" y="53584"/>
                    <a:pt x="53858" y="43584"/>
                    <a:pt x="60094" y="37358"/>
                  </a:cubicBezTo>
                  <a:cubicBezTo>
                    <a:pt x="66330" y="31132"/>
                    <a:pt x="76346" y="31132"/>
                    <a:pt x="82582" y="37358"/>
                  </a:cubicBezTo>
                  <a:cubicBezTo>
                    <a:pt x="88818" y="43584"/>
                    <a:pt x="88818" y="53584"/>
                    <a:pt x="82582" y="598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93663" y="960438"/>
              <a:ext cx="1125538" cy="9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535" y="109961"/>
                  </a:moveTo>
                  <a:cubicBezTo>
                    <a:pt x="120000" y="19619"/>
                    <a:pt x="120000" y="19619"/>
                    <a:pt x="120000" y="19619"/>
                  </a:cubicBezTo>
                  <a:cubicBezTo>
                    <a:pt x="102341" y="0"/>
                    <a:pt x="73846" y="0"/>
                    <a:pt x="56588" y="19619"/>
                  </a:cubicBezTo>
                  <a:cubicBezTo>
                    <a:pt x="8829" y="73916"/>
                    <a:pt x="8829" y="73916"/>
                    <a:pt x="8829" y="73916"/>
                  </a:cubicBezTo>
                  <a:cubicBezTo>
                    <a:pt x="0" y="83954"/>
                    <a:pt x="0" y="99923"/>
                    <a:pt x="8829" y="109961"/>
                  </a:cubicBezTo>
                  <a:cubicBezTo>
                    <a:pt x="17257" y="120000"/>
                    <a:pt x="31705" y="120000"/>
                    <a:pt x="40535" y="109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433513" y="2165351"/>
              <a:ext cx="992188" cy="112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79464"/>
                  </a:moveTo>
                  <a:cubicBezTo>
                    <a:pt x="0" y="88294"/>
                    <a:pt x="0" y="102742"/>
                    <a:pt x="10000" y="111170"/>
                  </a:cubicBezTo>
                  <a:cubicBezTo>
                    <a:pt x="20000" y="120000"/>
                    <a:pt x="36363" y="120000"/>
                    <a:pt x="45909" y="111170"/>
                  </a:cubicBezTo>
                  <a:cubicBezTo>
                    <a:pt x="100000" y="63812"/>
                    <a:pt x="100000" y="63812"/>
                    <a:pt x="100000" y="63812"/>
                  </a:cubicBezTo>
                  <a:cubicBezTo>
                    <a:pt x="120000" y="46153"/>
                    <a:pt x="120000" y="17658"/>
                    <a:pt x="100000" y="0"/>
                  </a:cubicBezTo>
                  <a:lnTo>
                    <a:pt x="10000" y="79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804863" y="2017713"/>
              <a:ext cx="560388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" y="15302"/>
                  </a:moveTo>
                  <a:cubicBezTo>
                    <a:pt x="0" y="24161"/>
                    <a:pt x="0" y="38657"/>
                    <a:pt x="8859" y="47516"/>
                  </a:cubicBezTo>
                  <a:cubicBezTo>
                    <a:pt x="72483" y="111140"/>
                    <a:pt x="72483" y="111140"/>
                    <a:pt x="72483" y="111140"/>
                  </a:cubicBezTo>
                  <a:cubicBezTo>
                    <a:pt x="81342" y="120000"/>
                    <a:pt x="95838" y="120000"/>
                    <a:pt x="104697" y="111140"/>
                  </a:cubicBezTo>
                  <a:cubicBezTo>
                    <a:pt x="120000" y="95033"/>
                    <a:pt x="120000" y="95033"/>
                    <a:pt x="120000" y="95033"/>
                  </a:cubicBezTo>
                  <a:cubicBezTo>
                    <a:pt x="24966" y="0"/>
                    <a:pt x="24966" y="0"/>
                    <a:pt x="24966" y="0"/>
                  </a:cubicBezTo>
                  <a:lnTo>
                    <a:pt x="8859" y="153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6350" y="2322513"/>
              <a:ext cx="1054100" cy="105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8000" y="96000"/>
                    <a:pt x="120000" y="48000"/>
                    <a:pt x="96000" y="24000"/>
                  </a:cubicBezTo>
                  <a:cubicBezTo>
                    <a:pt x="72000" y="0"/>
                    <a:pt x="24000" y="72000"/>
                    <a:pt x="0" y="12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Shape 271"/>
          <p:cNvSpPr/>
          <p:nvPr/>
        </p:nvSpPr>
        <p:spPr>
          <a:xfrm>
            <a:off x="19356388" y="3890296"/>
            <a:ext cx="1255758" cy="18247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26892" y="0"/>
                  <a:pt x="0" y="18489"/>
                  <a:pt x="0" y="41252"/>
                </a:cubicBezTo>
                <a:cubicBezTo>
                  <a:pt x="0" y="56353"/>
                  <a:pt x="20142" y="72412"/>
                  <a:pt x="27428" y="86482"/>
                </a:cubicBezTo>
                <a:cubicBezTo>
                  <a:pt x="38357" y="107476"/>
                  <a:pt x="37178" y="120000"/>
                  <a:pt x="60000" y="120000"/>
                </a:cubicBezTo>
                <a:cubicBezTo>
                  <a:pt x="83142" y="120000"/>
                  <a:pt x="81642" y="107476"/>
                  <a:pt x="92571" y="86556"/>
                </a:cubicBezTo>
                <a:cubicBezTo>
                  <a:pt x="99857" y="72412"/>
                  <a:pt x="120000" y="56279"/>
                  <a:pt x="120000" y="41252"/>
                </a:cubicBezTo>
                <a:cubicBezTo>
                  <a:pt x="120000" y="18489"/>
                  <a:pt x="93107" y="0"/>
                  <a:pt x="60000" y="0"/>
                </a:cubicBezTo>
                <a:close/>
                <a:moveTo>
                  <a:pt x="74142" y="101878"/>
                </a:moveTo>
                <a:cubicBezTo>
                  <a:pt x="47142" y="104235"/>
                  <a:pt x="47142" y="104235"/>
                  <a:pt x="47142" y="104235"/>
                </a:cubicBezTo>
                <a:cubicBezTo>
                  <a:pt x="46178" y="102320"/>
                  <a:pt x="45107" y="100036"/>
                  <a:pt x="43821" y="97163"/>
                </a:cubicBezTo>
                <a:cubicBezTo>
                  <a:pt x="43821" y="97090"/>
                  <a:pt x="43821" y="97090"/>
                  <a:pt x="43821" y="97016"/>
                </a:cubicBezTo>
                <a:cubicBezTo>
                  <a:pt x="77571" y="94143"/>
                  <a:pt x="77571" y="94143"/>
                  <a:pt x="77571" y="94143"/>
                </a:cubicBezTo>
                <a:cubicBezTo>
                  <a:pt x="77035" y="95248"/>
                  <a:pt x="76500" y="96427"/>
                  <a:pt x="76071" y="97458"/>
                </a:cubicBezTo>
                <a:cubicBezTo>
                  <a:pt x="75428" y="99152"/>
                  <a:pt x="74785" y="100552"/>
                  <a:pt x="74142" y="101878"/>
                </a:cubicBezTo>
                <a:close/>
                <a:moveTo>
                  <a:pt x="42214" y="93406"/>
                </a:moveTo>
                <a:cubicBezTo>
                  <a:pt x="41250" y="91123"/>
                  <a:pt x="40071" y="88766"/>
                  <a:pt x="38892" y="86261"/>
                </a:cubicBezTo>
                <a:cubicBezTo>
                  <a:pt x="81214" y="86261"/>
                  <a:pt x="81214" y="86261"/>
                  <a:pt x="81214" y="86261"/>
                </a:cubicBezTo>
                <a:cubicBezTo>
                  <a:pt x="80571" y="87587"/>
                  <a:pt x="79821" y="88987"/>
                  <a:pt x="79285" y="90239"/>
                </a:cubicBezTo>
                <a:lnTo>
                  <a:pt x="42214" y="93406"/>
                </a:lnTo>
                <a:close/>
                <a:moveTo>
                  <a:pt x="60000" y="112486"/>
                </a:moveTo>
                <a:cubicBezTo>
                  <a:pt x="54428" y="112486"/>
                  <a:pt x="51964" y="112044"/>
                  <a:pt x="49071" y="107845"/>
                </a:cubicBezTo>
                <a:cubicBezTo>
                  <a:pt x="72214" y="105856"/>
                  <a:pt x="72214" y="105856"/>
                  <a:pt x="72214" y="105856"/>
                </a:cubicBezTo>
                <a:cubicBezTo>
                  <a:pt x="68892" y="112044"/>
                  <a:pt x="66428" y="112486"/>
                  <a:pt x="60000" y="112486"/>
                </a:cubicBezTo>
                <a:close/>
                <a:moveTo>
                  <a:pt x="85500" y="78747"/>
                </a:moveTo>
                <a:cubicBezTo>
                  <a:pt x="34607" y="78747"/>
                  <a:pt x="34607" y="78747"/>
                  <a:pt x="34607" y="78747"/>
                </a:cubicBezTo>
                <a:cubicBezTo>
                  <a:pt x="31821" y="74696"/>
                  <a:pt x="28607" y="70644"/>
                  <a:pt x="25392" y="66666"/>
                </a:cubicBezTo>
                <a:cubicBezTo>
                  <a:pt x="18214" y="57900"/>
                  <a:pt x="10928" y="48913"/>
                  <a:pt x="10928" y="41252"/>
                </a:cubicBezTo>
                <a:cubicBezTo>
                  <a:pt x="10928" y="22615"/>
                  <a:pt x="32892" y="7513"/>
                  <a:pt x="60000" y="7513"/>
                </a:cubicBezTo>
                <a:cubicBezTo>
                  <a:pt x="87107" y="7513"/>
                  <a:pt x="109071" y="22615"/>
                  <a:pt x="109071" y="41252"/>
                </a:cubicBezTo>
                <a:cubicBezTo>
                  <a:pt x="109071" y="48839"/>
                  <a:pt x="101678" y="57900"/>
                  <a:pt x="94607" y="66740"/>
                </a:cubicBezTo>
                <a:cubicBezTo>
                  <a:pt x="91392" y="70718"/>
                  <a:pt x="88178" y="74696"/>
                  <a:pt x="85500" y="787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396" cy="1462152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Model Insights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98" cy="778933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Getting into the </a:t>
            </a:r>
            <a:r>
              <a:rPr lang="en-US" sz="3600" i="0" u="none" strike="noStrike" cap="non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finer details!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41" cy="730251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3529937" y="4891021"/>
            <a:ext cx="4267757" cy="5579141"/>
            <a:chOff x="838200" y="3042850"/>
            <a:chExt cx="1600200" cy="2092178"/>
          </a:xfrm>
        </p:grpSpPr>
        <p:sp>
          <p:nvSpPr>
            <p:cNvPr id="280" name="Shape 280"/>
            <p:cNvSpPr txBox="1"/>
            <p:nvPr/>
          </p:nvSpPr>
          <p:spPr>
            <a:xfrm>
              <a:off x="838200" y="3042850"/>
              <a:ext cx="16002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3600" b="1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RFM Analysis</a:t>
              </a: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838200" y="3316128"/>
              <a:ext cx="1600200" cy="181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457200" marR="0" lvl="0" indent="-406400" rtl="0">
                <a:lnSpc>
                  <a:spcPct val="120000"/>
                </a:lnSpc>
                <a:spcBef>
                  <a:spcPts val="0"/>
                </a:spcBef>
                <a:buClr>
                  <a:schemeClr val="dk2"/>
                </a:buClr>
                <a:buSzPct val="100000"/>
                <a:buFont typeface="Times New Roman"/>
                <a:buChar char="●"/>
              </a:pPr>
              <a:r>
                <a:rPr lang="en-US" sz="2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Probability of Churn 50% if Recency hits 104 days</a:t>
              </a:r>
            </a:p>
            <a:p>
              <a:pPr marR="0" lvl="0" rtl="0">
                <a:lnSpc>
                  <a:spcPct val="120000"/>
                </a:lnSpc>
                <a:spcBef>
                  <a:spcPts val="0"/>
                </a:spcBef>
                <a:buNone/>
              </a:pPr>
              <a:endParaRPr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406400" rtl="0">
                <a:lnSpc>
                  <a:spcPct val="120000"/>
                </a:lnSpc>
                <a:spcBef>
                  <a:spcPts val="0"/>
                </a:spcBef>
                <a:buClr>
                  <a:schemeClr val="dk2"/>
                </a:buClr>
                <a:buSzPct val="100000"/>
                <a:buFont typeface="Times New Roman"/>
                <a:buChar char="●"/>
              </a:pPr>
              <a:r>
                <a:rPr lang="en-US" sz="2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Customers on average visit 5 times : Frequency</a:t>
              </a:r>
            </a:p>
            <a:p>
              <a:pPr marR="0" lvl="0" rtl="0">
                <a:lnSpc>
                  <a:spcPct val="120000"/>
                </a:lnSpc>
                <a:spcBef>
                  <a:spcPts val="0"/>
                </a:spcBef>
                <a:buNone/>
              </a:pPr>
              <a:endParaRPr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406400" rtl="0">
                <a:lnSpc>
                  <a:spcPct val="120000"/>
                </a:lnSpc>
                <a:spcBef>
                  <a:spcPts val="0"/>
                </a:spcBef>
                <a:buClr>
                  <a:schemeClr val="dk2"/>
                </a:buClr>
                <a:buSzPct val="100000"/>
                <a:buFont typeface="Times New Roman"/>
                <a:buChar char="●"/>
              </a:pPr>
              <a:r>
                <a:rPr lang="en-US" sz="2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Monetary value of purchases  on average amounts to 77$</a:t>
              </a:r>
            </a:p>
          </p:txBody>
        </p:sp>
      </p:grpSp>
      <p:sp>
        <p:nvSpPr>
          <p:cNvPr id="282" name="Shape 282"/>
          <p:cNvSpPr txBox="1"/>
          <p:nvPr/>
        </p:nvSpPr>
        <p:spPr>
          <a:xfrm>
            <a:off x="16536425" y="4895125"/>
            <a:ext cx="5005500" cy="254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Purchases: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 Vs Predicted</a:t>
            </a:r>
          </a:p>
          <a:p>
            <a:pPr marL="457200" marR="0" lvl="0" indent="-406400" algn="l" rtl="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is capable of predicting repeated customer purchases greater than 5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17756187" y="2901093"/>
            <a:ext cx="1663942" cy="1663723"/>
            <a:chOff x="17467456" y="2979347"/>
            <a:chExt cx="2286298" cy="2286000"/>
          </a:xfrm>
        </p:grpSpPr>
        <p:sp>
          <p:nvSpPr>
            <p:cNvPr id="284" name="Shape 284"/>
            <p:cNvSpPr/>
            <p:nvPr/>
          </p:nvSpPr>
          <p:spPr>
            <a:xfrm>
              <a:off x="17467456" y="2979347"/>
              <a:ext cx="2286298" cy="2286000"/>
            </a:xfrm>
            <a:prstGeom prst="ellipse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7960133" y="3489741"/>
              <a:ext cx="1142182" cy="11387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9" y="564"/>
                  </a:moveTo>
                  <a:cubicBezTo>
                    <a:pt x="117464" y="282"/>
                    <a:pt x="116760" y="0"/>
                    <a:pt x="116056" y="0"/>
                  </a:cubicBezTo>
                  <a:cubicBezTo>
                    <a:pt x="115352" y="0"/>
                    <a:pt x="114647" y="282"/>
                    <a:pt x="114084" y="705"/>
                  </a:cubicBezTo>
                  <a:cubicBezTo>
                    <a:pt x="1830" y="75670"/>
                    <a:pt x="1830" y="75670"/>
                    <a:pt x="1830" y="75670"/>
                  </a:cubicBezTo>
                  <a:cubicBezTo>
                    <a:pt x="704" y="76376"/>
                    <a:pt x="0" y="77788"/>
                    <a:pt x="140" y="79200"/>
                  </a:cubicBezTo>
                  <a:cubicBezTo>
                    <a:pt x="281" y="80470"/>
                    <a:pt x="1267" y="81741"/>
                    <a:pt x="2535" y="82305"/>
                  </a:cubicBezTo>
                  <a:cubicBezTo>
                    <a:pt x="31690" y="94023"/>
                    <a:pt x="31690" y="94023"/>
                    <a:pt x="31690" y="94023"/>
                  </a:cubicBezTo>
                  <a:cubicBezTo>
                    <a:pt x="45492" y="118164"/>
                    <a:pt x="45492" y="118164"/>
                    <a:pt x="45492" y="118164"/>
                  </a:cubicBezTo>
                  <a:cubicBezTo>
                    <a:pt x="46197" y="119294"/>
                    <a:pt x="47464" y="120000"/>
                    <a:pt x="48732" y="120000"/>
                  </a:cubicBezTo>
                  <a:cubicBezTo>
                    <a:pt x="48732" y="120000"/>
                    <a:pt x="48732" y="120000"/>
                    <a:pt x="48732" y="120000"/>
                  </a:cubicBezTo>
                  <a:cubicBezTo>
                    <a:pt x="50140" y="120000"/>
                    <a:pt x="51267" y="119294"/>
                    <a:pt x="51971" y="118164"/>
                  </a:cubicBezTo>
                  <a:cubicBezTo>
                    <a:pt x="59718" y="105176"/>
                    <a:pt x="59718" y="105176"/>
                    <a:pt x="59718" y="105176"/>
                  </a:cubicBezTo>
                  <a:cubicBezTo>
                    <a:pt x="96056" y="119717"/>
                    <a:pt x="96056" y="119717"/>
                    <a:pt x="96056" y="119717"/>
                  </a:cubicBezTo>
                  <a:cubicBezTo>
                    <a:pt x="96478" y="119858"/>
                    <a:pt x="96901" y="120000"/>
                    <a:pt x="97323" y="120000"/>
                  </a:cubicBezTo>
                  <a:cubicBezTo>
                    <a:pt x="98028" y="120000"/>
                    <a:pt x="98591" y="119858"/>
                    <a:pt x="99295" y="119576"/>
                  </a:cubicBezTo>
                  <a:cubicBezTo>
                    <a:pt x="100281" y="119011"/>
                    <a:pt x="100845" y="118023"/>
                    <a:pt x="101126" y="116894"/>
                  </a:cubicBezTo>
                  <a:cubicBezTo>
                    <a:pt x="119718" y="4376"/>
                    <a:pt x="119718" y="4376"/>
                    <a:pt x="119718" y="4376"/>
                  </a:cubicBezTo>
                  <a:cubicBezTo>
                    <a:pt x="119999" y="2964"/>
                    <a:pt x="119436" y="1411"/>
                    <a:pt x="118169" y="564"/>
                  </a:cubicBezTo>
                  <a:close/>
                  <a:moveTo>
                    <a:pt x="11830" y="77929"/>
                  </a:moveTo>
                  <a:cubicBezTo>
                    <a:pt x="98591" y="20047"/>
                    <a:pt x="98591" y="20047"/>
                    <a:pt x="98591" y="20047"/>
                  </a:cubicBezTo>
                  <a:cubicBezTo>
                    <a:pt x="35492" y="87670"/>
                    <a:pt x="35492" y="87670"/>
                    <a:pt x="35492" y="87670"/>
                  </a:cubicBezTo>
                  <a:cubicBezTo>
                    <a:pt x="35211" y="87388"/>
                    <a:pt x="34929" y="87105"/>
                    <a:pt x="34507" y="86964"/>
                  </a:cubicBezTo>
                  <a:lnTo>
                    <a:pt x="11830" y="77929"/>
                  </a:lnTo>
                  <a:close/>
                  <a:moveTo>
                    <a:pt x="38309" y="90211"/>
                  </a:moveTo>
                  <a:cubicBezTo>
                    <a:pt x="38309" y="90211"/>
                    <a:pt x="38169" y="90211"/>
                    <a:pt x="38169" y="90211"/>
                  </a:cubicBezTo>
                  <a:cubicBezTo>
                    <a:pt x="109014" y="14258"/>
                    <a:pt x="109014" y="14258"/>
                    <a:pt x="109014" y="14258"/>
                  </a:cubicBezTo>
                  <a:cubicBezTo>
                    <a:pt x="48732" y="108564"/>
                    <a:pt x="48732" y="108564"/>
                    <a:pt x="48732" y="108564"/>
                  </a:cubicBezTo>
                  <a:lnTo>
                    <a:pt x="38309" y="90211"/>
                  </a:lnTo>
                  <a:close/>
                  <a:moveTo>
                    <a:pt x="94507" y="111105"/>
                  </a:moveTo>
                  <a:cubicBezTo>
                    <a:pt x="62535" y="98258"/>
                    <a:pt x="62535" y="98258"/>
                    <a:pt x="62535" y="98258"/>
                  </a:cubicBezTo>
                  <a:cubicBezTo>
                    <a:pt x="61690" y="97976"/>
                    <a:pt x="60985" y="97835"/>
                    <a:pt x="60140" y="97835"/>
                  </a:cubicBezTo>
                  <a:cubicBezTo>
                    <a:pt x="109436" y="21317"/>
                    <a:pt x="109436" y="21317"/>
                    <a:pt x="109436" y="21317"/>
                  </a:cubicBezTo>
                  <a:lnTo>
                    <a:pt x="94507" y="111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4878439" y="2895636"/>
            <a:ext cx="1658375" cy="1658163"/>
            <a:chOff x="4517312" y="2971800"/>
            <a:chExt cx="2278614" cy="2278322"/>
          </a:xfrm>
        </p:grpSpPr>
        <p:sp>
          <p:nvSpPr>
            <p:cNvPr id="287" name="Shape 287"/>
            <p:cNvSpPr/>
            <p:nvPr/>
          </p:nvSpPr>
          <p:spPr>
            <a:xfrm>
              <a:off x="4517312" y="2971800"/>
              <a:ext cx="2278614" cy="2278322"/>
            </a:xfrm>
            <a:prstGeom prst="ellipse">
              <a:avLst/>
            </a:pr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8" name="Shape 288"/>
            <p:cNvGrpSpPr/>
            <p:nvPr/>
          </p:nvGrpSpPr>
          <p:grpSpPr>
            <a:xfrm>
              <a:off x="5007839" y="3481333"/>
              <a:ext cx="1317236" cy="1253388"/>
              <a:chOff x="1588" y="4763"/>
              <a:chExt cx="6746875" cy="6419850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1588" y="4763"/>
                <a:ext cx="6746875" cy="64198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9910" y="0"/>
                    </a:moveTo>
                    <a:cubicBezTo>
                      <a:pt x="10089" y="0"/>
                      <a:pt x="10089" y="0"/>
                      <a:pt x="10089" y="0"/>
                    </a:cubicBezTo>
                    <a:cubicBezTo>
                      <a:pt x="4543" y="0"/>
                      <a:pt x="0" y="4704"/>
                      <a:pt x="0" y="10602"/>
                    </a:cubicBezTo>
                    <a:cubicBezTo>
                      <a:pt x="0" y="91772"/>
                      <a:pt x="0" y="91772"/>
                      <a:pt x="0" y="91772"/>
                    </a:cubicBezTo>
                    <a:cubicBezTo>
                      <a:pt x="0" y="97600"/>
                      <a:pt x="4543" y="102375"/>
                      <a:pt x="10089" y="102375"/>
                    </a:cubicBezTo>
                    <a:cubicBezTo>
                      <a:pt x="40489" y="102375"/>
                      <a:pt x="40489" y="102375"/>
                      <a:pt x="40489" y="102375"/>
                    </a:cubicBezTo>
                    <a:cubicBezTo>
                      <a:pt x="38886" y="104482"/>
                      <a:pt x="36347" y="107220"/>
                      <a:pt x="35144" y="108484"/>
                    </a:cubicBezTo>
                    <a:cubicBezTo>
                      <a:pt x="33808" y="109818"/>
                      <a:pt x="32806" y="110871"/>
                      <a:pt x="32271" y="111644"/>
                    </a:cubicBezTo>
                    <a:cubicBezTo>
                      <a:pt x="31536" y="112697"/>
                      <a:pt x="31202" y="114733"/>
                      <a:pt x="32004" y="116489"/>
                    </a:cubicBezTo>
                    <a:cubicBezTo>
                      <a:pt x="32806" y="118104"/>
                      <a:pt x="34743" y="120000"/>
                      <a:pt x="39621" y="120000"/>
                    </a:cubicBezTo>
                    <a:cubicBezTo>
                      <a:pt x="80378" y="120000"/>
                      <a:pt x="80378" y="120000"/>
                      <a:pt x="80378" y="120000"/>
                    </a:cubicBezTo>
                    <a:cubicBezTo>
                      <a:pt x="85256" y="120000"/>
                      <a:pt x="87193" y="118104"/>
                      <a:pt x="87928" y="116489"/>
                    </a:cubicBezTo>
                    <a:cubicBezTo>
                      <a:pt x="88797" y="114733"/>
                      <a:pt x="88463" y="112697"/>
                      <a:pt x="87661" y="111644"/>
                    </a:cubicBezTo>
                    <a:cubicBezTo>
                      <a:pt x="87126" y="110871"/>
                      <a:pt x="86124" y="109818"/>
                      <a:pt x="84855" y="108484"/>
                    </a:cubicBezTo>
                    <a:cubicBezTo>
                      <a:pt x="83652" y="107220"/>
                      <a:pt x="81046" y="104482"/>
                      <a:pt x="79510" y="102375"/>
                    </a:cubicBezTo>
                    <a:cubicBezTo>
                      <a:pt x="109910" y="102375"/>
                      <a:pt x="109910" y="102375"/>
                      <a:pt x="109910" y="102375"/>
                    </a:cubicBezTo>
                    <a:cubicBezTo>
                      <a:pt x="115456" y="102375"/>
                      <a:pt x="120000" y="97600"/>
                      <a:pt x="120000" y="91772"/>
                    </a:cubicBezTo>
                    <a:cubicBezTo>
                      <a:pt x="120000" y="10602"/>
                      <a:pt x="120000" y="10602"/>
                      <a:pt x="120000" y="10602"/>
                    </a:cubicBezTo>
                    <a:cubicBezTo>
                      <a:pt x="120000" y="4704"/>
                      <a:pt x="115456" y="0"/>
                      <a:pt x="109910" y="0"/>
                    </a:cubicBezTo>
                    <a:close/>
                    <a:moveTo>
                      <a:pt x="82249" y="111293"/>
                    </a:moveTo>
                    <a:cubicBezTo>
                      <a:pt x="83318" y="112416"/>
                      <a:pt x="84320" y="113469"/>
                      <a:pt x="84654" y="113891"/>
                    </a:cubicBezTo>
                    <a:cubicBezTo>
                      <a:pt x="84654" y="113891"/>
                      <a:pt x="84788" y="114382"/>
                      <a:pt x="84521" y="114803"/>
                    </a:cubicBezTo>
                    <a:cubicBezTo>
                      <a:pt x="84053" y="115576"/>
                      <a:pt x="82516" y="116067"/>
                      <a:pt x="80378" y="116067"/>
                    </a:cubicBezTo>
                    <a:cubicBezTo>
                      <a:pt x="39621" y="116067"/>
                      <a:pt x="39621" y="116067"/>
                      <a:pt x="39621" y="116067"/>
                    </a:cubicBezTo>
                    <a:cubicBezTo>
                      <a:pt x="37483" y="116067"/>
                      <a:pt x="35946" y="115576"/>
                      <a:pt x="35412" y="114803"/>
                    </a:cubicBezTo>
                    <a:cubicBezTo>
                      <a:pt x="35211" y="114382"/>
                      <a:pt x="35278" y="113961"/>
                      <a:pt x="35278" y="113961"/>
                    </a:cubicBezTo>
                    <a:cubicBezTo>
                      <a:pt x="35278" y="113961"/>
                      <a:pt x="35278" y="113961"/>
                      <a:pt x="35278" y="113961"/>
                    </a:cubicBezTo>
                    <a:cubicBezTo>
                      <a:pt x="35679" y="113469"/>
                      <a:pt x="36681" y="112416"/>
                      <a:pt x="37750" y="111293"/>
                    </a:cubicBezTo>
                    <a:cubicBezTo>
                      <a:pt x="41024" y="107852"/>
                      <a:pt x="43697" y="104903"/>
                      <a:pt x="44899" y="102375"/>
                    </a:cubicBezTo>
                    <a:cubicBezTo>
                      <a:pt x="75100" y="102375"/>
                      <a:pt x="75100" y="102375"/>
                      <a:pt x="75100" y="102375"/>
                    </a:cubicBezTo>
                    <a:cubicBezTo>
                      <a:pt x="76302" y="104903"/>
                      <a:pt x="78975" y="107852"/>
                      <a:pt x="82249" y="111293"/>
                    </a:cubicBezTo>
                    <a:close/>
                    <a:moveTo>
                      <a:pt x="112516" y="91772"/>
                    </a:moveTo>
                    <a:cubicBezTo>
                      <a:pt x="112516" y="93247"/>
                      <a:pt x="111314" y="94511"/>
                      <a:pt x="109910" y="94511"/>
                    </a:cubicBezTo>
                    <a:cubicBezTo>
                      <a:pt x="10089" y="94511"/>
                      <a:pt x="10089" y="94511"/>
                      <a:pt x="10089" y="94511"/>
                    </a:cubicBezTo>
                    <a:cubicBezTo>
                      <a:pt x="8619" y="94511"/>
                      <a:pt x="7483" y="93247"/>
                      <a:pt x="7483" y="91772"/>
                    </a:cubicBezTo>
                    <a:cubicBezTo>
                      <a:pt x="7483" y="10602"/>
                      <a:pt x="7483" y="10602"/>
                      <a:pt x="7483" y="10602"/>
                    </a:cubicBezTo>
                    <a:cubicBezTo>
                      <a:pt x="7483" y="9057"/>
                      <a:pt x="8619" y="7864"/>
                      <a:pt x="10089" y="7864"/>
                    </a:cubicBezTo>
                    <a:cubicBezTo>
                      <a:pt x="109910" y="7864"/>
                      <a:pt x="109910" y="7864"/>
                      <a:pt x="109910" y="7864"/>
                    </a:cubicBezTo>
                    <a:cubicBezTo>
                      <a:pt x="111314" y="7864"/>
                      <a:pt x="112516" y="9057"/>
                      <a:pt x="112516" y="10602"/>
                    </a:cubicBezTo>
                    <a:lnTo>
                      <a:pt x="112516" y="917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842963" y="846138"/>
                <a:ext cx="5064125" cy="33766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4" y="0"/>
                    </a:moveTo>
                    <a:cubicBezTo>
                      <a:pt x="8545" y="0"/>
                      <a:pt x="8545" y="0"/>
                      <a:pt x="8545" y="0"/>
                    </a:cubicBezTo>
                    <a:cubicBezTo>
                      <a:pt x="3827" y="0"/>
                      <a:pt x="0" y="5739"/>
                      <a:pt x="0" y="12680"/>
                    </a:cubicBezTo>
                    <a:cubicBezTo>
                      <a:pt x="0" y="107185"/>
                      <a:pt x="0" y="107185"/>
                      <a:pt x="0" y="107185"/>
                    </a:cubicBezTo>
                    <a:cubicBezTo>
                      <a:pt x="0" y="114260"/>
                      <a:pt x="3827" y="120000"/>
                      <a:pt x="8545" y="120000"/>
                    </a:cubicBezTo>
                    <a:cubicBezTo>
                      <a:pt x="111454" y="120000"/>
                      <a:pt x="111454" y="120000"/>
                      <a:pt x="111454" y="120000"/>
                    </a:cubicBezTo>
                    <a:cubicBezTo>
                      <a:pt x="116172" y="120000"/>
                      <a:pt x="120000" y="114260"/>
                      <a:pt x="120000" y="107185"/>
                    </a:cubicBezTo>
                    <a:cubicBezTo>
                      <a:pt x="120000" y="12680"/>
                      <a:pt x="120000" y="12680"/>
                      <a:pt x="120000" y="12680"/>
                    </a:cubicBezTo>
                    <a:cubicBezTo>
                      <a:pt x="120000" y="5739"/>
                      <a:pt x="116172" y="0"/>
                      <a:pt x="111454" y="0"/>
                    </a:cubicBezTo>
                    <a:close/>
                    <a:moveTo>
                      <a:pt x="114925" y="107185"/>
                    </a:moveTo>
                    <a:cubicBezTo>
                      <a:pt x="114925" y="110122"/>
                      <a:pt x="113412" y="112525"/>
                      <a:pt x="111454" y="112525"/>
                    </a:cubicBezTo>
                    <a:cubicBezTo>
                      <a:pt x="8545" y="112525"/>
                      <a:pt x="8545" y="112525"/>
                      <a:pt x="8545" y="112525"/>
                    </a:cubicBezTo>
                    <a:cubicBezTo>
                      <a:pt x="6587" y="112525"/>
                      <a:pt x="4985" y="110122"/>
                      <a:pt x="4985" y="107185"/>
                    </a:cubicBezTo>
                    <a:cubicBezTo>
                      <a:pt x="4985" y="12680"/>
                      <a:pt x="4985" y="12680"/>
                      <a:pt x="4985" y="12680"/>
                    </a:cubicBezTo>
                    <a:cubicBezTo>
                      <a:pt x="4985" y="9877"/>
                      <a:pt x="6587" y="7474"/>
                      <a:pt x="8545" y="7474"/>
                    </a:cubicBezTo>
                    <a:cubicBezTo>
                      <a:pt x="111454" y="7474"/>
                      <a:pt x="111454" y="7474"/>
                      <a:pt x="111454" y="7474"/>
                    </a:cubicBezTo>
                    <a:cubicBezTo>
                      <a:pt x="113412" y="7474"/>
                      <a:pt x="114925" y="9877"/>
                      <a:pt x="114925" y="12680"/>
                    </a:cubicBezTo>
                    <a:lnTo>
                      <a:pt x="114925" y="1071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3059113" y="4321176"/>
                <a:ext cx="631825" cy="630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27142" y="0"/>
                      <a:pt x="0" y="27142"/>
                      <a:pt x="0" y="60000"/>
                    </a:cubicBezTo>
                    <a:cubicBezTo>
                      <a:pt x="0" y="93571"/>
                      <a:pt x="27142" y="120000"/>
                      <a:pt x="60000" y="120000"/>
                    </a:cubicBezTo>
                    <a:cubicBezTo>
                      <a:pt x="92857" y="120000"/>
                      <a:pt x="120000" y="93571"/>
                      <a:pt x="120000" y="60000"/>
                    </a:cubicBezTo>
                    <a:cubicBezTo>
                      <a:pt x="120000" y="27142"/>
                      <a:pt x="92857" y="0"/>
                      <a:pt x="60000" y="0"/>
                    </a:cubicBezTo>
                    <a:close/>
                    <a:moveTo>
                      <a:pt x="60000" y="80000"/>
                    </a:moveTo>
                    <a:cubicBezTo>
                      <a:pt x="48571" y="80000"/>
                      <a:pt x="40000" y="71428"/>
                      <a:pt x="40000" y="60000"/>
                    </a:cubicBezTo>
                    <a:cubicBezTo>
                      <a:pt x="40000" y="49285"/>
                      <a:pt x="48571" y="40000"/>
                      <a:pt x="60000" y="40000"/>
                    </a:cubicBezTo>
                    <a:cubicBezTo>
                      <a:pt x="70714" y="40000"/>
                      <a:pt x="80000" y="49285"/>
                      <a:pt x="80000" y="60000"/>
                    </a:cubicBezTo>
                    <a:cubicBezTo>
                      <a:pt x="80000" y="71428"/>
                      <a:pt x="70714" y="80000"/>
                      <a:pt x="60000" y="80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2528888" y="2533651"/>
                <a:ext cx="628650" cy="12620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820" y="0"/>
                    </a:moveTo>
                    <a:cubicBezTo>
                      <a:pt x="30179" y="0"/>
                      <a:pt x="30179" y="0"/>
                      <a:pt x="30179" y="0"/>
                    </a:cubicBezTo>
                    <a:cubicBezTo>
                      <a:pt x="13652" y="0"/>
                      <a:pt x="0" y="6428"/>
                      <a:pt x="0" y="15000"/>
                    </a:cubicBezTo>
                    <a:cubicBezTo>
                      <a:pt x="0" y="105000"/>
                      <a:pt x="0" y="105000"/>
                      <a:pt x="0" y="105000"/>
                    </a:cubicBezTo>
                    <a:cubicBezTo>
                      <a:pt x="0" y="113214"/>
                      <a:pt x="13652" y="120000"/>
                      <a:pt x="30179" y="120000"/>
                    </a:cubicBezTo>
                    <a:cubicBezTo>
                      <a:pt x="89820" y="120000"/>
                      <a:pt x="89820" y="120000"/>
                      <a:pt x="89820" y="120000"/>
                    </a:cubicBezTo>
                    <a:cubicBezTo>
                      <a:pt x="106347" y="120000"/>
                      <a:pt x="120000" y="113214"/>
                      <a:pt x="120000" y="105000"/>
                    </a:cubicBezTo>
                    <a:cubicBezTo>
                      <a:pt x="120000" y="15000"/>
                      <a:pt x="120000" y="15000"/>
                      <a:pt x="120000" y="15000"/>
                    </a:cubicBezTo>
                    <a:cubicBezTo>
                      <a:pt x="120000" y="6428"/>
                      <a:pt x="106347" y="0"/>
                      <a:pt x="89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4632326" y="1266826"/>
                <a:ext cx="635000" cy="25288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467" y="0"/>
                    </a:moveTo>
                    <a:cubicBezTo>
                      <a:pt x="29822" y="0"/>
                      <a:pt x="29822" y="0"/>
                      <a:pt x="29822" y="0"/>
                    </a:cubicBezTo>
                    <a:cubicBezTo>
                      <a:pt x="13491" y="0"/>
                      <a:pt x="0" y="3387"/>
                      <a:pt x="0" y="7310"/>
                    </a:cubicBezTo>
                    <a:cubicBezTo>
                      <a:pt x="0" y="112689"/>
                      <a:pt x="0" y="112689"/>
                      <a:pt x="0" y="112689"/>
                    </a:cubicBezTo>
                    <a:cubicBezTo>
                      <a:pt x="0" y="116790"/>
                      <a:pt x="13491" y="120000"/>
                      <a:pt x="29822" y="120000"/>
                    </a:cubicBezTo>
                    <a:cubicBezTo>
                      <a:pt x="89467" y="120000"/>
                      <a:pt x="89467" y="120000"/>
                      <a:pt x="89467" y="120000"/>
                    </a:cubicBezTo>
                    <a:cubicBezTo>
                      <a:pt x="106508" y="120000"/>
                      <a:pt x="120000" y="116790"/>
                      <a:pt x="120000" y="112689"/>
                    </a:cubicBezTo>
                    <a:cubicBezTo>
                      <a:pt x="120000" y="7310"/>
                      <a:pt x="120000" y="7310"/>
                      <a:pt x="120000" y="7310"/>
                    </a:cubicBezTo>
                    <a:cubicBezTo>
                      <a:pt x="120000" y="3387"/>
                      <a:pt x="106508" y="0"/>
                      <a:pt x="89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3584576" y="2112963"/>
                <a:ext cx="627063" cy="1682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820" y="0"/>
                    </a:moveTo>
                    <a:cubicBezTo>
                      <a:pt x="29461" y="0"/>
                      <a:pt x="29461" y="0"/>
                      <a:pt x="29461" y="0"/>
                    </a:cubicBezTo>
                    <a:cubicBezTo>
                      <a:pt x="12934" y="0"/>
                      <a:pt x="0" y="4821"/>
                      <a:pt x="0" y="10714"/>
                    </a:cubicBezTo>
                    <a:cubicBezTo>
                      <a:pt x="0" y="109017"/>
                      <a:pt x="0" y="109017"/>
                      <a:pt x="0" y="109017"/>
                    </a:cubicBezTo>
                    <a:cubicBezTo>
                      <a:pt x="0" y="115178"/>
                      <a:pt x="12934" y="119999"/>
                      <a:pt x="29461" y="119999"/>
                    </a:cubicBezTo>
                    <a:cubicBezTo>
                      <a:pt x="89820" y="119999"/>
                      <a:pt x="89820" y="119999"/>
                      <a:pt x="89820" y="119999"/>
                    </a:cubicBezTo>
                    <a:cubicBezTo>
                      <a:pt x="106347" y="119999"/>
                      <a:pt x="120000" y="115178"/>
                      <a:pt x="120000" y="109017"/>
                    </a:cubicBezTo>
                    <a:cubicBezTo>
                      <a:pt x="120000" y="10714"/>
                      <a:pt x="120000" y="10714"/>
                      <a:pt x="120000" y="10714"/>
                    </a:cubicBezTo>
                    <a:cubicBezTo>
                      <a:pt x="120000" y="4821"/>
                      <a:pt x="106347" y="0"/>
                      <a:pt x="89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1474788" y="1687513"/>
                <a:ext cx="633413" cy="2108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177" y="0"/>
                    </a:moveTo>
                    <a:cubicBezTo>
                      <a:pt x="30532" y="0"/>
                      <a:pt x="30532" y="0"/>
                      <a:pt x="30532" y="0"/>
                    </a:cubicBezTo>
                    <a:cubicBezTo>
                      <a:pt x="13491" y="0"/>
                      <a:pt x="0" y="3850"/>
                      <a:pt x="0" y="8556"/>
                    </a:cubicBezTo>
                    <a:cubicBezTo>
                      <a:pt x="0" y="111443"/>
                      <a:pt x="0" y="111443"/>
                      <a:pt x="0" y="111443"/>
                    </a:cubicBezTo>
                    <a:cubicBezTo>
                      <a:pt x="0" y="116149"/>
                      <a:pt x="13491" y="120000"/>
                      <a:pt x="30532" y="120000"/>
                    </a:cubicBezTo>
                    <a:cubicBezTo>
                      <a:pt x="90177" y="120000"/>
                      <a:pt x="90177" y="120000"/>
                      <a:pt x="90177" y="120000"/>
                    </a:cubicBezTo>
                    <a:cubicBezTo>
                      <a:pt x="106508" y="120000"/>
                      <a:pt x="120000" y="116149"/>
                      <a:pt x="120000" y="111443"/>
                    </a:cubicBezTo>
                    <a:cubicBezTo>
                      <a:pt x="120000" y="8556"/>
                      <a:pt x="120000" y="8556"/>
                      <a:pt x="120000" y="8556"/>
                    </a:cubicBezTo>
                    <a:cubicBezTo>
                      <a:pt x="120000" y="3850"/>
                      <a:pt x="106508" y="0"/>
                      <a:pt x="90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6" name="Shape 296"/>
          <p:cNvSpPr txBox="1"/>
          <p:nvPr/>
        </p:nvSpPr>
        <p:spPr>
          <a:xfrm>
            <a:off x="9903975" y="4895125"/>
            <a:ext cx="4526100" cy="62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Heterogeneity metrics</a:t>
            </a:r>
          </a:p>
          <a:p>
            <a:pPr marL="457200" marR="0" lvl="0" indent="-4064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Interval between purchases are used to calculate Transaction rate.</a:t>
            </a:r>
          </a:p>
          <a:p>
            <a:pPr marR="0"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Ex: You can expect the   transaction to be made by a customer on average is at a rate of  0.028 per day</a:t>
            </a:r>
          </a:p>
          <a:p>
            <a:pPr marR="0"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of customer churn out is 27.80% (Avg)</a:t>
            </a:r>
          </a:p>
          <a:p>
            <a:pPr marR="0"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7" name="Shape 297"/>
          <p:cNvGrpSpPr/>
          <p:nvPr/>
        </p:nvGrpSpPr>
        <p:grpSpPr>
          <a:xfrm>
            <a:off x="10995381" y="2892859"/>
            <a:ext cx="1663942" cy="1663723"/>
            <a:chOff x="11425969" y="7474784"/>
            <a:chExt cx="1663942" cy="1663723"/>
          </a:xfrm>
        </p:grpSpPr>
        <p:sp>
          <p:nvSpPr>
            <p:cNvPr id="298" name="Shape 298"/>
            <p:cNvSpPr/>
            <p:nvPr/>
          </p:nvSpPr>
          <p:spPr>
            <a:xfrm>
              <a:off x="11425969" y="7474784"/>
              <a:ext cx="1663942" cy="1663723"/>
            </a:xfrm>
            <a:prstGeom prst="ellipse">
              <a:avLst/>
            </a:prstGeom>
            <a:noFill/>
            <a:ln w="571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1812837" y="7956049"/>
              <a:ext cx="914150" cy="6588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173" y="42566"/>
                  </a:moveTo>
                  <a:cubicBezTo>
                    <a:pt x="95543" y="18566"/>
                    <a:pt x="81521" y="0"/>
                    <a:pt x="63913" y="0"/>
                  </a:cubicBezTo>
                  <a:cubicBezTo>
                    <a:pt x="50217" y="0"/>
                    <a:pt x="38478" y="11320"/>
                    <a:pt x="33260" y="27169"/>
                  </a:cubicBezTo>
                  <a:cubicBezTo>
                    <a:pt x="31630" y="26716"/>
                    <a:pt x="30000" y="26264"/>
                    <a:pt x="28043" y="26264"/>
                  </a:cubicBezTo>
                  <a:cubicBezTo>
                    <a:pt x="18913" y="26264"/>
                    <a:pt x="11413" y="36679"/>
                    <a:pt x="11413" y="49358"/>
                  </a:cubicBezTo>
                  <a:cubicBezTo>
                    <a:pt x="11413" y="52075"/>
                    <a:pt x="11739" y="54339"/>
                    <a:pt x="12065" y="57056"/>
                  </a:cubicBezTo>
                  <a:cubicBezTo>
                    <a:pt x="4891" y="62943"/>
                    <a:pt x="0" y="73358"/>
                    <a:pt x="0" y="86037"/>
                  </a:cubicBezTo>
                  <a:cubicBezTo>
                    <a:pt x="0" y="104603"/>
                    <a:pt x="11086" y="120000"/>
                    <a:pt x="24456" y="120000"/>
                  </a:cubicBezTo>
                  <a:cubicBezTo>
                    <a:pt x="24456" y="120000"/>
                    <a:pt x="24456" y="120000"/>
                    <a:pt x="24456" y="120000"/>
                  </a:cubicBezTo>
                  <a:cubicBezTo>
                    <a:pt x="91956" y="120000"/>
                    <a:pt x="91956" y="120000"/>
                    <a:pt x="91956" y="120000"/>
                  </a:cubicBezTo>
                  <a:cubicBezTo>
                    <a:pt x="91956" y="120000"/>
                    <a:pt x="91956" y="120000"/>
                    <a:pt x="91956" y="120000"/>
                  </a:cubicBezTo>
                  <a:cubicBezTo>
                    <a:pt x="107608" y="120000"/>
                    <a:pt x="120000" y="102339"/>
                    <a:pt x="120000" y="80603"/>
                  </a:cubicBezTo>
                  <a:cubicBezTo>
                    <a:pt x="120000" y="61584"/>
                    <a:pt x="110217" y="45735"/>
                    <a:pt x="97173" y="42566"/>
                  </a:cubicBezTo>
                  <a:close/>
                  <a:moveTo>
                    <a:pt x="91956" y="109584"/>
                  </a:moveTo>
                  <a:cubicBezTo>
                    <a:pt x="91956" y="109584"/>
                    <a:pt x="91956" y="109584"/>
                    <a:pt x="91956" y="109584"/>
                  </a:cubicBezTo>
                  <a:cubicBezTo>
                    <a:pt x="24456" y="109584"/>
                    <a:pt x="24456" y="109584"/>
                    <a:pt x="24456" y="109584"/>
                  </a:cubicBezTo>
                  <a:cubicBezTo>
                    <a:pt x="15000" y="109584"/>
                    <a:pt x="7500" y="99169"/>
                    <a:pt x="7500" y="86037"/>
                  </a:cubicBezTo>
                  <a:cubicBezTo>
                    <a:pt x="7500" y="77886"/>
                    <a:pt x="10760" y="70188"/>
                    <a:pt x="15978" y="65660"/>
                  </a:cubicBezTo>
                  <a:cubicBezTo>
                    <a:pt x="21195" y="61584"/>
                    <a:pt x="21521" y="61132"/>
                    <a:pt x="19239" y="53433"/>
                  </a:cubicBezTo>
                  <a:cubicBezTo>
                    <a:pt x="18913" y="52075"/>
                    <a:pt x="18913" y="50716"/>
                    <a:pt x="18913" y="49358"/>
                  </a:cubicBezTo>
                  <a:cubicBezTo>
                    <a:pt x="18913" y="42566"/>
                    <a:pt x="22826" y="36679"/>
                    <a:pt x="28043" y="36679"/>
                  </a:cubicBezTo>
                  <a:cubicBezTo>
                    <a:pt x="28043" y="36679"/>
                    <a:pt x="30652" y="36226"/>
                    <a:pt x="33260" y="37584"/>
                  </a:cubicBezTo>
                  <a:cubicBezTo>
                    <a:pt x="37500" y="40301"/>
                    <a:pt x="38152" y="37584"/>
                    <a:pt x="40108" y="31698"/>
                  </a:cubicBezTo>
                  <a:cubicBezTo>
                    <a:pt x="44347" y="18566"/>
                    <a:pt x="53804" y="10415"/>
                    <a:pt x="63913" y="10415"/>
                  </a:cubicBezTo>
                  <a:cubicBezTo>
                    <a:pt x="77282" y="10415"/>
                    <a:pt x="88369" y="24452"/>
                    <a:pt x="89673" y="43471"/>
                  </a:cubicBezTo>
                  <a:cubicBezTo>
                    <a:pt x="90326" y="50716"/>
                    <a:pt x="90326" y="50716"/>
                    <a:pt x="95869" y="52528"/>
                  </a:cubicBezTo>
                  <a:cubicBezTo>
                    <a:pt x="105652" y="55245"/>
                    <a:pt x="112500" y="67018"/>
                    <a:pt x="112500" y="80603"/>
                  </a:cubicBezTo>
                  <a:cubicBezTo>
                    <a:pt x="112500" y="96452"/>
                    <a:pt x="103369" y="109584"/>
                    <a:pt x="91956" y="109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0" name="Shape 300" descr="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2100" y="7822375"/>
            <a:ext cx="46941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2112708" y="376308"/>
            <a:ext cx="19429500" cy="14622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Model Insights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2"/>
          </p:nvPr>
        </p:nvSpPr>
        <p:spPr>
          <a:xfrm>
            <a:off x="2112709" y="1371600"/>
            <a:ext cx="19429200" cy="7788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Getting into the </a:t>
            </a:r>
            <a:r>
              <a:rPr lang="en-US" sz="3600" i="0" u="none" strike="noStrike" cap="non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finer details!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22569633" y="712115"/>
            <a:ext cx="1065300" cy="730200"/>
          </a:xfrm>
          <a:prstGeom prst="rect">
            <a:avLst/>
          </a:prstGeom>
          <a:noFill/>
          <a:ln>
            <a:noFill/>
          </a:ln>
        </p:spPr>
        <p:txBody>
          <a:bodyPr wrap="square" lIns="243850" tIns="121925" rIns="243850" bIns="121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</a:t>
            </a:fld>
            <a:endParaRPr lang="en-US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3529925" y="4891123"/>
            <a:ext cx="4267800" cy="68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Journey Insights </a:t>
            </a:r>
          </a:p>
          <a:p>
            <a:pPr marL="457200" marR="0" lvl="0" indent="-4064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your Product pricing close and Customers closer!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who has low recency have low probability of Churn.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‘Engage with your customers constantly!’</a:t>
            </a: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Psst: We have a pricing    model to help you out!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6536425" y="4895125"/>
            <a:ext cx="5005500" cy="6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Recommender System</a:t>
            </a:r>
          </a:p>
          <a:p>
            <a:pPr marL="457200" marR="0" lvl="0" indent="-406400" algn="l" rtl="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Customer equity by recommending Products to Customers with similar purchasing patterns.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Studied user preferences and product associations to build the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7756383" y="2901129"/>
            <a:ext cx="1663969" cy="1663751"/>
            <a:chOff x="17467456" y="2979347"/>
            <a:chExt cx="2286300" cy="2286000"/>
          </a:xfrm>
        </p:grpSpPr>
        <p:sp>
          <p:nvSpPr>
            <p:cNvPr id="311" name="Shape 311"/>
            <p:cNvSpPr/>
            <p:nvPr/>
          </p:nvSpPr>
          <p:spPr>
            <a:xfrm>
              <a:off x="17467456" y="2979347"/>
              <a:ext cx="2286300" cy="2286000"/>
            </a:xfrm>
            <a:prstGeom prst="ellipse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7960133" y="3489741"/>
              <a:ext cx="1142100" cy="113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9" y="564"/>
                  </a:moveTo>
                  <a:cubicBezTo>
                    <a:pt x="117464" y="282"/>
                    <a:pt x="116760" y="0"/>
                    <a:pt x="116056" y="0"/>
                  </a:cubicBezTo>
                  <a:cubicBezTo>
                    <a:pt x="115352" y="0"/>
                    <a:pt x="114647" y="282"/>
                    <a:pt x="114084" y="705"/>
                  </a:cubicBezTo>
                  <a:cubicBezTo>
                    <a:pt x="1830" y="75670"/>
                    <a:pt x="1830" y="75670"/>
                    <a:pt x="1830" y="75670"/>
                  </a:cubicBezTo>
                  <a:cubicBezTo>
                    <a:pt x="704" y="76376"/>
                    <a:pt x="0" y="77788"/>
                    <a:pt x="140" y="79200"/>
                  </a:cubicBezTo>
                  <a:cubicBezTo>
                    <a:pt x="281" y="80470"/>
                    <a:pt x="1267" y="81741"/>
                    <a:pt x="2535" y="82305"/>
                  </a:cubicBezTo>
                  <a:cubicBezTo>
                    <a:pt x="31690" y="94023"/>
                    <a:pt x="31690" y="94023"/>
                    <a:pt x="31690" y="94023"/>
                  </a:cubicBezTo>
                  <a:cubicBezTo>
                    <a:pt x="45492" y="118164"/>
                    <a:pt x="45492" y="118164"/>
                    <a:pt x="45492" y="118164"/>
                  </a:cubicBezTo>
                  <a:cubicBezTo>
                    <a:pt x="46197" y="119294"/>
                    <a:pt x="47464" y="120000"/>
                    <a:pt x="48732" y="120000"/>
                  </a:cubicBezTo>
                  <a:cubicBezTo>
                    <a:pt x="48732" y="120000"/>
                    <a:pt x="48732" y="120000"/>
                    <a:pt x="48732" y="120000"/>
                  </a:cubicBezTo>
                  <a:cubicBezTo>
                    <a:pt x="50140" y="120000"/>
                    <a:pt x="51267" y="119294"/>
                    <a:pt x="51971" y="118164"/>
                  </a:cubicBezTo>
                  <a:cubicBezTo>
                    <a:pt x="59718" y="105176"/>
                    <a:pt x="59718" y="105176"/>
                    <a:pt x="59718" y="105176"/>
                  </a:cubicBezTo>
                  <a:cubicBezTo>
                    <a:pt x="96056" y="119717"/>
                    <a:pt x="96056" y="119717"/>
                    <a:pt x="96056" y="119717"/>
                  </a:cubicBezTo>
                  <a:cubicBezTo>
                    <a:pt x="96478" y="119858"/>
                    <a:pt x="96901" y="120000"/>
                    <a:pt x="97323" y="120000"/>
                  </a:cubicBezTo>
                  <a:cubicBezTo>
                    <a:pt x="98028" y="120000"/>
                    <a:pt x="98591" y="119858"/>
                    <a:pt x="99295" y="119576"/>
                  </a:cubicBezTo>
                  <a:cubicBezTo>
                    <a:pt x="100281" y="119011"/>
                    <a:pt x="100845" y="118023"/>
                    <a:pt x="101126" y="116894"/>
                  </a:cubicBezTo>
                  <a:cubicBezTo>
                    <a:pt x="119718" y="4376"/>
                    <a:pt x="119718" y="4376"/>
                    <a:pt x="119718" y="4376"/>
                  </a:cubicBezTo>
                  <a:cubicBezTo>
                    <a:pt x="119999" y="2964"/>
                    <a:pt x="119436" y="1411"/>
                    <a:pt x="118169" y="564"/>
                  </a:cubicBezTo>
                  <a:close/>
                  <a:moveTo>
                    <a:pt x="11830" y="77929"/>
                  </a:moveTo>
                  <a:cubicBezTo>
                    <a:pt x="98591" y="20047"/>
                    <a:pt x="98591" y="20047"/>
                    <a:pt x="98591" y="20047"/>
                  </a:cubicBezTo>
                  <a:cubicBezTo>
                    <a:pt x="35492" y="87670"/>
                    <a:pt x="35492" y="87670"/>
                    <a:pt x="35492" y="87670"/>
                  </a:cubicBezTo>
                  <a:cubicBezTo>
                    <a:pt x="35211" y="87388"/>
                    <a:pt x="34929" y="87105"/>
                    <a:pt x="34507" y="86964"/>
                  </a:cubicBezTo>
                  <a:lnTo>
                    <a:pt x="11830" y="77929"/>
                  </a:lnTo>
                  <a:close/>
                  <a:moveTo>
                    <a:pt x="38309" y="90211"/>
                  </a:moveTo>
                  <a:cubicBezTo>
                    <a:pt x="38309" y="90211"/>
                    <a:pt x="38169" y="90211"/>
                    <a:pt x="38169" y="90211"/>
                  </a:cubicBezTo>
                  <a:cubicBezTo>
                    <a:pt x="109014" y="14258"/>
                    <a:pt x="109014" y="14258"/>
                    <a:pt x="109014" y="14258"/>
                  </a:cubicBezTo>
                  <a:cubicBezTo>
                    <a:pt x="48732" y="108564"/>
                    <a:pt x="48732" y="108564"/>
                    <a:pt x="48732" y="108564"/>
                  </a:cubicBezTo>
                  <a:lnTo>
                    <a:pt x="38309" y="90211"/>
                  </a:lnTo>
                  <a:close/>
                  <a:moveTo>
                    <a:pt x="94507" y="111105"/>
                  </a:moveTo>
                  <a:cubicBezTo>
                    <a:pt x="62535" y="98258"/>
                    <a:pt x="62535" y="98258"/>
                    <a:pt x="62535" y="98258"/>
                  </a:cubicBezTo>
                  <a:cubicBezTo>
                    <a:pt x="61690" y="97976"/>
                    <a:pt x="60985" y="97835"/>
                    <a:pt x="60140" y="97835"/>
                  </a:cubicBezTo>
                  <a:cubicBezTo>
                    <a:pt x="109436" y="21317"/>
                    <a:pt x="109436" y="21317"/>
                    <a:pt x="109436" y="21317"/>
                  </a:cubicBezTo>
                  <a:lnTo>
                    <a:pt x="94507" y="111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4878439" y="2895636"/>
            <a:ext cx="1658292" cy="1658074"/>
            <a:chOff x="4517312" y="2971800"/>
            <a:chExt cx="2278500" cy="2278200"/>
          </a:xfrm>
        </p:grpSpPr>
        <p:sp>
          <p:nvSpPr>
            <p:cNvPr id="314" name="Shape 314"/>
            <p:cNvSpPr/>
            <p:nvPr/>
          </p:nvSpPr>
          <p:spPr>
            <a:xfrm>
              <a:off x="4517312" y="2971800"/>
              <a:ext cx="2278500" cy="2278200"/>
            </a:xfrm>
            <a:prstGeom prst="ellipse">
              <a:avLst/>
            </a:pr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5" name="Shape 315"/>
            <p:cNvGrpSpPr/>
            <p:nvPr/>
          </p:nvGrpSpPr>
          <p:grpSpPr>
            <a:xfrm>
              <a:off x="5007839" y="3481333"/>
              <a:ext cx="1317014" cy="1253184"/>
              <a:chOff x="1588" y="4763"/>
              <a:chExt cx="6747000" cy="6420000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1588" y="4763"/>
                <a:ext cx="6747000" cy="642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9910" y="0"/>
                    </a:moveTo>
                    <a:cubicBezTo>
                      <a:pt x="10089" y="0"/>
                      <a:pt x="10089" y="0"/>
                      <a:pt x="10089" y="0"/>
                    </a:cubicBezTo>
                    <a:cubicBezTo>
                      <a:pt x="4543" y="0"/>
                      <a:pt x="0" y="4704"/>
                      <a:pt x="0" y="10602"/>
                    </a:cubicBezTo>
                    <a:cubicBezTo>
                      <a:pt x="0" y="91772"/>
                      <a:pt x="0" y="91772"/>
                      <a:pt x="0" y="91772"/>
                    </a:cubicBezTo>
                    <a:cubicBezTo>
                      <a:pt x="0" y="97600"/>
                      <a:pt x="4543" y="102375"/>
                      <a:pt x="10089" y="102375"/>
                    </a:cubicBezTo>
                    <a:cubicBezTo>
                      <a:pt x="40489" y="102375"/>
                      <a:pt x="40489" y="102375"/>
                      <a:pt x="40489" y="102375"/>
                    </a:cubicBezTo>
                    <a:cubicBezTo>
                      <a:pt x="38886" y="104482"/>
                      <a:pt x="36347" y="107220"/>
                      <a:pt x="35144" y="108484"/>
                    </a:cubicBezTo>
                    <a:cubicBezTo>
                      <a:pt x="33808" y="109818"/>
                      <a:pt x="32806" y="110871"/>
                      <a:pt x="32271" y="111644"/>
                    </a:cubicBezTo>
                    <a:cubicBezTo>
                      <a:pt x="31536" y="112697"/>
                      <a:pt x="31202" y="114733"/>
                      <a:pt x="32004" y="116489"/>
                    </a:cubicBezTo>
                    <a:cubicBezTo>
                      <a:pt x="32806" y="118104"/>
                      <a:pt x="34743" y="120000"/>
                      <a:pt x="39621" y="120000"/>
                    </a:cubicBezTo>
                    <a:cubicBezTo>
                      <a:pt x="80378" y="120000"/>
                      <a:pt x="80378" y="120000"/>
                      <a:pt x="80378" y="120000"/>
                    </a:cubicBezTo>
                    <a:cubicBezTo>
                      <a:pt x="85256" y="120000"/>
                      <a:pt x="87193" y="118104"/>
                      <a:pt x="87928" y="116489"/>
                    </a:cubicBezTo>
                    <a:cubicBezTo>
                      <a:pt x="88797" y="114733"/>
                      <a:pt x="88463" y="112697"/>
                      <a:pt x="87661" y="111644"/>
                    </a:cubicBezTo>
                    <a:cubicBezTo>
                      <a:pt x="87126" y="110871"/>
                      <a:pt x="86124" y="109818"/>
                      <a:pt x="84855" y="108484"/>
                    </a:cubicBezTo>
                    <a:cubicBezTo>
                      <a:pt x="83652" y="107220"/>
                      <a:pt x="81046" y="104482"/>
                      <a:pt x="79510" y="102375"/>
                    </a:cubicBezTo>
                    <a:cubicBezTo>
                      <a:pt x="109910" y="102375"/>
                      <a:pt x="109910" y="102375"/>
                      <a:pt x="109910" y="102375"/>
                    </a:cubicBezTo>
                    <a:cubicBezTo>
                      <a:pt x="115456" y="102375"/>
                      <a:pt x="120000" y="97600"/>
                      <a:pt x="120000" y="91772"/>
                    </a:cubicBezTo>
                    <a:cubicBezTo>
                      <a:pt x="120000" y="10602"/>
                      <a:pt x="120000" y="10602"/>
                      <a:pt x="120000" y="10602"/>
                    </a:cubicBezTo>
                    <a:cubicBezTo>
                      <a:pt x="120000" y="4704"/>
                      <a:pt x="115456" y="0"/>
                      <a:pt x="109910" y="0"/>
                    </a:cubicBezTo>
                    <a:close/>
                    <a:moveTo>
                      <a:pt x="82249" y="111293"/>
                    </a:moveTo>
                    <a:cubicBezTo>
                      <a:pt x="83318" y="112416"/>
                      <a:pt x="84320" y="113469"/>
                      <a:pt x="84654" y="113891"/>
                    </a:cubicBezTo>
                    <a:cubicBezTo>
                      <a:pt x="84654" y="113891"/>
                      <a:pt x="84788" y="114382"/>
                      <a:pt x="84521" y="114803"/>
                    </a:cubicBezTo>
                    <a:cubicBezTo>
                      <a:pt x="84053" y="115576"/>
                      <a:pt x="82516" y="116067"/>
                      <a:pt x="80378" y="116067"/>
                    </a:cubicBezTo>
                    <a:cubicBezTo>
                      <a:pt x="39621" y="116067"/>
                      <a:pt x="39621" y="116067"/>
                      <a:pt x="39621" y="116067"/>
                    </a:cubicBezTo>
                    <a:cubicBezTo>
                      <a:pt x="37483" y="116067"/>
                      <a:pt x="35946" y="115576"/>
                      <a:pt x="35412" y="114803"/>
                    </a:cubicBezTo>
                    <a:cubicBezTo>
                      <a:pt x="35211" y="114382"/>
                      <a:pt x="35278" y="113961"/>
                      <a:pt x="35278" y="113961"/>
                    </a:cubicBezTo>
                    <a:cubicBezTo>
                      <a:pt x="35278" y="113961"/>
                      <a:pt x="35278" y="113961"/>
                      <a:pt x="35278" y="113961"/>
                    </a:cubicBezTo>
                    <a:cubicBezTo>
                      <a:pt x="35679" y="113469"/>
                      <a:pt x="36681" y="112416"/>
                      <a:pt x="37750" y="111293"/>
                    </a:cubicBezTo>
                    <a:cubicBezTo>
                      <a:pt x="41024" y="107852"/>
                      <a:pt x="43697" y="104903"/>
                      <a:pt x="44899" y="102375"/>
                    </a:cubicBezTo>
                    <a:cubicBezTo>
                      <a:pt x="75100" y="102375"/>
                      <a:pt x="75100" y="102375"/>
                      <a:pt x="75100" y="102375"/>
                    </a:cubicBezTo>
                    <a:cubicBezTo>
                      <a:pt x="76302" y="104903"/>
                      <a:pt x="78975" y="107852"/>
                      <a:pt x="82249" y="111293"/>
                    </a:cubicBezTo>
                    <a:close/>
                    <a:moveTo>
                      <a:pt x="112516" y="91772"/>
                    </a:moveTo>
                    <a:cubicBezTo>
                      <a:pt x="112516" y="93247"/>
                      <a:pt x="111314" y="94511"/>
                      <a:pt x="109910" y="94511"/>
                    </a:cubicBezTo>
                    <a:cubicBezTo>
                      <a:pt x="10089" y="94511"/>
                      <a:pt x="10089" y="94511"/>
                      <a:pt x="10089" y="94511"/>
                    </a:cubicBezTo>
                    <a:cubicBezTo>
                      <a:pt x="8619" y="94511"/>
                      <a:pt x="7483" y="93247"/>
                      <a:pt x="7483" y="91772"/>
                    </a:cubicBezTo>
                    <a:cubicBezTo>
                      <a:pt x="7483" y="10602"/>
                      <a:pt x="7483" y="10602"/>
                      <a:pt x="7483" y="10602"/>
                    </a:cubicBezTo>
                    <a:cubicBezTo>
                      <a:pt x="7483" y="9057"/>
                      <a:pt x="8619" y="7864"/>
                      <a:pt x="10089" y="7864"/>
                    </a:cubicBezTo>
                    <a:cubicBezTo>
                      <a:pt x="109910" y="7864"/>
                      <a:pt x="109910" y="7864"/>
                      <a:pt x="109910" y="7864"/>
                    </a:cubicBezTo>
                    <a:cubicBezTo>
                      <a:pt x="111314" y="7864"/>
                      <a:pt x="112516" y="9057"/>
                      <a:pt x="112516" y="10602"/>
                    </a:cubicBezTo>
                    <a:lnTo>
                      <a:pt x="112516" y="917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842963" y="846138"/>
                <a:ext cx="5064000" cy="337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4" y="0"/>
                    </a:moveTo>
                    <a:cubicBezTo>
                      <a:pt x="8545" y="0"/>
                      <a:pt x="8545" y="0"/>
                      <a:pt x="8545" y="0"/>
                    </a:cubicBezTo>
                    <a:cubicBezTo>
                      <a:pt x="3827" y="0"/>
                      <a:pt x="0" y="5739"/>
                      <a:pt x="0" y="12680"/>
                    </a:cubicBezTo>
                    <a:cubicBezTo>
                      <a:pt x="0" y="107185"/>
                      <a:pt x="0" y="107185"/>
                      <a:pt x="0" y="107185"/>
                    </a:cubicBezTo>
                    <a:cubicBezTo>
                      <a:pt x="0" y="114260"/>
                      <a:pt x="3827" y="120000"/>
                      <a:pt x="8545" y="120000"/>
                    </a:cubicBezTo>
                    <a:cubicBezTo>
                      <a:pt x="111454" y="120000"/>
                      <a:pt x="111454" y="120000"/>
                      <a:pt x="111454" y="120000"/>
                    </a:cubicBezTo>
                    <a:cubicBezTo>
                      <a:pt x="116172" y="120000"/>
                      <a:pt x="120000" y="114260"/>
                      <a:pt x="120000" y="107185"/>
                    </a:cubicBezTo>
                    <a:cubicBezTo>
                      <a:pt x="120000" y="12680"/>
                      <a:pt x="120000" y="12680"/>
                      <a:pt x="120000" y="12680"/>
                    </a:cubicBezTo>
                    <a:cubicBezTo>
                      <a:pt x="120000" y="5739"/>
                      <a:pt x="116172" y="0"/>
                      <a:pt x="111454" y="0"/>
                    </a:cubicBezTo>
                    <a:close/>
                    <a:moveTo>
                      <a:pt x="114925" y="107185"/>
                    </a:moveTo>
                    <a:cubicBezTo>
                      <a:pt x="114925" y="110122"/>
                      <a:pt x="113412" y="112525"/>
                      <a:pt x="111454" y="112525"/>
                    </a:cubicBezTo>
                    <a:cubicBezTo>
                      <a:pt x="8545" y="112525"/>
                      <a:pt x="8545" y="112525"/>
                      <a:pt x="8545" y="112525"/>
                    </a:cubicBezTo>
                    <a:cubicBezTo>
                      <a:pt x="6587" y="112525"/>
                      <a:pt x="4985" y="110122"/>
                      <a:pt x="4985" y="107185"/>
                    </a:cubicBezTo>
                    <a:cubicBezTo>
                      <a:pt x="4985" y="12680"/>
                      <a:pt x="4985" y="12680"/>
                      <a:pt x="4985" y="12680"/>
                    </a:cubicBezTo>
                    <a:cubicBezTo>
                      <a:pt x="4985" y="9877"/>
                      <a:pt x="6587" y="7474"/>
                      <a:pt x="8545" y="7474"/>
                    </a:cubicBezTo>
                    <a:cubicBezTo>
                      <a:pt x="111454" y="7474"/>
                      <a:pt x="111454" y="7474"/>
                      <a:pt x="111454" y="7474"/>
                    </a:cubicBezTo>
                    <a:cubicBezTo>
                      <a:pt x="113412" y="7474"/>
                      <a:pt x="114925" y="9877"/>
                      <a:pt x="114925" y="12680"/>
                    </a:cubicBezTo>
                    <a:lnTo>
                      <a:pt x="114925" y="1071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3059113" y="4321176"/>
                <a:ext cx="631800" cy="630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27142" y="0"/>
                      <a:pt x="0" y="27142"/>
                      <a:pt x="0" y="60000"/>
                    </a:cubicBezTo>
                    <a:cubicBezTo>
                      <a:pt x="0" y="93571"/>
                      <a:pt x="27142" y="120000"/>
                      <a:pt x="60000" y="120000"/>
                    </a:cubicBezTo>
                    <a:cubicBezTo>
                      <a:pt x="92857" y="120000"/>
                      <a:pt x="120000" y="93571"/>
                      <a:pt x="120000" y="60000"/>
                    </a:cubicBezTo>
                    <a:cubicBezTo>
                      <a:pt x="120000" y="27142"/>
                      <a:pt x="92857" y="0"/>
                      <a:pt x="60000" y="0"/>
                    </a:cubicBezTo>
                    <a:close/>
                    <a:moveTo>
                      <a:pt x="60000" y="80000"/>
                    </a:moveTo>
                    <a:cubicBezTo>
                      <a:pt x="48571" y="80000"/>
                      <a:pt x="40000" y="71428"/>
                      <a:pt x="40000" y="60000"/>
                    </a:cubicBezTo>
                    <a:cubicBezTo>
                      <a:pt x="40000" y="49285"/>
                      <a:pt x="48571" y="40000"/>
                      <a:pt x="60000" y="40000"/>
                    </a:cubicBezTo>
                    <a:cubicBezTo>
                      <a:pt x="70714" y="40000"/>
                      <a:pt x="80000" y="49285"/>
                      <a:pt x="80000" y="60000"/>
                    </a:cubicBezTo>
                    <a:cubicBezTo>
                      <a:pt x="80000" y="71428"/>
                      <a:pt x="70714" y="80000"/>
                      <a:pt x="60000" y="80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2528888" y="2533651"/>
                <a:ext cx="628500" cy="1262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820" y="0"/>
                    </a:moveTo>
                    <a:cubicBezTo>
                      <a:pt x="30179" y="0"/>
                      <a:pt x="30179" y="0"/>
                      <a:pt x="30179" y="0"/>
                    </a:cubicBezTo>
                    <a:cubicBezTo>
                      <a:pt x="13652" y="0"/>
                      <a:pt x="0" y="6428"/>
                      <a:pt x="0" y="15000"/>
                    </a:cubicBezTo>
                    <a:cubicBezTo>
                      <a:pt x="0" y="105000"/>
                      <a:pt x="0" y="105000"/>
                      <a:pt x="0" y="105000"/>
                    </a:cubicBezTo>
                    <a:cubicBezTo>
                      <a:pt x="0" y="113214"/>
                      <a:pt x="13652" y="120000"/>
                      <a:pt x="30179" y="120000"/>
                    </a:cubicBezTo>
                    <a:cubicBezTo>
                      <a:pt x="89820" y="120000"/>
                      <a:pt x="89820" y="120000"/>
                      <a:pt x="89820" y="120000"/>
                    </a:cubicBezTo>
                    <a:cubicBezTo>
                      <a:pt x="106347" y="120000"/>
                      <a:pt x="120000" y="113214"/>
                      <a:pt x="120000" y="105000"/>
                    </a:cubicBezTo>
                    <a:cubicBezTo>
                      <a:pt x="120000" y="15000"/>
                      <a:pt x="120000" y="15000"/>
                      <a:pt x="120000" y="15000"/>
                    </a:cubicBezTo>
                    <a:cubicBezTo>
                      <a:pt x="120000" y="6428"/>
                      <a:pt x="106347" y="0"/>
                      <a:pt x="89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4632326" y="1266826"/>
                <a:ext cx="635100" cy="2529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467" y="0"/>
                    </a:moveTo>
                    <a:cubicBezTo>
                      <a:pt x="29822" y="0"/>
                      <a:pt x="29822" y="0"/>
                      <a:pt x="29822" y="0"/>
                    </a:cubicBezTo>
                    <a:cubicBezTo>
                      <a:pt x="13491" y="0"/>
                      <a:pt x="0" y="3387"/>
                      <a:pt x="0" y="7310"/>
                    </a:cubicBezTo>
                    <a:cubicBezTo>
                      <a:pt x="0" y="112689"/>
                      <a:pt x="0" y="112689"/>
                      <a:pt x="0" y="112689"/>
                    </a:cubicBezTo>
                    <a:cubicBezTo>
                      <a:pt x="0" y="116790"/>
                      <a:pt x="13491" y="120000"/>
                      <a:pt x="29822" y="120000"/>
                    </a:cubicBezTo>
                    <a:cubicBezTo>
                      <a:pt x="89467" y="120000"/>
                      <a:pt x="89467" y="120000"/>
                      <a:pt x="89467" y="120000"/>
                    </a:cubicBezTo>
                    <a:cubicBezTo>
                      <a:pt x="106508" y="120000"/>
                      <a:pt x="120000" y="116790"/>
                      <a:pt x="120000" y="112689"/>
                    </a:cubicBezTo>
                    <a:cubicBezTo>
                      <a:pt x="120000" y="7310"/>
                      <a:pt x="120000" y="7310"/>
                      <a:pt x="120000" y="7310"/>
                    </a:cubicBezTo>
                    <a:cubicBezTo>
                      <a:pt x="120000" y="3387"/>
                      <a:pt x="106508" y="0"/>
                      <a:pt x="89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3584576" y="2112963"/>
                <a:ext cx="627000" cy="1682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820" y="0"/>
                    </a:moveTo>
                    <a:cubicBezTo>
                      <a:pt x="29461" y="0"/>
                      <a:pt x="29461" y="0"/>
                      <a:pt x="29461" y="0"/>
                    </a:cubicBezTo>
                    <a:cubicBezTo>
                      <a:pt x="12934" y="0"/>
                      <a:pt x="0" y="4821"/>
                      <a:pt x="0" y="10714"/>
                    </a:cubicBezTo>
                    <a:cubicBezTo>
                      <a:pt x="0" y="109017"/>
                      <a:pt x="0" y="109017"/>
                      <a:pt x="0" y="109017"/>
                    </a:cubicBezTo>
                    <a:cubicBezTo>
                      <a:pt x="0" y="115178"/>
                      <a:pt x="12934" y="119999"/>
                      <a:pt x="29461" y="119999"/>
                    </a:cubicBezTo>
                    <a:cubicBezTo>
                      <a:pt x="89820" y="119999"/>
                      <a:pt x="89820" y="119999"/>
                      <a:pt x="89820" y="119999"/>
                    </a:cubicBezTo>
                    <a:cubicBezTo>
                      <a:pt x="106347" y="119999"/>
                      <a:pt x="120000" y="115178"/>
                      <a:pt x="120000" y="109017"/>
                    </a:cubicBezTo>
                    <a:cubicBezTo>
                      <a:pt x="120000" y="10714"/>
                      <a:pt x="120000" y="10714"/>
                      <a:pt x="120000" y="10714"/>
                    </a:cubicBezTo>
                    <a:cubicBezTo>
                      <a:pt x="120000" y="4821"/>
                      <a:pt x="106347" y="0"/>
                      <a:pt x="89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1474788" y="1687513"/>
                <a:ext cx="633300" cy="21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177" y="0"/>
                    </a:moveTo>
                    <a:cubicBezTo>
                      <a:pt x="30532" y="0"/>
                      <a:pt x="30532" y="0"/>
                      <a:pt x="30532" y="0"/>
                    </a:cubicBezTo>
                    <a:cubicBezTo>
                      <a:pt x="13491" y="0"/>
                      <a:pt x="0" y="3850"/>
                      <a:pt x="0" y="8556"/>
                    </a:cubicBezTo>
                    <a:cubicBezTo>
                      <a:pt x="0" y="111443"/>
                      <a:pt x="0" y="111443"/>
                      <a:pt x="0" y="111443"/>
                    </a:cubicBezTo>
                    <a:cubicBezTo>
                      <a:pt x="0" y="116149"/>
                      <a:pt x="13491" y="120000"/>
                      <a:pt x="30532" y="120000"/>
                    </a:cubicBezTo>
                    <a:cubicBezTo>
                      <a:pt x="90177" y="120000"/>
                      <a:pt x="90177" y="120000"/>
                      <a:pt x="90177" y="120000"/>
                    </a:cubicBezTo>
                    <a:cubicBezTo>
                      <a:pt x="106508" y="120000"/>
                      <a:pt x="120000" y="116149"/>
                      <a:pt x="120000" y="111443"/>
                    </a:cubicBezTo>
                    <a:cubicBezTo>
                      <a:pt x="120000" y="8556"/>
                      <a:pt x="120000" y="8556"/>
                      <a:pt x="120000" y="8556"/>
                    </a:cubicBezTo>
                    <a:cubicBezTo>
                      <a:pt x="120000" y="3850"/>
                      <a:pt x="106508" y="0"/>
                      <a:pt x="90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3" name="Shape 323"/>
          <p:cNvSpPr txBox="1"/>
          <p:nvPr/>
        </p:nvSpPr>
        <p:spPr>
          <a:xfrm>
            <a:off x="9903975" y="4895125"/>
            <a:ext cx="4526100" cy="740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Track/Identify your Customer</a:t>
            </a:r>
          </a:p>
          <a:p>
            <a:pPr marL="457200" marR="0" lvl="0" indent="-4064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can Identify your best Customer cohorts for two most important qualities.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purchases </a:t>
            </a:r>
          </a:p>
          <a:p>
            <a:pPr marL="457200" marR="0" lvl="0" indent="-4064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AutoNum type="arabicPeriod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the purchases </a:t>
            </a:r>
          </a:p>
          <a:p>
            <a:pPr marR="0" lvl="0" rtl="0">
              <a:spcBef>
                <a:spcPts val="0"/>
              </a:spcBef>
              <a:buNone/>
            </a:pP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rtl="0">
              <a:spcBef>
                <a:spcPts val="0"/>
              </a:spcBef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 Equity value of your  Customer base to assess profitability of the business 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10995381" y="2892859"/>
            <a:ext cx="1663800" cy="1663800"/>
            <a:chOff x="11425969" y="7474784"/>
            <a:chExt cx="1663800" cy="1663800"/>
          </a:xfrm>
        </p:grpSpPr>
        <p:sp>
          <p:nvSpPr>
            <p:cNvPr id="325" name="Shape 325"/>
            <p:cNvSpPr/>
            <p:nvPr/>
          </p:nvSpPr>
          <p:spPr>
            <a:xfrm>
              <a:off x="11425969" y="7474784"/>
              <a:ext cx="1663800" cy="1663800"/>
            </a:xfrm>
            <a:prstGeom prst="ellipse">
              <a:avLst/>
            </a:prstGeom>
            <a:noFill/>
            <a:ln w="571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11812837" y="7956049"/>
              <a:ext cx="914100" cy="6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173" y="42566"/>
                  </a:moveTo>
                  <a:cubicBezTo>
                    <a:pt x="95543" y="18566"/>
                    <a:pt x="81521" y="0"/>
                    <a:pt x="63913" y="0"/>
                  </a:cubicBezTo>
                  <a:cubicBezTo>
                    <a:pt x="50217" y="0"/>
                    <a:pt x="38478" y="11320"/>
                    <a:pt x="33260" y="27169"/>
                  </a:cubicBezTo>
                  <a:cubicBezTo>
                    <a:pt x="31630" y="26716"/>
                    <a:pt x="30000" y="26264"/>
                    <a:pt x="28043" y="26264"/>
                  </a:cubicBezTo>
                  <a:cubicBezTo>
                    <a:pt x="18913" y="26264"/>
                    <a:pt x="11413" y="36679"/>
                    <a:pt x="11413" y="49358"/>
                  </a:cubicBezTo>
                  <a:cubicBezTo>
                    <a:pt x="11413" y="52075"/>
                    <a:pt x="11739" y="54339"/>
                    <a:pt x="12065" y="57056"/>
                  </a:cubicBezTo>
                  <a:cubicBezTo>
                    <a:pt x="4891" y="62943"/>
                    <a:pt x="0" y="73358"/>
                    <a:pt x="0" y="86037"/>
                  </a:cubicBezTo>
                  <a:cubicBezTo>
                    <a:pt x="0" y="104603"/>
                    <a:pt x="11086" y="120000"/>
                    <a:pt x="24456" y="120000"/>
                  </a:cubicBezTo>
                  <a:cubicBezTo>
                    <a:pt x="24456" y="120000"/>
                    <a:pt x="24456" y="120000"/>
                    <a:pt x="24456" y="120000"/>
                  </a:cubicBezTo>
                  <a:cubicBezTo>
                    <a:pt x="91956" y="120000"/>
                    <a:pt x="91956" y="120000"/>
                    <a:pt x="91956" y="120000"/>
                  </a:cubicBezTo>
                  <a:cubicBezTo>
                    <a:pt x="91956" y="120000"/>
                    <a:pt x="91956" y="120000"/>
                    <a:pt x="91956" y="120000"/>
                  </a:cubicBezTo>
                  <a:cubicBezTo>
                    <a:pt x="107608" y="120000"/>
                    <a:pt x="120000" y="102339"/>
                    <a:pt x="120000" y="80603"/>
                  </a:cubicBezTo>
                  <a:cubicBezTo>
                    <a:pt x="120000" y="61584"/>
                    <a:pt x="110217" y="45735"/>
                    <a:pt x="97173" y="42566"/>
                  </a:cubicBezTo>
                  <a:close/>
                  <a:moveTo>
                    <a:pt x="91956" y="109584"/>
                  </a:moveTo>
                  <a:cubicBezTo>
                    <a:pt x="91956" y="109584"/>
                    <a:pt x="91956" y="109584"/>
                    <a:pt x="91956" y="109584"/>
                  </a:cubicBezTo>
                  <a:cubicBezTo>
                    <a:pt x="24456" y="109584"/>
                    <a:pt x="24456" y="109584"/>
                    <a:pt x="24456" y="109584"/>
                  </a:cubicBezTo>
                  <a:cubicBezTo>
                    <a:pt x="15000" y="109584"/>
                    <a:pt x="7500" y="99169"/>
                    <a:pt x="7500" y="86037"/>
                  </a:cubicBezTo>
                  <a:cubicBezTo>
                    <a:pt x="7500" y="77886"/>
                    <a:pt x="10760" y="70188"/>
                    <a:pt x="15978" y="65660"/>
                  </a:cubicBezTo>
                  <a:cubicBezTo>
                    <a:pt x="21195" y="61584"/>
                    <a:pt x="21521" y="61132"/>
                    <a:pt x="19239" y="53433"/>
                  </a:cubicBezTo>
                  <a:cubicBezTo>
                    <a:pt x="18913" y="52075"/>
                    <a:pt x="18913" y="50716"/>
                    <a:pt x="18913" y="49358"/>
                  </a:cubicBezTo>
                  <a:cubicBezTo>
                    <a:pt x="18913" y="42566"/>
                    <a:pt x="22826" y="36679"/>
                    <a:pt x="28043" y="36679"/>
                  </a:cubicBezTo>
                  <a:cubicBezTo>
                    <a:pt x="28043" y="36679"/>
                    <a:pt x="30652" y="36226"/>
                    <a:pt x="33260" y="37584"/>
                  </a:cubicBezTo>
                  <a:cubicBezTo>
                    <a:pt x="37500" y="40301"/>
                    <a:pt x="38152" y="37584"/>
                    <a:pt x="40108" y="31698"/>
                  </a:cubicBezTo>
                  <a:cubicBezTo>
                    <a:pt x="44347" y="18566"/>
                    <a:pt x="53804" y="10415"/>
                    <a:pt x="63913" y="10415"/>
                  </a:cubicBezTo>
                  <a:cubicBezTo>
                    <a:pt x="77282" y="10415"/>
                    <a:pt x="88369" y="24452"/>
                    <a:pt x="89673" y="43471"/>
                  </a:cubicBezTo>
                  <a:cubicBezTo>
                    <a:pt x="90326" y="50716"/>
                    <a:pt x="90326" y="50716"/>
                    <a:pt x="95869" y="52528"/>
                  </a:cubicBezTo>
                  <a:cubicBezTo>
                    <a:pt x="105652" y="55245"/>
                    <a:pt x="112500" y="67018"/>
                    <a:pt x="112500" y="80603"/>
                  </a:cubicBezTo>
                  <a:cubicBezTo>
                    <a:pt x="112500" y="96452"/>
                    <a:pt x="103369" y="109584"/>
                    <a:pt x="91956" y="109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nterpriseFri14">
      <a:dk1>
        <a:srgbClr val="000000"/>
      </a:dk1>
      <a:lt1>
        <a:srgbClr val="FFFFFF"/>
      </a:lt1>
      <a:dk2>
        <a:srgbClr val="797979"/>
      </a:dk2>
      <a:lt2>
        <a:srgbClr val="52B3AF"/>
      </a:lt2>
      <a:accent1>
        <a:srgbClr val="BBD755"/>
      </a:accent1>
      <a:accent2>
        <a:srgbClr val="52B3AF"/>
      </a:accent2>
      <a:accent3>
        <a:srgbClr val="FABD30"/>
      </a:accent3>
      <a:accent4>
        <a:srgbClr val="E54C29"/>
      </a:accent4>
      <a:accent5>
        <a:srgbClr val="383433"/>
      </a:accent5>
      <a:accent6>
        <a:srgbClr val="959594"/>
      </a:accent6>
      <a:hlink>
        <a:srgbClr val="52B3AF"/>
      </a:hlink>
      <a:folHlink>
        <a:srgbClr val="BFCE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Macintosh PowerPoint</Application>
  <PresentationFormat>Custom</PresentationFormat>
  <Paragraphs>52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Lato Black</vt:lpstr>
      <vt:lpstr>Lato Light</vt:lpstr>
      <vt:lpstr>Raleway</vt:lpstr>
      <vt:lpstr>Raleway ExtraBold</vt:lpstr>
      <vt:lpstr>Raleway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2017-12-11T18:05:39Z</dcterms:modified>
</cp:coreProperties>
</file>