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4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9C40092-E8EC-497E-875A-13C5F36ED7A4}">
  <a:tblStyle styleId="{09C40092-E8EC-497E-875A-13C5F36ED7A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Shape 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8" name="Shape 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36" name="Shape 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Shape 4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49" name="Shape 4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1" name="Shape 7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Shape 78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79" name="Shape 7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Shape 8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85" name="Shape 8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ips.cc/Conferences/2017/CompetitionTrack" TargetMode="External"/><Relationship Id="rId2" Type="http://schemas.openxmlformats.org/officeDocument/2006/relationships/hyperlink" Target="https://www.ncbi.nlm.nih.gov/pubmed/24336809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ddofer/ProFET/blob/master/ProFE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2168250" y="359200"/>
            <a:ext cx="6317100" cy="84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Data science with python      </a:t>
            </a:r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4578925" y="2318700"/>
            <a:ext cx="4287300" cy="235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lang="en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 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PyNerds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lang="en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Ashish Kumar Doke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lang="en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Ajay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abu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ddagadda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lang="en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Rahul 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umar Thatikonda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Srikanth Kyatham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Wendy Bernard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None/>
            </a:pPr>
            <a:endParaRPr sz="2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456425" y="1261875"/>
            <a:ext cx="4642800" cy="6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36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roject Presentation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5FFE7A-5866-48E7-8101-77B4389557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297500" y="462325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Feature Engineering (with Domain knowledge) 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Classifying variation patterns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Extract amino acid letters and positions from variation*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Amino acid Group -functional subfamilies </a:t>
            </a:r>
          </a:p>
          <a:p>
            <a:pPr marL="457200" lvl="0" indent="-342900" rtl="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Genes frequency of occurring per class: Extract top genes</a:t>
            </a:r>
          </a:p>
          <a:p>
            <a:pPr lvl="0" indent="0" rtl="0">
              <a:spcBef>
                <a:spcPts val="0"/>
              </a:spcBef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802375" y="4690875"/>
            <a:ext cx="7434000" cy="21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indent="825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*not all variations in this format.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456A65-9C0A-429B-8049-DC36FA81BA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Shape 155"/>
          <p:cNvGraphicFramePr/>
          <p:nvPr/>
        </p:nvGraphicFramePr>
        <p:xfrm>
          <a:off x="1276874" y="1376073"/>
          <a:ext cx="6134925" cy="2433740"/>
        </p:xfrm>
        <a:graphic>
          <a:graphicData uri="http://schemas.openxmlformats.org/drawingml/2006/table">
            <a:tbl>
              <a:tblPr firstRow="1" bandRow="1">
                <a:noFill/>
                <a:tableStyleId>{09C40092-E8EC-497E-875A-13C5F36ED7A4}</a:tableStyleId>
              </a:tblPr>
              <a:tblGrid>
                <a:gridCol w="261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800"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00"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Tf-Idf + Logistic Regression</a:t>
                      </a:r>
                    </a:p>
                  </a:txBody>
                  <a:tcPr marL="91450" marR="91450" marT="45725" marB="45725">
                    <a:lnB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1.511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1.753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Tf-idf+GloVe+Logistic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1.174</a:t>
                      </a:r>
                    </a:p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1.346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Tf-idf+GloVe+XGB classifier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1.230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1.421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276874" y="545004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Machine </a:t>
            </a:r>
            <a:r>
              <a:rPr lang="en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Implemented: Metric: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 loss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C09E9-578E-43CE-A100-57295D0FB9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Shape 161"/>
          <p:cNvGraphicFramePr/>
          <p:nvPr>
            <p:extLst>
              <p:ext uri="{D42A27DB-BD31-4B8C-83A1-F6EECF244321}">
                <p14:modId xmlns:p14="http://schemas.microsoft.com/office/powerpoint/2010/main" val="2956037359"/>
              </p:ext>
            </p:extLst>
          </p:nvPr>
        </p:nvGraphicFramePr>
        <p:xfrm>
          <a:off x="962579" y="1678910"/>
          <a:ext cx="7659000" cy="2747375"/>
        </p:xfrm>
        <a:graphic>
          <a:graphicData uri="http://schemas.openxmlformats.org/drawingml/2006/table">
            <a:tbl>
              <a:tblPr firstRow="1" bandRow="1">
                <a:noFill/>
                <a:tableStyleId>{09C40092-E8EC-497E-875A-13C5F36ED7A4}</a:tableStyleId>
              </a:tblPr>
              <a:tblGrid>
                <a:gridCol w="314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225"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225"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Layer MLP for 5 epochs 64/batch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0.9966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1.0926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25"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 Layer MLP for 10 epochs 64/batch</a:t>
                      </a:r>
                    </a:p>
                  </a:txBody>
                  <a:tcPr marL="91450" marR="91450" marT="45725" marB="45725"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0.9021</a:t>
                      </a:r>
                    </a:p>
                  </a:txBody>
                  <a:tcPr marL="91450" marR="91450" marT="45725" marB="45725">
                    <a:lnB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1.1740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25"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Layer LSTM with relu and adam</a:t>
                      </a:r>
                    </a:p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512/batch</a:t>
                      </a:r>
                    </a:p>
                  </a:txBody>
                  <a:tcPr marL="91450" marR="91450" marT="45725" marB="45725"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1.3950</a:t>
                      </a:r>
                    </a:p>
                  </a:txBody>
                  <a:tcPr marL="91450" marR="91450" marT="45725" marB="45725">
                    <a:lnT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1.5218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Layer Bidirectional LSTM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1.1914</a:t>
                      </a:r>
                      <a:endParaRPr lang="en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</a:rPr>
                        <a:t>1.2786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084369" y="393750"/>
            <a:ext cx="7038900" cy="6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Deep Learning Algorithms</a:t>
            </a:r>
            <a:r>
              <a:rPr lang="en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262669" y="953915"/>
            <a:ext cx="41526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*GloVe+Drop out +Batch Norm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D1B26-FCCF-425F-AC55-A89E8503E9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306050" y="146875"/>
            <a:ext cx="7038900" cy="38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Final Model with Domain Knowledge 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152150" y="667950"/>
            <a:ext cx="7646700" cy="356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features selected : Gene, Variation, Variation_pattern_type, Variation first and last letters, Amino acid Sub_groups ofer8 first and last letters, sdm12 features, p5 features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Logistic regression with regularization was  implemented as  final model.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Validation log loss of the model : 1.1890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Features with highest importance :</a:t>
            </a:r>
          </a:p>
          <a:p>
            <a: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BRCA1 gene</a:t>
            </a:r>
          </a:p>
          <a:p>
            <a: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BRCA2 gene</a:t>
            </a:r>
          </a:p>
          <a:p>
            <a: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PTEN gene: common tumor suppressor</a:t>
            </a:r>
          </a:p>
          <a:p>
            <a:pPr marL="3200400" lvl="6" indent="-342900" rtl="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Variation: Truncating mutations* mRNA termination</a:t>
            </a:r>
          </a:p>
          <a:p>
            <a:pPr lvl="0" indent="0" rtl="0">
              <a:spcBef>
                <a:spcPts val="0"/>
              </a:spcBef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0" name="Shape 170"/>
          <p:cNvCxnSpPr/>
          <p:nvPr/>
        </p:nvCxnSpPr>
        <p:spPr>
          <a:xfrm>
            <a:off x="5650950" y="2770600"/>
            <a:ext cx="850500" cy="8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1" name="Shape 171"/>
          <p:cNvCxnSpPr/>
          <p:nvPr/>
        </p:nvCxnSpPr>
        <p:spPr>
          <a:xfrm rot="10800000" flipH="1">
            <a:off x="5657850" y="3017400"/>
            <a:ext cx="836700" cy="11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2" name="Shape 172"/>
          <p:cNvSpPr txBox="1"/>
          <p:nvPr/>
        </p:nvSpPr>
        <p:spPr>
          <a:xfrm>
            <a:off x="6487650" y="2739600"/>
            <a:ext cx="2311200" cy="67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Repair Damaged DNA 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227600" y="4320550"/>
            <a:ext cx="68922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Ofer8 is used for dibasic cleavage prediction (enzyme splitting the DNA) * A change in amino acid sequence at the protease cleavage site of the fusion is studied for causes of different diseases.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388F00-2E8D-474E-A8E7-E43C439CB9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 and Further steps: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297500" y="1231500"/>
            <a:ext cx="7453200" cy="345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Capturing information from Gene and Variation features is the key .</a:t>
            </a:r>
          </a:p>
          <a:p>
            <a:pPr marL="457200" lvl="0" indent="-317500" rtl="0">
              <a:spcBef>
                <a:spcPts val="0"/>
              </a:spcBef>
              <a:buSzPts val="1400"/>
              <a:buFont typeface="Times New Roman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Based on our  analysis 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	Class 1,4,6 have a common characteristic : lack of Tumor suppressor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	Class 3 and 5: BRCA 1 gene  has the highest prediction importance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	 Class 7 : Truncated mutations most likely cause</a:t>
            </a:r>
          </a:p>
          <a:p>
            <a:pPr lvl="0" indent="0" rtl="0">
              <a:spcBef>
                <a:spcPts val="0"/>
              </a:spcBef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	Class 2: KRAS gene Structural mutation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Pre Trained GloVe model on Biological corpus with Genes &amp; Mutation families information</a:t>
            </a:r>
          </a:p>
          <a:p>
            <a:pPr marL="457200" lvl="0" indent="-317500" rtl="0">
              <a:spcBef>
                <a:spcPts val="0"/>
              </a:spcBef>
              <a:buSzPts val="1400"/>
              <a:buFont typeface="Times New Roman"/>
              <a:buChar char="●"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Hyper parameter optimization of the Deep learning architectures with stacked ensembling can improve the prediction results.</a:t>
            </a:r>
          </a:p>
          <a:p>
            <a:pPr lvl="0" indent="0" rtl="0">
              <a:spcBef>
                <a:spcPts val="0"/>
              </a:spcBef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 rtl="0">
              <a:spcBef>
                <a:spcPts val="0"/>
              </a:spcBef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 rtl="0">
              <a:spcBef>
                <a:spcPts val="0"/>
              </a:spcBef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0CDC5-1296-4B59-ABC5-230C0213A3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Image result for ques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1" y="723014"/>
            <a:ext cx="8425380" cy="384898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2208275" y="315475"/>
            <a:ext cx="4464600" cy="42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BE65A0-B278-43E9-8ECD-D6ED808965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9BBC-520A-4DA8-A73F-E7B249C8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7A8FF-A4DA-4549-90B5-30CB64625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972550"/>
            <a:ext cx="6166556" cy="2415900"/>
          </a:xfrm>
        </p:spPr>
        <p:txBody>
          <a:bodyPr/>
          <a:lstStyle/>
          <a:p>
            <a:pPr lvl="0">
              <a:buNone/>
            </a:pPr>
            <a:r>
              <a:rPr lang="nl-NL" dirty="0"/>
              <a:t> Neuro PID: </a:t>
            </a:r>
            <a:r>
              <a:rPr lang="nl-NL" u="sng" dirty="0">
                <a:solidFill>
                  <a:schemeClr val="hlink"/>
                </a:solidFill>
                <a:hlinkClick r:id="rId2"/>
              </a:rPr>
              <a:t>https://www.ncbi.nlm.nih.gov/pubmed/24336809</a:t>
            </a:r>
          </a:p>
          <a:p>
            <a:pPr lvl="0">
              <a:buNone/>
            </a:pPr>
            <a:r>
              <a:rPr lang="nl-NL" dirty="0"/>
              <a:t>NIPS :</a:t>
            </a:r>
            <a:r>
              <a:rPr lang="nl-NL" u="sng" dirty="0">
                <a:solidFill>
                  <a:schemeClr val="hlink"/>
                </a:solidFill>
                <a:hlinkClick r:id="rId3"/>
              </a:rPr>
              <a:t>https://nips.cc/Conferences/2017/CompetitionTrack</a:t>
            </a:r>
          </a:p>
          <a:p>
            <a:pPr lvl="0">
              <a:buNone/>
            </a:pPr>
            <a:r>
              <a:rPr lang="nl-NL" dirty="0"/>
              <a:t>ProFET: Dan ofer: </a:t>
            </a:r>
            <a:r>
              <a:rPr lang="nl-NL" u="sng" dirty="0">
                <a:solidFill>
                  <a:schemeClr val="hlink"/>
                </a:solidFill>
                <a:hlinkClick r:id="rId4"/>
              </a:rPr>
              <a:t>https://github.com/ddofer/ProFET/blob/master/ProFET</a:t>
            </a:r>
          </a:p>
          <a:p>
            <a:pPr lvl="0">
              <a:buNone/>
            </a:pPr>
            <a:endParaRPr lang="nl-NL" dirty="0"/>
          </a:p>
          <a:p>
            <a:pPr lvl="0">
              <a:buNone/>
            </a:pPr>
            <a:endParaRPr lang="nl-NL" dirty="0"/>
          </a:p>
          <a:p>
            <a:pPr lvl="0">
              <a:buNone/>
            </a:pPr>
            <a:endParaRPr lang="nl-NL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9B2F2-88DE-4B68-B512-603F4E1692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350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3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297500" y="1033479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Data Description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Pre-Processing and Feature engineering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Modeling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 and Implementati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93C44-F9E2-4563-A16E-5E87FE9A9E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73443" y="1105517"/>
            <a:ext cx="7915375" cy="335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Memorial​ ​Sloan​ ​Kettering​ ​Cancer​ ​Center​ ​(MSKCC)​ ​launched​ ​this​ ​c</a:t>
            </a:r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mpetition,​ ​accepted​ ​by ​ ​NIPS​ ​2017​ ​Competition.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​The​ ​goal​ ​of​ ​the​ ​competition​ ​is​ ​to​ ​use​ ​genetic​ ​information available​ ​in​ ​text​ ​to​ ​understand​ ​the​ ​genetic​ ​mutations​ ​contributing​ ​to​ ​Cancer​ ​tumor.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800" dirty="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To​ ​put​ ​it​ ​in​ ​Data​ ​Science​ ​terms​ ​we​ ​need to use​ ​text based​ ​clinical​ ​literature​ ​to​ ​classify​ ​every​ ​single genetic​ ​mutation.</a:t>
            </a:r>
          </a:p>
          <a:p>
            <a:pPr marL="457200" lvl="0" indent="-342900" rtl="0">
              <a:spcBef>
                <a:spcPts val="0"/>
              </a:spcBef>
              <a:buClr>
                <a:srgbClr val="F3F3F3"/>
              </a:buClr>
              <a:buSzPts val="1800"/>
              <a:buFont typeface="Times New Roman"/>
              <a:buChar char="●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 ​</a:t>
            </a: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For​ ​this​ ​competition​ ​MSKCC​ ​has​ ​released​ ​an​ ​expert-annotated​ ​knowledge </a:t>
            </a:r>
            <a:r>
              <a:rPr lang="en" sz="1800" dirty="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base​ ​where​ ​​ ​researchers​ ​have​ ​manually​ ​annotated​ thousands​ ​of mutations.​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4008BB-6BF3-4FF2-8881-9F1B88FA7C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263225" y="441750"/>
            <a:ext cx="7038900" cy="54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Description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5561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There are nine different classes a genetic mutation can be classified on.</a:t>
            </a:r>
          </a:p>
          <a:p>
            <a:pPr marL="457200" lvl="0" indent="-342900" rtl="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Train Data</a:t>
            </a: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was provided in two different files 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Training_variants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: Description of the genetic mutations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        Training_Text: file: Clinical evidence (text) used to classify mutations. </a:t>
            </a:r>
          </a:p>
          <a:p>
            <a:pPr marL="457200" lvl="0" indent="-342900" rtl="0"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Train set had 3321 observations with Gene, Variations and Text info as features. Test set had 5668 observations.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AAE63-010E-406C-A905-9B3C056532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297500" y="580600"/>
            <a:ext cx="7038900" cy="389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 Preprocessing:</a:t>
            </a:r>
            <a:r>
              <a:rPr lang="en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ea typeface="Times New Roman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Text data Cleaning:</a:t>
            </a:r>
          </a:p>
          <a:p>
            <a:pPr indent="0"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	Decoding text to ‘utf-8’</a:t>
            </a:r>
          </a:p>
          <a:p>
            <a:pPr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	Personal Pronouns</a:t>
            </a:r>
          </a:p>
          <a:p>
            <a:pPr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	Stop words</a:t>
            </a:r>
          </a:p>
          <a:p>
            <a:pPr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	Punctuation 					</a:t>
            </a: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Stemming 	</a:t>
            </a:r>
          </a:p>
          <a:p>
            <a:pPr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Lemmatization</a:t>
            </a:r>
          </a:p>
          <a:p>
            <a:pPr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Split text into words/sentences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endParaRPr sz="18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5E6AC0-4775-4FEC-8BBC-B912A4AA6F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3480-5518-4D46-8F8A-337A4D7B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72" y="207700"/>
            <a:ext cx="7038900" cy="914100"/>
          </a:xfrm>
        </p:spPr>
        <p:txBody>
          <a:bodyPr/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Exploratory Analysis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8BC9-F261-4EC0-8EE8-2F7044486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0A61470-3750-48A2-9780-21E076E9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15" y="1485702"/>
            <a:ext cx="3852063" cy="2634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647194-DB13-47B6-91E5-7B4335958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50" y="1481532"/>
            <a:ext cx="3883422" cy="26342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D6D91-4E2D-4729-8364-585C5982E9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403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FB31-F9C8-41F4-8FA1-28C59AF0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CDDB4-6FF1-4524-9842-D1F04F8D1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AD0FEE7-B47C-472A-87B9-2053DEC7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81" y="393750"/>
            <a:ext cx="7203137" cy="45435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BEEB3-00AF-4EE7-BD1A-5CD6A39D9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314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18BF-6880-4B95-8914-5C86270B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Cloud: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925EA-D2FD-48A9-AEAF-721703EBD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02489C6C-1877-4C67-880D-37322DED3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101" y="748462"/>
            <a:ext cx="3600514" cy="41115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7DC7A-B1DA-4A01-88EC-076628498C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64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6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Feature Engineering (without domain knowledge)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feature engineered some variables: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	Length of the Text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	Count of unique words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	Count of words which were not stopped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		Average word length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	No of Commas/ No of Sentences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</a:p>
          <a:p>
            <a:pPr lvl="0">
              <a:spcBef>
                <a:spcPts val="0"/>
              </a:spcBef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788D7D-15A5-4150-8C78-B5D8258506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701</Words>
  <Application>Microsoft Office PowerPoint</Application>
  <PresentationFormat>On-screen Show (16:9)</PresentationFormat>
  <Paragraphs>134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Times New Roman</vt:lpstr>
      <vt:lpstr>Lato</vt:lpstr>
      <vt:lpstr>Montserrat</vt:lpstr>
      <vt:lpstr>Arial</vt:lpstr>
      <vt:lpstr>Focus</vt:lpstr>
      <vt:lpstr>Data science with python           </vt:lpstr>
      <vt:lpstr>Agenda</vt:lpstr>
      <vt:lpstr>Problem statement</vt:lpstr>
      <vt:lpstr>Data Description</vt:lpstr>
      <vt:lpstr>PowerPoint Presentation</vt:lpstr>
      <vt:lpstr>Exploratory Analysis:  </vt:lpstr>
      <vt:lpstr>PowerPoint Presentation</vt:lpstr>
      <vt:lpstr>Word Cloud:</vt:lpstr>
      <vt:lpstr>Feature Engineering (without domain knowledge)</vt:lpstr>
      <vt:lpstr>Feature Engineering (with Domain knowledge) </vt:lpstr>
      <vt:lpstr>Machine Algorithms Implemented: Metric: log loss</vt:lpstr>
      <vt:lpstr>Deep Learning Algorithms </vt:lpstr>
      <vt:lpstr>Final Model with Domain Knowledge </vt:lpstr>
      <vt:lpstr>Conclusion and Further steps:</vt:lpstr>
      <vt:lpstr>PowerPoint Presentation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python</dc:title>
  <dc:creator>srikanth sree'j</dc:creator>
  <cp:lastModifiedBy>srikanth sree'j</cp:lastModifiedBy>
  <cp:revision>10</cp:revision>
  <dcterms:modified xsi:type="dcterms:W3CDTF">2017-11-30T22:30:48Z</dcterms:modified>
</cp:coreProperties>
</file>