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12.xml.rels" ContentType="application/vnd.openxmlformats-package.relationships+xml"/>
  <Override PartName="/ppt/notesSlides/notesSlide12.xml" ContentType="application/vnd.openxmlformats-officedocument.presentationml.notesSlide+xml"/>
  <Override PartName="/ppt/_rels/presentation.xml.rels" ContentType="application/vnd.openxmlformats-package.relationships+xml"/>
  <Override PartName="/ppt/media/image56.png" ContentType="image/png"/>
  <Override PartName="/ppt/media/image55.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20.png" ContentType="image/png"/>
  <Override PartName="/ppt/media/image57.png" ContentType="image/png"/>
  <Override PartName="/ppt/media/image21.png" ContentType="image/png"/>
  <Override PartName="/ppt/media/image58.png" ContentType="image/png"/>
  <Override PartName="/ppt/media/image69.png" ContentType="image/png"/>
  <Override PartName="/ppt/media/image32.png" ContentType="image/png"/>
  <Override PartName="/ppt/media/image14.png" ContentType="image/png"/>
  <Override PartName="/ppt/media/image2.png" ContentType="image/png"/>
  <Override PartName="/ppt/media/image68.png" ContentType="image/png"/>
  <Override PartName="/ppt/media/image31.png" ContentType="image/png"/>
  <Override PartName="/ppt/media/image67.png" ContentType="image/png"/>
  <Override PartName="/ppt/media/image30.png" ContentType="image/png"/>
  <Override PartName="/ppt/media/image66.png" ContentType="image/png"/>
  <Override PartName="/ppt/media/image65.png" ContentType="image/png"/>
  <Override PartName="/ppt/media/image16.png" ContentType="image/png"/>
  <Override PartName="/ppt/media/image4.png" ContentType="image/png"/>
  <Override PartName="/ppt/media/image34.png" ContentType="image/png"/>
  <Override PartName="/ppt/media/image27.png" ContentType="image/png"/>
  <Override PartName="/ppt/media/image64.png" ContentType="image/png"/>
  <Override PartName="/ppt/media/image15.png" ContentType="image/png"/>
  <Override PartName="/ppt/media/image3.png" ContentType="image/png"/>
  <Override PartName="/ppt/media/image26.png" ContentType="image/png"/>
  <Override PartName="/ppt/media/image63.png" ContentType="image/png"/>
  <Override PartName="/ppt/media/image25.png" ContentType="image/png"/>
  <Override PartName="/ppt/media/image62.png" ContentType="image/png"/>
  <Override PartName="/ppt/media/image60.png" ContentType="image/png"/>
  <Override PartName="/ppt/media/image23.png" ContentType="image/png"/>
  <Override PartName="/ppt/media/image24.png" ContentType="image/png"/>
  <Override PartName="/ppt/media/image61.png" ContentType="image/png"/>
  <Override PartName="/ppt/media/image59.png" ContentType="image/png"/>
  <Override PartName="/ppt/media/image22.png" ContentType="image/png"/>
  <Override PartName="/ppt/media/image28.png" ContentType="image/png"/>
  <Override PartName="/ppt/media/image35.png" ContentType="image/png"/>
  <Override PartName="/ppt/media/image10.png" ContentType="image/png"/>
  <Override PartName="/ppt/media/image47.png" ContentType="image/png"/>
  <Override PartName="/ppt/media/image29.png" ContentType="image/png"/>
  <Override PartName="/ppt/media/image18.png" ContentType="image/png"/>
  <Override PartName="/ppt/media/image6.png" ContentType="image/png"/>
  <Override PartName="/ppt/media/image36.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8.png" ContentType="image/png"/>
  <Override PartName="/ppt/media/image38.png" ContentType="image/png"/>
  <Override PartName="/ppt/media/image5.png" ContentType="image/png"/>
  <Override PartName="/ppt/media/image39.jpeg" ContentType="image/jpeg"/>
  <Override PartName="/ppt/media/image17.png" ContentType="image/png"/>
  <Override PartName="/ppt/media/image1.png" ContentType="image/png"/>
  <Override PartName="/ppt/media/image13.png" ContentType="image/png"/>
  <Override PartName="/ppt/media/image33.png" ContentType="image/png"/>
  <Override PartName="/ppt/media/image54.jpeg" ContentType="image/jpeg"/>
  <Override PartName="/ppt/media/image9.png" ContentType="image/png"/>
  <Override PartName="/ppt/media/image40.png" ContentType="image/png"/>
  <Override PartName="/ppt/media/image41.png" ContentType="image/png"/>
  <Override PartName="/ppt/media/image42.png" ContentType="image/png"/>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36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36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36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36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36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7FE7E065-C4AD-4C07-A3FE-13B4401BEA2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685800" y="1143000"/>
            <a:ext cx="5486040" cy="3085920"/>
          </a:xfrm>
          <a:prstGeom prst="rect">
            <a:avLst/>
          </a:prstGeom>
          <a:ln w="0">
            <a:noFill/>
          </a:ln>
        </p:spPr>
      </p:sp>
      <p:sp>
        <p:nvSpPr>
          <p:cNvPr id="46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461"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2F6466A3-790A-4022-99E9-D01A47D2B1B2}" type="slidenum">
              <a:rPr b="0" lang="en-US"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1275840" y="7160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
        <p:nvSpPr>
          <p:cNvPr id="28" name="PlaceHolder 3"/>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1"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2"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3" name="PlaceHolder 5"/>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127584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6" name="PlaceHolder 3"/>
          <p:cNvSpPr>
            <a:spLocks noGrp="1"/>
          </p:cNvSpPr>
          <p:nvPr>
            <p:ph/>
          </p:nvPr>
        </p:nvSpPr>
        <p:spPr>
          <a:xfrm>
            <a:off x="272088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7" name="PlaceHolder 4"/>
          <p:cNvSpPr>
            <a:spLocks noGrp="1"/>
          </p:cNvSpPr>
          <p:nvPr>
            <p:ph/>
          </p:nvPr>
        </p:nvSpPr>
        <p:spPr>
          <a:xfrm>
            <a:off x="416592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8" name="PlaceHolder 5"/>
          <p:cNvSpPr>
            <a:spLocks noGrp="1"/>
          </p:cNvSpPr>
          <p:nvPr>
            <p:ph/>
          </p:nvPr>
        </p:nvSpPr>
        <p:spPr>
          <a:xfrm>
            <a:off x="127584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9" name="PlaceHolder 6"/>
          <p:cNvSpPr>
            <a:spLocks noGrp="1"/>
          </p:cNvSpPr>
          <p:nvPr>
            <p:ph/>
          </p:nvPr>
        </p:nvSpPr>
        <p:spPr>
          <a:xfrm>
            <a:off x="272088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40" name="PlaceHolder 7"/>
          <p:cNvSpPr>
            <a:spLocks noGrp="1"/>
          </p:cNvSpPr>
          <p:nvPr>
            <p:ph/>
          </p:nvPr>
        </p:nvSpPr>
        <p:spPr>
          <a:xfrm>
            <a:off x="416592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6" name="PlaceHolder 2"/>
          <p:cNvSpPr>
            <a:spLocks noGrp="1"/>
          </p:cNvSpPr>
          <p:nvPr>
            <p:ph type="subTitle"/>
          </p:nvPr>
        </p:nvSpPr>
        <p:spPr>
          <a:xfrm>
            <a:off x="1275840" y="716040"/>
            <a:ext cx="4273560" cy="5029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8" name="PlaceHolder 2"/>
          <p:cNvSpPr>
            <a:spLocks noGrp="1"/>
          </p:cNvSpPr>
          <p:nvPr>
            <p:ph/>
          </p:nvPr>
        </p:nvSpPr>
        <p:spPr>
          <a:xfrm>
            <a:off x="1275840" y="716040"/>
            <a:ext cx="4273560" cy="502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0"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51"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56"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57"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1275840" y="716040"/>
            <a:ext cx="4273560" cy="5029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9"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60"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61" name="PlaceHolder 4"/>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3"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64"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65" name="PlaceHolder 4"/>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7" name="PlaceHolder 2"/>
          <p:cNvSpPr>
            <a:spLocks noGrp="1"/>
          </p:cNvSpPr>
          <p:nvPr>
            <p:ph/>
          </p:nvPr>
        </p:nvSpPr>
        <p:spPr>
          <a:xfrm>
            <a:off x="1275840" y="7160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
        <p:nvSpPr>
          <p:cNvPr id="68" name="PlaceHolder 3"/>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0"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71"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72"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73" name="PlaceHolder 5"/>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p:nvPr>
        </p:nvSpPr>
        <p:spPr>
          <a:xfrm>
            <a:off x="127584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76" name="PlaceHolder 3"/>
          <p:cNvSpPr>
            <a:spLocks noGrp="1"/>
          </p:cNvSpPr>
          <p:nvPr>
            <p:ph/>
          </p:nvPr>
        </p:nvSpPr>
        <p:spPr>
          <a:xfrm>
            <a:off x="272088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77" name="PlaceHolder 4"/>
          <p:cNvSpPr>
            <a:spLocks noGrp="1"/>
          </p:cNvSpPr>
          <p:nvPr>
            <p:ph/>
          </p:nvPr>
        </p:nvSpPr>
        <p:spPr>
          <a:xfrm>
            <a:off x="416592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78" name="PlaceHolder 5"/>
          <p:cNvSpPr>
            <a:spLocks noGrp="1"/>
          </p:cNvSpPr>
          <p:nvPr>
            <p:ph/>
          </p:nvPr>
        </p:nvSpPr>
        <p:spPr>
          <a:xfrm>
            <a:off x="127584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79" name="PlaceHolder 6"/>
          <p:cNvSpPr>
            <a:spLocks noGrp="1"/>
          </p:cNvSpPr>
          <p:nvPr>
            <p:ph/>
          </p:nvPr>
        </p:nvSpPr>
        <p:spPr>
          <a:xfrm>
            <a:off x="272088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80" name="PlaceHolder 7"/>
          <p:cNvSpPr>
            <a:spLocks noGrp="1"/>
          </p:cNvSpPr>
          <p:nvPr>
            <p:ph/>
          </p:nvPr>
        </p:nvSpPr>
        <p:spPr>
          <a:xfrm>
            <a:off x="416592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subTitle"/>
          </p:nvPr>
        </p:nvSpPr>
        <p:spPr>
          <a:xfrm>
            <a:off x="1275840" y="716040"/>
            <a:ext cx="4273560" cy="5029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p:nvPr>
        </p:nvSpPr>
        <p:spPr>
          <a:xfrm>
            <a:off x="1275840" y="716040"/>
            <a:ext cx="4273560" cy="502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4"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95"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1275840" y="716040"/>
            <a:ext cx="4273560" cy="502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9"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00"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101"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3"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104"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05" name="PlaceHolder 4"/>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7"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08"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09" name="PlaceHolder 4"/>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1" name="PlaceHolder 2"/>
          <p:cNvSpPr>
            <a:spLocks noGrp="1"/>
          </p:cNvSpPr>
          <p:nvPr>
            <p:ph/>
          </p:nvPr>
        </p:nvSpPr>
        <p:spPr>
          <a:xfrm>
            <a:off x="1275840" y="7160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
        <p:nvSpPr>
          <p:cNvPr id="112" name="PlaceHolder 3"/>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4"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15"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16"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17" name="PlaceHolder 5"/>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9" name="PlaceHolder 2"/>
          <p:cNvSpPr>
            <a:spLocks noGrp="1"/>
          </p:cNvSpPr>
          <p:nvPr>
            <p:ph/>
          </p:nvPr>
        </p:nvSpPr>
        <p:spPr>
          <a:xfrm>
            <a:off x="127584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120" name="PlaceHolder 3"/>
          <p:cNvSpPr>
            <a:spLocks noGrp="1"/>
          </p:cNvSpPr>
          <p:nvPr>
            <p:ph/>
          </p:nvPr>
        </p:nvSpPr>
        <p:spPr>
          <a:xfrm>
            <a:off x="272088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121" name="PlaceHolder 4"/>
          <p:cNvSpPr>
            <a:spLocks noGrp="1"/>
          </p:cNvSpPr>
          <p:nvPr>
            <p:ph/>
          </p:nvPr>
        </p:nvSpPr>
        <p:spPr>
          <a:xfrm>
            <a:off x="416592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122" name="PlaceHolder 5"/>
          <p:cNvSpPr>
            <a:spLocks noGrp="1"/>
          </p:cNvSpPr>
          <p:nvPr>
            <p:ph/>
          </p:nvPr>
        </p:nvSpPr>
        <p:spPr>
          <a:xfrm>
            <a:off x="127584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123" name="PlaceHolder 6"/>
          <p:cNvSpPr>
            <a:spLocks noGrp="1"/>
          </p:cNvSpPr>
          <p:nvPr>
            <p:ph/>
          </p:nvPr>
        </p:nvSpPr>
        <p:spPr>
          <a:xfrm>
            <a:off x="272088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124" name="PlaceHolder 7"/>
          <p:cNvSpPr>
            <a:spLocks noGrp="1"/>
          </p:cNvSpPr>
          <p:nvPr>
            <p:ph/>
          </p:nvPr>
        </p:nvSpPr>
        <p:spPr>
          <a:xfrm>
            <a:off x="416592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8" name="PlaceHolder 2"/>
          <p:cNvSpPr>
            <a:spLocks noGrp="1"/>
          </p:cNvSpPr>
          <p:nvPr>
            <p:ph type="subTitle"/>
          </p:nvPr>
        </p:nvSpPr>
        <p:spPr>
          <a:xfrm>
            <a:off x="1275840" y="716040"/>
            <a:ext cx="4273560" cy="5029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0" name="PlaceHolder 2"/>
          <p:cNvSpPr>
            <a:spLocks noGrp="1"/>
          </p:cNvSpPr>
          <p:nvPr>
            <p:ph/>
          </p:nvPr>
        </p:nvSpPr>
        <p:spPr>
          <a:xfrm>
            <a:off x="1275840" y="716040"/>
            <a:ext cx="4273560" cy="502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11"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2"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143"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7"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48"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149"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1"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152"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53" name="PlaceHolder 4"/>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5"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56"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57" name="PlaceHolder 4"/>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9" name="PlaceHolder 2"/>
          <p:cNvSpPr>
            <a:spLocks noGrp="1"/>
          </p:cNvSpPr>
          <p:nvPr>
            <p:ph/>
          </p:nvPr>
        </p:nvSpPr>
        <p:spPr>
          <a:xfrm>
            <a:off x="1275840" y="7160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
        <p:nvSpPr>
          <p:cNvPr id="160" name="PlaceHolder 3"/>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2"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63"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64"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65" name="PlaceHolder 5"/>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7" name="PlaceHolder 2"/>
          <p:cNvSpPr>
            <a:spLocks noGrp="1"/>
          </p:cNvSpPr>
          <p:nvPr>
            <p:ph/>
          </p:nvPr>
        </p:nvSpPr>
        <p:spPr>
          <a:xfrm>
            <a:off x="127584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168" name="PlaceHolder 3"/>
          <p:cNvSpPr>
            <a:spLocks noGrp="1"/>
          </p:cNvSpPr>
          <p:nvPr>
            <p:ph/>
          </p:nvPr>
        </p:nvSpPr>
        <p:spPr>
          <a:xfrm>
            <a:off x="272088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169" name="PlaceHolder 4"/>
          <p:cNvSpPr>
            <a:spLocks noGrp="1"/>
          </p:cNvSpPr>
          <p:nvPr>
            <p:ph/>
          </p:nvPr>
        </p:nvSpPr>
        <p:spPr>
          <a:xfrm>
            <a:off x="416592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170" name="PlaceHolder 5"/>
          <p:cNvSpPr>
            <a:spLocks noGrp="1"/>
          </p:cNvSpPr>
          <p:nvPr>
            <p:ph/>
          </p:nvPr>
        </p:nvSpPr>
        <p:spPr>
          <a:xfrm>
            <a:off x="127584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171" name="PlaceHolder 6"/>
          <p:cNvSpPr>
            <a:spLocks noGrp="1"/>
          </p:cNvSpPr>
          <p:nvPr>
            <p:ph/>
          </p:nvPr>
        </p:nvSpPr>
        <p:spPr>
          <a:xfrm>
            <a:off x="272088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172" name="PlaceHolder 7"/>
          <p:cNvSpPr>
            <a:spLocks noGrp="1"/>
          </p:cNvSpPr>
          <p:nvPr>
            <p:ph/>
          </p:nvPr>
        </p:nvSpPr>
        <p:spPr>
          <a:xfrm>
            <a:off x="416592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9" name="PlaceHolder 2"/>
          <p:cNvSpPr>
            <a:spLocks noGrp="1"/>
          </p:cNvSpPr>
          <p:nvPr>
            <p:ph type="subTitle"/>
          </p:nvPr>
        </p:nvSpPr>
        <p:spPr>
          <a:xfrm>
            <a:off x="1275840" y="716040"/>
            <a:ext cx="4273560" cy="5029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81" name="PlaceHolder 2"/>
          <p:cNvSpPr>
            <a:spLocks noGrp="1"/>
          </p:cNvSpPr>
          <p:nvPr>
            <p:ph/>
          </p:nvPr>
        </p:nvSpPr>
        <p:spPr>
          <a:xfrm>
            <a:off x="1275840" y="716040"/>
            <a:ext cx="4273560" cy="502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83"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184"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88"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89"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190"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2"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193"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94" name="PlaceHolder 4"/>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6"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97"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98" name="PlaceHolder 4"/>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0" name="PlaceHolder 2"/>
          <p:cNvSpPr>
            <a:spLocks noGrp="1"/>
          </p:cNvSpPr>
          <p:nvPr>
            <p:ph/>
          </p:nvPr>
        </p:nvSpPr>
        <p:spPr>
          <a:xfrm>
            <a:off x="1275840" y="7160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
        <p:nvSpPr>
          <p:cNvPr id="201" name="PlaceHolder 3"/>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3"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04"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05"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06" name="PlaceHolder 5"/>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8" name="PlaceHolder 2"/>
          <p:cNvSpPr>
            <a:spLocks noGrp="1"/>
          </p:cNvSpPr>
          <p:nvPr>
            <p:ph/>
          </p:nvPr>
        </p:nvSpPr>
        <p:spPr>
          <a:xfrm>
            <a:off x="127584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209" name="PlaceHolder 3"/>
          <p:cNvSpPr>
            <a:spLocks noGrp="1"/>
          </p:cNvSpPr>
          <p:nvPr>
            <p:ph/>
          </p:nvPr>
        </p:nvSpPr>
        <p:spPr>
          <a:xfrm>
            <a:off x="272088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210" name="PlaceHolder 4"/>
          <p:cNvSpPr>
            <a:spLocks noGrp="1"/>
          </p:cNvSpPr>
          <p:nvPr>
            <p:ph/>
          </p:nvPr>
        </p:nvSpPr>
        <p:spPr>
          <a:xfrm>
            <a:off x="416592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211" name="PlaceHolder 5"/>
          <p:cNvSpPr>
            <a:spLocks noGrp="1"/>
          </p:cNvSpPr>
          <p:nvPr>
            <p:ph/>
          </p:nvPr>
        </p:nvSpPr>
        <p:spPr>
          <a:xfrm>
            <a:off x="127584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212" name="PlaceHolder 6"/>
          <p:cNvSpPr>
            <a:spLocks noGrp="1"/>
          </p:cNvSpPr>
          <p:nvPr>
            <p:ph/>
          </p:nvPr>
        </p:nvSpPr>
        <p:spPr>
          <a:xfrm>
            <a:off x="272088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213" name="PlaceHolder 7"/>
          <p:cNvSpPr>
            <a:spLocks noGrp="1"/>
          </p:cNvSpPr>
          <p:nvPr>
            <p:ph/>
          </p:nvPr>
        </p:nvSpPr>
        <p:spPr>
          <a:xfrm>
            <a:off x="416592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28" name="PlaceHolder 2"/>
          <p:cNvSpPr>
            <a:spLocks noGrp="1"/>
          </p:cNvSpPr>
          <p:nvPr>
            <p:ph type="subTitle"/>
          </p:nvPr>
        </p:nvSpPr>
        <p:spPr>
          <a:xfrm>
            <a:off x="1275840" y="716040"/>
            <a:ext cx="4273560" cy="5029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0" name="PlaceHolder 2"/>
          <p:cNvSpPr>
            <a:spLocks noGrp="1"/>
          </p:cNvSpPr>
          <p:nvPr>
            <p:ph/>
          </p:nvPr>
        </p:nvSpPr>
        <p:spPr>
          <a:xfrm>
            <a:off x="1275840" y="716040"/>
            <a:ext cx="4273560" cy="502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2"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233"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7"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38"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239"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41"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242"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43" name="PlaceHolder 4"/>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45"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46"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47" name="PlaceHolder 4"/>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16"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17"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49" name="PlaceHolder 2"/>
          <p:cNvSpPr>
            <a:spLocks noGrp="1"/>
          </p:cNvSpPr>
          <p:nvPr>
            <p:ph/>
          </p:nvPr>
        </p:nvSpPr>
        <p:spPr>
          <a:xfrm>
            <a:off x="1275840" y="7160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
        <p:nvSpPr>
          <p:cNvPr id="250" name="PlaceHolder 3"/>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52"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53"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54"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55" name="PlaceHolder 5"/>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57" name="PlaceHolder 2"/>
          <p:cNvSpPr>
            <a:spLocks noGrp="1"/>
          </p:cNvSpPr>
          <p:nvPr>
            <p:ph/>
          </p:nvPr>
        </p:nvSpPr>
        <p:spPr>
          <a:xfrm>
            <a:off x="127584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258" name="PlaceHolder 3"/>
          <p:cNvSpPr>
            <a:spLocks noGrp="1"/>
          </p:cNvSpPr>
          <p:nvPr>
            <p:ph/>
          </p:nvPr>
        </p:nvSpPr>
        <p:spPr>
          <a:xfrm>
            <a:off x="272088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259" name="PlaceHolder 4"/>
          <p:cNvSpPr>
            <a:spLocks noGrp="1"/>
          </p:cNvSpPr>
          <p:nvPr>
            <p:ph/>
          </p:nvPr>
        </p:nvSpPr>
        <p:spPr>
          <a:xfrm>
            <a:off x="416592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260" name="PlaceHolder 5"/>
          <p:cNvSpPr>
            <a:spLocks noGrp="1"/>
          </p:cNvSpPr>
          <p:nvPr>
            <p:ph/>
          </p:nvPr>
        </p:nvSpPr>
        <p:spPr>
          <a:xfrm>
            <a:off x="127584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261" name="PlaceHolder 6"/>
          <p:cNvSpPr>
            <a:spLocks noGrp="1"/>
          </p:cNvSpPr>
          <p:nvPr>
            <p:ph/>
          </p:nvPr>
        </p:nvSpPr>
        <p:spPr>
          <a:xfrm>
            <a:off x="272088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262" name="PlaceHolder 7"/>
          <p:cNvSpPr>
            <a:spLocks noGrp="1"/>
          </p:cNvSpPr>
          <p:nvPr>
            <p:ph/>
          </p:nvPr>
        </p:nvSpPr>
        <p:spPr>
          <a:xfrm>
            <a:off x="416592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6" name="PlaceHolder 2"/>
          <p:cNvSpPr>
            <a:spLocks noGrp="1"/>
          </p:cNvSpPr>
          <p:nvPr>
            <p:ph type="subTitle"/>
          </p:nvPr>
        </p:nvSpPr>
        <p:spPr>
          <a:xfrm>
            <a:off x="1275840" y="716040"/>
            <a:ext cx="4273560" cy="5029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8" name="PlaceHolder 2"/>
          <p:cNvSpPr>
            <a:spLocks noGrp="1"/>
          </p:cNvSpPr>
          <p:nvPr>
            <p:ph/>
          </p:nvPr>
        </p:nvSpPr>
        <p:spPr>
          <a:xfrm>
            <a:off x="1275840" y="716040"/>
            <a:ext cx="4273560" cy="502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0"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281"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5"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86"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287"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20"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1" name="PlaceHolder 4"/>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89"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290"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91" name="PlaceHolder 4"/>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93"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94"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95" name="PlaceHolder 4"/>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97" name="PlaceHolder 2"/>
          <p:cNvSpPr>
            <a:spLocks noGrp="1"/>
          </p:cNvSpPr>
          <p:nvPr>
            <p:ph/>
          </p:nvPr>
        </p:nvSpPr>
        <p:spPr>
          <a:xfrm>
            <a:off x="1275840" y="7160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
        <p:nvSpPr>
          <p:cNvPr id="298" name="PlaceHolder 3"/>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0"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01"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02"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03" name="PlaceHolder 5"/>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5" name="PlaceHolder 2"/>
          <p:cNvSpPr>
            <a:spLocks noGrp="1"/>
          </p:cNvSpPr>
          <p:nvPr>
            <p:ph/>
          </p:nvPr>
        </p:nvSpPr>
        <p:spPr>
          <a:xfrm>
            <a:off x="127584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06" name="PlaceHolder 3"/>
          <p:cNvSpPr>
            <a:spLocks noGrp="1"/>
          </p:cNvSpPr>
          <p:nvPr>
            <p:ph/>
          </p:nvPr>
        </p:nvSpPr>
        <p:spPr>
          <a:xfrm>
            <a:off x="272088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07" name="PlaceHolder 4"/>
          <p:cNvSpPr>
            <a:spLocks noGrp="1"/>
          </p:cNvSpPr>
          <p:nvPr>
            <p:ph/>
          </p:nvPr>
        </p:nvSpPr>
        <p:spPr>
          <a:xfrm>
            <a:off x="416592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08" name="PlaceHolder 5"/>
          <p:cNvSpPr>
            <a:spLocks noGrp="1"/>
          </p:cNvSpPr>
          <p:nvPr>
            <p:ph/>
          </p:nvPr>
        </p:nvSpPr>
        <p:spPr>
          <a:xfrm>
            <a:off x="127584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09" name="PlaceHolder 6"/>
          <p:cNvSpPr>
            <a:spLocks noGrp="1"/>
          </p:cNvSpPr>
          <p:nvPr>
            <p:ph/>
          </p:nvPr>
        </p:nvSpPr>
        <p:spPr>
          <a:xfrm>
            <a:off x="272088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10" name="PlaceHolder 7"/>
          <p:cNvSpPr>
            <a:spLocks noGrp="1"/>
          </p:cNvSpPr>
          <p:nvPr>
            <p:ph/>
          </p:nvPr>
        </p:nvSpPr>
        <p:spPr>
          <a:xfrm>
            <a:off x="416592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25" name="PlaceHolder 2"/>
          <p:cNvSpPr>
            <a:spLocks noGrp="1"/>
          </p:cNvSpPr>
          <p:nvPr>
            <p:ph type="subTitle"/>
          </p:nvPr>
        </p:nvSpPr>
        <p:spPr>
          <a:xfrm>
            <a:off x="1275840" y="716040"/>
            <a:ext cx="4273560" cy="50292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27" name="PlaceHolder 2"/>
          <p:cNvSpPr>
            <a:spLocks noGrp="1"/>
          </p:cNvSpPr>
          <p:nvPr>
            <p:ph/>
          </p:nvPr>
        </p:nvSpPr>
        <p:spPr>
          <a:xfrm>
            <a:off x="1275840" y="716040"/>
            <a:ext cx="4273560" cy="50292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29"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330"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4"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25" name="PlaceHolder 4"/>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34"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35" name="PlaceHolder 3"/>
          <p:cNvSpPr>
            <a:spLocks noGrp="1"/>
          </p:cNvSpPr>
          <p:nvPr>
            <p:ph/>
          </p:nvPr>
        </p:nvSpPr>
        <p:spPr>
          <a:xfrm>
            <a:off x="346608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336"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38" name="PlaceHolder 2"/>
          <p:cNvSpPr>
            <a:spLocks noGrp="1"/>
          </p:cNvSpPr>
          <p:nvPr>
            <p:ph/>
          </p:nvPr>
        </p:nvSpPr>
        <p:spPr>
          <a:xfrm>
            <a:off x="1275840" y="716040"/>
            <a:ext cx="2085480" cy="502920"/>
          </a:xfrm>
          <a:prstGeom prst="rect">
            <a:avLst/>
          </a:prstGeom>
          <a:noFill/>
          <a:ln w="0">
            <a:noFill/>
          </a:ln>
        </p:spPr>
        <p:txBody>
          <a:bodyPr lIns="0" rIns="0" tIns="0" bIns="0" anchor="t">
            <a:normAutofit fontScale="67000"/>
          </a:bodyPr>
          <a:p>
            <a:pPr>
              <a:lnSpc>
                <a:spcPct val="90000"/>
              </a:lnSpc>
              <a:spcBef>
                <a:spcPts val="1417"/>
              </a:spcBef>
              <a:buNone/>
            </a:pPr>
            <a:endParaRPr b="0" lang="en-US" sz="2800" spc="-1" strike="noStrike">
              <a:solidFill>
                <a:srgbClr val="000000"/>
              </a:solidFill>
              <a:latin typeface="Montserrat Light"/>
            </a:endParaRPr>
          </a:p>
        </p:txBody>
      </p:sp>
      <p:sp>
        <p:nvSpPr>
          <p:cNvPr id="339"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40" name="PlaceHolder 4"/>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42"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43"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44" name="PlaceHolder 4"/>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46" name="PlaceHolder 2"/>
          <p:cNvSpPr>
            <a:spLocks noGrp="1"/>
          </p:cNvSpPr>
          <p:nvPr>
            <p:ph/>
          </p:nvPr>
        </p:nvSpPr>
        <p:spPr>
          <a:xfrm>
            <a:off x="1275840" y="7160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
        <p:nvSpPr>
          <p:cNvPr id="347" name="PlaceHolder 3"/>
          <p:cNvSpPr>
            <a:spLocks noGrp="1"/>
          </p:cNvSpPr>
          <p:nvPr>
            <p:ph/>
          </p:nvPr>
        </p:nvSpPr>
        <p:spPr>
          <a:xfrm>
            <a:off x="1275840" y="978840"/>
            <a:ext cx="4273560" cy="239760"/>
          </a:xfrm>
          <a:prstGeom prst="rect">
            <a:avLst/>
          </a:prstGeom>
          <a:noFill/>
          <a:ln w="0">
            <a:noFill/>
          </a:ln>
        </p:spPr>
        <p:txBody>
          <a:bodyPr lIns="0" rIns="0" tIns="0" bIns="0" anchor="t">
            <a:normAutofit fontScale="64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49" name="PlaceHolder 2"/>
          <p:cNvSpPr>
            <a:spLocks noGrp="1"/>
          </p:cNvSpPr>
          <p:nvPr>
            <p:ph/>
          </p:nvPr>
        </p:nvSpPr>
        <p:spPr>
          <a:xfrm>
            <a:off x="127584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50" name="PlaceHolder 3"/>
          <p:cNvSpPr>
            <a:spLocks noGrp="1"/>
          </p:cNvSpPr>
          <p:nvPr>
            <p:ph/>
          </p:nvPr>
        </p:nvSpPr>
        <p:spPr>
          <a:xfrm>
            <a:off x="3466080" y="7160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51" name="PlaceHolder 4"/>
          <p:cNvSpPr>
            <a:spLocks noGrp="1"/>
          </p:cNvSpPr>
          <p:nvPr>
            <p:ph/>
          </p:nvPr>
        </p:nvSpPr>
        <p:spPr>
          <a:xfrm>
            <a:off x="127584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
        <p:nvSpPr>
          <p:cNvPr id="352" name="PlaceHolder 5"/>
          <p:cNvSpPr>
            <a:spLocks noGrp="1"/>
          </p:cNvSpPr>
          <p:nvPr>
            <p:ph/>
          </p:nvPr>
        </p:nvSpPr>
        <p:spPr>
          <a:xfrm>
            <a:off x="3466080" y="978840"/>
            <a:ext cx="2085480" cy="239760"/>
          </a:xfrm>
          <a:prstGeom prst="rect">
            <a:avLst/>
          </a:prstGeom>
          <a:noFill/>
          <a:ln w="0">
            <a:noFill/>
          </a:ln>
        </p:spPr>
        <p:txBody>
          <a:bodyPr lIns="0" rIns="0" tIns="0" bIns="0" anchor="t">
            <a:normAutofit fontScale="62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4" name="PlaceHolder 2"/>
          <p:cNvSpPr>
            <a:spLocks noGrp="1"/>
          </p:cNvSpPr>
          <p:nvPr>
            <p:ph/>
          </p:nvPr>
        </p:nvSpPr>
        <p:spPr>
          <a:xfrm>
            <a:off x="127584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55" name="PlaceHolder 3"/>
          <p:cNvSpPr>
            <a:spLocks noGrp="1"/>
          </p:cNvSpPr>
          <p:nvPr>
            <p:ph/>
          </p:nvPr>
        </p:nvSpPr>
        <p:spPr>
          <a:xfrm>
            <a:off x="272088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56" name="PlaceHolder 4"/>
          <p:cNvSpPr>
            <a:spLocks noGrp="1"/>
          </p:cNvSpPr>
          <p:nvPr>
            <p:ph/>
          </p:nvPr>
        </p:nvSpPr>
        <p:spPr>
          <a:xfrm>
            <a:off x="4165920" y="7160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57" name="PlaceHolder 5"/>
          <p:cNvSpPr>
            <a:spLocks noGrp="1"/>
          </p:cNvSpPr>
          <p:nvPr>
            <p:ph/>
          </p:nvPr>
        </p:nvSpPr>
        <p:spPr>
          <a:xfrm>
            <a:off x="127584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58" name="PlaceHolder 6"/>
          <p:cNvSpPr>
            <a:spLocks noGrp="1"/>
          </p:cNvSpPr>
          <p:nvPr>
            <p:ph/>
          </p:nvPr>
        </p:nvSpPr>
        <p:spPr>
          <a:xfrm>
            <a:off x="272088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
        <p:nvSpPr>
          <p:cNvPr id="359" name="PlaceHolder 7"/>
          <p:cNvSpPr>
            <a:spLocks noGrp="1"/>
          </p:cNvSpPr>
          <p:nvPr>
            <p:ph/>
          </p:nvPr>
        </p:nvSpPr>
        <p:spPr>
          <a:xfrm>
            <a:off x="4165920" y="978840"/>
            <a:ext cx="1375920" cy="239760"/>
          </a:xfrm>
          <a:prstGeom prst="rect">
            <a:avLst/>
          </a:prstGeom>
          <a:noFill/>
          <a:ln w="0">
            <a:noFill/>
          </a:ln>
        </p:spPr>
        <p:txBody>
          <a:bodyPr lIns="0" rIns="0" tIns="0" bIns="0" anchor="t">
            <a:normAutofit fontScale="40000"/>
          </a:bodyPr>
          <a:p>
            <a:pPr>
              <a:lnSpc>
                <a:spcPct val="90000"/>
              </a:lnSpc>
              <a:spcBef>
                <a:spcPts val="1417"/>
              </a:spcBef>
              <a:buNone/>
            </a:pPr>
            <a:endParaRPr b="0" lang="en-US" sz="2800" spc="-1" strike="noStrike">
              <a:solidFill>
                <a:srgbClr val="000000"/>
              </a:solidFill>
              <a:latin typeface="Montserrat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slideLayout" Target="../slideLayouts/slideLayout37.xml"/><Relationship Id="rId11" Type="http://schemas.openxmlformats.org/officeDocument/2006/relationships/slideLayout" Target="../slideLayouts/slideLayout38.xml"/><Relationship Id="rId12" Type="http://schemas.openxmlformats.org/officeDocument/2006/relationships/slideLayout" Target="../slideLayouts/slideLayout39.xml"/><Relationship Id="rId13" Type="http://schemas.openxmlformats.org/officeDocument/2006/relationships/slideLayout" Target="../slideLayouts/slideLayout40.xml"/><Relationship Id="rId14" Type="http://schemas.openxmlformats.org/officeDocument/2006/relationships/slideLayout" Target="../slideLayouts/slideLayout41.xml"/><Relationship Id="rId15" Type="http://schemas.openxmlformats.org/officeDocument/2006/relationships/slideLayout" Target="../slideLayouts/slideLayout42.xml"/><Relationship Id="rId16" Type="http://schemas.openxmlformats.org/officeDocument/2006/relationships/slideLayout" Target="../slideLayouts/slideLayout43.xml"/><Relationship Id="rId17" Type="http://schemas.openxmlformats.org/officeDocument/2006/relationships/slideLayout" Target="../slideLayouts/slideLayout44.xml"/><Relationship Id="rId18" Type="http://schemas.openxmlformats.org/officeDocument/2006/relationships/slideLayout" Target="../slideLayouts/slideLayout45.xml"/><Relationship Id="rId19" Type="http://schemas.openxmlformats.org/officeDocument/2006/relationships/slideLayout" Target="../slideLayouts/slideLayout46.xml"/><Relationship Id="rId20" Type="http://schemas.openxmlformats.org/officeDocument/2006/relationships/slideLayout" Target="../slideLayouts/slideLayout47.xml"/><Relationship Id="rId21"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slideLayout" Target="../slideLayouts/slideLayout61.xml"/><Relationship Id="rId11" Type="http://schemas.openxmlformats.org/officeDocument/2006/relationships/slideLayout" Target="../slideLayouts/slideLayout62.xml"/><Relationship Id="rId12" Type="http://schemas.openxmlformats.org/officeDocument/2006/relationships/slideLayout" Target="../slideLayouts/slideLayout63.xml"/><Relationship Id="rId13" Type="http://schemas.openxmlformats.org/officeDocument/2006/relationships/slideLayout" Target="../slideLayouts/slideLayout64.xml"/><Relationship Id="rId14" Type="http://schemas.openxmlformats.org/officeDocument/2006/relationships/slideLayout" Target="../slideLayouts/slideLayout65.xml"/><Relationship Id="rId15" Type="http://schemas.openxmlformats.org/officeDocument/2006/relationships/slideLayout" Target="../slideLayouts/slideLayout66.xml"/><Relationship Id="rId16" Type="http://schemas.openxmlformats.org/officeDocument/2006/relationships/slideLayout" Target="../slideLayouts/slideLayout67.xml"/><Relationship Id="rId17" Type="http://schemas.openxmlformats.org/officeDocument/2006/relationships/slideLayout" Target="../slideLayouts/slideLayout68.xml"/><Relationship Id="rId18" Type="http://schemas.openxmlformats.org/officeDocument/2006/relationships/slideLayout" Target="../slideLayouts/slideLayout69.xml"/><Relationship Id="rId19" Type="http://schemas.openxmlformats.org/officeDocument/2006/relationships/slideLayout" Target="../slideLayouts/slideLayout70.xml"/><Relationship Id="rId20" Type="http://schemas.openxmlformats.org/officeDocument/2006/relationships/slideLayout" Target="../slideLayouts/slideLayout71.xml"/><Relationship Id="rId21"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slideLayout" Target="../slideLayouts/slideLayout85.xml"/><Relationship Id="rId11" Type="http://schemas.openxmlformats.org/officeDocument/2006/relationships/slideLayout" Target="../slideLayouts/slideLayout86.xml"/><Relationship Id="rId12" Type="http://schemas.openxmlformats.org/officeDocument/2006/relationships/slideLayout" Target="../slideLayouts/slideLayout87.xml"/><Relationship Id="rId13" Type="http://schemas.openxmlformats.org/officeDocument/2006/relationships/slideLayout" Target="../slideLayouts/slideLayout88.xml"/><Relationship Id="rId14" Type="http://schemas.openxmlformats.org/officeDocument/2006/relationships/slideLayout" Target="../slideLayouts/slideLayout89.xml"/><Relationship Id="rId15" Type="http://schemas.openxmlformats.org/officeDocument/2006/relationships/slideLayout" Target="../slideLayouts/slideLayout90.xml"/><Relationship Id="rId16" Type="http://schemas.openxmlformats.org/officeDocument/2006/relationships/slideLayout" Target="../slideLayouts/slideLayout91.xml"/><Relationship Id="rId17" Type="http://schemas.openxmlformats.org/officeDocument/2006/relationships/slideLayout" Target="../slideLayouts/slideLayout92.xml"/><Relationship Id="rId18" Type="http://schemas.openxmlformats.org/officeDocument/2006/relationships/slideLayout" Target="../slideLayouts/slideLayout93.xml"/><Relationship Id="rId19" Type="http://schemas.openxmlformats.org/officeDocument/2006/relationships/slideLayout" Target="../slideLayouts/slideLayout94.xml"/><Relationship Id="rId20" Type="http://schemas.openxmlformats.org/officeDocument/2006/relationships/slideLayout" Target="../slideLayouts/slideLayout95.xml"/><Relationship Id="rId21"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A close-up of a logo&#10;&#10;Description automatically generated with low confidence"/>
          <p:cNvPicPr/>
          <p:nvPr/>
        </p:nvPicPr>
        <p:blipFill>
          <a:blip r:embed="rId2"/>
          <a:stretch/>
        </p:blipFill>
        <p:spPr>
          <a:xfrm>
            <a:off x="4987080" y="822960"/>
            <a:ext cx="6681960" cy="4623840"/>
          </a:xfrm>
          <a:prstGeom prst="rect">
            <a:avLst/>
          </a:prstGeom>
          <a:ln w="0">
            <a:noFill/>
          </a:ln>
        </p:spPr>
      </p:pic>
      <p:sp>
        <p:nvSpPr>
          <p:cNvPr id="1" name="PlaceHolder 1"/>
          <p:cNvSpPr>
            <a:spLocks noGrp="1"/>
          </p:cNvSpPr>
          <p:nvPr>
            <p:ph type="title"/>
          </p:nvPr>
        </p:nvSpPr>
        <p:spPr>
          <a:xfrm>
            <a:off x="741600" y="3429000"/>
            <a:ext cx="7892640" cy="2017800"/>
          </a:xfrm>
          <a:prstGeom prst="rect">
            <a:avLst/>
          </a:prstGeom>
          <a:noFill/>
          <a:ln w="0">
            <a:noFill/>
          </a:ln>
        </p:spPr>
        <p:txBody>
          <a:bodyPr lIns="90000" rIns="90000" tIns="45000" bIns="45000" anchor="t">
            <a:normAutofit/>
          </a:bodyPr>
          <a:p>
            <a:pPr>
              <a:lnSpc>
                <a:spcPct val="90000"/>
              </a:lnSpc>
              <a:buNone/>
            </a:pPr>
            <a:r>
              <a:rPr b="1" lang="en-GB" sz="4000" spc="-1" strike="noStrike">
                <a:solidFill>
                  <a:srgbClr val="26abc5"/>
                </a:solidFill>
                <a:latin typeface="Montserrat"/>
              </a:rPr>
              <a:t>Presentation Title</a:t>
            </a:r>
            <a:endParaRPr b="0" lang="en-US" sz="4000" spc="-1" strike="noStrike">
              <a:solidFill>
                <a:srgbClr val="000000"/>
              </a:solidFill>
              <a:latin typeface="Calibri"/>
            </a:endParaRPr>
          </a:p>
        </p:txBody>
      </p:sp>
      <p:pic>
        <p:nvPicPr>
          <p:cNvPr id="2" name="Picture 16" descr=""/>
          <p:cNvPicPr/>
          <p:nvPr/>
        </p:nvPicPr>
        <p:blipFill>
          <a:blip r:embed="rId3"/>
          <a:stretch/>
        </p:blipFill>
        <p:spPr>
          <a:xfrm>
            <a:off x="851040" y="1679040"/>
            <a:ext cx="2011320" cy="1005480"/>
          </a:xfrm>
          <a:prstGeom prst="rect">
            <a:avLst/>
          </a:prstGeom>
          <a:ln w="0">
            <a:noFill/>
          </a:ln>
        </p:spPr>
      </p:pic>
      <p:pic>
        <p:nvPicPr>
          <p:cNvPr id="3" name="Picture 18" descr="Graphical user interface&#10;&#10;Description automatically generated with low confidence"/>
          <p:cNvPicPr/>
          <p:nvPr/>
        </p:nvPicPr>
        <p:blipFill>
          <a:blip r:embed="rId4"/>
          <a:stretch/>
        </p:blipFill>
        <p:spPr>
          <a:xfrm>
            <a:off x="851040" y="4685040"/>
            <a:ext cx="10489680" cy="2095200"/>
          </a:xfrm>
          <a:prstGeom prst="rect">
            <a:avLst/>
          </a:prstGeom>
          <a:ln w="0">
            <a:noFill/>
          </a:ln>
        </p:spPr>
      </p:pic>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Montserrat Light"/>
              </a:rPr>
              <a:t>Click to edit the outline text format</a:t>
            </a:r>
            <a:endParaRPr b="0" lang="en-US" sz="2800" spc="-1" strike="noStrike">
              <a:solidFill>
                <a:srgbClr val="000000"/>
              </a:solidFill>
              <a:latin typeface="Montserrat Light"/>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Montserrat Light"/>
              </a:rPr>
              <a:t>Second Outline Level</a:t>
            </a:r>
            <a:endParaRPr b="0" lang="en-US" sz="2000" spc="-1" strike="noStrike">
              <a:solidFill>
                <a:srgbClr val="000000"/>
              </a:solidFill>
              <a:latin typeface="Montserrat Light"/>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Montserrat Light"/>
              </a:rPr>
              <a:t>Third Outline Level</a:t>
            </a:r>
            <a:endParaRPr b="0" lang="en-US" sz="1800" spc="-1" strike="noStrike">
              <a:solidFill>
                <a:srgbClr val="000000"/>
              </a:solidFill>
              <a:latin typeface="Montserrat Light"/>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Montserrat Light"/>
              </a:rPr>
              <a:t>Fourth Outline Level</a:t>
            </a:r>
            <a:endParaRPr b="0" lang="en-US" sz="1800" spc="-1" strike="noStrike">
              <a:solidFill>
                <a:srgbClr val="000000"/>
              </a:solidFill>
              <a:latin typeface="Montserrat Light"/>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Montserrat Light"/>
              </a:rPr>
              <a:t>Fifth Outline Level</a:t>
            </a:r>
            <a:endParaRPr b="0" lang="en-US" sz="2000" spc="-1" strike="noStrike">
              <a:solidFill>
                <a:srgbClr val="000000"/>
              </a:solidFill>
              <a:latin typeface="Montserrat Light"/>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Montserrat Light"/>
              </a:rPr>
              <a:t>Sixth Outline Level</a:t>
            </a:r>
            <a:endParaRPr b="0" lang="en-US" sz="2000" spc="-1" strike="noStrike">
              <a:solidFill>
                <a:srgbClr val="000000"/>
              </a:solidFill>
              <a:latin typeface="Montserrat Light"/>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Montserrat Light"/>
              </a:rPr>
              <a:t>Seventh Outline Level</a:t>
            </a:r>
            <a:endParaRPr b="0" lang="en-US" sz="2000" spc="-1" strike="noStrike">
              <a:solidFill>
                <a:srgbClr val="000000"/>
              </a:solidFill>
              <a:latin typeface="Montserrat Light"/>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12" descr="A picture containing indoor, dark&#10;&#10;Description automatically generated"/>
          <p:cNvPicPr/>
          <p:nvPr/>
        </p:nvPicPr>
        <p:blipFill>
          <a:blip r:embed="rId2"/>
          <a:stretch/>
        </p:blipFill>
        <p:spPr>
          <a:xfrm>
            <a:off x="11353680" y="295920"/>
            <a:ext cx="537840" cy="369000"/>
          </a:xfrm>
          <a:prstGeom prst="rect">
            <a:avLst/>
          </a:prstGeom>
          <a:ln w="0">
            <a:noFill/>
          </a:ln>
        </p:spPr>
      </p:pic>
      <p:pic>
        <p:nvPicPr>
          <p:cNvPr id="42" name="Picture 6" descr=""/>
          <p:cNvPicPr/>
          <p:nvPr/>
        </p:nvPicPr>
        <p:blipFill>
          <a:blip r:embed="rId3"/>
          <a:stretch/>
        </p:blipFill>
        <p:spPr>
          <a:xfrm>
            <a:off x="793800" y="6629400"/>
            <a:ext cx="10604160" cy="228240"/>
          </a:xfrm>
          <a:prstGeom prst="rect">
            <a:avLst/>
          </a:prstGeom>
          <a:ln w="0">
            <a:noFill/>
          </a:ln>
        </p:spPr>
      </p:pic>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Montserrat Light"/>
              </a:rPr>
              <a:t>Click to edit the outline text format</a:t>
            </a:r>
            <a:endParaRPr b="0" lang="en-US" sz="2800" spc="-1" strike="noStrike">
              <a:solidFill>
                <a:srgbClr val="000000"/>
              </a:solidFill>
              <a:latin typeface="Montserrat Light"/>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Montserrat Light"/>
              </a:rPr>
              <a:t>Second Outline Level</a:t>
            </a:r>
            <a:endParaRPr b="0" lang="en-US" sz="2000" spc="-1" strike="noStrike">
              <a:solidFill>
                <a:srgbClr val="000000"/>
              </a:solidFill>
              <a:latin typeface="Montserrat Light"/>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Montserrat Light"/>
              </a:rPr>
              <a:t>Third Outline Level</a:t>
            </a:r>
            <a:endParaRPr b="0" lang="en-US" sz="1800" spc="-1" strike="noStrike">
              <a:solidFill>
                <a:srgbClr val="000000"/>
              </a:solidFill>
              <a:latin typeface="Montserrat Light"/>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Montserrat Light"/>
              </a:rPr>
              <a:t>Fourth Outline Level</a:t>
            </a:r>
            <a:endParaRPr b="0" lang="en-US" sz="1800" spc="-1" strike="noStrike">
              <a:solidFill>
                <a:srgbClr val="000000"/>
              </a:solidFill>
              <a:latin typeface="Montserrat Light"/>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Montserrat Light"/>
              </a:rPr>
              <a:t>Fifth Outline Level</a:t>
            </a:r>
            <a:endParaRPr b="0" lang="en-US" sz="2000" spc="-1" strike="noStrike">
              <a:solidFill>
                <a:srgbClr val="000000"/>
              </a:solidFill>
              <a:latin typeface="Montserrat Light"/>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Montserrat Light"/>
              </a:rPr>
              <a:t>Sixth Outline Level</a:t>
            </a:r>
            <a:endParaRPr b="0" lang="en-US" sz="2000" spc="-1" strike="noStrike">
              <a:solidFill>
                <a:srgbClr val="000000"/>
              </a:solidFill>
              <a:latin typeface="Montserrat Light"/>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Montserrat Light"/>
              </a:rPr>
              <a:t>Seventh Outline Level</a:t>
            </a:r>
            <a:endParaRPr b="0" lang="en-US" sz="2000" spc="-1" strike="noStrike">
              <a:solidFill>
                <a:srgbClr val="000000"/>
              </a:solidFill>
              <a:latin typeface="Montserrat Light"/>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Picture 12" descr="A picture containing indoor, dark&#10;&#10;Description automatically generated"/>
          <p:cNvPicPr/>
          <p:nvPr/>
        </p:nvPicPr>
        <p:blipFill>
          <a:blip r:embed="rId2"/>
          <a:stretch/>
        </p:blipFill>
        <p:spPr>
          <a:xfrm>
            <a:off x="11353680" y="295920"/>
            <a:ext cx="537840" cy="369000"/>
          </a:xfrm>
          <a:prstGeom prst="rect">
            <a:avLst/>
          </a:prstGeom>
          <a:ln w="0">
            <a:noFill/>
          </a:ln>
        </p:spPr>
      </p:pic>
      <p:pic>
        <p:nvPicPr>
          <p:cNvPr id="82" name="Picture 32" descr="A screenshot of a computer&#10;&#10;Description automatically generated with medium confidence"/>
          <p:cNvPicPr/>
          <p:nvPr/>
        </p:nvPicPr>
        <p:blipFill>
          <a:blip r:embed="rId3"/>
          <a:stretch/>
        </p:blipFill>
        <p:spPr>
          <a:xfrm>
            <a:off x="6533280" y="658440"/>
            <a:ext cx="4820040" cy="5540400"/>
          </a:xfrm>
          <a:prstGeom prst="rect">
            <a:avLst/>
          </a:prstGeom>
          <a:ln w="0">
            <a:noFill/>
          </a:ln>
        </p:spPr>
      </p:pic>
      <p:sp>
        <p:nvSpPr>
          <p:cNvPr id="83" name="PlaceHolder 1"/>
          <p:cNvSpPr>
            <a:spLocks noGrp="1"/>
          </p:cNvSpPr>
          <p:nvPr>
            <p:ph type="body"/>
          </p:nvPr>
        </p:nvSpPr>
        <p:spPr>
          <a:xfrm>
            <a:off x="6095880" y="1549440"/>
            <a:ext cx="3872520" cy="4109400"/>
          </a:xfrm>
          <a:prstGeom prst="rect">
            <a:avLst/>
          </a:prstGeom>
          <a:noFill/>
          <a:ln w="0">
            <a:noFill/>
          </a:ln>
        </p:spPr>
        <p:txBody>
          <a:bodyPr lIns="90000" rIns="90000" tIns="45000" bIns="45000" anchor="t">
            <a:noAutofit/>
          </a:bodyPr>
          <a:p>
            <a:pPr>
              <a:lnSpc>
                <a:spcPct val="100000"/>
              </a:lnSpc>
              <a:spcBef>
                <a:spcPts val="1001"/>
              </a:spcBef>
              <a:buNone/>
              <a:tabLst>
                <a:tab algn="l" pos="0"/>
              </a:tabLst>
            </a:pPr>
            <a:r>
              <a:rPr b="1" lang="en-GB" sz="3800" spc="-1" strike="noStrike">
                <a:solidFill>
                  <a:srgbClr val="26abc5"/>
                </a:solidFill>
                <a:latin typeface="Montserrat"/>
              </a:rPr>
              <a:t>We’re the trusted tech partner for the businesses of future.</a:t>
            </a:r>
            <a:endParaRPr b="0" lang="en-US" sz="3800" spc="-1" strike="noStrike">
              <a:solidFill>
                <a:srgbClr val="000000"/>
              </a:solidFill>
              <a:latin typeface="Montserrat Light"/>
            </a:endParaRPr>
          </a:p>
        </p:txBody>
      </p:sp>
      <p:sp>
        <p:nvSpPr>
          <p:cNvPr id="84" name="PlaceHolder 2"/>
          <p:cNvSpPr>
            <a:spLocks noGrp="1"/>
          </p:cNvSpPr>
          <p:nvPr>
            <p:ph type="body"/>
          </p:nvPr>
        </p:nvSpPr>
        <p:spPr>
          <a:xfrm>
            <a:off x="1275840" y="716040"/>
            <a:ext cx="427356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GB" sz="3200" spc="-1" strike="noStrike">
                <a:solidFill>
                  <a:srgbClr val="4d186e"/>
                </a:solidFill>
                <a:latin typeface="Montserrat"/>
              </a:rPr>
              <a:t>About us</a:t>
            </a:r>
            <a:endParaRPr b="0" lang="en-US" sz="3200" spc="-1" strike="noStrike">
              <a:solidFill>
                <a:srgbClr val="000000"/>
              </a:solidFill>
              <a:latin typeface="Montserrat Light"/>
            </a:endParaRPr>
          </a:p>
        </p:txBody>
      </p:sp>
      <p:pic>
        <p:nvPicPr>
          <p:cNvPr id="85" name="Picture 45" descr=""/>
          <p:cNvPicPr/>
          <p:nvPr/>
        </p:nvPicPr>
        <p:blipFill>
          <a:blip r:embed="rId4"/>
          <a:stretch/>
        </p:blipFill>
        <p:spPr>
          <a:xfrm>
            <a:off x="793440" y="808200"/>
            <a:ext cx="266400" cy="288720"/>
          </a:xfrm>
          <a:prstGeom prst="rect">
            <a:avLst/>
          </a:prstGeom>
          <a:ln w="0">
            <a:noFill/>
          </a:ln>
        </p:spPr>
      </p:pic>
      <p:sp>
        <p:nvSpPr>
          <p:cNvPr id="86" name="PlaceHolder 3"/>
          <p:cNvSpPr>
            <a:spLocks noGrp="1"/>
          </p:cNvSpPr>
          <p:nvPr>
            <p:ph type="body"/>
          </p:nvPr>
        </p:nvSpPr>
        <p:spPr>
          <a:xfrm>
            <a:off x="1275840" y="1549440"/>
            <a:ext cx="4273560" cy="4381200"/>
          </a:xfrm>
          <a:prstGeom prst="rect">
            <a:avLst/>
          </a:prstGeom>
          <a:noFill/>
          <a:ln w="0">
            <a:noFill/>
          </a:ln>
        </p:spPr>
        <p:txBody>
          <a:bodyPr lIns="90000" rIns="90000" tIns="45000" bIns="45000" anchor="t">
            <a:noAutofit/>
          </a:bodyPr>
          <a:p>
            <a:pPr>
              <a:lnSpc>
                <a:spcPts val="2100"/>
              </a:lnSpc>
              <a:spcBef>
                <a:spcPts val="1001"/>
              </a:spcBef>
              <a:buNone/>
              <a:tabLst>
                <a:tab algn="l" pos="0"/>
              </a:tabLst>
            </a:pPr>
            <a:r>
              <a:rPr b="0" lang="en-GB" sz="1500" spc="-1" strike="noStrike">
                <a:solidFill>
                  <a:srgbClr val="000000"/>
                </a:solidFill>
                <a:latin typeface="Montserrat Light"/>
              </a:rPr>
              <a:t>Your Technology partner to help you </a:t>
            </a:r>
            <a:r>
              <a:rPr b="0" lang="en-GB" sz="1500" spc="-1" strike="noStrike">
                <a:solidFill>
                  <a:srgbClr val="000000"/>
                </a:solidFill>
                <a:latin typeface="Montserrat Light"/>
              </a:rPr>
              <a:t>grow X times. ​</a:t>
            </a:r>
            <a:endParaRPr b="0" lang="en-US" sz="1500" spc="-1" strike="noStrike">
              <a:solidFill>
                <a:srgbClr val="000000"/>
              </a:solidFill>
              <a:latin typeface="Montserrat Light"/>
            </a:endParaRPr>
          </a:p>
          <a:p>
            <a:pPr>
              <a:lnSpc>
                <a:spcPts val="2100"/>
              </a:lnSpc>
              <a:spcBef>
                <a:spcPts val="1001"/>
              </a:spcBef>
              <a:buNone/>
              <a:tabLst>
                <a:tab algn="l" pos="0"/>
              </a:tabLst>
            </a:pPr>
            <a:r>
              <a:rPr b="0" lang="en-GB" sz="1500" spc="-1" strike="noStrike">
                <a:solidFill>
                  <a:srgbClr val="000000"/>
                </a:solidFill>
                <a:latin typeface="Montserrat Light"/>
              </a:rPr>
              <a:t>We do this with the help of 50+ </a:t>
            </a:r>
            <a:r>
              <a:rPr b="0" lang="en-GB" sz="1500" spc="-1" strike="noStrike">
                <a:solidFill>
                  <a:srgbClr val="000000"/>
                </a:solidFill>
                <a:latin typeface="Montserrat Light"/>
              </a:rPr>
              <a:t>Experts who not only have mastered </a:t>
            </a:r>
            <a:r>
              <a:rPr b="0" lang="en-GB" sz="1500" spc="-1" strike="noStrike">
                <a:solidFill>
                  <a:srgbClr val="000000"/>
                </a:solidFill>
                <a:latin typeface="Montserrat Light"/>
              </a:rPr>
              <a:t>engineering but have a neck towards </a:t>
            </a:r>
            <a:r>
              <a:rPr b="0" lang="en-GB" sz="1500" spc="-1" strike="noStrike">
                <a:solidFill>
                  <a:srgbClr val="000000"/>
                </a:solidFill>
                <a:latin typeface="Montserrat Light"/>
              </a:rPr>
              <a:t>business as well. This hence helps you </a:t>
            </a:r>
            <a:r>
              <a:rPr b="0" lang="en-GB" sz="1500" spc="-1" strike="noStrike">
                <a:solidFill>
                  <a:srgbClr val="000000"/>
                </a:solidFill>
                <a:latin typeface="Montserrat Light"/>
              </a:rPr>
              <a:t>to focus on your core business while </a:t>
            </a:r>
            <a:r>
              <a:rPr b="0" lang="en-GB" sz="1500" spc="-1" strike="noStrike">
                <a:solidFill>
                  <a:srgbClr val="000000"/>
                </a:solidFill>
                <a:latin typeface="Montserrat Light"/>
              </a:rPr>
              <a:t>they take care of the tech execution </a:t>
            </a:r>
            <a:r>
              <a:rPr b="0" lang="en-GB" sz="1500" spc="-1" strike="noStrike">
                <a:solidFill>
                  <a:srgbClr val="000000"/>
                </a:solidFill>
                <a:latin typeface="Montserrat Light"/>
              </a:rPr>
              <a:t>end to end. Our teams </a:t>
            </a:r>
            <a:r>
              <a:rPr b="0" lang="en-GB" sz="1500" spc="-1" strike="noStrike">
                <a:solidFill>
                  <a:srgbClr val="000000"/>
                </a:solidFill>
                <a:latin typeface="Montserrat Light"/>
              </a:rPr>
              <a:t>follow transparent Agile processes and </a:t>
            </a:r>
            <a:r>
              <a:rPr b="0" lang="en-GB" sz="1500" spc="-1" strike="noStrike">
                <a:solidFill>
                  <a:srgbClr val="000000"/>
                </a:solidFill>
                <a:latin typeface="Montserrat Light"/>
              </a:rPr>
              <a:t>hence are reliable to deliver every </a:t>
            </a:r>
            <a:r>
              <a:rPr b="0" lang="en-GB" sz="1500" spc="-1" strike="noStrike">
                <a:solidFill>
                  <a:srgbClr val="000000"/>
                </a:solidFill>
                <a:latin typeface="Montserrat Light"/>
              </a:rPr>
              <a:t>time on time within budget. ​</a:t>
            </a:r>
            <a:endParaRPr b="0" lang="en-US" sz="1500" spc="-1" strike="noStrike">
              <a:solidFill>
                <a:srgbClr val="000000"/>
              </a:solidFill>
              <a:latin typeface="Montserrat Light"/>
            </a:endParaRPr>
          </a:p>
          <a:p>
            <a:pPr>
              <a:lnSpc>
                <a:spcPts val="2100"/>
              </a:lnSpc>
              <a:spcBef>
                <a:spcPts val="1001"/>
              </a:spcBef>
              <a:buNone/>
              <a:tabLst>
                <a:tab algn="l" pos="0"/>
              </a:tabLst>
            </a:pPr>
            <a:r>
              <a:rPr b="0" lang="en-GB" sz="1500" spc="-1" strike="noStrike">
                <a:solidFill>
                  <a:srgbClr val="000000"/>
                </a:solidFill>
                <a:latin typeface="Montserrat Light"/>
              </a:rPr>
              <a:t>We are your extended team to help </a:t>
            </a:r>
            <a:r>
              <a:rPr b="0" lang="en-GB" sz="1500" spc="-1" strike="noStrike">
                <a:solidFill>
                  <a:srgbClr val="000000"/>
                </a:solidFill>
                <a:latin typeface="Montserrat Light"/>
              </a:rPr>
              <a:t>you scale the topline by realising new </a:t>
            </a:r>
            <a:r>
              <a:rPr b="0" lang="en-GB" sz="1500" spc="-1" strike="noStrike">
                <a:solidFill>
                  <a:srgbClr val="000000"/>
                </a:solidFill>
                <a:latin typeface="Montserrat Light"/>
              </a:rPr>
              <a:t>business opportunities or increase </a:t>
            </a:r>
            <a:r>
              <a:rPr b="0" lang="en-GB" sz="1500" spc="-1" strike="noStrike">
                <a:solidFill>
                  <a:srgbClr val="000000"/>
                </a:solidFill>
                <a:latin typeface="Montserrat Light"/>
              </a:rPr>
              <a:t>the bottomline by optimising costs </a:t>
            </a:r>
            <a:r>
              <a:rPr b="0" lang="en-GB" sz="1500" spc="-1" strike="noStrike">
                <a:solidFill>
                  <a:srgbClr val="000000"/>
                </a:solidFill>
                <a:latin typeface="Montserrat Light"/>
              </a:rPr>
              <a:t>using technology.​</a:t>
            </a:r>
            <a:endParaRPr b="0" lang="en-US" sz="1500" spc="-1" strike="noStrike">
              <a:solidFill>
                <a:srgbClr val="000000"/>
              </a:solidFill>
              <a:latin typeface="Montserrat Light"/>
            </a:endParaRPr>
          </a:p>
        </p:txBody>
      </p:sp>
      <p:pic>
        <p:nvPicPr>
          <p:cNvPr id="87" name="Picture 8" descr=""/>
          <p:cNvPicPr/>
          <p:nvPr/>
        </p:nvPicPr>
        <p:blipFill>
          <a:blip r:embed="rId5"/>
          <a:stretch/>
        </p:blipFill>
        <p:spPr>
          <a:xfrm>
            <a:off x="793800" y="6629400"/>
            <a:ext cx="10604160" cy="228240"/>
          </a:xfrm>
          <a:prstGeom prst="rect">
            <a:avLst/>
          </a:prstGeom>
          <a:ln w="0">
            <a:noFill/>
          </a:ln>
        </p:spPr>
      </p:pic>
      <p:sp>
        <p:nvSpPr>
          <p:cNvPr id="8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5" name="Picture 2" descr="A picture containing black, floor&#10;&#10;Description automatically generated"/>
          <p:cNvPicPr/>
          <p:nvPr/>
        </p:nvPicPr>
        <p:blipFill>
          <a:blip r:embed="rId2"/>
          <a:stretch/>
        </p:blipFill>
        <p:spPr>
          <a:xfrm>
            <a:off x="7480440" y="2288880"/>
            <a:ext cx="6349680" cy="4393800"/>
          </a:xfrm>
          <a:prstGeom prst="rect">
            <a:avLst/>
          </a:prstGeom>
          <a:ln w="0">
            <a:noFill/>
          </a:ln>
        </p:spPr>
      </p:pic>
      <p:sp>
        <p:nvSpPr>
          <p:cNvPr id="126" name="PlaceHolder 1"/>
          <p:cNvSpPr>
            <a:spLocks noGrp="1"/>
          </p:cNvSpPr>
          <p:nvPr>
            <p:ph type="body"/>
          </p:nvPr>
        </p:nvSpPr>
        <p:spPr>
          <a:xfrm>
            <a:off x="6591240" y="1828800"/>
            <a:ext cx="4292280" cy="327636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rgbClr val="000000"/>
                </a:solidFill>
                <a:latin typeface="Montserrat Light"/>
              </a:rPr>
              <a:t>Click to edit the outline text format</a:t>
            </a:r>
            <a:endParaRPr b="0" lang="en-US" sz="1800" spc="-1" strike="noStrike">
              <a:solidFill>
                <a:srgbClr val="000000"/>
              </a:solidFill>
              <a:latin typeface="Montserrat Light"/>
            </a:endParaRPr>
          </a:p>
          <a:p>
            <a:pPr lvl="1" marL="864000" indent="-324000">
              <a:lnSpc>
                <a:spcPct val="90000"/>
              </a:lnSpc>
              <a:spcBef>
                <a:spcPts val="1134"/>
              </a:spcBef>
              <a:buClr>
                <a:srgbClr val="000000"/>
              </a:buClr>
              <a:buSzPct val="75000"/>
              <a:buFont typeface="Symbol" charset="2"/>
              <a:buChar char=""/>
            </a:pPr>
            <a:r>
              <a:rPr b="0" lang="en-US" sz="1800" spc="-1" strike="noStrike">
                <a:solidFill>
                  <a:srgbClr val="000000"/>
                </a:solidFill>
                <a:latin typeface="Montserrat Light"/>
              </a:rPr>
              <a:t>Second Outline Level</a:t>
            </a:r>
            <a:endParaRPr b="0" lang="en-US" sz="1800" spc="-1" strike="noStrike">
              <a:solidFill>
                <a:srgbClr val="000000"/>
              </a:solidFill>
              <a:latin typeface="Montserrat Light"/>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Montserrat Light"/>
              </a:rPr>
              <a:t>Third Outline Level</a:t>
            </a:r>
            <a:endParaRPr b="0" lang="en-US" sz="1800" spc="-1" strike="noStrike">
              <a:solidFill>
                <a:srgbClr val="000000"/>
              </a:solidFill>
              <a:latin typeface="Montserrat Light"/>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Montserrat Light"/>
              </a:rPr>
              <a:t>Fourth Outline Level</a:t>
            </a:r>
            <a:endParaRPr b="0" lang="en-US" sz="1800" spc="-1" strike="noStrike">
              <a:solidFill>
                <a:srgbClr val="000000"/>
              </a:solidFill>
              <a:latin typeface="Montserrat Light"/>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rgbClr val="000000"/>
                </a:solidFill>
                <a:latin typeface="Montserrat Light"/>
              </a:rPr>
              <a:t>Fifth Outline Level</a:t>
            </a:r>
            <a:endParaRPr b="0" lang="en-US" sz="1800" spc="-1" strike="noStrike">
              <a:solidFill>
                <a:srgbClr val="000000"/>
              </a:solidFill>
              <a:latin typeface="Montserrat Light"/>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rgbClr val="000000"/>
                </a:solidFill>
                <a:latin typeface="Montserrat Light"/>
              </a:rPr>
              <a:t>Sixth Outline Level</a:t>
            </a:r>
            <a:endParaRPr b="0" lang="en-US" sz="1800" spc="-1" strike="noStrike">
              <a:solidFill>
                <a:srgbClr val="000000"/>
              </a:solidFill>
              <a:latin typeface="Montserrat Light"/>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rgbClr val="000000"/>
                </a:solidFill>
                <a:latin typeface="Montserrat Light"/>
              </a:rPr>
              <a:t>Seventh Outline Level</a:t>
            </a:r>
            <a:endParaRPr b="0" lang="en-US" sz="1800" spc="-1" strike="noStrike">
              <a:solidFill>
                <a:srgbClr val="000000"/>
              </a:solidFill>
              <a:latin typeface="Montserrat Light"/>
            </a:endParaRPr>
          </a:p>
        </p:txBody>
      </p:sp>
      <p:pic>
        <p:nvPicPr>
          <p:cNvPr id="127" name="Picture 4" descr=""/>
          <p:cNvPicPr/>
          <p:nvPr/>
        </p:nvPicPr>
        <p:blipFill>
          <a:blip r:embed="rId3"/>
          <a:stretch/>
        </p:blipFill>
        <p:spPr>
          <a:xfrm>
            <a:off x="11125080" y="2700720"/>
            <a:ext cx="88560" cy="522000"/>
          </a:xfrm>
          <a:prstGeom prst="rect">
            <a:avLst/>
          </a:prstGeom>
          <a:ln w="0">
            <a:noFill/>
          </a:ln>
        </p:spPr>
      </p:pic>
      <p:pic>
        <p:nvPicPr>
          <p:cNvPr id="128" name="Picture 6" descr=""/>
          <p:cNvPicPr/>
          <p:nvPr/>
        </p:nvPicPr>
        <p:blipFill>
          <a:blip r:embed="rId4"/>
          <a:stretch/>
        </p:blipFill>
        <p:spPr>
          <a:xfrm>
            <a:off x="7103520" y="3918240"/>
            <a:ext cx="202680" cy="609120"/>
          </a:xfrm>
          <a:prstGeom prst="rect">
            <a:avLst/>
          </a:prstGeom>
          <a:ln w="0">
            <a:noFill/>
          </a:ln>
        </p:spPr>
      </p:pic>
      <p:sp>
        <p:nvSpPr>
          <p:cNvPr id="129" name="PlaceHolder 2"/>
          <p:cNvSpPr>
            <a:spLocks noGrp="1"/>
          </p:cNvSpPr>
          <p:nvPr>
            <p:ph type="body"/>
          </p:nvPr>
        </p:nvSpPr>
        <p:spPr>
          <a:xfrm>
            <a:off x="1282680" y="713520"/>
            <a:ext cx="471132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GB" sz="3200" spc="-1" strike="noStrike">
                <a:solidFill>
                  <a:srgbClr val="4d186e"/>
                </a:solidFill>
                <a:latin typeface="Montserrat"/>
              </a:rPr>
              <a:t>Title</a:t>
            </a:r>
            <a:endParaRPr b="0" lang="en-US" sz="3200" spc="-1" strike="noStrike">
              <a:solidFill>
                <a:srgbClr val="000000"/>
              </a:solidFill>
              <a:latin typeface="Montserrat Light"/>
            </a:endParaRPr>
          </a:p>
        </p:txBody>
      </p:sp>
      <p:pic>
        <p:nvPicPr>
          <p:cNvPr id="130" name="Picture 14" descr=""/>
          <p:cNvPicPr/>
          <p:nvPr/>
        </p:nvPicPr>
        <p:blipFill>
          <a:blip r:embed="rId5"/>
          <a:stretch/>
        </p:blipFill>
        <p:spPr>
          <a:xfrm>
            <a:off x="793440" y="808200"/>
            <a:ext cx="266400" cy="288720"/>
          </a:xfrm>
          <a:prstGeom prst="rect">
            <a:avLst/>
          </a:prstGeom>
          <a:ln w="0">
            <a:noFill/>
          </a:ln>
        </p:spPr>
      </p:pic>
      <p:sp>
        <p:nvSpPr>
          <p:cNvPr id="131" name="PlaceHolder 3"/>
          <p:cNvSpPr>
            <a:spLocks noGrp="1"/>
          </p:cNvSpPr>
          <p:nvPr>
            <p:ph type="body"/>
          </p:nvPr>
        </p:nvSpPr>
        <p:spPr>
          <a:xfrm>
            <a:off x="1282680" y="1549440"/>
            <a:ext cx="4736880" cy="4381200"/>
          </a:xfrm>
          <a:prstGeom prst="rect">
            <a:avLst/>
          </a:prstGeom>
          <a:noFill/>
          <a:ln w="0">
            <a:noFill/>
          </a:ln>
        </p:spPr>
        <p:txBody>
          <a:bodyPr lIns="90000" rIns="90000" tIns="45000" bIns="45000" anchor="t">
            <a:noAutofit/>
          </a:bodyPr>
          <a:p>
            <a:pPr>
              <a:lnSpc>
                <a:spcPts val="2100"/>
              </a:lnSpc>
              <a:spcBef>
                <a:spcPts val="1001"/>
              </a:spcBef>
              <a:buNone/>
              <a:tabLst>
                <a:tab algn="l" pos="0"/>
              </a:tabLst>
            </a:pPr>
            <a:r>
              <a:rPr b="0" lang="en-GB" sz="1500" spc="-1" strike="noStrike">
                <a:solidFill>
                  <a:srgbClr val="000000"/>
                </a:solidFill>
                <a:latin typeface="Montserrat Light"/>
              </a:rPr>
              <a:t>Your Technology partner to help you grow X times. ​</a:t>
            </a:r>
            <a:endParaRPr b="0" lang="en-US" sz="1500" spc="-1" strike="noStrike">
              <a:solidFill>
                <a:srgbClr val="000000"/>
              </a:solidFill>
              <a:latin typeface="Montserrat Light"/>
            </a:endParaRPr>
          </a:p>
          <a:p>
            <a:pPr>
              <a:lnSpc>
                <a:spcPts val="2100"/>
              </a:lnSpc>
              <a:spcBef>
                <a:spcPts val="1001"/>
              </a:spcBef>
              <a:buNone/>
              <a:tabLst>
                <a:tab algn="l" pos="0"/>
              </a:tabLst>
            </a:pPr>
            <a:r>
              <a:rPr b="0" lang="en-GB" sz="1500" spc="-1" strike="noStrike">
                <a:solidFill>
                  <a:srgbClr val="000000"/>
                </a:solidFill>
                <a:latin typeface="Montserrat Light"/>
              </a:rPr>
              <a:t>We do this with the help of 50+ Experts who not only have mastered engineering but have a neck towards business as well. This hence helps you to focus on your core business while they take care of the tech execution end to end. Our teams follow transparent Agile processes and hence are reliable to deliver every time on time within budget. ​</a:t>
            </a:r>
            <a:endParaRPr b="0" lang="en-US" sz="1500" spc="-1" strike="noStrike">
              <a:solidFill>
                <a:srgbClr val="000000"/>
              </a:solidFill>
              <a:latin typeface="Montserrat Light"/>
            </a:endParaRPr>
          </a:p>
          <a:p>
            <a:pPr>
              <a:lnSpc>
                <a:spcPts val="2100"/>
              </a:lnSpc>
              <a:spcBef>
                <a:spcPts val="1001"/>
              </a:spcBef>
              <a:buNone/>
              <a:tabLst>
                <a:tab algn="l" pos="0"/>
              </a:tabLst>
            </a:pPr>
            <a:r>
              <a:rPr b="0" lang="en-GB" sz="1500" spc="-1" strike="noStrike">
                <a:solidFill>
                  <a:srgbClr val="000000"/>
                </a:solidFill>
                <a:latin typeface="Montserrat Light"/>
              </a:rPr>
              <a:t>We are your extended team to help you scale the topline by realising new business opportunities or increase the bottomline by optimising costs using technology.​</a:t>
            </a:r>
            <a:endParaRPr b="0" lang="en-US" sz="1500" spc="-1" strike="noStrike">
              <a:solidFill>
                <a:srgbClr val="000000"/>
              </a:solidFill>
              <a:latin typeface="Montserrat Light"/>
            </a:endParaRPr>
          </a:p>
        </p:txBody>
      </p:sp>
      <p:pic>
        <p:nvPicPr>
          <p:cNvPr id="132" name="Picture 7" descr="A pink dot on a black background&#10;&#10;Description automatically generated with low confidence"/>
          <p:cNvPicPr/>
          <p:nvPr/>
        </p:nvPicPr>
        <p:blipFill>
          <a:blip r:embed="rId6"/>
          <a:stretch/>
        </p:blipFill>
        <p:spPr>
          <a:xfrm>
            <a:off x="8191440" y="1349280"/>
            <a:ext cx="1510920" cy="1599840"/>
          </a:xfrm>
          <a:prstGeom prst="rect">
            <a:avLst/>
          </a:prstGeom>
          <a:ln w="0">
            <a:noFill/>
          </a:ln>
        </p:spPr>
      </p:pic>
      <p:pic>
        <p:nvPicPr>
          <p:cNvPr id="133" name="Picture 5" descr="Background pattern&#10;&#10;Description automatically generated with medium confidence"/>
          <p:cNvPicPr/>
          <p:nvPr/>
        </p:nvPicPr>
        <p:blipFill>
          <a:blip r:embed="rId7"/>
          <a:stretch/>
        </p:blipFill>
        <p:spPr>
          <a:xfrm>
            <a:off x="10274400" y="2565720"/>
            <a:ext cx="1015560" cy="1422000"/>
          </a:xfrm>
          <a:prstGeom prst="rect">
            <a:avLst/>
          </a:prstGeom>
          <a:ln w="0">
            <a:noFill/>
          </a:ln>
        </p:spPr>
      </p:pic>
      <p:pic>
        <p:nvPicPr>
          <p:cNvPr id="134" name="Picture 17" descr="A picture containing indoor, dark&#10;&#10;Description automatically generated"/>
          <p:cNvPicPr/>
          <p:nvPr/>
        </p:nvPicPr>
        <p:blipFill>
          <a:blip r:embed="rId8"/>
          <a:stretch/>
        </p:blipFill>
        <p:spPr>
          <a:xfrm>
            <a:off x="11353680" y="295920"/>
            <a:ext cx="537840" cy="369000"/>
          </a:xfrm>
          <a:prstGeom prst="rect">
            <a:avLst/>
          </a:prstGeom>
          <a:ln w="0">
            <a:noFill/>
          </a:ln>
        </p:spPr>
      </p:pic>
      <p:pic>
        <p:nvPicPr>
          <p:cNvPr id="135" name="Picture 12" descr=""/>
          <p:cNvPicPr/>
          <p:nvPr/>
        </p:nvPicPr>
        <p:blipFill>
          <a:blip r:embed="rId9"/>
          <a:stretch/>
        </p:blipFill>
        <p:spPr>
          <a:xfrm>
            <a:off x="793800" y="6629400"/>
            <a:ext cx="10604160" cy="228240"/>
          </a:xfrm>
          <a:prstGeom prst="rect">
            <a:avLst/>
          </a:prstGeom>
          <a:ln w="0">
            <a:noFill/>
          </a:ln>
        </p:spPr>
      </p:pic>
      <p:sp>
        <p:nvSpPr>
          <p:cNvPr id="13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3" name="Picture 12" descr="A picture containing indoor, dark&#10;&#10;Description automatically generated"/>
          <p:cNvPicPr/>
          <p:nvPr/>
        </p:nvPicPr>
        <p:blipFill>
          <a:blip r:embed="rId2"/>
          <a:stretch/>
        </p:blipFill>
        <p:spPr>
          <a:xfrm>
            <a:off x="11353680" y="295920"/>
            <a:ext cx="537840" cy="369000"/>
          </a:xfrm>
          <a:prstGeom prst="rect">
            <a:avLst/>
          </a:prstGeom>
          <a:ln w="0">
            <a:noFill/>
          </a:ln>
        </p:spPr>
      </p:pic>
      <p:sp>
        <p:nvSpPr>
          <p:cNvPr id="174" name="PlaceHolder 1"/>
          <p:cNvSpPr>
            <a:spLocks noGrp="1"/>
          </p:cNvSpPr>
          <p:nvPr>
            <p:ph type="body"/>
          </p:nvPr>
        </p:nvSpPr>
        <p:spPr>
          <a:xfrm>
            <a:off x="1275840" y="716040"/>
            <a:ext cx="427356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GB" sz="3200" spc="-1" strike="noStrike">
                <a:solidFill>
                  <a:srgbClr val="4d186e"/>
                </a:solidFill>
                <a:latin typeface="Montserrat"/>
              </a:rPr>
              <a:t>About us</a:t>
            </a:r>
            <a:endParaRPr b="0" lang="en-US" sz="3200" spc="-1" strike="noStrike">
              <a:solidFill>
                <a:srgbClr val="000000"/>
              </a:solidFill>
              <a:latin typeface="Montserrat Light"/>
            </a:endParaRPr>
          </a:p>
        </p:txBody>
      </p:sp>
      <p:pic>
        <p:nvPicPr>
          <p:cNvPr id="175" name="Picture 4" descr=""/>
          <p:cNvPicPr/>
          <p:nvPr/>
        </p:nvPicPr>
        <p:blipFill>
          <a:blip r:embed="rId3"/>
          <a:stretch/>
        </p:blipFill>
        <p:spPr>
          <a:xfrm>
            <a:off x="793440" y="808200"/>
            <a:ext cx="266400" cy="288720"/>
          </a:xfrm>
          <a:prstGeom prst="rect">
            <a:avLst/>
          </a:prstGeom>
          <a:ln w="0">
            <a:noFill/>
          </a:ln>
        </p:spPr>
      </p:pic>
      <p:pic>
        <p:nvPicPr>
          <p:cNvPr id="176" name="Picture 5" descr=""/>
          <p:cNvPicPr/>
          <p:nvPr/>
        </p:nvPicPr>
        <p:blipFill>
          <a:blip r:embed="rId4"/>
          <a:stretch/>
        </p:blipFill>
        <p:spPr>
          <a:xfrm>
            <a:off x="793800" y="6629400"/>
            <a:ext cx="10604160" cy="228240"/>
          </a:xfrm>
          <a:prstGeom prst="rect">
            <a:avLst/>
          </a:prstGeom>
          <a:ln w="0">
            <a:noFill/>
          </a:ln>
        </p:spPr>
      </p:pic>
      <p:sp>
        <p:nvSpPr>
          <p:cNvPr id="177"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a:t>
            </a:r>
            <a:r>
              <a:rPr b="0" lang="en-US" sz="1800" spc="-1" strike="noStrike">
                <a:solidFill>
                  <a:srgbClr val="000000"/>
                </a:solidFill>
                <a:latin typeface="Calibri"/>
              </a:rPr>
              <a:t>the title text </a:t>
            </a:r>
            <a:r>
              <a:rPr b="0" lang="en-US" sz="1800" spc="-1" strike="noStrike">
                <a:solidFill>
                  <a:srgbClr val="000000"/>
                </a:solidFill>
                <a:latin typeface="Calibri"/>
              </a:rPr>
              <a:t>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4" name="Picture 12" descr="A picture containing indoor, dark&#10;&#10;Description automatically generated"/>
          <p:cNvPicPr/>
          <p:nvPr/>
        </p:nvPicPr>
        <p:blipFill>
          <a:blip r:embed="rId2"/>
          <a:stretch/>
        </p:blipFill>
        <p:spPr>
          <a:xfrm>
            <a:off x="11353680" y="295920"/>
            <a:ext cx="537840" cy="369000"/>
          </a:xfrm>
          <a:prstGeom prst="rect">
            <a:avLst/>
          </a:prstGeom>
          <a:ln w="0">
            <a:noFill/>
          </a:ln>
        </p:spPr>
      </p:pic>
      <p:sp>
        <p:nvSpPr>
          <p:cNvPr id="215" name="PlaceHolder 1"/>
          <p:cNvSpPr>
            <a:spLocks noGrp="1"/>
          </p:cNvSpPr>
          <p:nvPr>
            <p:ph type="body"/>
          </p:nvPr>
        </p:nvSpPr>
        <p:spPr>
          <a:xfrm>
            <a:off x="793800" y="906120"/>
            <a:ext cx="427356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GB" sz="3200" spc="-1" strike="noStrike">
                <a:solidFill>
                  <a:srgbClr val="4d186e"/>
                </a:solidFill>
                <a:latin typeface="Montserrat"/>
              </a:rPr>
              <a:t>About us</a:t>
            </a:r>
            <a:endParaRPr b="0" lang="en-US" sz="3200" spc="-1" strike="noStrike">
              <a:solidFill>
                <a:srgbClr val="000000"/>
              </a:solidFill>
              <a:latin typeface="Montserrat Light"/>
            </a:endParaRPr>
          </a:p>
        </p:txBody>
      </p:sp>
      <p:pic>
        <p:nvPicPr>
          <p:cNvPr id="216" name="Picture 4" descr=""/>
          <p:cNvPicPr/>
          <p:nvPr/>
        </p:nvPicPr>
        <p:blipFill>
          <a:blip r:embed="rId3"/>
          <a:stretch/>
        </p:blipFill>
        <p:spPr>
          <a:xfrm>
            <a:off x="311040" y="998280"/>
            <a:ext cx="266400" cy="288720"/>
          </a:xfrm>
          <a:prstGeom prst="rect">
            <a:avLst/>
          </a:prstGeom>
          <a:ln w="0">
            <a:noFill/>
          </a:ln>
        </p:spPr>
      </p:pic>
      <p:sp>
        <p:nvSpPr>
          <p:cNvPr id="217" name="Snip Single Corner of Rectangle 2"/>
          <p:cNvSpPr/>
          <p:nvPr/>
        </p:nvSpPr>
        <p:spPr>
          <a:xfrm flipH="1" rot="10800000">
            <a:off x="360" y="360"/>
            <a:ext cx="2091600" cy="502920"/>
          </a:xfrm>
          <a:prstGeom prst="snip1Rect">
            <a:avLst>
              <a:gd name="adj" fmla="val 16667"/>
            </a:avLst>
          </a:prstGeom>
          <a:solidFill>
            <a:srgbClr val="26abc5"/>
          </a:solidFill>
          <a:ln>
            <a:noFill/>
          </a:ln>
        </p:spPr>
        <p:style>
          <a:lnRef idx="2">
            <a:schemeClr val="accent1">
              <a:shade val="50000"/>
            </a:schemeClr>
          </a:lnRef>
          <a:fillRef idx="1">
            <a:schemeClr val="accent1"/>
          </a:fillRef>
          <a:effectRef idx="0">
            <a:schemeClr val="accent1"/>
          </a:effectRef>
          <a:fontRef idx="minor"/>
        </p:style>
      </p:sp>
      <p:sp>
        <p:nvSpPr>
          <p:cNvPr id="218" name="TextBox 5"/>
          <p:cNvSpPr/>
          <p:nvPr/>
        </p:nvSpPr>
        <p:spPr>
          <a:xfrm>
            <a:off x="71280" y="82440"/>
            <a:ext cx="1895400" cy="333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ffffff"/>
                </a:solidFill>
                <a:latin typeface="Montserrat"/>
              </a:rPr>
              <a:t>CASE STUDIES</a:t>
            </a:r>
            <a:endParaRPr b="0" lang="en-IN" sz="1600" spc="-1" strike="noStrike">
              <a:latin typeface="Arial"/>
            </a:endParaRPr>
          </a:p>
        </p:txBody>
      </p:sp>
      <p:sp>
        <p:nvSpPr>
          <p:cNvPr id="219" name="PlaceHolder 2"/>
          <p:cNvSpPr>
            <a:spLocks noGrp="1"/>
          </p:cNvSpPr>
          <p:nvPr>
            <p:ph type="body"/>
          </p:nvPr>
        </p:nvSpPr>
        <p:spPr>
          <a:xfrm>
            <a:off x="793800" y="1722960"/>
            <a:ext cx="5301720" cy="4381200"/>
          </a:xfrm>
          <a:prstGeom prst="rect">
            <a:avLst/>
          </a:prstGeom>
          <a:noFill/>
          <a:ln w="0">
            <a:noFill/>
          </a:ln>
        </p:spPr>
        <p:txBody>
          <a:bodyPr lIns="90000" rIns="90000" tIns="45000" bIns="45000" anchor="t">
            <a:noAutofit/>
          </a:bodyPr>
          <a:p>
            <a:pPr>
              <a:lnSpc>
                <a:spcPts val="2100"/>
              </a:lnSpc>
              <a:spcBef>
                <a:spcPts val="1001"/>
              </a:spcBef>
              <a:buNone/>
              <a:tabLst>
                <a:tab algn="l" pos="0"/>
              </a:tabLst>
            </a:pPr>
            <a:r>
              <a:rPr b="0" lang="en-GB" sz="1500" spc="-1" strike="noStrike">
                <a:solidFill>
                  <a:srgbClr val="000000"/>
                </a:solidFill>
                <a:latin typeface="Montserrat Light"/>
              </a:rPr>
              <a:t>Your Technology partner to help you grow X times. ​</a:t>
            </a:r>
            <a:endParaRPr b="0" lang="en-US" sz="1500" spc="-1" strike="noStrike">
              <a:solidFill>
                <a:srgbClr val="000000"/>
              </a:solidFill>
              <a:latin typeface="Montserrat Light"/>
            </a:endParaRPr>
          </a:p>
          <a:p>
            <a:pPr>
              <a:lnSpc>
                <a:spcPts val="2100"/>
              </a:lnSpc>
              <a:spcBef>
                <a:spcPts val="1001"/>
              </a:spcBef>
              <a:buNone/>
              <a:tabLst>
                <a:tab algn="l" pos="0"/>
              </a:tabLst>
            </a:pPr>
            <a:r>
              <a:rPr b="0" lang="en-GB" sz="1500" spc="-1" strike="noStrike">
                <a:solidFill>
                  <a:srgbClr val="000000"/>
                </a:solidFill>
                <a:latin typeface="Montserrat Light"/>
              </a:rPr>
              <a:t>We do this with the help of 50+ Experts who not only have mastered engineering but have a neck towards business as well. This hence helps you to focus on your core business while they take care of the tech execution end to end. Our teams follow transparent Agile processes and hence are reliable to deliver every time on time within budget. ​</a:t>
            </a:r>
            <a:endParaRPr b="0" lang="en-US" sz="1500" spc="-1" strike="noStrike">
              <a:solidFill>
                <a:srgbClr val="000000"/>
              </a:solidFill>
              <a:latin typeface="Montserrat Light"/>
            </a:endParaRPr>
          </a:p>
          <a:p>
            <a:pPr>
              <a:lnSpc>
                <a:spcPts val="2100"/>
              </a:lnSpc>
              <a:spcBef>
                <a:spcPts val="1001"/>
              </a:spcBef>
              <a:buNone/>
              <a:tabLst>
                <a:tab algn="l" pos="0"/>
              </a:tabLst>
            </a:pPr>
            <a:r>
              <a:rPr b="0" lang="en-GB" sz="1500" spc="-1" strike="noStrike">
                <a:solidFill>
                  <a:srgbClr val="000000"/>
                </a:solidFill>
                <a:latin typeface="Montserrat Light"/>
              </a:rPr>
              <a:t>We are your extended team to help you scale the topline by realising new business opportunities or increase the bottomline by optimising costs using technology.​</a:t>
            </a:r>
            <a:endParaRPr b="0" lang="en-US" sz="1500" spc="-1" strike="noStrike">
              <a:solidFill>
                <a:srgbClr val="000000"/>
              </a:solidFill>
              <a:latin typeface="Montserrat Light"/>
            </a:endParaRPr>
          </a:p>
        </p:txBody>
      </p:sp>
      <p:pic>
        <p:nvPicPr>
          <p:cNvPr id="220" name="Picture 10" descr="A picture containing black, floor&#10;&#10;Description automatically generated"/>
          <p:cNvPicPr/>
          <p:nvPr/>
        </p:nvPicPr>
        <p:blipFill>
          <a:blip r:embed="rId4"/>
          <a:stretch/>
        </p:blipFill>
        <p:spPr>
          <a:xfrm>
            <a:off x="7480440" y="2288880"/>
            <a:ext cx="6349680" cy="4393800"/>
          </a:xfrm>
          <a:prstGeom prst="rect">
            <a:avLst/>
          </a:prstGeom>
          <a:ln w="0">
            <a:noFill/>
          </a:ln>
        </p:spPr>
      </p:pic>
      <p:pic>
        <p:nvPicPr>
          <p:cNvPr id="221" name="Picture 11" descr=""/>
          <p:cNvPicPr/>
          <p:nvPr/>
        </p:nvPicPr>
        <p:blipFill>
          <a:blip r:embed="rId5"/>
          <a:stretch/>
        </p:blipFill>
        <p:spPr>
          <a:xfrm>
            <a:off x="11125080" y="2700720"/>
            <a:ext cx="88560" cy="522000"/>
          </a:xfrm>
          <a:prstGeom prst="rect">
            <a:avLst/>
          </a:prstGeom>
          <a:ln w="0">
            <a:noFill/>
          </a:ln>
        </p:spPr>
      </p:pic>
      <p:pic>
        <p:nvPicPr>
          <p:cNvPr id="222" name="Picture 13" descr=""/>
          <p:cNvPicPr/>
          <p:nvPr/>
        </p:nvPicPr>
        <p:blipFill>
          <a:blip r:embed="rId6"/>
          <a:stretch/>
        </p:blipFill>
        <p:spPr>
          <a:xfrm>
            <a:off x="7378560" y="5010480"/>
            <a:ext cx="202680" cy="609120"/>
          </a:xfrm>
          <a:prstGeom prst="rect">
            <a:avLst/>
          </a:prstGeom>
          <a:ln w="0">
            <a:noFill/>
          </a:ln>
        </p:spPr>
      </p:pic>
      <p:pic>
        <p:nvPicPr>
          <p:cNvPr id="223" name="Picture 14" descr="A pink dot on a black background&#10;&#10;Description automatically generated with low confidence"/>
          <p:cNvPicPr/>
          <p:nvPr/>
        </p:nvPicPr>
        <p:blipFill>
          <a:blip r:embed="rId7"/>
          <a:stretch/>
        </p:blipFill>
        <p:spPr>
          <a:xfrm>
            <a:off x="8191440" y="1349280"/>
            <a:ext cx="1510920" cy="1599840"/>
          </a:xfrm>
          <a:prstGeom prst="rect">
            <a:avLst/>
          </a:prstGeom>
          <a:ln w="0">
            <a:noFill/>
          </a:ln>
        </p:spPr>
      </p:pic>
      <p:pic>
        <p:nvPicPr>
          <p:cNvPr id="224" name="Picture 15" descr="Background pattern&#10;&#10;Description automatically generated with medium confidence"/>
          <p:cNvPicPr/>
          <p:nvPr/>
        </p:nvPicPr>
        <p:blipFill>
          <a:blip r:embed="rId8"/>
          <a:stretch/>
        </p:blipFill>
        <p:spPr>
          <a:xfrm>
            <a:off x="10274400" y="2565720"/>
            <a:ext cx="1015560" cy="1422000"/>
          </a:xfrm>
          <a:prstGeom prst="rect">
            <a:avLst/>
          </a:prstGeom>
          <a:ln w="0">
            <a:noFill/>
          </a:ln>
        </p:spPr>
      </p:pic>
      <p:pic>
        <p:nvPicPr>
          <p:cNvPr id="225" name="Picture 16" descr=""/>
          <p:cNvPicPr/>
          <p:nvPr/>
        </p:nvPicPr>
        <p:blipFill>
          <a:blip r:embed="rId9"/>
          <a:stretch/>
        </p:blipFill>
        <p:spPr>
          <a:xfrm>
            <a:off x="793800" y="6629400"/>
            <a:ext cx="10604160" cy="228240"/>
          </a:xfrm>
          <a:prstGeom prst="rect">
            <a:avLst/>
          </a:prstGeom>
          <a:ln w="0">
            <a:noFill/>
          </a:ln>
        </p:spPr>
      </p:pic>
      <p:sp>
        <p:nvSpPr>
          <p:cNvPr id="226"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63" name="Picture 11" descr="Graphical user interface, application&#10;&#10;Description automatically generated"/>
          <p:cNvPicPr/>
          <p:nvPr/>
        </p:nvPicPr>
        <p:blipFill>
          <a:blip r:embed="rId2"/>
          <a:stretch/>
        </p:blipFill>
        <p:spPr>
          <a:xfrm>
            <a:off x="0" y="1863720"/>
            <a:ext cx="12191760" cy="4994280"/>
          </a:xfrm>
          <a:prstGeom prst="rect">
            <a:avLst/>
          </a:prstGeom>
          <a:ln w="0">
            <a:noFill/>
          </a:ln>
        </p:spPr>
      </p:pic>
      <p:sp>
        <p:nvSpPr>
          <p:cNvPr id="264" name="PlaceHolder 1"/>
          <p:cNvSpPr>
            <a:spLocks noGrp="1"/>
          </p:cNvSpPr>
          <p:nvPr>
            <p:ph type="body"/>
          </p:nvPr>
        </p:nvSpPr>
        <p:spPr>
          <a:xfrm>
            <a:off x="1275840" y="716040"/>
            <a:ext cx="427356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GB" sz="3200" spc="-1" strike="noStrike">
                <a:solidFill>
                  <a:srgbClr val="4d186e"/>
                </a:solidFill>
                <a:latin typeface="Montserrat"/>
              </a:rPr>
              <a:t>Contact us</a:t>
            </a:r>
            <a:endParaRPr b="0" lang="en-US" sz="3200" spc="-1" strike="noStrike">
              <a:solidFill>
                <a:srgbClr val="000000"/>
              </a:solidFill>
              <a:latin typeface="Montserrat Light"/>
            </a:endParaRPr>
          </a:p>
        </p:txBody>
      </p:sp>
      <p:pic>
        <p:nvPicPr>
          <p:cNvPr id="265" name="Picture 4" descr=""/>
          <p:cNvPicPr/>
          <p:nvPr/>
        </p:nvPicPr>
        <p:blipFill>
          <a:blip r:embed="rId3"/>
          <a:stretch/>
        </p:blipFill>
        <p:spPr>
          <a:xfrm>
            <a:off x="793440" y="808200"/>
            <a:ext cx="266400" cy="288720"/>
          </a:xfrm>
          <a:prstGeom prst="rect">
            <a:avLst/>
          </a:prstGeom>
          <a:ln w="0">
            <a:noFill/>
          </a:ln>
        </p:spPr>
      </p:pic>
      <p:sp>
        <p:nvSpPr>
          <p:cNvPr id="266" name="Oval 6"/>
          <p:cNvSpPr/>
          <p:nvPr/>
        </p:nvSpPr>
        <p:spPr>
          <a:xfrm>
            <a:off x="1736640" y="3219480"/>
            <a:ext cx="1850760" cy="1850760"/>
          </a:xfrm>
          <a:prstGeom prst="ellipse">
            <a:avLst/>
          </a:prstGeom>
          <a:noFill/>
          <a:ln>
            <a:noFill/>
          </a:ln>
        </p:spPr>
        <p:style>
          <a:lnRef idx="2">
            <a:schemeClr val="accent1">
              <a:shade val="50000"/>
            </a:schemeClr>
          </a:lnRef>
          <a:fillRef idx="1">
            <a:schemeClr val="accent1"/>
          </a:fillRef>
          <a:effectRef idx="0">
            <a:schemeClr val="accent1"/>
          </a:effectRef>
          <a:fontRef idx="minor"/>
        </p:style>
      </p:sp>
      <p:sp>
        <p:nvSpPr>
          <p:cNvPr id="267" name="PlaceHolder 2"/>
          <p:cNvSpPr>
            <a:spLocks noGrp="1"/>
          </p:cNvSpPr>
          <p:nvPr>
            <p:ph type="body"/>
          </p:nvPr>
        </p:nvSpPr>
        <p:spPr>
          <a:xfrm>
            <a:off x="1566000" y="3270600"/>
            <a:ext cx="1971720" cy="19717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1800" spc="-1" strike="noStrike">
                <a:solidFill>
                  <a:srgbClr val="000000"/>
                </a:solidFill>
                <a:latin typeface="Montserrat Light"/>
              </a:rPr>
              <a:t>Click to edit the outline text </a:t>
            </a:r>
            <a:r>
              <a:rPr b="0" lang="en-US" sz="1800" spc="-1" strike="noStrike">
                <a:solidFill>
                  <a:srgbClr val="000000"/>
                </a:solidFill>
                <a:latin typeface="Montserrat Light"/>
              </a:rPr>
              <a:t>format</a:t>
            </a:r>
            <a:endParaRPr b="0" lang="en-US" sz="1800" spc="-1" strike="noStrike">
              <a:solidFill>
                <a:srgbClr val="000000"/>
              </a:solidFill>
              <a:latin typeface="Montserrat Light"/>
            </a:endParaRPr>
          </a:p>
          <a:p>
            <a:pPr lvl="1" marL="864000" indent="-324000">
              <a:lnSpc>
                <a:spcPct val="90000"/>
              </a:lnSpc>
              <a:spcBef>
                <a:spcPts val="1134"/>
              </a:spcBef>
              <a:buClr>
                <a:srgbClr val="000000"/>
              </a:buClr>
              <a:buSzPct val="75000"/>
              <a:buFont typeface="Symbol" charset="2"/>
              <a:buChar char=""/>
            </a:pPr>
            <a:r>
              <a:rPr b="0" lang="en-US" sz="1800" spc="-1" strike="noStrike">
                <a:solidFill>
                  <a:srgbClr val="000000"/>
                </a:solidFill>
                <a:latin typeface="Montserrat Light"/>
              </a:rPr>
              <a:t>Second Outline Level</a:t>
            </a:r>
            <a:endParaRPr b="0" lang="en-US" sz="1800" spc="-1" strike="noStrike">
              <a:solidFill>
                <a:srgbClr val="000000"/>
              </a:solidFill>
              <a:latin typeface="Montserrat Light"/>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Montserrat Light"/>
              </a:rPr>
              <a:t>Third Outline Level</a:t>
            </a:r>
            <a:endParaRPr b="0" lang="en-US" sz="1800" spc="-1" strike="noStrike">
              <a:solidFill>
                <a:srgbClr val="000000"/>
              </a:solidFill>
              <a:latin typeface="Montserrat Light"/>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Montserrat Light"/>
              </a:rPr>
              <a:t>Fourth Outline </a:t>
            </a:r>
            <a:r>
              <a:rPr b="0" lang="en-US" sz="1800" spc="-1" strike="noStrike">
                <a:solidFill>
                  <a:srgbClr val="000000"/>
                </a:solidFill>
                <a:latin typeface="Montserrat Light"/>
              </a:rPr>
              <a:t>Level</a:t>
            </a:r>
            <a:endParaRPr b="0" lang="en-US" sz="1800" spc="-1" strike="noStrike">
              <a:solidFill>
                <a:srgbClr val="000000"/>
              </a:solidFill>
              <a:latin typeface="Montserrat Light"/>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rgbClr val="000000"/>
                </a:solidFill>
                <a:latin typeface="Montserrat Light"/>
              </a:rPr>
              <a:t>Fifth Outline </a:t>
            </a:r>
            <a:r>
              <a:rPr b="0" lang="en-US" sz="1800" spc="-1" strike="noStrike">
                <a:solidFill>
                  <a:srgbClr val="000000"/>
                </a:solidFill>
                <a:latin typeface="Montserrat Light"/>
              </a:rPr>
              <a:t>Level</a:t>
            </a:r>
            <a:endParaRPr b="0" lang="en-US" sz="1800" spc="-1" strike="noStrike">
              <a:solidFill>
                <a:srgbClr val="000000"/>
              </a:solidFill>
              <a:latin typeface="Montserrat Light"/>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rgbClr val="000000"/>
                </a:solidFill>
                <a:latin typeface="Montserrat Light"/>
              </a:rPr>
              <a:t>Sixth </a:t>
            </a:r>
            <a:r>
              <a:rPr b="0" lang="en-US" sz="1800" spc="-1" strike="noStrike">
                <a:solidFill>
                  <a:srgbClr val="000000"/>
                </a:solidFill>
                <a:latin typeface="Montserrat Light"/>
              </a:rPr>
              <a:t>Outline </a:t>
            </a:r>
            <a:r>
              <a:rPr b="0" lang="en-US" sz="1800" spc="-1" strike="noStrike">
                <a:solidFill>
                  <a:srgbClr val="000000"/>
                </a:solidFill>
                <a:latin typeface="Montserrat Light"/>
              </a:rPr>
              <a:t>Level</a:t>
            </a:r>
            <a:endParaRPr b="0" lang="en-US" sz="1800" spc="-1" strike="noStrike">
              <a:solidFill>
                <a:srgbClr val="000000"/>
              </a:solidFill>
              <a:latin typeface="Montserrat Light"/>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rgbClr val="000000"/>
                </a:solidFill>
                <a:latin typeface="Montserrat Light"/>
              </a:rPr>
              <a:t>Seve</a:t>
            </a:r>
            <a:r>
              <a:rPr b="0" lang="en-US" sz="1800" spc="-1" strike="noStrike">
                <a:solidFill>
                  <a:srgbClr val="000000"/>
                </a:solidFill>
                <a:latin typeface="Montserrat Light"/>
              </a:rPr>
              <a:t>nth </a:t>
            </a:r>
            <a:r>
              <a:rPr b="0" lang="en-US" sz="1800" spc="-1" strike="noStrike">
                <a:solidFill>
                  <a:srgbClr val="000000"/>
                </a:solidFill>
                <a:latin typeface="Montserrat Light"/>
              </a:rPr>
              <a:t>Outli</a:t>
            </a:r>
            <a:r>
              <a:rPr b="0" lang="en-US" sz="1800" spc="-1" strike="noStrike">
                <a:solidFill>
                  <a:srgbClr val="000000"/>
                </a:solidFill>
                <a:latin typeface="Montserrat Light"/>
              </a:rPr>
              <a:t>ne </a:t>
            </a:r>
            <a:r>
              <a:rPr b="0" lang="en-US" sz="1800" spc="-1" strike="noStrike">
                <a:solidFill>
                  <a:srgbClr val="000000"/>
                </a:solidFill>
                <a:latin typeface="Montserrat Light"/>
              </a:rPr>
              <a:t>Level</a:t>
            </a:r>
            <a:endParaRPr b="0" lang="en-US" sz="1800" spc="-1" strike="noStrike">
              <a:solidFill>
                <a:srgbClr val="000000"/>
              </a:solidFill>
              <a:latin typeface="Montserrat Light"/>
            </a:endParaRPr>
          </a:p>
        </p:txBody>
      </p:sp>
      <p:sp>
        <p:nvSpPr>
          <p:cNvPr id="268" name="TextBox 13"/>
          <p:cNvSpPr/>
          <p:nvPr/>
        </p:nvSpPr>
        <p:spPr>
          <a:xfrm>
            <a:off x="3879360" y="4473000"/>
            <a:ext cx="5688000" cy="257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100" spc="-1" strike="noStrike">
                <a:solidFill>
                  <a:srgbClr val="ffffff"/>
                </a:solidFill>
                <a:latin typeface="Montserrat Light"/>
              </a:rPr>
              <a:t>GROW BY EXX SERVICES PRIVATE LIMITED</a:t>
            </a:r>
            <a:endParaRPr b="0" lang="en-IN" sz="1100" spc="-1" strike="noStrike">
              <a:latin typeface="Arial"/>
            </a:endParaRPr>
          </a:p>
        </p:txBody>
      </p:sp>
      <p:sp>
        <p:nvSpPr>
          <p:cNvPr id="269" name="TextBox 14"/>
          <p:cNvSpPr/>
          <p:nvPr/>
        </p:nvSpPr>
        <p:spPr>
          <a:xfrm>
            <a:off x="3879360" y="4687200"/>
            <a:ext cx="5811120" cy="424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100" spc="-1" strike="noStrike">
                <a:solidFill>
                  <a:srgbClr val="ffffff"/>
                </a:solidFill>
                <a:latin typeface="Montserrat Light"/>
              </a:rPr>
              <a:t>1105, Shivalik Abaise, Prahlad Nagar, Amdavad, Gujarat 380015 INDIA</a:t>
            </a:r>
            <a:endParaRPr b="0" lang="en-IN" sz="1100" spc="-1" strike="noStrike">
              <a:latin typeface="Arial"/>
            </a:endParaRPr>
          </a:p>
          <a:p>
            <a:pPr>
              <a:lnSpc>
                <a:spcPct val="100000"/>
              </a:lnSpc>
              <a:buNone/>
            </a:pPr>
            <a:r>
              <a:rPr b="0" lang="en-US" sz="1100" spc="-1" strike="noStrike">
                <a:solidFill>
                  <a:srgbClr val="ffffff"/>
                </a:solidFill>
                <a:latin typeface="Montserrat Light"/>
              </a:rPr>
              <a:t>info@growexx.com | www.growexx.com</a:t>
            </a:r>
            <a:endParaRPr b="0" lang="en-IN" sz="1100" spc="-1" strike="noStrike">
              <a:latin typeface="Arial"/>
            </a:endParaRPr>
          </a:p>
        </p:txBody>
      </p:sp>
      <p:sp>
        <p:nvSpPr>
          <p:cNvPr id="270" name="PlaceHolder 3"/>
          <p:cNvSpPr>
            <a:spLocks noGrp="1"/>
          </p:cNvSpPr>
          <p:nvPr>
            <p:ph type="body"/>
          </p:nvPr>
        </p:nvSpPr>
        <p:spPr>
          <a:xfrm>
            <a:off x="3902040" y="3414960"/>
            <a:ext cx="4273560" cy="2070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GB" sz="1400" spc="-1" strike="noStrike">
                <a:solidFill>
                  <a:srgbClr val="ffffff"/>
                </a:solidFill>
                <a:latin typeface="Montserrat"/>
              </a:rPr>
              <a:t>Vikas Agarwal</a:t>
            </a:r>
            <a:endParaRPr b="0" lang="en-US" sz="1400" spc="-1" strike="noStrike">
              <a:solidFill>
                <a:srgbClr val="000000"/>
              </a:solidFill>
              <a:latin typeface="Montserrat Light"/>
            </a:endParaRPr>
          </a:p>
        </p:txBody>
      </p:sp>
      <p:sp>
        <p:nvSpPr>
          <p:cNvPr id="271" name="PlaceHolder 4"/>
          <p:cNvSpPr>
            <a:spLocks noGrp="1"/>
          </p:cNvSpPr>
          <p:nvPr>
            <p:ph type="body"/>
          </p:nvPr>
        </p:nvSpPr>
        <p:spPr>
          <a:xfrm>
            <a:off x="3902040" y="3636360"/>
            <a:ext cx="4273560" cy="2070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GB" sz="1100" spc="-1" strike="noStrike">
                <a:solidFill>
                  <a:srgbClr val="ffffff"/>
                </a:solidFill>
                <a:latin typeface="Montserrat Light"/>
              </a:rPr>
              <a:t>Founder | Product Evangelist</a:t>
            </a:r>
            <a:endParaRPr b="0" lang="en-US" sz="1100" spc="-1" strike="noStrike">
              <a:solidFill>
                <a:srgbClr val="000000"/>
              </a:solidFill>
              <a:latin typeface="Montserrat Light"/>
            </a:endParaRPr>
          </a:p>
        </p:txBody>
      </p:sp>
      <p:sp>
        <p:nvSpPr>
          <p:cNvPr id="272" name="PlaceHolder 5"/>
          <p:cNvSpPr>
            <a:spLocks noGrp="1"/>
          </p:cNvSpPr>
          <p:nvPr>
            <p:ph type="body"/>
          </p:nvPr>
        </p:nvSpPr>
        <p:spPr>
          <a:xfrm>
            <a:off x="3902040" y="3969360"/>
            <a:ext cx="4273560" cy="2070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GB" sz="1100" spc="-1" strike="noStrike">
                <a:solidFill>
                  <a:srgbClr val="ffffff"/>
                </a:solidFill>
                <a:latin typeface="Montserrat Light"/>
              </a:rPr>
              <a:t>+91 99255 66622</a:t>
            </a:r>
            <a:endParaRPr b="0" lang="en-US" sz="1100" spc="-1" strike="noStrike">
              <a:solidFill>
                <a:srgbClr val="000000"/>
              </a:solidFill>
              <a:latin typeface="Montserrat Light"/>
            </a:endParaRPr>
          </a:p>
        </p:txBody>
      </p:sp>
      <p:sp>
        <p:nvSpPr>
          <p:cNvPr id="273" name="PlaceHolder 6"/>
          <p:cNvSpPr>
            <a:spLocks noGrp="1"/>
          </p:cNvSpPr>
          <p:nvPr>
            <p:ph type="body"/>
          </p:nvPr>
        </p:nvSpPr>
        <p:spPr>
          <a:xfrm>
            <a:off x="3897360" y="4159440"/>
            <a:ext cx="4273560" cy="2070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GB" sz="1100" spc="-1" strike="noStrike">
                <a:solidFill>
                  <a:srgbClr val="ffffff"/>
                </a:solidFill>
                <a:latin typeface="Montserrat Light"/>
              </a:rPr>
              <a:t>vikas@growexx.com</a:t>
            </a:r>
            <a:endParaRPr b="0" lang="en-US" sz="1100" spc="-1" strike="noStrike">
              <a:solidFill>
                <a:srgbClr val="000000"/>
              </a:solidFill>
              <a:latin typeface="Montserrat Light"/>
            </a:endParaRPr>
          </a:p>
        </p:txBody>
      </p:sp>
      <p:sp>
        <p:nvSpPr>
          <p:cNvPr id="274" name="PlaceHolder 7"/>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1" name="Picture 12" descr="A picture containing indoor, dark&#10;&#10;Description automatically generated"/>
          <p:cNvPicPr/>
          <p:nvPr/>
        </p:nvPicPr>
        <p:blipFill>
          <a:blip r:embed="rId2"/>
          <a:stretch/>
        </p:blipFill>
        <p:spPr>
          <a:xfrm>
            <a:off x="11353680" y="295920"/>
            <a:ext cx="537840" cy="369000"/>
          </a:xfrm>
          <a:prstGeom prst="rect">
            <a:avLst/>
          </a:prstGeom>
          <a:ln w="0">
            <a:noFill/>
          </a:ln>
        </p:spPr>
      </p:pic>
      <p:sp>
        <p:nvSpPr>
          <p:cNvPr id="312" name="PlaceHolder 1"/>
          <p:cNvSpPr>
            <a:spLocks noGrp="1"/>
          </p:cNvSpPr>
          <p:nvPr>
            <p:ph type="body"/>
          </p:nvPr>
        </p:nvSpPr>
        <p:spPr>
          <a:xfrm>
            <a:off x="793800" y="906120"/>
            <a:ext cx="427356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GB" sz="3200" spc="-1" strike="noStrike">
                <a:solidFill>
                  <a:srgbClr val="4d186e"/>
                </a:solidFill>
                <a:latin typeface="Montserrat"/>
              </a:rPr>
              <a:t>About us</a:t>
            </a:r>
            <a:endParaRPr b="0" lang="en-US" sz="3200" spc="-1" strike="noStrike">
              <a:solidFill>
                <a:srgbClr val="000000"/>
              </a:solidFill>
              <a:latin typeface="Montserrat Light"/>
            </a:endParaRPr>
          </a:p>
        </p:txBody>
      </p:sp>
      <p:pic>
        <p:nvPicPr>
          <p:cNvPr id="313" name="Picture 4" descr=""/>
          <p:cNvPicPr/>
          <p:nvPr/>
        </p:nvPicPr>
        <p:blipFill>
          <a:blip r:embed="rId3"/>
          <a:stretch/>
        </p:blipFill>
        <p:spPr>
          <a:xfrm>
            <a:off x="311040" y="998280"/>
            <a:ext cx="266400" cy="288720"/>
          </a:xfrm>
          <a:prstGeom prst="rect">
            <a:avLst/>
          </a:prstGeom>
          <a:ln w="0">
            <a:noFill/>
          </a:ln>
        </p:spPr>
      </p:pic>
      <p:sp>
        <p:nvSpPr>
          <p:cNvPr id="314" name="Snip Single Corner of Rectangle 2"/>
          <p:cNvSpPr/>
          <p:nvPr/>
        </p:nvSpPr>
        <p:spPr>
          <a:xfrm flipH="1" rot="10800000">
            <a:off x="360" y="360"/>
            <a:ext cx="2091600" cy="502920"/>
          </a:xfrm>
          <a:prstGeom prst="snip1Rect">
            <a:avLst>
              <a:gd name="adj" fmla="val 16667"/>
            </a:avLst>
          </a:prstGeom>
          <a:solidFill>
            <a:srgbClr val="26abc5"/>
          </a:solidFill>
          <a:ln>
            <a:noFill/>
          </a:ln>
        </p:spPr>
        <p:style>
          <a:lnRef idx="2">
            <a:schemeClr val="accent1">
              <a:shade val="50000"/>
            </a:schemeClr>
          </a:lnRef>
          <a:fillRef idx="1">
            <a:schemeClr val="accent1"/>
          </a:fillRef>
          <a:effectRef idx="0">
            <a:schemeClr val="accent1"/>
          </a:effectRef>
          <a:fontRef idx="minor"/>
        </p:style>
      </p:sp>
      <p:sp>
        <p:nvSpPr>
          <p:cNvPr id="315" name="TextBox 5"/>
          <p:cNvSpPr/>
          <p:nvPr/>
        </p:nvSpPr>
        <p:spPr>
          <a:xfrm>
            <a:off x="71280" y="82440"/>
            <a:ext cx="1895400" cy="3330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600" spc="-1" strike="noStrike">
                <a:solidFill>
                  <a:srgbClr val="ffffff"/>
                </a:solidFill>
                <a:latin typeface="Montserrat"/>
              </a:rPr>
              <a:t>CASE </a:t>
            </a:r>
            <a:r>
              <a:rPr b="1" lang="en-US" sz="1600" spc="-1" strike="noStrike">
                <a:solidFill>
                  <a:srgbClr val="ffffff"/>
                </a:solidFill>
                <a:latin typeface="Montserrat"/>
              </a:rPr>
              <a:t>STUDI</a:t>
            </a:r>
            <a:r>
              <a:rPr b="1" lang="en-US" sz="1600" spc="-1" strike="noStrike">
                <a:solidFill>
                  <a:srgbClr val="ffffff"/>
                </a:solidFill>
                <a:latin typeface="Montserrat"/>
              </a:rPr>
              <a:t>ES</a:t>
            </a:r>
            <a:endParaRPr b="0" lang="en-IN" sz="1600" spc="-1" strike="noStrike">
              <a:latin typeface="Arial"/>
            </a:endParaRPr>
          </a:p>
        </p:txBody>
      </p:sp>
      <p:sp>
        <p:nvSpPr>
          <p:cNvPr id="316" name="PlaceHolder 2"/>
          <p:cNvSpPr>
            <a:spLocks noGrp="1"/>
          </p:cNvSpPr>
          <p:nvPr>
            <p:ph type="body"/>
          </p:nvPr>
        </p:nvSpPr>
        <p:spPr>
          <a:xfrm>
            <a:off x="793800" y="1722960"/>
            <a:ext cx="5301720" cy="4381200"/>
          </a:xfrm>
          <a:prstGeom prst="rect">
            <a:avLst/>
          </a:prstGeom>
          <a:noFill/>
          <a:ln w="0">
            <a:noFill/>
          </a:ln>
        </p:spPr>
        <p:txBody>
          <a:bodyPr lIns="90000" rIns="90000" tIns="45000" bIns="45000" anchor="t">
            <a:noAutofit/>
          </a:bodyPr>
          <a:p>
            <a:pPr>
              <a:lnSpc>
                <a:spcPts val="2100"/>
              </a:lnSpc>
              <a:spcBef>
                <a:spcPts val="1001"/>
              </a:spcBef>
              <a:buNone/>
              <a:tabLst>
                <a:tab algn="l" pos="0"/>
              </a:tabLst>
            </a:pPr>
            <a:r>
              <a:rPr b="0" lang="en-GB" sz="1500" spc="-1" strike="noStrike">
                <a:solidFill>
                  <a:srgbClr val="000000"/>
                </a:solidFill>
                <a:latin typeface="Montserrat Light"/>
              </a:rPr>
              <a:t>Your Technology partner to help you grow X times. ​</a:t>
            </a:r>
            <a:endParaRPr b="0" lang="en-US" sz="1500" spc="-1" strike="noStrike">
              <a:solidFill>
                <a:srgbClr val="000000"/>
              </a:solidFill>
              <a:latin typeface="Montserrat Light"/>
            </a:endParaRPr>
          </a:p>
          <a:p>
            <a:pPr>
              <a:lnSpc>
                <a:spcPts val="2100"/>
              </a:lnSpc>
              <a:spcBef>
                <a:spcPts val="1001"/>
              </a:spcBef>
              <a:buNone/>
              <a:tabLst>
                <a:tab algn="l" pos="0"/>
              </a:tabLst>
            </a:pPr>
            <a:r>
              <a:rPr b="0" lang="en-GB" sz="1500" spc="-1" strike="noStrike">
                <a:solidFill>
                  <a:srgbClr val="000000"/>
                </a:solidFill>
                <a:latin typeface="Montserrat Light"/>
              </a:rPr>
              <a:t>We do this with the help of 50+ Experts who not only have mastered engineering but have a neck towards business as well. This hence helps you to focus on your core business while they take care of the tech execution end to end. Our teams follow transparent Agile processes and hence are reliable to deliver every time on time within budget. ​</a:t>
            </a:r>
            <a:endParaRPr b="0" lang="en-US" sz="1500" spc="-1" strike="noStrike">
              <a:solidFill>
                <a:srgbClr val="000000"/>
              </a:solidFill>
              <a:latin typeface="Montserrat Light"/>
            </a:endParaRPr>
          </a:p>
          <a:p>
            <a:pPr>
              <a:lnSpc>
                <a:spcPts val="2100"/>
              </a:lnSpc>
              <a:spcBef>
                <a:spcPts val="1001"/>
              </a:spcBef>
              <a:buNone/>
              <a:tabLst>
                <a:tab algn="l" pos="0"/>
              </a:tabLst>
            </a:pPr>
            <a:r>
              <a:rPr b="0" lang="en-GB" sz="1500" spc="-1" strike="noStrike">
                <a:solidFill>
                  <a:srgbClr val="000000"/>
                </a:solidFill>
                <a:latin typeface="Montserrat Light"/>
              </a:rPr>
              <a:t>We are your extended team to help you scale the topline by realising new business opportunities or increase the bottomline by optimising costs using technology.​</a:t>
            </a:r>
            <a:endParaRPr b="0" lang="en-US" sz="1500" spc="-1" strike="noStrike">
              <a:solidFill>
                <a:srgbClr val="000000"/>
              </a:solidFill>
              <a:latin typeface="Montserrat Light"/>
            </a:endParaRPr>
          </a:p>
        </p:txBody>
      </p:sp>
      <p:pic>
        <p:nvPicPr>
          <p:cNvPr id="317" name="Picture 10" descr="A picture containing black, floor&#10;&#10;Description automatically generated"/>
          <p:cNvPicPr/>
          <p:nvPr/>
        </p:nvPicPr>
        <p:blipFill>
          <a:blip r:embed="rId4"/>
          <a:stretch/>
        </p:blipFill>
        <p:spPr>
          <a:xfrm>
            <a:off x="7480440" y="2288880"/>
            <a:ext cx="6349680" cy="4393800"/>
          </a:xfrm>
          <a:prstGeom prst="rect">
            <a:avLst/>
          </a:prstGeom>
          <a:ln w="0">
            <a:noFill/>
          </a:ln>
        </p:spPr>
      </p:pic>
      <p:pic>
        <p:nvPicPr>
          <p:cNvPr id="318" name="Picture 11" descr=""/>
          <p:cNvPicPr/>
          <p:nvPr/>
        </p:nvPicPr>
        <p:blipFill>
          <a:blip r:embed="rId5"/>
          <a:stretch/>
        </p:blipFill>
        <p:spPr>
          <a:xfrm>
            <a:off x="11125080" y="2700720"/>
            <a:ext cx="88560" cy="522000"/>
          </a:xfrm>
          <a:prstGeom prst="rect">
            <a:avLst/>
          </a:prstGeom>
          <a:ln w="0">
            <a:noFill/>
          </a:ln>
        </p:spPr>
      </p:pic>
      <p:pic>
        <p:nvPicPr>
          <p:cNvPr id="319" name="Picture 13" descr=""/>
          <p:cNvPicPr/>
          <p:nvPr/>
        </p:nvPicPr>
        <p:blipFill>
          <a:blip r:embed="rId6"/>
          <a:stretch/>
        </p:blipFill>
        <p:spPr>
          <a:xfrm>
            <a:off x="7378560" y="5010480"/>
            <a:ext cx="202680" cy="609120"/>
          </a:xfrm>
          <a:prstGeom prst="rect">
            <a:avLst/>
          </a:prstGeom>
          <a:ln w="0">
            <a:noFill/>
          </a:ln>
        </p:spPr>
      </p:pic>
      <p:pic>
        <p:nvPicPr>
          <p:cNvPr id="320" name="Picture 14" descr="A pink dot on a black background&#10;&#10;Description automatically generated with low confidence"/>
          <p:cNvPicPr/>
          <p:nvPr/>
        </p:nvPicPr>
        <p:blipFill>
          <a:blip r:embed="rId7"/>
          <a:stretch/>
        </p:blipFill>
        <p:spPr>
          <a:xfrm>
            <a:off x="8191440" y="1349280"/>
            <a:ext cx="1510920" cy="1599840"/>
          </a:xfrm>
          <a:prstGeom prst="rect">
            <a:avLst/>
          </a:prstGeom>
          <a:ln w="0">
            <a:noFill/>
          </a:ln>
        </p:spPr>
      </p:pic>
      <p:pic>
        <p:nvPicPr>
          <p:cNvPr id="321" name="Picture 15" descr="Background pattern&#10;&#10;Description automatically generated with medium confidence"/>
          <p:cNvPicPr/>
          <p:nvPr/>
        </p:nvPicPr>
        <p:blipFill>
          <a:blip r:embed="rId8"/>
          <a:stretch/>
        </p:blipFill>
        <p:spPr>
          <a:xfrm>
            <a:off x="10274400" y="2565720"/>
            <a:ext cx="1015560" cy="1422000"/>
          </a:xfrm>
          <a:prstGeom prst="rect">
            <a:avLst/>
          </a:prstGeom>
          <a:ln w="0">
            <a:noFill/>
          </a:ln>
        </p:spPr>
      </p:pic>
      <p:pic>
        <p:nvPicPr>
          <p:cNvPr id="322" name="Picture 16" descr=""/>
          <p:cNvPicPr/>
          <p:nvPr/>
        </p:nvPicPr>
        <p:blipFill>
          <a:blip r:embed="rId9"/>
          <a:stretch/>
        </p:blipFill>
        <p:spPr>
          <a:xfrm>
            <a:off x="793800" y="6629400"/>
            <a:ext cx="10604160" cy="228240"/>
          </a:xfrm>
          <a:prstGeom prst="rect">
            <a:avLst/>
          </a:prstGeom>
          <a:ln w="0">
            <a:noFill/>
          </a:ln>
        </p:spPr>
      </p:pic>
      <p:sp>
        <p:nvSpPr>
          <p:cNvPr id="32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image" Target="../media/image65.png"/><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68.png"/><Relationship Id="rId7"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73.xml"/><Relationship Id="rId3"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50.png"/><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image" Target="../media/image53.png"/><Relationship Id="rId14"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8.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741600" y="3429000"/>
            <a:ext cx="7892640" cy="2017800"/>
          </a:xfrm>
          <a:prstGeom prst="rect">
            <a:avLst/>
          </a:prstGeom>
          <a:noFill/>
          <a:ln w="0">
            <a:noFill/>
          </a:ln>
        </p:spPr>
        <p:txBody>
          <a:bodyPr lIns="90000" rIns="90000" tIns="45000" bIns="45000" anchor="t">
            <a:noAutofit/>
          </a:bodyPr>
          <a:p>
            <a:pPr>
              <a:lnSpc>
                <a:spcPct val="90000"/>
              </a:lnSpc>
              <a:buNone/>
            </a:pPr>
            <a:r>
              <a:rPr b="1" lang="en-US" sz="4000" spc="-1" strike="noStrike">
                <a:solidFill>
                  <a:srgbClr val="26abc5"/>
                </a:solidFill>
                <a:latin typeface="Montserrat"/>
              </a:rPr>
              <a:t>Indian Airline Fare Prediction</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p:nvPr>
        </p:nvSpPr>
        <p:spPr>
          <a:xfrm>
            <a:off x="793800" y="906120"/>
            <a:ext cx="568620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3200" spc="-1" strike="noStrike">
                <a:solidFill>
                  <a:srgbClr val="4d186e"/>
                </a:solidFill>
                <a:latin typeface="Montserrat"/>
              </a:rPr>
              <a:t>Result</a:t>
            </a:r>
            <a:endParaRPr b="0" lang="en-US" sz="3200" spc="-1" strike="noStrike">
              <a:solidFill>
                <a:srgbClr val="000000"/>
              </a:solidFill>
              <a:latin typeface="Montserrat Light"/>
            </a:endParaRPr>
          </a:p>
        </p:txBody>
      </p:sp>
      <p:sp>
        <p:nvSpPr>
          <p:cNvPr id="431" name="PlaceHolder 2"/>
          <p:cNvSpPr>
            <a:spLocks noGrp="1"/>
          </p:cNvSpPr>
          <p:nvPr>
            <p:ph/>
          </p:nvPr>
        </p:nvSpPr>
        <p:spPr>
          <a:xfrm>
            <a:off x="433800" y="1186560"/>
            <a:ext cx="3346200" cy="613440"/>
          </a:xfrm>
          <a:prstGeom prst="rect">
            <a:avLst/>
          </a:prstGeom>
          <a:noFill/>
          <a:ln w="0">
            <a:noFill/>
          </a:ln>
        </p:spPr>
        <p:txBody>
          <a:bodyPr lIns="90000" rIns="90000" tIns="45000" bIns="45000" anchor="ctr">
            <a:noAutofit/>
          </a:bodyPr>
          <a:p>
            <a:pPr marL="432000" indent="-324000">
              <a:lnSpc>
                <a:spcPct val="90000"/>
              </a:lnSpc>
              <a:spcBef>
                <a:spcPts val="283"/>
              </a:spcBef>
              <a:spcAft>
                <a:spcPts val="1083"/>
              </a:spcAft>
              <a:buClr>
                <a:srgbClr val="000000"/>
              </a:buClr>
              <a:buSzPct val="45000"/>
              <a:buFont typeface="Wingdings" charset="2"/>
              <a:buChar char=""/>
            </a:pPr>
            <a:r>
              <a:rPr b="0" lang="en-IN" sz="1500" spc="-1" strike="noStrike">
                <a:solidFill>
                  <a:srgbClr val="000000"/>
                </a:solidFill>
                <a:latin typeface="Montserrat"/>
              </a:rPr>
              <a:t>Data viusalization</a:t>
            </a:r>
            <a:endParaRPr b="0" lang="en-IN" sz="1500" spc="-1" strike="noStrike">
              <a:solidFill>
                <a:srgbClr val="000000"/>
              </a:solidFill>
              <a:latin typeface="Montserrat Light"/>
              <a:ea typeface="Montserrat Light"/>
            </a:endParaRPr>
          </a:p>
        </p:txBody>
      </p:sp>
      <p:pic>
        <p:nvPicPr>
          <p:cNvPr id="432" name="" descr=""/>
          <p:cNvPicPr/>
          <p:nvPr/>
        </p:nvPicPr>
        <p:blipFill>
          <a:blip r:embed="rId1"/>
          <a:stretch/>
        </p:blipFill>
        <p:spPr>
          <a:xfrm>
            <a:off x="1499400" y="1620000"/>
            <a:ext cx="8580600" cy="47581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p:nvPr>
        </p:nvSpPr>
        <p:spPr>
          <a:xfrm>
            <a:off x="1275840" y="716040"/>
            <a:ext cx="427356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3200" spc="-1" strike="noStrike">
                <a:solidFill>
                  <a:srgbClr val="4d186e"/>
                </a:solidFill>
                <a:latin typeface="Montserrat"/>
              </a:rPr>
              <a:t>Icon List Slide</a:t>
            </a:r>
            <a:endParaRPr b="0" lang="en-US" sz="3200" spc="-1" strike="noStrike">
              <a:solidFill>
                <a:srgbClr val="000000"/>
              </a:solidFill>
              <a:latin typeface="Montserrat Light"/>
            </a:endParaRPr>
          </a:p>
        </p:txBody>
      </p:sp>
      <p:sp>
        <p:nvSpPr>
          <p:cNvPr id="434" name="TextBox 9"/>
          <p:cNvSpPr/>
          <p:nvPr/>
        </p:nvSpPr>
        <p:spPr>
          <a:xfrm>
            <a:off x="5549760" y="716040"/>
            <a:ext cx="5365800" cy="576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N" sz="1600" spc="-1" strike="noStrike">
                <a:solidFill>
                  <a:srgbClr val="26abc5"/>
                </a:solidFill>
                <a:latin typeface="Montserrat"/>
              </a:rPr>
              <a:t>We make partners rather than clients and when partners grow, we also grow, simple!</a:t>
            </a:r>
            <a:endParaRPr b="0" lang="en-IN" sz="1600" spc="-1" strike="noStrike">
              <a:latin typeface="Arial"/>
            </a:endParaRPr>
          </a:p>
        </p:txBody>
      </p:sp>
      <p:sp>
        <p:nvSpPr>
          <p:cNvPr id="435" name="TextBox 12"/>
          <p:cNvSpPr/>
          <p:nvPr/>
        </p:nvSpPr>
        <p:spPr>
          <a:xfrm>
            <a:off x="1404720" y="2112120"/>
            <a:ext cx="1625040" cy="31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500" spc="-1" strike="noStrike">
                <a:solidFill>
                  <a:srgbClr val="000000"/>
                </a:solidFill>
                <a:latin typeface="Montserrat"/>
              </a:rPr>
              <a:t>Agile</a:t>
            </a:r>
            <a:endParaRPr b="0" lang="en-IN" sz="1500" spc="-1" strike="noStrike">
              <a:latin typeface="Arial"/>
            </a:endParaRPr>
          </a:p>
        </p:txBody>
      </p:sp>
      <p:sp>
        <p:nvSpPr>
          <p:cNvPr id="436" name="TextBox 13"/>
          <p:cNvSpPr/>
          <p:nvPr/>
        </p:nvSpPr>
        <p:spPr>
          <a:xfrm>
            <a:off x="785160" y="2647440"/>
            <a:ext cx="3147840" cy="698760"/>
          </a:xfrm>
          <a:prstGeom prst="rect">
            <a:avLst/>
          </a:prstGeom>
          <a:noFill/>
          <a:ln w="0">
            <a:noFill/>
          </a:ln>
        </p:spPr>
        <p:style>
          <a:lnRef idx="0"/>
          <a:fillRef idx="0"/>
          <a:effectRef idx="0"/>
          <a:fontRef idx="minor"/>
        </p:style>
        <p:txBody>
          <a:bodyPr lIns="90000" rIns="90000" tIns="45000" bIns="45000" anchor="t">
            <a:spAutoFit/>
          </a:bodyPr>
          <a:p>
            <a:pPr>
              <a:lnSpc>
                <a:spcPts val="1599"/>
              </a:lnSpc>
              <a:buNone/>
            </a:pPr>
            <a:r>
              <a:rPr b="0" lang="en-US" sz="1100" spc="-1" strike="noStrike">
                <a:solidFill>
                  <a:srgbClr val="000000"/>
                </a:solidFill>
                <a:latin typeface="Montserrat Light"/>
              </a:rPr>
              <a:t>Our agile principles mean that we’re quick to react and able to adapt plans, processes or strategies accordingly.</a:t>
            </a:r>
            <a:endParaRPr b="0" lang="en-IN" sz="1100" spc="-1" strike="noStrike">
              <a:latin typeface="Arial"/>
            </a:endParaRPr>
          </a:p>
        </p:txBody>
      </p:sp>
      <p:sp>
        <p:nvSpPr>
          <p:cNvPr id="437" name="TextBox 15"/>
          <p:cNvSpPr/>
          <p:nvPr/>
        </p:nvSpPr>
        <p:spPr>
          <a:xfrm>
            <a:off x="5062320" y="2012040"/>
            <a:ext cx="1625040" cy="54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500" spc="-1" strike="noStrike">
                <a:solidFill>
                  <a:srgbClr val="000000"/>
                </a:solidFill>
                <a:latin typeface="Montserrat"/>
              </a:rPr>
              <a:t>History &amp; Track Record​</a:t>
            </a:r>
            <a:endParaRPr b="0" lang="en-IN" sz="1500" spc="-1" strike="noStrike">
              <a:latin typeface="Arial"/>
            </a:endParaRPr>
          </a:p>
        </p:txBody>
      </p:sp>
      <p:sp>
        <p:nvSpPr>
          <p:cNvPr id="438" name="TextBox 16"/>
          <p:cNvSpPr/>
          <p:nvPr/>
        </p:nvSpPr>
        <p:spPr>
          <a:xfrm>
            <a:off x="4442760" y="2647440"/>
            <a:ext cx="3147840" cy="1307880"/>
          </a:xfrm>
          <a:prstGeom prst="rect">
            <a:avLst/>
          </a:prstGeom>
          <a:noFill/>
          <a:ln w="0">
            <a:noFill/>
          </a:ln>
        </p:spPr>
        <p:style>
          <a:lnRef idx="0"/>
          <a:fillRef idx="0"/>
          <a:effectRef idx="0"/>
          <a:fontRef idx="minor"/>
        </p:style>
        <p:txBody>
          <a:bodyPr lIns="90000" rIns="90000" tIns="45000" bIns="45000" anchor="t">
            <a:spAutoFit/>
          </a:bodyPr>
          <a:p>
            <a:pPr>
              <a:lnSpc>
                <a:spcPts val="1599"/>
              </a:lnSpc>
              <a:buNone/>
            </a:pPr>
            <a:r>
              <a:rPr b="0" lang="en-US" sz="1100" spc="-1" strike="noStrike">
                <a:solidFill>
                  <a:srgbClr val="000000"/>
                </a:solidFill>
                <a:latin typeface="Montserrat Light"/>
              </a:rPr>
              <a:t>Since 2011, we’ve helped our clients build a wide range of award-winning digital products including mobile apps, web platforms and more. Continuous improvement has meant we’ve applied all of our learnings to future projects. ​</a:t>
            </a:r>
            <a:endParaRPr b="0" lang="en-IN" sz="1100" spc="-1" strike="noStrike">
              <a:latin typeface="Arial"/>
            </a:endParaRPr>
          </a:p>
        </p:txBody>
      </p:sp>
      <p:sp>
        <p:nvSpPr>
          <p:cNvPr id="439" name="TextBox 19"/>
          <p:cNvSpPr/>
          <p:nvPr/>
        </p:nvSpPr>
        <p:spPr>
          <a:xfrm>
            <a:off x="8726760" y="2112120"/>
            <a:ext cx="1625040" cy="31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500" spc="-1" strike="noStrike">
                <a:solidFill>
                  <a:srgbClr val="000000"/>
                </a:solidFill>
                <a:latin typeface="Montserrat"/>
              </a:rPr>
              <a:t>Expertise​</a:t>
            </a:r>
            <a:endParaRPr b="0" lang="en-IN" sz="1500" spc="-1" strike="noStrike">
              <a:latin typeface="Arial"/>
            </a:endParaRPr>
          </a:p>
        </p:txBody>
      </p:sp>
      <p:sp>
        <p:nvSpPr>
          <p:cNvPr id="440" name="TextBox 20"/>
          <p:cNvSpPr/>
          <p:nvPr/>
        </p:nvSpPr>
        <p:spPr>
          <a:xfrm>
            <a:off x="8100360" y="2647440"/>
            <a:ext cx="3147840" cy="1104840"/>
          </a:xfrm>
          <a:prstGeom prst="rect">
            <a:avLst/>
          </a:prstGeom>
          <a:noFill/>
          <a:ln w="0">
            <a:noFill/>
          </a:ln>
        </p:spPr>
        <p:style>
          <a:lnRef idx="0"/>
          <a:fillRef idx="0"/>
          <a:effectRef idx="0"/>
          <a:fontRef idx="minor"/>
        </p:style>
        <p:txBody>
          <a:bodyPr lIns="90000" rIns="90000" tIns="45000" bIns="45000" anchor="t">
            <a:spAutoFit/>
          </a:bodyPr>
          <a:p>
            <a:pPr>
              <a:lnSpc>
                <a:spcPts val="1599"/>
              </a:lnSpc>
              <a:buNone/>
            </a:pPr>
            <a:r>
              <a:rPr b="0" lang="en-US" sz="1100" spc="-1" strike="noStrike">
                <a:solidFill>
                  <a:srgbClr val="000000"/>
                </a:solidFill>
                <a:latin typeface="Montserrat Light"/>
              </a:rPr>
              <a:t>Great people build great products. We house an incredibly talented team of innovation strategists, product managers, developers, growth hackers UX/UI designers and much more.</a:t>
            </a:r>
            <a:endParaRPr b="0" lang="en-IN" sz="1100" spc="-1" strike="noStrike">
              <a:latin typeface="Arial"/>
            </a:endParaRPr>
          </a:p>
        </p:txBody>
      </p:sp>
      <p:sp>
        <p:nvSpPr>
          <p:cNvPr id="441" name="TextBox 36"/>
          <p:cNvSpPr/>
          <p:nvPr/>
        </p:nvSpPr>
        <p:spPr>
          <a:xfrm>
            <a:off x="1404720" y="4428360"/>
            <a:ext cx="1625040" cy="31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500" spc="-1" strike="noStrike">
                <a:solidFill>
                  <a:srgbClr val="000000"/>
                </a:solidFill>
                <a:latin typeface="Montserrat"/>
              </a:rPr>
              <a:t>Collaborative​</a:t>
            </a:r>
            <a:endParaRPr b="0" lang="en-IN" sz="1500" spc="-1" strike="noStrike">
              <a:latin typeface="Arial"/>
            </a:endParaRPr>
          </a:p>
        </p:txBody>
      </p:sp>
      <p:sp>
        <p:nvSpPr>
          <p:cNvPr id="442" name="TextBox 37"/>
          <p:cNvSpPr/>
          <p:nvPr/>
        </p:nvSpPr>
        <p:spPr>
          <a:xfrm>
            <a:off x="785160" y="4970160"/>
            <a:ext cx="3147840" cy="1104840"/>
          </a:xfrm>
          <a:prstGeom prst="rect">
            <a:avLst/>
          </a:prstGeom>
          <a:noFill/>
          <a:ln w="0">
            <a:noFill/>
          </a:ln>
        </p:spPr>
        <p:style>
          <a:lnRef idx="0"/>
          <a:fillRef idx="0"/>
          <a:effectRef idx="0"/>
          <a:fontRef idx="minor"/>
        </p:style>
        <p:txBody>
          <a:bodyPr lIns="90000" rIns="90000" tIns="45000" bIns="45000" anchor="t">
            <a:spAutoFit/>
          </a:bodyPr>
          <a:p>
            <a:pPr>
              <a:lnSpc>
                <a:spcPts val="1599"/>
              </a:lnSpc>
              <a:buNone/>
            </a:pPr>
            <a:r>
              <a:rPr b="0" lang="en-US" sz="1100" spc="-1" strike="noStrike">
                <a:solidFill>
                  <a:srgbClr val="000000"/>
                </a:solidFill>
                <a:latin typeface="Montserrat Light"/>
              </a:rPr>
              <a:t>Our collaborative-led approach has been a key factor in our success. Through closely working together, we better understand each other and ultimately, the end vision for the project.​</a:t>
            </a:r>
            <a:endParaRPr b="0" lang="en-IN" sz="1100" spc="-1" strike="noStrike">
              <a:latin typeface="Arial"/>
            </a:endParaRPr>
          </a:p>
        </p:txBody>
      </p:sp>
      <p:sp>
        <p:nvSpPr>
          <p:cNvPr id="443" name="TextBox 38"/>
          <p:cNvSpPr/>
          <p:nvPr/>
        </p:nvSpPr>
        <p:spPr>
          <a:xfrm>
            <a:off x="5062320" y="4338720"/>
            <a:ext cx="2293920" cy="54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500" spc="-1" strike="noStrike">
                <a:solidFill>
                  <a:srgbClr val="000000"/>
                </a:solidFill>
                <a:latin typeface="Montserrat"/>
              </a:rPr>
              <a:t>Entrepreneurial Culture​</a:t>
            </a:r>
            <a:endParaRPr b="0" lang="en-IN" sz="1500" spc="-1" strike="noStrike">
              <a:latin typeface="Arial"/>
            </a:endParaRPr>
          </a:p>
        </p:txBody>
      </p:sp>
      <p:sp>
        <p:nvSpPr>
          <p:cNvPr id="444" name="TextBox 39"/>
          <p:cNvSpPr/>
          <p:nvPr/>
        </p:nvSpPr>
        <p:spPr>
          <a:xfrm>
            <a:off x="4442760" y="4970160"/>
            <a:ext cx="3147840" cy="1104840"/>
          </a:xfrm>
          <a:prstGeom prst="rect">
            <a:avLst/>
          </a:prstGeom>
          <a:noFill/>
          <a:ln w="0">
            <a:noFill/>
          </a:ln>
        </p:spPr>
        <p:style>
          <a:lnRef idx="0"/>
          <a:fillRef idx="0"/>
          <a:effectRef idx="0"/>
          <a:fontRef idx="minor"/>
        </p:style>
        <p:txBody>
          <a:bodyPr lIns="90000" rIns="90000" tIns="45000" bIns="45000" anchor="t">
            <a:spAutoFit/>
          </a:bodyPr>
          <a:p>
            <a:pPr>
              <a:lnSpc>
                <a:spcPts val="1599"/>
              </a:lnSpc>
              <a:buNone/>
            </a:pPr>
            <a:r>
              <a:rPr b="0" lang="en-US" sz="1100" spc="-1" strike="noStrike">
                <a:solidFill>
                  <a:srgbClr val="000000"/>
                </a:solidFill>
                <a:latin typeface="Montserrat Light"/>
              </a:rPr>
              <a:t>Despite our size, we still act like start-up in many ways. We encourage and foster our employees’ entrepreneurial spirt and in doing so, we treat every project as if it’s our own company.​</a:t>
            </a:r>
            <a:endParaRPr b="0" lang="en-IN" sz="1100" spc="-1" strike="noStrike">
              <a:latin typeface="Arial"/>
            </a:endParaRPr>
          </a:p>
        </p:txBody>
      </p:sp>
      <p:sp>
        <p:nvSpPr>
          <p:cNvPr id="445" name="TextBox 41"/>
          <p:cNvSpPr/>
          <p:nvPr/>
        </p:nvSpPr>
        <p:spPr>
          <a:xfrm>
            <a:off x="8726760" y="4320720"/>
            <a:ext cx="1625040" cy="546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500" spc="-1" strike="noStrike">
                <a:solidFill>
                  <a:srgbClr val="000000"/>
                </a:solidFill>
                <a:latin typeface="Montserrat"/>
              </a:rPr>
              <a:t>Value Creation​</a:t>
            </a:r>
            <a:endParaRPr b="0" lang="en-IN" sz="1500" spc="-1" strike="noStrike">
              <a:latin typeface="Arial"/>
            </a:endParaRPr>
          </a:p>
        </p:txBody>
      </p:sp>
      <p:sp>
        <p:nvSpPr>
          <p:cNvPr id="446" name="TextBox 42"/>
          <p:cNvSpPr/>
          <p:nvPr/>
        </p:nvSpPr>
        <p:spPr>
          <a:xfrm>
            <a:off x="8100360" y="4970160"/>
            <a:ext cx="3147840" cy="1104840"/>
          </a:xfrm>
          <a:prstGeom prst="rect">
            <a:avLst/>
          </a:prstGeom>
          <a:noFill/>
          <a:ln w="0">
            <a:noFill/>
          </a:ln>
        </p:spPr>
        <p:style>
          <a:lnRef idx="0"/>
          <a:fillRef idx="0"/>
          <a:effectRef idx="0"/>
          <a:fontRef idx="minor"/>
        </p:style>
        <p:txBody>
          <a:bodyPr lIns="90000" rIns="90000" tIns="45000" bIns="45000" anchor="t">
            <a:spAutoFit/>
          </a:bodyPr>
          <a:p>
            <a:pPr>
              <a:lnSpc>
                <a:spcPts val="1599"/>
              </a:lnSpc>
              <a:buNone/>
            </a:pPr>
            <a:r>
              <a:rPr b="0" lang="en-US" sz="1100" spc="-1" strike="noStrike">
                <a:solidFill>
                  <a:srgbClr val="000000"/>
                </a:solidFill>
                <a:latin typeface="Montserrat Light"/>
              </a:rPr>
              <a:t>We are not just value-driven, but we’re value-creating. We look at areas where we can deliver value across the whole product lifecycle in an eﬃcient way that it will generate proﬁt.</a:t>
            </a:r>
            <a:endParaRPr b="0" lang="en-IN" sz="1100" spc="-1" strike="noStrike">
              <a:latin typeface="Arial"/>
            </a:endParaRPr>
          </a:p>
        </p:txBody>
      </p:sp>
      <p:pic>
        <p:nvPicPr>
          <p:cNvPr id="447" name="Picture 3" descr=""/>
          <p:cNvPicPr/>
          <p:nvPr/>
        </p:nvPicPr>
        <p:blipFill>
          <a:blip r:embed="rId1"/>
          <a:stretch/>
        </p:blipFill>
        <p:spPr>
          <a:xfrm>
            <a:off x="854640" y="4386960"/>
            <a:ext cx="421200" cy="421200"/>
          </a:xfrm>
          <a:prstGeom prst="rect">
            <a:avLst/>
          </a:prstGeom>
          <a:ln w="0">
            <a:noFill/>
          </a:ln>
        </p:spPr>
      </p:pic>
      <p:pic>
        <p:nvPicPr>
          <p:cNvPr id="448" name="Picture 10" descr=""/>
          <p:cNvPicPr/>
          <p:nvPr/>
        </p:nvPicPr>
        <p:blipFill>
          <a:blip r:embed="rId2"/>
          <a:stretch/>
        </p:blipFill>
        <p:spPr>
          <a:xfrm>
            <a:off x="8169840" y="2070360"/>
            <a:ext cx="428040" cy="428040"/>
          </a:xfrm>
          <a:prstGeom prst="rect">
            <a:avLst/>
          </a:prstGeom>
          <a:ln w="0">
            <a:noFill/>
          </a:ln>
        </p:spPr>
      </p:pic>
      <p:pic>
        <p:nvPicPr>
          <p:cNvPr id="449" name="Picture 29" descr=""/>
          <p:cNvPicPr/>
          <p:nvPr/>
        </p:nvPicPr>
        <p:blipFill>
          <a:blip r:embed="rId3"/>
          <a:stretch/>
        </p:blipFill>
        <p:spPr>
          <a:xfrm>
            <a:off x="854640" y="2071080"/>
            <a:ext cx="421200" cy="421200"/>
          </a:xfrm>
          <a:prstGeom prst="rect">
            <a:avLst/>
          </a:prstGeom>
          <a:ln w="0">
            <a:noFill/>
          </a:ln>
        </p:spPr>
      </p:pic>
      <p:pic>
        <p:nvPicPr>
          <p:cNvPr id="450" name="Picture 31" descr=""/>
          <p:cNvPicPr/>
          <p:nvPr/>
        </p:nvPicPr>
        <p:blipFill>
          <a:blip r:embed="rId4"/>
          <a:stretch/>
        </p:blipFill>
        <p:spPr>
          <a:xfrm>
            <a:off x="8169840" y="4386960"/>
            <a:ext cx="428040" cy="428040"/>
          </a:xfrm>
          <a:prstGeom prst="rect">
            <a:avLst/>
          </a:prstGeom>
          <a:ln w="0">
            <a:noFill/>
          </a:ln>
        </p:spPr>
      </p:pic>
      <p:pic>
        <p:nvPicPr>
          <p:cNvPr id="451" name="Picture 34" descr=""/>
          <p:cNvPicPr/>
          <p:nvPr/>
        </p:nvPicPr>
        <p:blipFill>
          <a:blip r:embed="rId5"/>
          <a:stretch/>
        </p:blipFill>
        <p:spPr>
          <a:xfrm>
            <a:off x="4512240" y="2070360"/>
            <a:ext cx="421200" cy="421200"/>
          </a:xfrm>
          <a:prstGeom prst="rect">
            <a:avLst/>
          </a:prstGeom>
          <a:ln w="0">
            <a:noFill/>
          </a:ln>
        </p:spPr>
      </p:pic>
      <p:pic>
        <p:nvPicPr>
          <p:cNvPr id="452" name="Picture 46" descr=""/>
          <p:cNvPicPr/>
          <p:nvPr/>
        </p:nvPicPr>
        <p:blipFill>
          <a:blip r:embed="rId6"/>
          <a:stretch/>
        </p:blipFill>
        <p:spPr>
          <a:xfrm>
            <a:off x="4512240" y="4386960"/>
            <a:ext cx="428040" cy="428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p:nvPr>
        </p:nvSpPr>
        <p:spPr>
          <a:xfrm>
            <a:off x="1275840" y="716040"/>
            <a:ext cx="427356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3200" spc="-1" strike="noStrike">
                <a:solidFill>
                  <a:srgbClr val="4d186e"/>
                </a:solidFill>
                <a:latin typeface="Montserrat"/>
              </a:rPr>
              <a:t>Contact us</a:t>
            </a:r>
            <a:endParaRPr b="0" lang="en-US" sz="3200" spc="-1" strike="noStrike">
              <a:solidFill>
                <a:srgbClr val="000000"/>
              </a:solidFill>
              <a:latin typeface="Montserrat Light"/>
            </a:endParaRPr>
          </a:p>
        </p:txBody>
      </p:sp>
      <p:sp>
        <p:nvSpPr>
          <p:cNvPr id="454" name="Picture Placeholder 8"/>
          <p:cNvSpPr/>
          <p:nvPr/>
        </p:nvSpPr>
        <p:spPr>
          <a:xfrm>
            <a:off x="1566000" y="3264120"/>
            <a:ext cx="1971720" cy="1971720"/>
          </a:xfrm>
          <a:custGeom>
            <a:avLst/>
            <a:gdLst/>
            <a:ahLst/>
            <a:rect l="l" t="t" r="r" b="b"/>
            <a:pathLst>
              <a:path w="1851159" h="1851160">
                <a:moveTo>
                  <a:pt x="925580" y="0"/>
                </a:moveTo>
                <a:cubicBezTo>
                  <a:pt x="1404815" y="0"/>
                  <a:pt x="1798983" y="364215"/>
                  <a:pt x="1846381" y="830945"/>
                </a:cubicBezTo>
                <a:lnTo>
                  <a:pt x="1851159" y="925560"/>
                </a:lnTo>
                <a:lnTo>
                  <a:pt x="1851159" y="925600"/>
                </a:lnTo>
                <a:lnTo>
                  <a:pt x="1846381" y="1020215"/>
                </a:lnTo>
                <a:cubicBezTo>
                  <a:pt x="1798983" y="1486945"/>
                  <a:pt x="1404815" y="1851160"/>
                  <a:pt x="925580" y="1851160"/>
                </a:cubicBezTo>
                <a:cubicBezTo>
                  <a:pt x="414396" y="1851160"/>
                  <a:pt x="0" y="1436764"/>
                  <a:pt x="0" y="925580"/>
                </a:cubicBezTo>
                <a:cubicBezTo>
                  <a:pt x="0" y="414396"/>
                  <a:pt x="414396" y="0"/>
                  <a:pt x="925580" y="0"/>
                </a:cubicBezTo>
                <a:close/>
              </a:path>
            </a:pathLst>
          </a:custGeom>
          <a:blipFill rotWithShape="0">
            <a:blip r:embed="rId1"/>
            <a:srcRect/>
            <a:stretch/>
          </a:blipFill>
          <a:ln w="0">
            <a:noFill/>
          </a:ln>
        </p:spPr>
        <p:style>
          <a:lnRef idx="0"/>
          <a:fillRef idx="0"/>
          <a:effectRef idx="0"/>
          <a:fontRef idx="minor"/>
        </p:style>
      </p:sp>
      <p:sp>
        <p:nvSpPr>
          <p:cNvPr id="455" name="PlaceHolder 2"/>
          <p:cNvSpPr>
            <a:spLocks noGrp="1"/>
          </p:cNvSpPr>
          <p:nvPr>
            <p:ph/>
          </p:nvPr>
        </p:nvSpPr>
        <p:spPr>
          <a:xfrm>
            <a:off x="3902040" y="3414960"/>
            <a:ext cx="4273560" cy="2070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a:solidFill>
                  <a:srgbClr val="ffffff"/>
                </a:solidFill>
                <a:latin typeface="Montserrat"/>
              </a:rPr>
              <a:t>Vikas Agarwal</a:t>
            </a:r>
            <a:endParaRPr b="0" lang="en-US" sz="1400" spc="-1" strike="noStrike">
              <a:solidFill>
                <a:srgbClr val="000000"/>
              </a:solidFill>
              <a:latin typeface="Montserrat Light"/>
            </a:endParaRPr>
          </a:p>
        </p:txBody>
      </p:sp>
      <p:sp>
        <p:nvSpPr>
          <p:cNvPr id="456" name="PlaceHolder 3"/>
          <p:cNvSpPr>
            <a:spLocks noGrp="1"/>
          </p:cNvSpPr>
          <p:nvPr>
            <p:ph/>
          </p:nvPr>
        </p:nvSpPr>
        <p:spPr>
          <a:xfrm>
            <a:off x="3902040" y="3636360"/>
            <a:ext cx="4273560" cy="2070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1100" spc="-1" strike="noStrike">
                <a:solidFill>
                  <a:srgbClr val="ffffff"/>
                </a:solidFill>
                <a:latin typeface="Montserrat Light"/>
              </a:rPr>
              <a:t>Founder  |  Product Evangelist</a:t>
            </a:r>
            <a:endParaRPr b="0" lang="en-US" sz="1100" spc="-1" strike="noStrike">
              <a:solidFill>
                <a:srgbClr val="000000"/>
              </a:solidFill>
              <a:latin typeface="Montserrat Light"/>
            </a:endParaRPr>
          </a:p>
        </p:txBody>
      </p:sp>
      <p:sp>
        <p:nvSpPr>
          <p:cNvPr id="457" name="PlaceHolder 4"/>
          <p:cNvSpPr>
            <a:spLocks noGrp="1"/>
          </p:cNvSpPr>
          <p:nvPr>
            <p:ph/>
          </p:nvPr>
        </p:nvSpPr>
        <p:spPr>
          <a:xfrm>
            <a:off x="3902040" y="3969360"/>
            <a:ext cx="4273560" cy="2070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1100" spc="-1" strike="noStrike">
                <a:solidFill>
                  <a:srgbClr val="ffffff"/>
                </a:solidFill>
                <a:latin typeface="Montserrat Light"/>
              </a:rPr>
              <a:t>+91 99255 66622</a:t>
            </a:r>
            <a:endParaRPr b="0" lang="en-US" sz="1100" spc="-1" strike="noStrike">
              <a:solidFill>
                <a:srgbClr val="000000"/>
              </a:solidFill>
              <a:latin typeface="Montserrat Light"/>
            </a:endParaRPr>
          </a:p>
        </p:txBody>
      </p:sp>
      <p:sp>
        <p:nvSpPr>
          <p:cNvPr id="458" name="PlaceHolder 5"/>
          <p:cNvSpPr>
            <a:spLocks noGrp="1"/>
          </p:cNvSpPr>
          <p:nvPr>
            <p:ph/>
          </p:nvPr>
        </p:nvSpPr>
        <p:spPr>
          <a:xfrm>
            <a:off x="3897360" y="4159440"/>
            <a:ext cx="4273560" cy="2070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1100" spc="-1" strike="noStrike">
                <a:solidFill>
                  <a:srgbClr val="ffffff"/>
                </a:solidFill>
                <a:latin typeface="Montserrat Light"/>
              </a:rPr>
              <a:t>vikas@growexx.com</a:t>
            </a:r>
            <a:endParaRPr b="0" lang="en-US" sz="1100" spc="-1" strike="noStrike">
              <a:solidFill>
                <a:srgbClr val="000000"/>
              </a:solidFill>
              <a:latin typeface="Montserrat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itle 1"/>
          <p:cNvSpPr/>
          <p:nvPr/>
        </p:nvSpPr>
        <p:spPr>
          <a:xfrm>
            <a:off x="888840" y="615960"/>
            <a:ext cx="8838720" cy="958680"/>
          </a:xfrm>
          <a:prstGeom prst="rect">
            <a:avLst/>
          </a:prstGeom>
          <a:noFill/>
          <a:ln w="0">
            <a:noFill/>
          </a:ln>
        </p:spPr>
        <p:style>
          <a:lnRef idx="0"/>
          <a:fillRef idx="0"/>
          <a:effectRef idx="0"/>
          <a:fontRef idx="minor"/>
        </p:style>
        <p:txBody>
          <a:bodyPr anchor="t">
            <a:normAutofit/>
          </a:bodyPr>
          <a:p>
            <a:pPr>
              <a:lnSpc>
                <a:spcPct val="90000"/>
              </a:lnSpc>
              <a:buNone/>
            </a:pPr>
            <a:r>
              <a:rPr b="1" lang="en-US" sz="3200" spc="-1" strike="noStrike">
                <a:solidFill>
                  <a:srgbClr val="4d186e"/>
                </a:solidFill>
                <a:latin typeface="Montserrat"/>
              </a:rPr>
              <a:t>Project Description</a:t>
            </a:r>
            <a:endParaRPr b="0" lang="en-IN" sz="3200" spc="-1" strike="noStrike">
              <a:latin typeface="Arial"/>
            </a:endParaRPr>
          </a:p>
        </p:txBody>
      </p:sp>
      <p:sp>
        <p:nvSpPr>
          <p:cNvPr id="368" name="TextBox 2"/>
          <p:cNvSpPr/>
          <p:nvPr/>
        </p:nvSpPr>
        <p:spPr>
          <a:xfrm>
            <a:off x="709560" y="1620000"/>
            <a:ext cx="8650440" cy="4036680"/>
          </a:xfrm>
          <a:prstGeom prst="rect">
            <a:avLst/>
          </a:prstGeom>
          <a:noFill/>
          <a:ln w="0">
            <a:noFill/>
          </a:ln>
        </p:spPr>
        <p:style>
          <a:lnRef idx="0"/>
          <a:fillRef idx="0"/>
          <a:effectRef idx="0"/>
          <a:fontRef idx="minor"/>
        </p:style>
        <p:txBody>
          <a:bodyPr lIns="90000" rIns="90000" tIns="45000" bIns="45000" anchor="t">
            <a:spAutoFit/>
          </a:bodyPr>
          <a:p>
            <a:r>
              <a:rPr b="0" lang="en-IN" sz="1400" spc="-1" strike="noStrike">
                <a:solidFill>
                  <a:srgbClr val="000000"/>
                </a:solidFill>
                <a:latin typeface="Montserrat Light"/>
                <a:ea typeface="Montserrat Light"/>
              </a:rPr>
              <a:t>Indian Airline Fare Prediction is Internship Project is an Data Science  project comprising of multiple tasks. The project is based on Real time streaming data on Indian Airline data </a:t>
            </a:r>
            <a:endParaRPr b="0" lang="en-IN" sz="1400" spc="-1" strike="noStrike">
              <a:latin typeface="Montserrat Light"/>
            </a:endParaRPr>
          </a:p>
          <a:p>
            <a:r>
              <a:rPr b="0" lang="en-IN" sz="1400" spc="-1" strike="noStrike">
                <a:solidFill>
                  <a:srgbClr val="000000"/>
                </a:solidFill>
                <a:latin typeface="Montserrat Light"/>
                <a:ea typeface="Montserrat Light"/>
              </a:rPr>
              <a:t>And create provides insights on Aviation Industry of India.</a:t>
            </a:r>
            <a:endParaRPr b="0" lang="en-IN" sz="1400" spc="-1" strike="noStrike">
              <a:latin typeface="Montserrat Light"/>
            </a:endParaRPr>
          </a:p>
          <a:p>
            <a:endParaRPr b="0" lang="en-IN" sz="1400" spc="-1" strike="noStrike">
              <a:latin typeface="Montserrat Light"/>
            </a:endParaRPr>
          </a:p>
          <a:p>
            <a:pPr>
              <a:lnSpc>
                <a:spcPct val="100000"/>
              </a:lnSpc>
              <a:buNone/>
              <a:tabLst>
                <a:tab algn="l" pos="450360"/>
              </a:tabLst>
            </a:pPr>
            <a:r>
              <a:rPr b="1" lang="en-IN" sz="1400" spc="-1" strike="noStrike">
                <a:latin typeface="Montserrat Light"/>
                <a:ea typeface="Noto Sans CJK SC"/>
              </a:rPr>
              <a:t>Focus:</a:t>
            </a:r>
            <a:r>
              <a:rPr b="0" lang="en-IN" sz="1400" spc="-1" strike="noStrike">
                <a:latin typeface="Montserrat Light"/>
                <a:ea typeface="Noto Sans CJK SC"/>
              </a:rPr>
              <a:t> Use real-time streaming data on Indian airlines to develop a predictive model.</a:t>
            </a:r>
            <a:endParaRPr b="0" lang="en-IN" sz="1400" spc="-1" strike="noStrike">
              <a:latin typeface="Montserrat Light"/>
              <a:ea typeface="Noto Sans CJK SC"/>
            </a:endParaRPr>
          </a:p>
          <a:p>
            <a:pPr>
              <a:lnSpc>
                <a:spcPct val="100000"/>
              </a:lnSpc>
              <a:buNone/>
              <a:tabLst>
                <a:tab algn="l" pos="450360"/>
              </a:tabLst>
            </a:pPr>
            <a:endParaRPr b="0" lang="en-IN" sz="1400" spc="-1" strike="noStrike">
              <a:latin typeface="Montserrat Light"/>
              <a:ea typeface="Noto Sans CJK SC"/>
            </a:endParaRPr>
          </a:p>
          <a:p>
            <a:pPr>
              <a:lnSpc>
                <a:spcPct val="100000"/>
              </a:lnSpc>
              <a:buNone/>
              <a:tabLst>
                <a:tab algn="l" pos="450360"/>
              </a:tabLst>
            </a:pPr>
            <a:endParaRPr b="0" lang="en-IN" sz="1400" spc="-1" strike="noStrike">
              <a:latin typeface="Montserrat Light"/>
              <a:ea typeface="Noto Sans CJK SC"/>
            </a:endParaRPr>
          </a:p>
          <a:p>
            <a:pPr>
              <a:lnSpc>
                <a:spcPct val="100000"/>
              </a:lnSpc>
              <a:buNone/>
              <a:tabLst>
                <a:tab algn="l" pos="450360"/>
              </a:tabLst>
            </a:pPr>
            <a:r>
              <a:rPr b="1" lang="en-IN" sz="1400" spc="-1" strike="noStrike">
                <a:latin typeface="Montserrat Light"/>
                <a:ea typeface="Noto Sans CJK SC"/>
              </a:rPr>
              <a:t>Scope:</a:t>
            </a:r>
            <a:r>
              <a:rPr b="0" lang="en-IN" sz="1400" spc="-1" strike="noStrike">
                <a:latin typeface="Montserrat Light"/>
                <a:ea typeface="Noto Sans CJK SC"/>
              </a:rPr>
              <a:t> The scope of project is divided in following steps and these are meant to be followed sequentially</a:t>
            </a:r>
            <a:endParaRPr b="0" lang="en-IN" sz="1400" spc="-1" strike="noStrike">
              <a:latin typeface="Montserrat Light"/>
              <a:ea typeface="Noto Sans CJK SC"/>
            </a:endParaRPr>
          </a:p>
          <a:p>
            <a:pPr>
              <a:lnSpc>
                <a:spcPct val="100000"/>
              </a:lnSpc>
              <a:buNone/>
              <a:tabLst>
                <a:tab algn="l" pos="450360"/>
              </a:tabLst>
            </a:pPr>
            <a:endParaRPr b="0" lang="en-IN" sz="1400" spc="-1" strike="noStrike">
              <a:latin typeface="Montserrat Light"/>
              <a:ea typeface="Noto Sans CJK SC"/>
            </a:endParaRPr>
          </a:p>
          <a:p>
            <a:pPr>
              <a:lnSpc>
                <a:spcPct val="100000"/>
              </a:lnSpc>
              <a:spcBef>
                <a:spcPts val="283"/>
              </a:spcBef>
              <a:spcAft>
                <a:spcPts val="283"/>
              </a:spcAft>
              <a:buNone/>
            </a:pPr>
            <a:r>
              <a:rPr b="0" lang="en-IN" sz="1400" spc="-1" strike="noStrike">
                <a:solidFill>
                  <a:srgbClr val="000000"/>
                </a:solidFill>
                <a:latin typeface="Montserrat Light"/>
                <a:ea typeface="Montserrat Light"/>
              </a:rPr>
              <a:t>1. The Data is stored in real time </a:t>
            </a:r>
            <a:r>
              <a:rPr b="0" lang="en-IN" sz="1400" spc="-1" strike="noStrike">
                <a:solidFill>
                  <a:srgbClr val="000000"/>
                </a:solidFill>
                <a:latin typeface="Montserrat Light"/>
                <a:ea typeface="Montserrat Light"/>
              </a:rPr>
              <a:t>using Data ETL pipelines and canbe accessed from </a:t>
            </a:r>
            <a:r>
              <a:rPr b="0" lang="en-IN" sz="1400" spc="-1" strike="noStrike">
                <a:solidFill>
                  <a:srgbClr val="000000"/>
                </a:solidFill>
                <a:latin typeface="Montserrat Light"/>
                <a:ea typeface="Montserrat Light"/>
              </a:rPr>
              <a:t>snowflake . </a:t>
            </a:r>
            <a:endParaRPr b="0" lang="en-IN" sz="1400" spc="-1" strike="noStrike">
              <a:latin typeface="Montserrat Light"/>
              <a:ea typeface="Noto Sans CJK SC"/>
            </a:endParaRPr>
          </a:p>
          <a:p>
            <a:pPr>
              <a:lnSpc>
                <a:spcPct val="100000"/>
              </a:lnSpc>
              <a:spcBef>
                <a:spcPts val="283"/>
              </a:spcBef>
              <a:spcAft>
                <a:spcPts val="283"/>
              </a:spcAft>
              <a:buNone/>
            </a:pPr>
            <a:r>
              <a:rPr b="0" lang="en-IN" sz="1400" spc="-1" strike="noStrike">
                <a:solidFill>
                  <a:srgbClr val="000000"/>
                </a:solidFill>
                <a:latin typeface="Montserrat Light"/>
                <a:ea typeface="Montserrat Light"/>
              </a:rPr>
              <a:t>2. The Data is preprocessed and used in Machine learning . </a:t>
            </a:r>
            <a:endParaRPr b="0" lang="en-IN" sz="1400" spc="-1" strike="noStrike">
              <a:latin typeface="Montserrat Light"/>
              <a:ea typeface="Noto Sans CJK SC"/>
            </a:endParaRPr>
          </a:p>
          <a:p>
            <a:pPr>
              <a:lnSpc>
                <a:spcPct val="100000"/>
              </a:lnSpc>
              <a:spcBef>
                <a:spcPts val="283"/>
              </a:spcBef>
              <a:spcAft>
                <a:spcPts val="283"/>
              </a:spcAft>
              <a:buNone/>
            </a:pPr>
            <a:r>
              <a:rPr b="0" lang="en-IN" sz="1400" spc="-1" strike="noStrike">
                <a:solidFill>
                  <a:srgbClr val="000000"/>
                </a:solidFill>
                <a:latin typeface="Montserrat Light"/>
                <a:ea typeface="Montserrat Light"/>
              </a:rPr>
              <a:t>3. Furthermore an LLM is used to query data and write responses to interact with users in natural language. </a:t>
            </a:r>
            <a:endParaRPr b="0" lang="en-IN" sz="1400" spc="-1" strike="noStrike">
              <a:latin typeface="Montserrat Light"/>
              <a:ea typeface="Noto Sans CJK SC"/>
            </a:endParaRPr>
          </a:p>
          <a:p>
            <a:pPr>
              <a:lnSpc>
                <a:spcPct val="100000"/>
              </a:lnSpc>
              <a:spcBef>
                <a:spcPts val="283"/>
              </a:spcBef>
              <a:spcAft>
                <a:spcPts val="283"/>
              </a:spcAft>
              <a:buNone/>
            </a:pPr>
            <a:r>
              <a:rPr b="0" lang="en-IN" sz="1400" spc="-1" strike="noStrike">
                <a:solidFill>
                  <a:srgbClr val="000000"/>
                </a:solidFill>
                <a:latin typeface="Montserrat Light"/>
                <a:ea typeface="Montserrat Light"/>
              </a:rPr>
              <a:t>4. Lastly a dashboard Is created to visualize hidden trends and patterns in data. </a:t>
            </a:r>
            <a:endParaRPr b="0" lang="en-IN" sz="1400" spc="-1" strike="noStrike">
              <a:latin typeface="Montserrat Light"/>
              <a:ea typeface="Noto Sans CJK SC"/>
            </a:endParaRPr>
          </a:p>
          <a:p>
            <a:pPr>
              <a:lnSpc>
                <a:spcPct val="100000"/>
              </a:lnSpc>
              <a:spcBef>
                <a:spcPts val="283"/>
              </a:spcBef>
              <a:spcAft>
                <a:spcPts val="283"/>
              </a:spcAft>
              <a:buNone/>
            </a:pPr>
            <a:endParaRPr b="0" lang="en-IN" sz="1400" spc="-1" strike="noStrike">
              <a:latin typeface="Montserrat Light"/>
              <a:ea typeface="Noto Sans CJK S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p:nvPr>
        </p:nvSpPr>
        <p:spPr>
          <a:xfrm>
            <a:off x="6095880" y="1549440"/>
            <a:ext cx="3872520" cy="4109400"/>
          </a:xfrm>
          <a:prstGeom prst="rect">
            <a:avLst/>
          </a:prstGeom>
          <a:noFill/>
          <a:ln w="0">
            <a:noFill/>
          </a:ln>
        </p:spPr>
        <p:txBody>
          <a:bodyPr lIns="90000" rIns="90000" tIns="45000" bIns="45000" anchor="t">
            <a:noAutofit/>
          </a:bodyPr>
          <a:p>
            <a:pPr>
              <a:lnSpc>
                <a:spcPct val="100000"/>
              </a:lnSpc>
              <a:spcBef>
                <a:spcPts val="1001"/>
              </a:spcBef>
              <a:buNone/>
              <a:tabLst>
                <a:tab algn="l" pos="0"/>
              </a:tabLst>
            </a:pPr>
            <a:r>
              <a:rPr b="1" lang="en-US" sz="3800" spc="-1" strike="noStrike">
                <a:solidFill>
                  <a:srgbClr val="26abc5"/>
                </a:solidFill>
                <a:latin typeface="Montserrat"/>
              </a:rPr>
              <a:t>Additional text to accompany the content on the left</a:t>
            </a:r>
            <a:endParaRPr b="0" lang="en-US" sz="3800" spc="-1" strike="noStrike">
              <a:solidFill>
                <a:srgbClr val="000000"/>
              </a:solidFill>
              <a:latin typeface="Montserrat Light"/>
            </a:endParaRPr>
          </a:p>
        </p:txBody>
      </p:sp>
      <p:sp>
        <p:nvSpPr>
          <p:cNvPr id="370" name="PlaceHolder 2"/>
          <p:cNvSpPr>
            <a:spLocks noGrp="1"/>
          </p:cNvSpPr>
          <p:nvPr>
            <p:ph/>
          </p:nvPr>
        </p:nvSpPr>
        <p:spPr>
          <a:xfrm>
            <a:off x="1275840" y="716040"/>
            <a:ext cx="4273560" cy="97956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3200" spc="-1" strike="noStrike">
                <a:solidFill>
                  <a:srgbClr val="4d186e"/>
                </a:solidFill>
                <a:latin typeface="Montserrat"/>
              </a:rPr>
              <a:t>Work Breakdown Structure</a:t>
            </a:r>
            <a:endParaRPr b="0" lang="en-US" sz="3200" spc="-1" strike="noStrike">
              <a:solidFill>
                <a:srgbClr val="000000"/>
              </a:solidFill>
              <a:latin typeface="Montserrat Light"/>
            </a:endParaRPr>
          </a:p>
        </p:txBody>
      </p:sp>
      <p:sp>
        <p:nvSpPr>
          <p:cNvPr id="371" name="PlaceHolder 3"/>
          <p:cNvSpPr>
            <a:spLocks noGrp="1"/>
          </p:cNvSpPr>
          <p:nvPr>
            <p:ph/>
          </p:nvPr>
        </p:nvSpPr>
        <p:spPr>
          <a:xfrm>
            <a:off x="360000" y="1695600"/>
            <a:ext cx="5580000" cy="4467960"/>
          </a:xfrm>
          <a:prstGeom prst="rect">
            <a:avLst/>
          </a:prstGeom>
          <a:noFill/>
          <a:ln w="0">
            <a:noFill/>
          </a:ln>
        </p:spPr>
        <p:txBody>
          <a:bodyPr lIns="90000" rIns="90000" tIns="45000" bIns="45000" anchor="t">
            <a:noAutofit/>
          </a:bodyPr>
          <a:p>
            <a:pPr>
              <a:lnSpc>
                <a:spcPts val="2100"/>
              </a:lnSpc>
              <a:spcBef>
                <a:spcPts val="717"/>
              </a:spcBef>
              <a:buNone/>
              <a:tabLst>
                <a:tab algn="l" pos="0"/>
              </a:tabLst>
            </a:pPr>
            <a:r>
              <a:rPr b="1" lang="en-IN" sz="1500" spc="-1" strike="noStrike">
                <a:solidFill>
                  <a:srgbClr val="000000"/>
                </a:solidFill>
                <a:latin typeface="Montserrat Light"/>
              </a:rPr>
              <a:t>Task 1: Data Pipeline Setup (Weeks 1-2)</a:t>
            </a:r>
            <a:endParaRPr b="0" lang="en-US" sz="15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Ingestion: CSV to Kafka</a:t>
            </a:r>
            <a:endParaRPr b="0" lang="en-US" sz="14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Processing: Spark to S3</a:t>
            </a:r>
            <a:endParaRPr b="0" lang="en-US" sz="14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Loading: AWS Glue to Snowflake</a:t>
            </a:r>
            <a:endParaRPr b="0" lang="en-US" sz="14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Automation: Scripts for ingestion and processing</a:t>
            </a:r>
            <a:endParaRPr b="0" lang="en-US" sz="1400" spc="-1" strike="noStrike">
              <a:solidFill>
                <a:srgbClr val="000000"/>
              </a:solidFill>
              <a:latin typeface="Montserrat Light"/>
              <a:ea typeface="Noto Sans CJK SC"/>
            </a:endParaRPr>
          </a:p>
          <a:p>
            <a:pPr>
              <a:lnSpc>
                <a:spcPts val="2100"/>
              </a:lnSpc>
              <a:spcBef>
                <a:spcPts val="717"/>
              </a:spcBef>
              <a:buNone/>
              <a:tabLst>
                <a:tab algn="l" pos="0"/>
              </a:tabLst>
            </a:pPr>
            <a:r>
              <a:rPr b="1" lang="en-IN" sz="1500" spc="-1" strike="noStrike">
                <a:solidFill>
                  <a:srgbClr val="000000"/>
                </a:solidFill>
                <a:latin typeface="Montserrat Light"/>
              </a:rPr>
              <a:t>Task 2: Data Exploration &amp; ML (Weeks 3-4)</a:t>
            </a:r>
            <a:endParaRPr b="0" lang="en-US" sz="15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Exploration: Preprocess and analyze data</a:t>
            </a:r>
            <a:endParaRPr b="0" lang="en-US" sz="14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Modeling: Train, validate, evaluate ML models</a:t>
            </a:r>
            <a:endParaRPr b="0" lang="en-US" sz="14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Documentation: Record model performance details</a:t>
            </a:r>
            <a:endParaRPr b="0" lang="en-US" sz="1400" spc="-1" strike="noStrike">
              <a:solidFill>
                <a:srgbClr val="000000"/>
              </a:solidFill>
              <a:latin typeface="Montserrat Light"/>
              <a:ea typeface="Noto Sans CJK SC"/>
            </a:endParaRPr>
          </a:p>
          <a:p>
            <a:pPr>
              <a:lnSpc>
                <a:spcPts val="2100"/>
              </a:lnSpc>
              <a:spcBef>
                <a:spcPts val="717"/>
              </a:spcBef>
              <a:buNone/>
              <a:tabLst>
                <a:tab algn="l" pos="0"/>
              </a:tabLst>
            </a:pPr>
            <a:r>
              <a:rPr b="1" lang="en-IN" sz="1500" spc="-1" strike="noStrike">
                <a:solidFill>
                  <a:srgbClr val="000000"/>
                </a:solidFill>
                <a:latin typeface="Montserrat Light"/>
              </a:rPr>
              <a:t>Task 3: UI Development (Weeks 5-6)</a:t>
            </a:r>
            <a:endParaRPr b="0" lang="en-US" sz="15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Interface: Natural language querying</a:t>
            </a:r>
            <a:endParaRPr b="0" lang="en-US" sz="14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Visualization: Tools for data insights</a:t>
            </a:r>
            <a:endParaRPr b="0" lang="en-US" sz="14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Deployment: Model on EC2</a:t>
            </a:r>
            <a:endParaRPr b="0" lang="en-US" sz="1400" spc="-1" strike="noStrike">
              <a:solidFill>
                <a:srgbClr val="000000"/>
              </a:solidFill>
              <a:latin typeface="Montserrat Light"/>
              <a:ea typeface="Noto Sans CJK SC"/>
            </a:endParaRPr>
          </a:p>
          <a:p>
            <a:pPr>
              <a:lnSpc>
                <a:spcPts val="2100"/>
              </a:lnSpc>
              <a:spcBef>
                <a:spcPts val="150"/>
              </a:spcBef>
              <a:buNone/>
              <a:tabLst>
                <a:tab algn="l" pos="0"/>
              </a:tabLst>
            </a:pPr>
            <a:r>
              <a:rPr b="1" lang="en-IN" sz="1500" spc="-1" strike="noStrike">
                <a:solidFill>
                  <a:srgbClr val="000000"/>
                </a:solidFill>
                <a:latin typeface="Montserrat Light"/>
              </a:rPr>
              <a:t>Task 4: Findings &amp; Visualization (Week 6)</a:t>
            </a:r>
            <a:endParaRPr b="0" lang="en-US" sz="15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Summary: Key insights and patterns</a:t>
            </a:r>
            <a:endParaRPr b="0" lang="en-US" sz="1400" spc="-1" strike="noStrike">
              <a:solidFill>
                <a:srgbClr val="000000"/>
              </a:solidFill>
              <a:latin typeface="Montserrat Light"/>
              <a:ea typeface="Noto Sans CJK SC"/>
            </a:endParaRPr>
          </a:p>
          <a:p>
            <a:pPr>
              <a:lnSpc>
                <a:spcPts val="2100"/>
              </a:lnSpc>
              <a:buNone/>
              <a:tabLst>
                <a:tab algn="l" pos="0"/>
              </a:tabLst>
            </a:pPr>
            <a:r>
              <a:rPr b="0" lang="en-IN" sz="1400" spc="-1" strike="noStrike">
                <a:solidFill>
                  <a:srgbClr val="000000"/>
                </a:solidFill>
                <a:latin typeface="Montserrat Light"/>
              </a:rPr>
              <a:t>    </a:t>
            </a:r>
            <a:r>
              <a:rPr b="0" lang="en-IN" sz="1400" spc="-1" strike="noStrike">
                <a:solidFill>
                  <a:srgbClr val="000000"/>
                </a:solidFill>
                <a:latin typeface="Montserrat Light"/>
              </a:rPr>
              <a:t>Dashboards: Interactive visualizations</a:t>
            </a:r>
            <a:endParaRPr b="0" lang="en-US" sz="1400" spc="-1" strike="noStrike">
              <a:solidFill>
                <a:srgbClr val="000000"/>
              </a:solidFill>
              <a:latin typeface="Montserrat Light"/>
              <a:ea typeface="Noto Sans CJK SC"/>
            </a:endParaRPr>
          </a:p>
        </p:txBody>
      </p:sp>
      <p:pic>
        <p:nvPicPr>
          <p:cNvPr id="372" name="" descr=""/>
          <p:cNvPicPr/>
          <p:nvPr/>
        </p:nvPicPr>
        <p:blipFill>
          <a:blip r:embed="rId1"/>
          <a:stretch/>
        </p:blipFill>
        <p:spPr>
          <a:xfrm>
            <a:off x="5580000" y="1419840"/>
            <a:ext cx="6300000" cy="45201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p:nvPr>
        </p:nvSpPr>
        <p:spPr>
          <a:xfrm>
            <a:off x="1282680" y="713520"/>
            <a:ext cx="4927320" cy="96516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3200" spc="-1" strike="noStrike">
                <a:solidFill>
                  <a:srgbClr val="4d186e"/>
                </a:solidFill>
                <a:latin typeface="Montserrat"/>
              </a:rPr>
              <a:t>Management </a:t>
            </a:r>
            <a:r>
              <a:rPr b="1" lang="en-US" sz="3200" spc="-1" strike="noStrike">
                <a:solidFill>
                  <a:srgbClr val="4d186e"/>
                </a:solidFill>
                <a:latin typeface="Montserrat"/>
              </a:rPr>
              <a:t>Approach</a:t>
            </a:r>
            <a:endParaRPr b="0" lang="en-US" sz="3200" spc="-1" strike="noStrike">
              <a:solidFill>
                <a:srgbClr val="000000"/>
              </a:solidFill>
              <a:latin typeface="Montserrat Light"/>
            </a:endParaRPr>
          </a:p>
        </p:txBody>
      </p:sp>
      <p:sp>
        <p:nvSpPr>
          <p:cNvPr id="374" name="PlaceHolder 2"/>
          <p:cNvSpPr>
            <a:spLocks noGrp="1"/>
          </p:cNvSpPr>
          <p:nvPr>
            <p:ph/>
          </p:nvPr>
        </p:nvSpPr>
        <p:spPr>
          <a:xfrm>
            <a:off x="900000" y="1828800"/>
            <a:ext cx="5580000" cy="4101840"/>
          </a:xfrm>
          <a:prstGeom prst="rect">
            <a:avLst/>
          </a:prstGeom>
          <a:noFill/>
          <a:ln w="0">
            <a:noFill/>
          </a:ln>
        </p:spPr>
        <p:txBody>
          <a:bodyPr lIns="90000" rIns="90000" tIns="45000" bIns="45000" anchor="t">
            <a:noAutofit/>
          </a:bodyPr>
          <a:p>
            <a:pPr marL="450360" indent="-179640">
              <a:lnSpc>
                <a:spcPct val="115000"/>
              </a:lnSpc>
              <a:buNone/>
              <a:tabLst>
                <a:tab algn="l" pos="450360"/>
              </a:tabLst>
            </a:pPr>
            <a:r>
              <a:rPr b="1" lang="en-IN" sz="1500" spc="-1" strike="noStrike">
                <a:solidFill>
                  <a:srgbClr val="000000"/>
                </a:solidFill>
                <a:latin typeface="Montserrat Light"/>
              </a:rPr>
              <a:t>Project Management:</a:t>
            </a:r>
            <a:endParaRPr b="1" lang="en-US" sz="1500" spc="-1" strike="noStrike">
              <a:solidFill>
                <a:srgbClr val="000000"/>
              </a:solidFill>
              <a:latin typeface="Montserrat Light"/>
            </a:endParaRPr>
          </a:p>
          <a:p>
            <a:pPr marL="900360" indent="-179640">
              <a:lnSpc>
                <a:spcPct val="115000"/>
              </a:lnSpc>
              <a:buNone/>
              <a:tabLst>
                <a:tab algn="l" pos="900360"/>
              </a:tabLst>
            </a:pPr>
            <a:r>
              <a:rPr b="1" lang="en-IN" sz="1400" spc="-1" strike="noStrike">
                <a:solidFill>
                  <a:srgbClr val="000000"/>
                </a:solidFill>
                <a:latin typeface="Montserrat Light"/>
              </a:rPr>
              <a:t>Role:</a:t>
            </a:r>
            <a:r>
              <a:rPr b="0" lang="en-IN" sz="1400" spc="-1" strike="noStrike">
                <a:solidFill>
                  <a:srgbClr val="000000"/>
                </a:solidFill>
                <a:latin typeface="Montserrat Light"/>
              </a:rPr>
              <a:t> Mentor oversees project milestones and ensures timely completion of tasks.</a:t>
            </a:r>
            <a:endParaRPr b="0" lang="en-US" sz="1400" spc="-1" strike="noStrike">
              <a:solidFill>
                <a:srgbClr val="000000"/>
              </a:solidFill>
              <a:latin typeface="Montserrat Light"/>
            </a:endParaRPr>
          </a:p>
          <a:p>
            <a:pPr marL="450360" indent="-179640">
              <a:lnSpc>
                <a:spcPct val="115000"/>
              </a:lnSpc>
              <a:buNone/>
              <a:tabLst>
                <a:tab algn="l" pos="450360"/>
              </a:tabLst>
            </a:pPr>
            <a:r>
              <a:rPr b="1" lang="en-IN" sz="1500" spc="-1" strike="noStrike">
                <a:solidFill>
                  <a:srgbClr val="000000"/>
                </a:solidFill>
                <a:latin typeface="Montserrat Light"/>
              </a:rPr>
              <a:t>Data Management:</a:t>
            </a:r>
            <a:endParaRPr b="1" lang="en-US" sz="1500" spc="-1" strike="noStrike">
              <a:solidFill>
                <a:srgbClr val="000000"/>
              </a:solidFill>
              <a:latin typeface="Montserrat Light"/>
            </a:endParaRPr>
          </a:p>
          <a:p>
            <a:pPr marL="900360" indent="-179640">
              <a:lnSpc>
                <a:spcPct val="115000"/>
              </a:lnSpc>
              <a:buNone/>
              <a:tabLst>
                <a:tab algn="l" pos="900360"/>
              </a:tabLst>
            </a:pPr>
            <a:r>
              <a:rPr b="1" lang="en-IN" sz="1400" spc="-1" strike="noStrike">
                <a:solidFill>
                  <a:srgbClr val="000000"/>
                </a:solidFill>
                <a:latin typeface="Montserrat Light"/>
              </a:rPr>
              <a:t>Ingestion:</a:t>
            </a:r>
            <a:r>
              <a:rPr b="0" lang="en-IN" sz="1400" spc="-1" strike="noStrike">
                <a:solidFill>
                  <a:srgbClr val="000000"/>
                </a:solidFill>
                <a:latin typeface="Montserrat Light"/>
              </a:rPr>
              <a:t> Scripted ingestion of data from CSV to Kafka topics.</a:t>
            </a:r>
            <a:endParaRPr b="0" lang="en-US" sz="1400" spc="-1" strike="noStrike">
              <a:solidFill>
                <a:srgbClr val="000000"/>
              </a:solidFill>
              <a:latin typeface="Montserrat Light"/>
            </a:endParaRPr>
          </a:p>
          <a:p>
            <a:pPr marL="450360" indent="-179640">
              <a:lnSpc>
                <a:spcPct val="115000"/>
              </a:lnSpc>
              <a:buNone/>
              <a:tabLst>
                <a:tab algn="l" pos="450360"/>
              </a:tabLst>
            </a:pPr>
            <a:r>
              <a:rPr b="1" lang="en-IN" sz="1500" spc="-1" strike="noStrike">
                <a:solidFill>
                  <a:srgbClr val="000000"/>
                </a:solidFill>
                <a:latin typeface="Montserrat Light"/>
              </a:rPr>
              <a:t>ML Management:</a:t>
            </a:r>
            <a:endParaRPr b="1" lang="en-US" sz="1500" spc="-1" strike="noStrike">
              <a:solidFill>
                <a:srgbClr val="000000"/>
              </a:solidFill>
              <a:latin typeface="Montserrat Light"/>
            </a:endParaRPr>
          </a:p>
          <a:p>
            <a:pPr marL="900360" indent="-179640">
              <a:lnSpc>
                <a:spcPct val="115000"/>
              </a:lnSpc>
              <a:buNone/>
              <a:tabLst>
                <a:tab algn="l" pos="900360"/>
              </a:tabLst>
            </a:pPr>
            <a:r>
              <a:rPr b="1" lang="en-IN" sz="1400" spc="-1" strike="noStrike">
                <a:solidFill>
                  <a:srgbClr val="000000"/>
                </a:solidFill>
                <a:latin typeface="Montserrat Light"/>
              </a:rPr>
              <a:t>Model Comparison:</a:t>
            </a:r>
            <a:r>
              <a:rPr b="0" lang="en-IN" sz="1400" spc="-1" strike="noStrike">
                <a:solidFill>
                  <a:srgbClr val="000000"/>
                </a:solidFill>
                <a:latin typeface="Montserrat Light"/>
              </a:rPr>
              <a:t> Evaluate multiple models based on performance metrics, training time, and size.</a:t>
            </a:r>
            <a:endParaRPr b="0" lang="en-US" sz="1400" spc="-1" strike="noStrike">
              <a:solidFill>
                <a:srgbClr val="000000"/>
              </a:solidFill>
              <a:latin typeface="Montserrat Light"/>
            </a:endParaRPr>
          </a:p>
          <a:p>
            <a:pPr marL="900360" indent="-179640">
              <a:lnSpc>
                <a:spcPct val="115000"/>
              </a:lnSpc>
              <a:buNone/>
              <a:tabLst>
                <a:tab algn="l" pos="900360"/>
              </a:tabLst>
            </a:pPr>
            <a:r>
              <a:rPr b="1" lang="en-IN" sz="1400" spc="-1" strike="noStrike">
                <a:solidFill>
                  <a:srgbClr val="000000"/>
                </a:solidFill>
                <a:latin typeface="Montserrat Light"/>
              </a:rPr>
              <a:t>Documentation:</a:t>
            </a:r>
            <a:r>
              <a:rPr b="0" lang="en-IN" sz="1400" spc="-1" strike="noStrike">
                <a:solidFill>
                  <a:srgbClr val="000000"/>
                </a:solidFill>
                <a:latin typeface="Montserrat Light"/>
              </a:rPr>
              <a:t> Detailed records of model performance and selection criteria.</a:t>
            </a:r>
            <a:endParaRPr b="0" lang="en-US" sz="1400" spc="-1" strike="noStrike">
              <a:solidFill>
                <a:srgbClr val="000000"/>
              </a:solidFill>
              <a:latin typeface="Montserrat Light"/>
            </a:endParaRPr>
          </a:p>
          <a:p>
            <a:pPr marL="450360" indent="-179640">
              <a:lnSpc>
                <a:spcPct val="115000"/>
              </a:lnSpc>
              <a:buNone/>
              <a:tabLst>
                <a:tab algn="l" pos="450360"/>
              </a:tabLst>
            </a:pPr>
            <a:r>
              <a:rPr b="1" lang="en-IN" sz="1500" spc="-1" strike="noStrike">
                <a:solidFill>
                  <a:srgbClr val="000000"/>
                </a:solidFill>
                <a:latin typeface="Montserrat Light"/>
              </a:rPr>
              <a:t>UI Management:</a:t>
            </a:r>
            <a:endParaRPr b="1" lang="en-US" sz="1500" spc="-1" strike="noStrike">
              <a:solidFill>
                <a:srgbClr val="000000"/>
              </a:solidFill>
              <a:latin typeface="Montserrat Light"/>
            </a:endParaRPr>
          </a:p>
          <a:p>
            <a:pPr marL="900360" indent="-179640">
              <a:lnSpc>
                <a:spcPct val="115000"/>
              </a:lnSpc>
              <a:buNone/>
              <a:tabLst>
                <a:tab algn="l" pos="900360"/>
              </a:tabLst>
            </a:pPr>
            <a:r>
              <a:rPr b="1" lang="en-IN" sz="1400" spc="-1" strike="noStrike">
                <a:solidFill>
                  <a:srgbClr val="000000"/>
                </a:solidFill>
                <a:latin typeface="Montserrat Light"/>
              </a:rPr>
              <a:t>Framework:</a:t>
            </a:r>
            <a:r>
              <a:rPr b="0" lang="en-IN" sz="1400" spc="-1" strike="noStrike">
                <a:solidFill>
                  <a:srgbClr val="000000"/>
                </a:solidFill>
                <a:latin typeface="Montserrat Light"/>
              </a:rPr>
              <a:t> Flask for developing the querying and visualization interface.</a:t>
            </a:r>
            <a:endParaRPr b="0" lang="en-US" sz="1400" spc="-1" strike="noStrike">
              <a:solidFill>
                <a:srgbClr val="000000"/>
              </a:solidFill>
              <a:latin typeface="Montserrat Light"/>
            </a:endParaRPr>
          </a:p>
          <a:p>
            <a:pPr marL="900360" indent="-179640">
              <a:lnSpc>
                <a:spcPct val="115000"/>
              </a:lnSpc>
              <a:spcAft>
                <a:spcPts val="1236"/>
              </a:spcAft>
              <a:buNone/>
              <a:tabLst>
                <a:tab algn="l" pos="900360"/>
              </a:tabLst>
            </a:pPr>
            <a:r>
              <a:rPr b="1" lang="en-IN" sz="1400" spc="-1" strike="noStrike">
                <a:solidFill>
                  <a:srgbClr val="000000"/>
                </a:solidFill>
                <a:latin typeface="Montserrat Light"/>
              </a:rPr>
              <a:t>Deployment:</a:t>
            </a:r>
            <a:r>
              <a:rPr b="0" lang="en-IN" sz="1400" spc="-1" strike="noStrike">
                <a:solidFill>
                  <a:srgbClr val="000000"/>
                </a:solidFill>
                <a:latin typeface="Montserrat Light"/>
              </a:rPr>
              <a:t> Hosting the interface on an EC2 instance for accessibility.</a:t>
            </a:r>
            <a:endParaRPr b="0" lang="en-US" sz="1400" spc="-1" strike="noStrike">
              <a:solidFill>
                <a:srgbClr val="000000"/>
              </a:solidFill>
              <a:latin typeface="Montserrat Light"/>
            </a:endParaRPr>
          </a:p>
        </p:txBody>
      </p:sp>
      <p:pic>
        <p:nvPicPr>
          <p:cNvPr id="375" name="" descr=""/>
          <p:cNvPicPr/>
          <p:nvPr/>
        </p:nvPicPr>
        <p:blipFill>
          <a:blip r:embed="rId1"/>
          <a:stretch/>
        </p:blipFill>
        <p:spPr>
          <a:xfrm>
            <a:off x="6741720" y="1620000"/>
            <a:ext cx="5138280" cy="3420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p:nvPr>
        </p:nvSpPr>
        <p:spPr>
          <a:xfrm>
            <a:off x="1275840" y="716040"/>
            <a:ext cx="427356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3200" spc="-1" strike="noStrike">
                <a:solidFill>
                  <a:srgbClr val="4d186e"/>
                </a:solidFill>
                <a:latin typeface="Montserrat"/>
              </a:rPr>
              <a:t>Requirements</a:t>
            </a:r>
            <a:endParaRPr b="0" lang="en-US" sz="3200" spc="-1" strike="noStrike">
              <a:solidFill>
                <a:srgbClr val="000000"/>
              </a:solidFill>
              <a:latin typeface="Montserrat Light"/>
            </a:endParaRPr>
          </a:p>
        </p:txBody>
      </p:sp>
      <p:pic>
        <p:nvPicPr>
          <p:cNvPr id="377" name="Picture 38" descr=""/>
          <p:cNvPicPr/>
          <p:nvPr/>
        </p:nvPicPr>
        <p:blipFill>
          <a:blip r:embed="rId1"/>
          <a:stretch/>
        </p:blipFill>
        <p:spPr>
          <a:xfrm>
            <a:off x="4808880" y="2436840"/>
            <a:ext cx="520200" cy="571320"/>
          </a:xfrm>
          <a:prstGeom prst="rect">
            <a:avLst/>
          </a:prstGeom>
          <a:ln w="0">
            <a:noFill/>
          </a:ln>
        </p:spPr>
      </p:pic>
      <p:pic>
        <p:nvPicPr>
          <p:cNvPr id="378" name="Picture 40" descr=""/>
          <p:cNvPicPr/>
          <p:nvPr/>
        </p:nvPicPr>
        <p:blipFill>
          <a:blip r:embed="rId2"/>
          <a:stretch/>
        </p:blipFill>
        <p:spPr>
          <a:xfrm>
            <a:off x="8183880" y="2436480"/>
            <a:ext cx="495000" cy="571320"/>
          </a:xfrm>
          <a:prstGeom prst="rect">
            <a:avLst/>
          </a:prstGeom>
          <a:ln w="0">
            <a:noFill/>
          </a:ln>
        </p:spPr>
      </p:pic>
      <p:pic>
        <p:nvPicPr>
          <p:cNvPr id="379" name="Picture 42" descr=""/>
          <p:cNvPicPr/>
          <p:nvPr/>
        </p:nvPicPr>
        <p:blipFill>
          <a:blip r:embed="rId3"/>
          <a:stretch/>
        </p:blipFill>
        <p:spPr>
          <a:xfrm>
            <a:off x="1483560" y="4531680"/>
            <a:ext cx="507600" cy="495000"/>
          </a:xfrm>
          <a:prstGeom prst="rect">
            <a:avLst/>
          </a:prstGeom>
          <a:ln w="0">
            <a:noFill/>
          </a:ln>
        </p:spPr>
      </p:pic>
      <p:pic>
        <p:nvPicPr>
          <p:cNvPr id="380" name="Picture 45" descr=""/>
          <p:cNvPicPr/>
          <p:nvPr/>
        </p:nvPicPr>
        <p:blipFill>
          <a:blip r:embed="rId4"/>
          <a:stretch/>
        </p:blipFill>
        <p:spPr>
          <a:xfrm>
            <a:off x="1525320" y="2340000"/>
            <a:ext cx="634680" cy="495000"/>
          </a:xfrm>
          <a:prstGeom prst="rect">
            <a:avLst/>
          </a:prstGeom>
          <a:ln w="0">
            <a:noFill/>
          </a:ln>
        </p:spPr>
      </p:pic>
      <p:sp>
        <p:nvSpPr>
          <p:cNvPr id="381" name="Rectangle 25"/>
          <p:cNvSpPr/>
          <p:nvPr/>
        </p:nvSpPr>
        <p:spPr>
          <a:xfrm>
            <a:off x="1258920" y="1689120"/>
            <a:ext cx="2995200" cy="1783800"/>
          </a:xfrm>
          <a:prstGeom prst="rect">
            <a:avLst/>
          </a:prstGeom>
          <a:noFill/>
          <a:ln w="28575">
            <a:solidFill>
              <a:srgbClr val="000000">
                <a:alpha val="10000"/>
              </a:srgbClr>
            </a:solidFill>
          </a:ln>
        </p:spPr>
        <p:style>
          <a:lnRef idx="2">
            <a:schemeClr val="accent1">
              <a:shade val="50000"/>
            </a:schemeClr>
          </a:lnRef>
          <a:fillRef idx="1">
            <a:schemeClr val="accent1"/>
          </a:fillRef>
          <a:effectRef idx="0">
            <a:schemeClr val="accent1"/>
          </a:effectRef>
          <a:fontRef idx="minor"/>
        </p:style>
      </p:sp>
      <p:sp>
        <p:nvSpPr>
          <p:cNvPr id="382" name="TextBox 50"/>
          <p:cNvSpPr/>
          <p:nvPr/>
        </p:nvSpPr>
        <p:spPr>
          <a:xfrm>
            <a:off x="1397160" y="1828800"/>
            <a:ext cx="2642760" cy="31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500" spc="-1" strike="noStrike">
                <a:solidFill>
                  <a:srgbClr val="000000"/>
                </a:solidFill>
                <a:latin typeface="Montserrat"/>
              </a:rPr>
              <a:t>Common Requirements</a:t>
            </a:r>
            <a:endParaRPr b="0" lang="en-IN" sz="1500" spc="-1" strike="noStrike">
              <a:latin typeface="Arial"/>
            </a:endParaRPr>
          </a:p>
        </p:txBody>
      </p:sp>
      <p:sp>
        <p:nvSpPr>
          <p:cNvPr id="383" name="Rectangle 27"/>
          <p:cNvSpPr/>
          <p:nvPr/>
        </p:nvSpPr>
        <p:spPr>
          <a:xfrm>
            <a:off x="4598280" y="1689120"/>
            <a:ext cx="2995200" cy="1783800"/>
          </a:xfrm>
          <a:prstGeom prst="rect">
            <a:avLst/>
          </a:prstGeom>
          <a:noFill/>
          <a:ln w="28575">
            <a:solidFill>
              <a:srgbClr val="000000">
                <a:alpha val="10000"/>
              </a:srgbClr>
            </a:solidFill>
          </a:ln>
        </p:spPr>
        <p:style>
          <a:lnRef idx="2">
            <a:schemeClr val="accent1">
              <a:shade val="50000"/>
            </a:schemeClr>
          </a:lnRef>
          <a:fillRef idx="1">
            <a:schemeClr val="accent1"/>
          </a:fillRef>
          <a:effectRef idx="0">
            <a:schemeClr val="accent1"/>
          </a:effectRef>
          <a:fontRef idx="minor"/>
        </p:style>
      </p:sp>
      <p:sp>
        <p:nvSpPr>
          <p:cNvPr id="384" name="TextBox 51"/>
          <p:cNvSpPr/>
          <p:nvPr/>
        </p:nvSpPr>
        <p:spPr>
          <a:xfrm>
            <a:off x="4736160" y="1828800"/>
            <a:ext cx="2642760" cy="31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500" spc="-1" strike="noStrike">
                <a:solidFill>
                  <a:srgbClr val="000000"/>
                </a:solidFill>
                <a:latin typeface="Montserrat"/>
              </a:rPr>
              <a:t>Data ETL</a:t>
            </a:r>
            <a:endParaRPr b="0" lang="en-IN" sz="1500" spc="-1" strike="noStrike">
              <a:latin typeface="Arial"/>
            </a:endParaRPr>
          </a:p>
        </p:txBody>
      </p:sp>
      <p:sp>
        <p:nvSpPr>
          <p:cNvPr id="385" name="Rectangle 29"/>
          <p:cNvSpPr/>
          <p:nvPr/>
        </p:nvSpPr>
        <p:spPr>
          <a:xfrm>
            <a:off x="7937640" y="1689120"/>
            <a:ext cx="2995200" cy="1783800"/>
          </a:xfrm>
          <a:prstGeom prst="rect">
            <a:avLst/>
          </a:prstGeom>
          <a:noFill/>
          <a:ln w="28575">
            <a:solidFill>
              <a:srgbClr val="000000">
                <a:alpha val="10000"/>
              </a:srgbClr>
            </a:solidFill>
          </a:ln>
        </p:spPr>
        <p:style>
          <a:lnRef idx="2">
            <a:schemeClr val="accent1">
              <a:shade val="50000"/>
            </a:schemeClr>
          </a:lnRef>
          <a:fillRef idx="1">
            <a:schemeClr val="accent1"/>
          </a:fillRef>
          <a:effectRef idx="0">
            <a:schemeClr val="accent1"/>
          </a:effectRef>
          <a:fontRef idx="minor"/>
        </p:style>
      </p:sp>
      <p:sp>
        <p:nvSpPr>
          <p:cNvPr id="386" name="TextBox 52"/>
          <p:cNvSpPr/>
          <p:nvPr/>
        </p:nvSpPr>
        <p:spPr>
          <a:xfrm>
            <a:off x="8075520" y="1828800"/>
            <a:ext cx="2642760" cy="31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1500" spc="-1" strike="noStrike">
                <a:solidFill>
                  <a:srgbClr val="000000"/>
                </a:solidFill>
                <a:latin typeface="Montserrat"/>
              </a:rPr>
              <a:t>Machine learning​</a:t>
            </a:r>
            <a:endParaRPr b="0" lang="en-IN" sz="1500" spc="-1" strike="noStrike">
              <a:latin typeface="Arial"/>
            </a:endParaRPr>
          </a:p>
        </p:txBody>
      </p:sp>
      <p:sp>
        <p:nvSpPr>
          <p:cNvPr id="387" name="Rectangle 30"/>
          <p:cNvSpPr/>
          <p:nvPr/>
        </p:nvSpPr>
        <p:spPr>
          <a:xfrm>
            <a:off x="1486080" y="2152080"/>
            <a:ext cx="596520" cy="17640"/>
          </a:xfrm>
          <a:prstGeom prst="rect">
            <a:avLst/>
          </a:prstGeom>
          <a:solidFill>
            <a:srgbClr val="209444"/>
          </a:solidFill>
          <a:ln>
            <a:noFill/>
          </a:ln>
        </p:spPr>
        <p:style>
          <a:lnRef idx="2">
            <a:schemeClr val="accent1">
              <a:shade val="50000"/>
            </a:schemeClr>
          </a:lnRef>
          <a:fillRef idx="1">
            <a:schemeClr val="accent1"/>
          </a:fillRef>
          <a:effectRef idx="0">
            <a:schemeClr val="accent1"/>
          </a:effectRef>
          <a:fontRef idx="minor"/>
        </p:style>
      </p:sp>
      <p:sp>
        <p:nvSpPr>
          <p:cNvPr id="388" name="Rectangle 31"/>
          <p:cNvSpPr/>
          <p:nvPr/>
        </p:nvSpPr>
        <p:spPr>
          <a:xfrm>
            <a:off x="4838760" y="2152080"/>
            <a:ext cx="596520" cy="17640"/>
          </a:xfrm>
          <a:prstGeom prst="rect">
            <a:avLst/>
          </a:prstGeom>
          <a:solidFill>
            <a:srgbClr val="209444"/>
          </a:solidFill>
          <a:ln>
            <a:noFill/>
          </a:ln>
        </p:spPr>
        <p:style>
          <a:lnRef idx="2">
            <a:schemeClr val="accent1">
              <a:shade val="50000"/>
            </a:schemeClr>
          </a:lnRef>
          <a:fillRef idx="1">
            <a:schemeClr val="accent1"/>
          </a:fillRef>
          <a:effectRef idx="0">
            <a:schemeClr val="accent1"/>
          </a:effectRef>
          <a:fontRef idx="minor"/>
        </p:style>
      </p:sp>
      <p:sp>
        <p:nvSpPr>
          <p:cNvPr id="389" name="Rectangle 32"/>
          <p:cNvSpPr/>
          <p:nvPr/>
        </p:nvSpPr>
        <p:spPr>
          <a:xfrm>
            <a:off x="8178840" y="2152080"/>
            <a:ext cx="596520" cy="17640"/>
          </a:xfrm>
          <a:prstGeom prst="rect">
            <a:avLst/>
          </a:prstGeom>
          <a:solidFill>
            <a:srgbClr val="209444"/>
          </a:solidFill>
          <a:ln>
            <a:noFill/>
          </a:ln>
        </p:spPr>
        <p:style>
          <a:lnRef idx="2">
            <a:schemeClr val="accent1">
              <a:shade val="50000"/>
            </a:schemeClr>
          </a:lnRef>
          <a:fillRef idx="1">
            <a:schemeClr val="accent1"/>
          </a:fillRef>
          <a:effectRef idx="0">
            <a:schemeClr val="accent1"/>
          </a:effectRef>
          <a:fontRef idx="minor"/>
        </p:style>
      </p:sp>
      <p:sp>
        <p:nvSpPr>
          <p:cNvPr id="390" name="TextBox 55"/>
          <p:cNvSpPr/>
          <p:nvPr/>
        </p:nvSpPr>
        <p:spPr>
          <a:xfrm>
            <a:off x="4680720" y="2995200"/>
            <a:ext cx="763200" cy="241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Montserrat Light"/>
              </a:rPr>
              <a:t>kafka</a:t>
            </a:r>
            <a:endParaRPr b="0" lang="en-IN" sz="1000" spc="-1" strike="noStrike">
              <a:latin typeface="Arial"/>
            </a:endParaRPr>
          </a:p>
        </p:txBody>
      </p:sp>
      <p:sp>
        <p:nvSpPr>
          <p:cNvPr id="391" name="TextBox 56"/>
          <p:cNvSpPr/>
          <p:nvPr/>
        </p:nvSpPr>
        <p:spPr>
          <a:xfrm>
            <a:off x="5544360" y="2995200"/>
            <a:ext cx="763200" cy="241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Montserrat Light"/>
              </a:rPr>
              <a:t>Pyspark</a:t>
            </a:r>
            <a:endParaRPr b="0" lang="en-IN" sz="1000" spc="-1" strike="noStrike">
              <a:latin typeface="Arial"/>
            </a:endParaRPr>
          </a:p>
        </p:txBody>
      </p:sp>
      <p:pic>
        <p:nvPicPr>
          <p:cNvPr id="392" name="Picture 87" descr=""/>
          <p:cNvPicPr/>
          <p:nvPr/>
        </p:nvPicPr>
        <p:blipFill>
          <a:blip r:embed="rId5"/>
          <a:stretch/>
        </p:blipFill>
        <p:spPr>
          <a:xfrm>
            <a:off x="6554880" y="2479320"/>
            <a:ext cx="475560" cy="475560"/>
          </a:xfrm>
          <a:prstGeom prst="rect">
            <a:avLst/>
          </a:prstGeom>
          <a:ln w="0">
            <a:noFill/>
          </a:ln>
        </p:spPr>
      </p:pic>
      <p:sp>
        <p:nvSpPr>
          <p:cNvPr id="393" name="TextBox 57"/>
          <p:cNvSpPr/>
          <p:nvPr/>
        </p:nvSpPr>
        <p:spPr>
          <a:xfrm>
            <a:off x="6410880" y="3008160"/>
            <a:ext cx="763200" cy="241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Montserrat Light"/>
              </a:rPr>
              <a:t>Python</a:t>
            </a:r>
            <a:endParaRPr b="0" lang="en-IN" sz="1000" spc="-1" strike="noStrike">
              <a:latin typeface="Arial"/>
            </a:endParaRPr>
          </a:p>
        </p:txBody>
      </p:sp>
      <p:sp>
        <p:nvSpPr>
          <p:cNvPr id="394" name="TextBox 58"/>
          <p:cNvSpPr/>
          <p:nvPr/>
        </p:nvSpPr>
        <p:spPr>
          <a:xfrm>
            <a:off x="8280000" y="3007800"/>
            <a:ext cx="763200" cy="394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Montserrat Light"/>
              </a:rPr>
              <a:t>Google Colab</a:t>
            </a:r>
            <a:endParaRPr b="0" lang="en-IN" sz="1000" spc="-1" strike="noStrike">
              <a:latin typeface="Arial"/>
            </a:endParaRPr>
          </a:p>
        </p:txBody>
      </p:sp>
      <p:sp>
        <p:nvSpPr>
          <p:cNvPr id="395" name="TextBox 59"/>
          <p:cNvSpPr/>
          <p:nvPr/>
        </p:nvSpPr>
        <p:spPr>
          <a:xfrm>
            <a:off x="9336600" y="2995200"/>
            <a:ext cx="923400" cy="394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Montserrat Light"/>
              </a:rPr>
              <a:t>Machine Learning​</a:t>
            </a:r>
            <a:endParaRPr b="0" lang="en-IN" sz="1000" spc="-1" strike="noStrike">
              <a:latin typeface="Arial"/>
            </a:endParaRPr>
          </a:p>
        </p:txBody>
      </p:sp>
      <p:sp>
        <p:nvSpPr>
          <p:cNvPr id="396" name="Rectangle 33"/>
          <p:cNvSpPr/>
          <p:nvPr/>
        </p:nvSpPr>
        <p:spPr>
          <a:xfrm>
            <a:off x="1258920" y="3822840"/>
            <a:ext cx="2995200" cy="1783800"/>
          </a:xfrm>
          <a:prstGeom prst="rect">
            <a:avLst/>
          </a:prstGeom>
          <a:noFill/>
          <a:ln w="28575">
            <a:solidFill>
              <a:srgbClr val="000000">
                <a:alpha val="10000"/>
              </a:srgbClr>
            </a:solidFill>
          </a:ln>
        </p:spPr>
        <p:style>
          <a:lnRef idx="2">
            <a:schemeClr val="accent1">
              <a:shade val="50000"/>
            </a:schemeClr>
          </a:lnRef>
          <a:fillRef idx="1">
            <a:schemeClr val="accent1"/>
          </a:fillRef>
          <a:effectRef idx="0">
            <a:schemeClr val="accent1"/>
          </a:effectRef>
          <a:fontRef idx="minor"/>
        </p:style>
      </p:sp>
      <p:sp>
        <p:nvSpPr>
          <p:cNvPr id="397" name="TextBox 60"/>
          <p:cNvSpPr/>
          <p:nvPr/>
        </p:nvSpPr>
        <p:spPr>
          <a:xfrm>
            <a:off x="1397160" y="3962520"/>
            <a:ext cx="2642760" cy="31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500" spc="-1" strike="noStrike">
                <a:solidFill>
                  <a:srgbClr val="000000"/>
                </a:solidFill>
                <a:latin typeface="Montserrat"/>
              </a:rPr>
              <a:t>Mobile</a:t>
            </a:r>
            <a:endParaRPr b="0" lang="en-IN" sz="1500" spc="-1" strike="noStrike">
              <a:latin typeface="Arial"/>
            </a:endParaRPr>
          </a:p>
        </p:txBody>
      </p:sp>
      <p:sp>
        <p:nvSpPr>
          <p:cNvPr id="398" name="Rectangle 34"/>
          <p:cNvSpPr/>
          <p:nvPr/>
        </p:nvSpPr>
        <p:spPr>
          <a:xfrm>
            <a:off x="4598280" y="3822840"/>
            <a:ext cx="2995200" cy="1783800"/>
          </a:xfrm>
          <a:prstGeom prst="rect">
            <a:avLst/>
          </a:prstGeom>
          <a:noFill/>
          <a:ln w="28575">
            <a:solidFill>
              <a:srgbClr val="000000">
                <a:alpha val="10000"/>
              </a:srgbClr>
            </a:solidFill>
          </a:ln>
        </p:spPr>
        <p:style>
          <a:lnRef idx="2">
            <a:schemeClr val="accent1">
              <a:shade val="50000"/>
            </a:schemeClr>
          </a:lnRef>
          <a:fillRef idx="1">
            <a:schemeClr val="accent1"/>
          </a:fillRef>
          <a:effectRef idx="0">
            <a:schemeClr val="accent1"/>
          </a:effectRef>
          <a:fontRef idx="minor"/>
        </p:style>
      </p:sp>
      <p:sp>
        <p:nvSpPr>
          <p:cNvPr id="399" name="TextBox 61"/>
          <p:cNvSpPr/>
          <p:nvPr/>
        </p:nvSpPr>
        <p:spPr>
          <a:xfrm>
            <a:off x="4736160" y="3962520"/>
            <a:ext cx="2642760" cy="317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500" spc="-1" strike="noStrike">
                <a:solidFill>
                  <a:srgbClr val="000000"/>
                </a:solidFill>
                <a:latin typeface="Montserrat"/>
              </a:rPr>
              <a:t>Data Visualisation</a:t>
            </a:r>
            <a:endParaRPr b="0" lang="en-IN" sz="1500" spc="-1" strike="noStrike">
              <a:latin typeface="Arial"/>
            </a:endParaRPr>
          </a:p>
        </p:txBody>
      </p:sp>
      <p:sp>
        <p:nvSpPr>
          <p:cNvPr id="400" name="Rectangle 36"/>
          <p:cNvSpPr/>
          <p:nvPr/>
        </p:nvSpPr>
        <p:spPr>
          <a:xfrm>
            <a:off x="1486080" y="4285440"/>
            <a:ext cx="596520" cy="17640"/>
          </a:xfrm>
          <a:prstGeom prst="rect">
            <a:avLst/>
          </a:prstGeom>
          <a:solidFill>
            <a:srgbClr val="209444"/>
          </a:solidFill>
          <a:ln>
            <a:noFill/>
          </a:ln>
        </p:spPr>
        <p:style>
          <a:lnRef idx="2">
            <a:schemeClr val="accent1">
              <a:shade val="50000"/>
            </a:schemeClr>
          </a:lnRef>
          <a:fillRef idx="1">
            <a:schemeClr val="accent1"/>
          </a:fillRef>
          <a:effectRef idx="0">
            <a:schemeClr val="accent1"/>
          </a:effectRef>
          <a:fontRef idx="minor"/>
        </p:style>
      </p:sp>
      <p:sp>
        <p:nvSpPr>
          <p:cNvPr id="401" name="Rectangle 37"/>
          <p:cNvSpPr/>
          <p:nvPr/>
        </p:nvSpPr>
        <p:spPr>
          <a:xfrm>
            <a:off x="4838760" y="4285440"/>
            <a:ext cx="596520" cy="17640"/>
          </a:xfrm>
          <a:prstGeom prst="rect">
            <a:avLst/>
          </a:prstGeom>
          <a:solidFill>
            <a:srgbClr val="209444"/>
          </a:solidFill>
          <a:ln>
            <a:noFill/>
          </a:ln>
        </p:spPr>
        <p:style>
          <a:lnRef idx="2">
            <a:schemeClr val="accent1">
              <a:shade val="50000"/>
            </a:schemeClr>
          </a:lnRef>
          <a:fillRef idx="1">
            <a:schemeClr val="accent1"/>
          </a:fillRef>
          <a:effectRef idx="0">
            <a:schemeClr val="accent1"/>
          </a:effectRef>
          <a:fontRef idx="minor"/>
        </p:style>
      </p:sp>
      <p:sp>
        <p:nvSpPr>
          <p:cNvPr id="402" name="TextBox 63"/>
          <p:cNvSpPr/>
          <p:nvPr/>
        </p:nvSpPr>
        <p:spPr>
          <a:xfrm>
            <a:off x="1396800" y="5128560"/>
            <a:ext cx="763200" cy="241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Montserrat Light"/>
              </a:rPr>
              <a:t>Streamlit</a:t>
            </a:r>
            <a:endParaRPr b="0" lang="en-IN" sz="1000" spc="-1" strike="noStrike">
              <a:latin typeface="Arial"/>
            </a:endParaRPr>
          </a:p>
        </p:txBody>
      </p:sp>
      <p:sp>
        <p:nvSpPr>
          <p:cNvPr id="403" name="TextBox 65"/>
          <p:cNvSpPr/>
          <p:nvPr/>
        </p:nvSpPr>
        <p:spPr>
          <a:xfrm>
            <a:off x="1396800" y="2998080"/>
            <a:ext cx="763200" cy="241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Montserrat Light"/>
              </a:rPr>
              <a:t>AWS</a:t>
            </a:r>
            <a:endParaRPr b="0" lang="en-IN" sz="1000" spc="-1" strike="noStrike">
              <a:latin typeface="Arial"/>
            </a:endParaRPr>
          </a:p>
        </p:txBody>
      </p:sp>
      <p:sp>
        <p:nvSpPr>
          <p:cNvPr id="404" name="TextBox 66"/>
          <p:cNvSpPr/>
          <p:nvPr/>
        </p:nvSpPr>
        <p:spPr>
          <a:xfrm>
            <a:off x="5508360" y="5128560"/>
            <a:ext cx="1151640" cy="394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Montserrat Light"/>
              </a:rPr>
              <a:t>Power Bi Desktop</a:t>
            </a:r>
            <a:endParaRPr b="0" lang="en-IN" sz="1000" spc="-1" strike="noStrike">
              <a:latin typeface="Arial"/>
            </a:endParaRPr>
          </a:p>
        </p:txBody>
      </p:sp>
      <p:sp>
        <p:nvSpPr>
          <p:cNvPr id="405" name="TextBox 70"/>
          <p:cNvSpPr/>
          <p:nvPr/>
        </p:nvSpPr>
        <p:spPr>
          <a:xfrm>
            <a:off x="2296800" y="5157360"/>
            <a:ext cx="763200" cy="2426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Montserrat Light"/>
              </a:rPr>
              <a:t>LLM</a:t>
            </a:r>
            <a:endParaRPr b="0" lang="en-IN" sz="1000" spc="-1" strike="noStrike">
              <a:latin typeface="Arial"/>
            </a:endParaRPr>
          </a:p>
        </p:txBody>
      </p:sp>
      <p:pic>
        <p:nvPicPr>
          <p:cNvPr id="406" name="" descr=""/>
          <p:cNvPicPr/>
          <p:nvPr/>
        </p:nvPicPr>
        <p:blipFill>
          <a:blip r:embed="rId6"/>
          <a:stretch/>
        </p:blipFill>
        <p:spPr>
          <a:xfrm>
            <a:off x="2520000" y="2224440"/>
            <a:ext cx="707040" cy="655560"/>
          </a:xfrm>
          <a:prstGeom prst="rect">
            <a:avLst/>
          </a:prstGeom>
          <a:ln w="0">
            <a:noFill/>
          </a:ln>
        </p:spPr>
      </p:pic>
      <p:sp>
        <p:nvSpPr>
          <p:cNvPr id="407" name="TextBox 5"/>
          <p:cNvSpPr/>
          <p:nvPr/>
        </p:nvSpPr>
        <p:spPr>
          <a:xfrm>
            <a:off x="2476800" y="2998080"/>
            <a:ext cx="943200" cy="2426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Montserrat Light"/>
              </a:rPr>
              <a:t>Snowflak</a:t>
            </a:r>
            <a:r>
              <a:rPr b="0" lang="en-US" sz="1000" spc="-1" strike="noStrike">
                <a:solidFill>
                  <a:srgbClr val="000000"/>
                </a:solidFill>
                <a:latin typeface="Montserrat Light"/>
              </a:rPr>
              <a:t>e</a:t>
            </a:r>
            <a:endParaRPr b="0" lang="en-IN" sz="1000" spc="-1" strike="noStrike">
              <a:latin typeface="Arial"/>
            </a:endParaRPr>
          </a:p>
        </p:txBody>
      </p:sp>
      <p:pic>
        <p:nvPicPr>
          <p:cNvPr id="408" name="" descr=""/>
          <p:cNvPicPr/>
          <p:nvPr/>
        </p:nvPicPr>
        <p:blipFill>
          <a:blip r:embed="rId7"/>
          <a:srcRect l="18759" t="13061" r="15830" b="16249"/>
          <a:stretch/>
        </p:blipFill>
        <p:spPr>
          <a:xfrm>
            <a:off x="4726800" y="2340000"/>
            <a:ext cx="602280" cy="650880"/>
          </a:xfrm>
          <a:prstGeom prst="rect">
            <a:avLst/>
          </a:prstGeom>
          <a:ln w="0">
            <a:noFill/>
          </a:ln>
        </p:spPr>
      </p:pic>
      <p:pic>
        <p:nvPicPr>
          <p:cNvPr id="409" name="" descr=""/>
          <p:cNvPicPr/>
          <p:nvPr/>
        </p:nvPicPr>
        <p:blipFill>
          <a:blip r:embed="rId8"/>
          <a:stretch/>
        </p:blipFill>
        <p:spPr>
          <a:xfrm>
            <a:off x="5443920" y="2442600"/>
            <a:ext cx="986040" cy="565560"/>
          </a:xfrm>
          <a:prstGeom prst="rect">
            <a:avLst/>
          </a:prstGeom>
          <a:ln w="0">
            <a:noFill/>
          </a:ln>
        </p:spPr>
      </p:pic>
      <p:pic>
        <p:nvPicPr>
          <p:cNvPr id="410" name="" descr=""/>
          <p:cNvPicPr/>
          <p:nvPr/>
        </p:nvPicPr>
        <p:blipFill>
          <a:blip r:embed="rId9"/>
          <a:stretch/>
        </p:blipFill>
        <p:spPr>
          <a:xfrm>
            <a:off x="9465840" y="2380680"/>
            <a:ext cx="489240" cy="499320"/>
          </a:xfrm>
          <a:prstGeom prst="rect">
            <a:avLst/>
          </a:prstGeom>
          <a:ln w="0">
            <a:noFill/>
          </a:ln>
        </p:spPr>
      </p:pic>
      <p:pic>
        <p:nvPicPr>
          <p:cNvPr id="411" name="" descr=""/>
          <p:cNvPicPr/>
          <p:nvPr/>
        </p:nvPicPr>
        <p:blipFill>
          <a:blip r:embed="rId10"/>
          <a:stretch/>
        </p:blipFill>
        <p:spPr>
          <a:xfrm>
            <a:off x="8183880" y="2340000"/>
            <a:ext cx="941040" cy="578880"/>
          </a:xfrm>
          <a:prstGeom prst="rect">
            <a:avLst/>
          </a:prstGeom>
          <a:ln w="0">
            <a:noFill/>
          </a:ln>
        </p:spPr>
      </p:pic>
      <p:pic>
        <p:nvPicPr>
          <p:cNvPr id="412" name="" descr=""/>
          <p:cNvPicPr/>
          <p:nvPr/>
        </p:nvPicPr>
        <p:blipFill>
          <a:blip r:embed="rId11"/>
          <a:stretch/>
        </p:blipFill>
        <p:spPr>
          <a:xfrm>
            <a:off x="5466960" y="4368600"/>
            <a:ext cx="1193040" cy="671400"/>
          </a:xfrm>
          <a:prstGeom prst="rect">
            <a:avLst/>
          </a:prstGeom>
          <a:ln w="0">
            <a:noFill/>
          </a:ln>
        </p:spPr>
      </p:pic>
      <p:pic>
        <p:nvPicPr>
          <p:cNvPr id="413" name="" descr=""/>
          <p:cNvPicPr/>
          <p:nvPr/>
        </p:nvPicPr>
        <p:blipFill>
          <a:blip r:embed="rId12"/>
          <a:stretch/>
        </p:blipFill>
        <p:spPr>
          <a:xfrm>
            <a:off x="2430360" y="4500000"/>
            <a:ext cx="809640" cy="607320"/>
          </a:xfrm>
          <a:prstGeom prst="rect">
            <a:avLst/>
          </a:prstGeom>
          <a:ln w="0">
            <a:noFill/>
          </a:ln>
        </p:spPr>
      </p:pic>
      <p:pic>
        <p:nvPicPr>
          <p:cNvPr id="414" name="" descr=""/>
          <p:cNvPicPr/>
          <p:nvPr/>
        </p:nvPicPr>
        <p:blipFill>
          <a:blip r:embed="rId13"/>
          <a:stretch/>
        </p:blipFill>
        <p:spPr>
          <a:xfrm>
            <a:off x="1443960" y="4412520"/>
            <a:ext cx="716040" cy="716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p:nvPr>
        </p:nvSpPr>
        <p:spPr>
          <a:xfrm>
            <a:off x="793800" y="906120"/>
            <a:ext cx="427356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3200" spc="-1" strike="noStrike">
                <a:solidFill>
                  <a:srgbClr val="4d186e"/>
                </a:solidFill>
                <a:latin typeface="Montserrat"/>
              </a:rPr>
              <a:t>Project Design</a:t>
            </a:r>
            <a:endParaRPr b="0" lang="en-US" sz="3200" spc="-1" strike="noStrike">
              <a:solidFill>
                <a:srgbClr val="000000"/>
              </a:solidFill>
              <a:latin typeface="Montserrat Light"/>
            </a:endParaRPr>
          </a:p>
        </p:txBody>
      </p:sp>
      <p:pic>
        <p:nvPicPr>
          <p:cNvPr id="416" name="" descr=""/>
          <p:cNvPicPr/>
          <p:nvPr/>
        </p:nvPicPr>
        <p:blipFill>
          <a:blip r:embed="rId1"/>
          <a:srcRect l="0" t="0" r="0" b="14991"/>
          <a:stretch/>
        </p:blipFill>
        <p:spPr>
          <a:xfrm>
            <a:off x="360000" y="1440000"/>
            <a:ext cx="11160000" cy="51717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p:nvPr>
        </p:nvSpPr>
        <p:spPr>
          <a:xfrm>
            <a:off x="793800" y="906120"/>
            <a:ext cx="568620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3200" spc="-1" strike="noStrike">
                <a:solidFill>
                  <a:srgbClr val="4d186e"/>
                </a:solidFill>
                <a:latin typeface="Montserrat"/>
              </a:rPr>
              <a:t>Project Description</a:t>
            </a:r>
            <a:endParaRPr b="0" lang="en-US" sz="3200" spc="-1" strike="noStrike">
              <a:solidFill>
                <a:srgbClr val="000000"/>
              </a:solidFill>
              <a:latin typeface="Montserrat Light"/>
            </a:endParaRPr>
          </a:p>
        </p:txBody>
      </p:sp>
      <p:sp>
        <p:nvSpPr>
          <p:cNvPr id="418" name="PlaceHolder 2"/>
          <p:cNvSpPr>
            <a:spLocks noGrp="1"/>
          </p:cNvSpPr>
          <p:nvPr>
            <p:ph/>
          </p:nvPr>
        </p:nvSpPr>
        <p:spPr>
          <a:xfrm>
            <a:off x="433800" y="1186560"/>
            <a:ext cx="10186200" cy="4753440"/>
          </a:xfrm>
          <a:prstGeom prst="rect">
            <a:avLst/>
          </a:prstGeom>
          <a:noFill/>
          <a:ln w="0">
            <a:noFill/>
          </a:ln>
        </p:spPr>
        <p:txBody>
          <a:bodyPr lIns="90000" rIns="90000" tIns="45000" bIns="45000" anchor="ctr">
            <a:noAutofit/>
          </a:bodyPr>
          <a:p>
            <a:pPr marL="432000" indent="-324000">
              <a:lnSpc>
                <a:spcPct val="90000"/>
              </a:lnSpc>
              <a:spcBef>
                <a:spcPts val="283"/>
              </a:spcBef>
              <a:spcAft>
                <a:spcPts val="1083"/>
              </a:spcAft>
              <a:buClr>
                <a:srgbClr val="000000"/>
              </a:buClr>
              <a:buSzPct val="45000"/>
              <a:buFont typeface="Wingdings" charset="2"/>
              <a:buChar char=""/>
            </a:pPr>
            <a:r>
              <a:rPr b="0" lang="en-IN" sz="1500" spc="-1" strike="noStrike">
                <a:solidFill>
                  <a:srgbClr val="000000"/>
                </a:solidFill>
                <a:latin typeface="Montserrat"/>
              </a:rPr>
              <a:t>Task 1 Data Ingestion and ETL -  Kafka is used to stream our data and this data is written in S3 with spark, The next part of ETL is entirely on Cloud .It follows ETL and stores data in snowflake .</a:t>
            </a:r>
            <a:endParaRPr b="0" lang="en-IN" sz="1500" spc="-1" strike="noStrike">
              <a:solidFill>
                <a:srgbClr val="000000"/>
              </a:solidFill>
              <a:latin typeface="Montserrat Light"/>
              <a:ea typeface="Montserrat Light"/>
            </a:endParaRPr>
          </a:p>
          <a:p>
            <a:pPr marL="432000" indent="-324000">
              <a:lnSpc>
                <a:spcPct val="90000"/>
              </a:lnSpc>
              <a:spcBef>
                <a:spcPts val="283"/>
              </a:spcBef>
              <a:spcAft>
                <a:spcPts val="1083"/>
              </a:spcAft>
              <a:buClr>
                <a:srgbClr val="000000"/>
              </a:buClr>
              <a:buSzPct val="45000"/>
              <a:buFont typeface="Wingdings" charset="2"/>
              <a:buChar char=""/>
            </a:pPr>
            <a:r>
              <a:rPr b="0" lang="en-IN" sz="1500" spc="-1" strike="noStrike">
                <a:solidFill>
                  <a:srgbClr val="000000"/>
                </a:solidFill>
                <a:latin typeface="Montserrat"/>
              </a:rPr>
              <a:t>Task 2 Machine Learning - we use Snowflake as input and and preprocess the data. Different models are compared and evaluated . The final model selected is XGBoost . XGBoost performs with R2 score of 0.91 and althought it lags behind Random Forest Regressor .Its small size make it excellent for working with small microprocessors and scale up easily.</a:t>
            </a:r>
            <a:endParaRPr b="0" lang="en-IN" sz="1500" spc="-1" strike="noStrike">
              <a:solidFill>
                <a:srgbClr val="000000"/>
              </a:solidFill>
              <a:latin typeface="Montserrat Light"/>
              <a:ea typeface="Montserrat Light"/>
            </a:endParaRPr>
          </a:p>
          <a:p>
            <a:pPr marL="432000" indent="-324000">
              <a:lnSpc>
                <a:spcPct val="90000"/>
              </a:lnSpc>
              <a:spcBef>
                <a:spcPts val="283"/>
              </a:spcBef>
              <a:spcAft>
                <a:spcPts val="1083"/>
              </a:spcAft>
              <a:buClr>
                <a:srgbClr val="000000"/>
              </a:buClr>
              <a:buSzPct val="45000"/>
              <a:buFont typeface="Wingdings" charset="2"/>
              <a:buChar char=""/>
            </a:pPr>
            <a:r>
              <a:rPr b="0" lang="en-IN" sz="1500" spc="-1" strike="noStrike">
                <a:solidFill>
                  <a:srgbClr val="000000"/>
                </a:solidFill>
                <a:latin typeface="Montserrat"/>
              </a:rPr>
              <a:t>Our all preprocessing and machine learning models are used in flask application to make a web app that can predict Flight Fare based on User Input.</a:t>
            </a:r>
            <a:endParaRPr b="0" lang="en-IN" sz="1500" spc="-1" strike="noStrike">
              <a:solidFill>
                <a:srgbClr val="000000"/>
              </a:solidFill>
              <a:latin typeface="Montserrat Light"/>
              <a:ea typeface="Montserrat Light"/>
            </a:endParaRPr>
          </a:p>
          <a:p>
            <a:pPr marL="432000" indent="-324000">
              <a:lnSpc>
                <a:spcPct val="90000"/>
              </a:lnSpc>
              <a:spcBef>
                <a:spcPts val="283"/>
              </a:spcBef>
              <a:spcAft>
                <a:spcPts val="1083"/>
              </a:spcAft>
              <a:buClr>
                <a:srgbClr val="000000"/>
              </a:buClr>
              <a:buSzPct val="45000"/>
              <a:buFont typeface="Wingdings" charset="2"/>
              <a:buChar char=""/>
            </a:pPr>
            <a:r>
              <a:rPr b="0" lang="en-IN" sz="1500" spc="-1" strike="noStrike">
                <a:solidFill>
                  <a:srgbClr val="000000"/>
                </a:solidFill>
                <a:latin typeface="Montserrat"/>
              </a:rPr>
              <a:t>Task 3 UI Interaction-  we use Gemini Pro api whose task is to convert text to sql . We perform prompt engineering to diirect our model to make right queries. And we pass this query on snowflake. Finally we create a streamlit application doing all mentioned and deploy it on EC2.</a:t>
            </a:r>
            <a:endParaRPr b="0" lang="en-IN" sz="1500" spc="-1" strike="noStrike">
              <a:solidFill>
                <a:srgbClr val="000000"/>
              </a:solidFill>
              <a:latin typeface="Montserrat Light"/>
              <a:ea typeface="Montserrat Light"/>
            </a:endParaRPr>
          </a:p>
          <a:p>
            <a:pPr marL="432000" indent="-324000">
              <a:lnSpc>
                <a:spcPct val="90000"/>
              </a:lnSpc>
              <a:spcBef>
                <a:spcPts val="283"/>
              </a:spcBef>
              <a:spcAft>
                <a:spcPts val="1083"/>
              </a:spcAft>
              <a:buClr>
                <a:srgbClr val="000000"/>
              </a:buClr>
              <a:buSzPct val="45000"/>
              <a:buFont typeface="Wingdings" charset="2"/>
              <a:buChar char=""/>
            </a:pPr>
            <a:r>
              <a:rPr b="0" lang="en-IN" sz="1500" spc="-1" strike="noStrike">
                <a:solidFill>
                  <a:srgbClr val="000000"/>
                </a:solidFill>
                <a:latin typeface="Montserrat"/>
              </a:rPr>
              <a:t>Task 4 Data Visualization -, We perform Visualisation with Power BI Desktop.We make dashboard illustrating information about data and show trends unseen before.</a:t>
            </a:r>
            <a:endParaRPr b="0" lang="en-IN" sz="1500" spc="-1" strike="noStrike">
              <a:solidFill>
                <a:srgbClr val="000000"/>
              </a:solidFill>
              <a:latin typeface="Montserrat Light"/>
              <a:ea typeface="Montserrat Ligh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p:nvPr>
        </p:nvSpPr>
        <p:spPr>
          <a:xfrm>
            <a:off x="793800" y="906120"/>
            <a:ext cx="568620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3200" spc="-1" strike="noStrike">
                <a:solidFill>
                  <a:srgbClr val="4d186e"/>
                </a:solidFill>
                <a:latin typeface="Montserrat"/>
              </a:rPr>
              <a:t>Result</a:t>
            </a:r>
            <a:endParaRPr b="0" lang="en-US" sz="3200" spc="-1" strike="noStrike">
              <a:solidFill>
                <a:srgbClr val="000000"/>
              </a:solidFill>
              <a:latin typeface="Montserrat Light"/>
            </a:endParaRPr>
          </a:p>
        </p:txBody>
      </p:sp>
      <p:pic>
        <p:nvPicPr>
          <p:cNvPr id="420" name="" descr=""/>
          <p:cNvPicPr/>
          <p:nvPr/>
        </p:nvPicPr>
        <p:blipFill>
          <a:blip r:embed="rId1"/>
          <a:srcRect l="0" t="0" r="63371" b="0"/>
          <a:stretch/>
        </p:blipFill>
        <p:spPr>
          <a:xfrm>
            <a:off x="540000" y="2160000"/>
            <a:ext cx="2159640" cy="2135520"/>
          </a:xfrm>
          <a:prstGeom prst="rect">
            <a:avLst/>
          </a:prstGeom>
          <a:ln w="0">
            <a:noFill/>
          </a:ln>
        </p:spPr>
      </p:pic>
      <p:sp>
        <p:nvSpPr>
          <p:cNvPr id="421" name="Text Placeholder 9"/>
          <p:cNvSpPr txBox="1"/>
          <p:nvPr/>
        </p:nvSpPr>
        <p:spPr>
          <a:xfrm>
            <a:off x="360000" y="1702800"/>
            <a:ext cx="1260000" cy="277200"/>
          </a:xfrm>
          <a:prstGeom prst="rect">
            <a:avLst/>
          </a:prstGeom>
          <a:noFill/>
          <a:ln w="0">
            <a:noFill/>
          </a:ln>
        </p:spPr>
        <p:txBody>
          <a:bodyPr lIns="90000" rIns="90000" tIns="45000" bIns="45000" anchor="t">
            <a:noAutofit/>
          </a:bodyPr>
          <a:p>
            <a:pPr>
              <a:lnSpc>
                <a:spcPts val="2100"/>
              </a:lnSpc>
              <a:spcBef>
                <a:spcPts val="717"/>
              </a:spcBef>
              <a:buNone/>
              <a:tabLst>
                <a:tab algn="l" pos="0"/>
              </a:tabLst>
            </a:pPr>
            <a:r>
              <a:rPr b="1" lang="en-IN" sz="1500" spc="-1" strike="noStrike">
                <a:solidFill>
                  <a:srgbClr val="000000"/>
                </a:solidFill>
                <a:latin typeface="Montserrat Light"/>
              </a:rPr>
              <a:t>Data ETL</a:t>
            </a:r>
            <a:endParaRPr b="0" lang="en-US" sz="1500" spc="-1" strike="noStrike">
              <a:solidFill>
                <a:srgbClr val="000000"/>
              </a:solidFill>
              <a:latin typeface="Montserrat Light"/>
              <a:ea typeface="Noto Sans CJK SC"/>
            </a:endParaRPr>
          </a:p>
        </p:txBody>
      </p:sp>
      <p:pic>
        <p:nvPicPr>
          <p:cNvPr id="422" name="" descr=""/>
          <p:cNvPicPr/>
          <p:nvPr/>
        </p:nvPicPr>
        <p:blipFill>
          <a:blip r:embed="rId2"/>
          <a:srcRect l="0" t="0" r="36211" b="40099"/>
          <a:stretch/>
        </p:blipFill>
        <p:spPr>
          <a:xfrm>
            <a:off x="720000" y="5040000"/>
            <a:ext cx="4121640" cy="1080000"/>
          </a:xfrm>
          <a:prstGeom prst="rect">
            <a:avLst/>
          </a:prstGeom>
          <a:ln w="0">
            <a:noFill/>
          </a:ln>
        </p:spPr>
      </p:pic>
      <p:pic>
        <p:nvPicPr>
          <p:cNvPr id="423" name="" descr=""/>
          <p:cNvPicPr/>
          <p:nvPr/>
        </p:nvPicPr>
        <p:blipFill>
          <a:blip r:embed="rId3"/>
          <a:srcRect l="0" t="0" r="47293" b="0"/>
          <a:stretch/>
        </p:blipFill>
        <p:spPr>
          <a:xfrm>
            <a:off x="6300720" y="4881960"/>
            <a:ext cx="3779280" cy="1418040"/>
          </a:xfrm>
          <a:prstGeom prst="rect">
            <a:avLst/>
          </a:prstGeom>
          <a:ln w="0">
            <a:noFill/>
          </a:ln>
        </p:spPr>
      </p:pic>
      <p:pic>
        <p:nvPicPr>
          <p:cNvPr id="424" name="" descr=""/>
          <p:cNvPicPr/>
          <p:nvPr/>
        </p:nvPicPr>
        <p:blipFill>
          <a:blip r:embed="rId4"/>
          <a:stretch/>
        </p:blipFill>
        <p:spPr>
          <a:xfrm>
            <a:off x="4680000" y="1620000"/>
            <a:ext cx="5911200" cy="2205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p:nvPr>
        </p:nvSpPr>
        <p:spPr>
          <a:xfrm>
            <a:off x="793800" y="906120"/>
            <a:ext cx="5686200" cy="50292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3200" spc="-1" strike="noStrike">
                <a:solidFill>
                  <a:srgbClr val="4d186e"/>
                </a:solidFill>
                <a:latin typeface="Montserrat"/>
              </a:rPr>
              <a:t>Result</a:t>
            </a:r>
            <a:endParaRPr b="0" lang="en-US" sz="3200" spc="-1" strike="noStrike">
              <a:solidFill>
                <a:srgbClr val="000000"/>
              </a:solidFill>
              <a:latin typeface="Montserrat Light"/>
            </a:endParaRPr>
          </a:p>
        </p:txBody>
      </p:sp>
      <p:sp>
        <p:nvSpPr>
          <p:cNvPr id="426" name="PlaceHolder 2"/>
          <p:cNvSpPr>
            <a:spLocks noGrp="1"/>
          </p:cNvSpPr>
          <p:nvPr>
            <p:ph/>
          </p:nvPr>
        </p:nvSpPr>
        <p:spPr>
          <a:xfrm>
            <a:off x="433800" y="1186560"/>
            <a:ext cx="2266200" cy="613440"/>
          </a:xfrm>
          <a:prstGeom prst="rect">
            <a:avLst/>
          </a:prstGeom>
          <a:noFill/>
          <a:ln w="0">
            <a:noFill/>
          </a:ln>
        </p:spPr>
        <p:txBody>
          <a:bodyPr lIns="90000" rIns="90000" tIns="45000" bIns="45000" anchor="ctr">
            <a:noAutofit/>
          </a:bodyPr>
          <a:p>
            <a:pPr marL="432000" indent="-324000">
              <a:lnSpc>
                <a:spcPct val="90000"/>
              </a:lnSpc>
              <a:spcBef>
                <a:spcPts val="283"/>
              </a:spcBef>
              <a:spcAft>
                <a:spcPts val="1083"/>
              </a:spcAft>
              <a:buClr>
                <a:srgbClr val="000000"/>
              </a:buClr>
              <a:buSzPct val="45000"/>
              <a:buFont typeface="Wingdings" charset="2"/>
              <a:buChar char=""/>
            </a:pPr>
            <a:r>
              <a:rPr b="0" lang="en-IN" sz="1500" spc="-1" strike="noStrike">
                <a:solidFill>
                  <a:srgbClr val="000000"/>
                </a:solidFill>
                <a:latin typeface="Montserrat"/>
              </a:rPr>
              <a:t>ML and UI</a:t>
            </a:r>
            <a:endParaRPr b="0" lang="en-IN" sz="1500" spc="-1" strike="noStrike">
              <a:solidFill>
                <a:srgbClr val="000000"/>
              </a:solidFill>
              <a:latin typeface="Montserrat Light"/>
              <a:ea typeface="Montserrat Light"/>
            </a:endParaRPr>
          </a:p>
        </p:txBody>
      </p:sp>
      <p:pic>
        <p:nvPicPr>
          <p:cNvPr id="427" name="" descr=""/>
          <p:cNvPicPr/>
          <p:nvPr/>
        </p:nvPicPr>
        <p:blipFill>
          <a:blip r:embed="rId1"/>
          <a:srcRect l="18342" t="7684" r="18112" b="0"/>
          <a:stretch/>
        </p:blipFill>
        <p:spPr>
          <a:xfrm>
            <a:off x="720000" y="1677240"/>
            <a:ext cx="1839960" cy="4622760"/>
          </a:xfrm>
          <a:prstGeom prst="rect">
            <a:avLst/>
          </a:prstGeom>
          <a:ln w="0">
            <a:noFill/>
          </a:ln>
        </p:spPr>
      </p:pic>
      <p:pic>
        <p:nvPicPr>
          <p:cNvPr id="428" name="" descr=""/>
          <p:cNvPicPr/>
          <p:nvPr/>
        </p:nvPicPr>
        <p:blipFill>
          <a:blip r:embed="rId2"/>
          <a:stretch/>
        </p:blipFill>
        <p:spPr>
          <a:xfrm>
            <a:off x="3240000" y="822960"/>
            <a:ext cx="2340000" cy="5477040"/>
          </a:xfrm>
          <a:prstGeom prst="rect">
            <a:avLst/>
          </a:prstGeom>
          <a:ln w="0">
            <a:noFill/>
          </a:ln>
        </p:spPr>
      </p:pic>
      <p:pic>
        <p:nvPicPr>
          <p:cNvPr id="429" name="" descr=""/>
          <p:cNvPicPr/>
          <p:nvPr/>
        </p:nvPicPr>
        <p:blipFill>
          <a:blip r:embed="rId3"/>
          <a:stretch/>
        </p:blipFill>
        <p:spPr>
          <a:xfrm>
            <a:off x="6300000" y="1029240"/>
            <a:ext cx="4680000" cy="50907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3367</TotalTime>
  <Application>LibreOffice/7.3.7.2$Linux_X86_64 LibreOffice_project/30$Build-2</Application>
  <AppVersion>15.0000</AppVersion>
  <Words>937</Words>
  <Paragraphs>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2021-03-23T10:08:53Z</dcterms:created>
  <dc:creator>IT1 GrowExx</dc:creator>
  <dc:description/>
  <dc:language>en-IN</dc:language>
  <cp:lastModifiedBy/>
  <dcterms:modified xsi:type="dcterms:W3CDTF">2024-07-23T10:21:53Z</dcterms:modified>
  <cp:revision>310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10</vt:i4>
  </property>
</Properties>
</file>