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0E08EF-B3C3-472A-9C6F-2106F2B3225A}"/>
              </a:ext>
            </a:extLst>
          </p:cNvPr>
          <p:cNvSpPr/>
          <p:nvPr/>
        </p:nvSpPr>
        <p:spPr>
          <a:xfrm>
            <a:off x="612531" y="463832"/>
            <a:ext cx="4148893" cy="923330"/>
          </a:xfrm>
          <a:prstGeom prst="rect">
            <a:avLst/>
          </a:prstGeom>
          <a:solidFill>
            <a:schemeClr val="bg2"/>
          </a:solidFill>
          <a:effectLst>
            <a:reflection blurRad="6350" stA="50000" endA="300" endPos="90000" dir="5400000" sy="-100000" algn="bl" rotWithShape="0"/>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HARDWARE </a:t>
            </a:r>
          </a:p>
        </p:txBody>
      </p:sp>
      <p:sp>
        <p:nvSpPr>
          <p:cNvPr id="5" name="TextBox 4">
            <a:extLst>
              <a:ext uri="{FF2B5EF4-FFF2-40B4-BE49-F238E27FC236}">
                <a16:creationId xmlns:a16="http://schemas.microsoft.com/office/drawing/2014/main" id="{F2ED5ACA-521F-4890-A0CC-3AF6A177B8F4}"/>
              </a:ext>
            </a:extLst>
          </p:cNvPr>
          <p:cNvSpPr txBox="1"/>
          <p:nvPr/>
        </p:nvSpPr>
        <p:spPr>
          <a:xfrm>
            <a:off x="640670" y="2698812"/>
            <a:ext cx="10786367" cy="3416320"/>
          </a:xfrm>
          <a:prstGeom prst="rect">
            <a:avLst/>
          </a:prstGeom>
          <a:noFill/>
        </p:spPr>
        <p:txBody>
          <a:bodyPr wrap="square" rtlCol="0">
            <a:spAutoFit/>
          </a:bodyPr>
          <a:lstStyle/>
          <a:p>
            <a:r>
              <a:rPr lang="en-US" dirty="0">
                <a:solidFill>
                  <a:schemeClr val="bg2"/>
                </a:solidFill>
              </a:rPr>
              <a:t>DEFINATION:- HARDWARE is physical component of a device that is used to store data and           </a:t>
            </a:r>
          </a:p>
          <a:p>
            <a:r>
              <a:rPr lang="en-US" dirty="0">
                <a:solidFill>
                  <a:schemeClr val="bg2"/>
                </a:solidFill>
              </a:rPr>
              <a:t>                        perform real world activities that can interact with user.</a:t>
            </a:r>
          </a:p>
          <a:p>
            <a:r>
              <a:rPr lang="en-US" dirty="0">
                <a:solidFill>
                  <a:schemeClr val="bg2"/>
                </a:solidFill>
              </a:rPr>
              <a:t>In our project we are using different hardware as our project is based on smart home system so we are using 1. Arduino</a:t>
            </a:r>
          </a:p>
          <a:p>
            <a:r>
              <a:rPr lang="en-US" dirty="0">
                <a:solidFill>
                  <a:schemeClr val="bg2"/>
                </a:solidFill>
              </a:rPr>
              <a:t>                       2. Datalogger Shield</a:t>
            </a:r>
          </a:p>
          <a:p>
            <a:r>
              <a:rPr lang="en-US" dirty="0">
                <a:solidFill>
                  <a:schemeClr val="bg2"/>
                </a:solidFill>
              </a:rPr>
              <a:t>                       3. Motion Sensors</a:t>
            </a:r>
          </a:p>
          <a:p>
            <a:r>
              <a:rPr lang="en-US" dirty="0">
                <a:solidFill>
                  <a:schemeClr val="bg2"/>
                </a:solidFill>
              </a:rPr>
              <a:t>                       4. LDR Sensor</a:t>
            </a:r>
          </a:p>
          <a:p>
            <a:r>
              <a:rPr lang="en-US" dirty="0">
                <a:solidFill>
                  <a:schemeClr val="bg2"/>
                </a:solidFill>
              </a:rPr>
              <a:t>                       5. Temperature Sensor</a:t>
            </a:r>
          </a:p>
          <a:p>
            <a:r>
              <a:rPr lang="en-US" dirty="0">
                <a:solidFill>
                  <a:schemeClr val="bg2"/>
                </a:solidFill>
              </a:rPr>
              <a:t>                       6. LED, Jumper wires and Data Cable</a:t>
            </a:r>
          </a:p>
          <a:p>
            <a:r>
              <a:rPr lang="en-US" dirty="0">
                <a:solidFill>
                  <a:schemeClr val="bg2"/>
                </a:solidFill>
              </a:rPr>
              <a:t>                       </a:t>
            </a:r>
          </a:p>
          <a:p>
            <a:r>
              <a:rPr lang="en-US" dirty="0">
                <a:solidFill>
                  <a:schemeClr val="bg2"/>
                </a:solidFill>
              </a:rPr>
              <a:t>In further slides I am going to discuss about each hardware that we are using in our group project.</a:t>
            </a:r>
            <a:endParaRPr lang="en-AU" dirty="0">
              <a:solidFill>
                <a:schemeClr val="bg2"/>
              </a:solidFill>
            </a:endParaRPr>
          </a:p>
        </p:txBody>
      </p:sp>
    </p:spTree>
    <p:extLst>
      <p:ext uri="{BB962C8B-B14F-4D97-AF65-F5344CB8AC3E}">
        <p14:creationId xmlns:p14="http://schemas.microsoft.com/office/powerpoint/2010/main" val="393873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E3967A-0B7E-4905-8C82-C2E17C943A91}"/>
              </a:ext>
            </a:extLst>
          </p:cNvPr>
          <p:cNvSpPr/>
          <p:nvPr/>
        </p:nvSpPr>
        <p:spPr>
          <a:xfrm>
            <a:off x="298185" y="188625"/>
            <a:ext cx="3801041" cy="923330"/>
          </a:xfrm>
          <a:prstGeom prst="rect">
            <a:avLst/>
          </a:prstGeom>
        </p:spPr>
        <p:style>
          <a:lnRef idx="0">
            <a:schemeClr val="accent5"/>
          </a:lnRef>
          <a:fillRef idx="3">
            <a:schemeClr val="accent5"/>
          </a:fillRef>
          <a:effectRef idx="3">
            <a:schemeClr val="accent5"/>
          </a:effectRef>
          <a:fontRef idx="minor">
            <a:schemeClr val="lt1"/>
          </a:fontRef>
        </p:style>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ARDUINO:-</a:t>
            </a:r>
          </a:p>
        </p:txBody>
      </p:sp>
      <p:sp>
        <p:nvSpPr>
          <p:cNvPr id="3" name="TextBox 2">
            <a:extLst>
              <a:ext uri="{FF2B5EF4-FFF2-40B4-BE49-F238E27FC236}">
                <a16:creationId xmlns:a16="http://schemas.microsoft.com/office/drawing/2014/main" id="{A5C6A2D3-54FC-4200-B434-F32CF6B62E79}"/>
              </a:ext>
            </a:extLst>
          </p:cNvPr>
          <p:cNvSpPr txBox="1"/>
          <p:nvPr/>
        </p:nvSpPr>
        <p:spPr>
          <a:xfrm>
            <a:off x="0" y="1242874"/>
            <a:ext cx="10369118" cy="1754326"/>
          </a:xfrm>
          <a:prstGeom prst="rect">
            <a:avLst/>
          </a:prstGeom>
          <a:noFill/>
        </p:spPr>
        <p:txBody>
          <a:bodyPr wrap="square" rtlCol="0">
            <a:spAutoFit/>
          </a:bodyPr>
          <a:lstStyle/>
          <a:p>
            <a:r>
              <a:rPr lang="en-US" dirty="0"/>
              <a:t>In our project we are using Arduino Uno which is a microcontroller board based on ATmega328P. It has 14 digital input output pins, a 16 MHz quartz crystal, a power jack, an ICSP header and a reset button. It contains everything needed to support the microcontroller as we only have to connect it to the computer through the USB cable or with the battery to get started. As this hardware works in the software named as Arduino IDE 1.0.  </a:t>
            </a:r>
            <a:endParaRPr lang="en-AU" dirty="0"/>
          </a:p>
        </p:txBody>
      </p:sp>
      <p:pic>
        <p:nvPicPr>
          <p:cNvPr id="8" name="Picture 7">
            <a:extLst>
              <a:ext uri="{FF2B5EF4-FFF2-40B4-BE49-F238E27FC236}">
                <a16:creationId xmlns:a16="http://schemas.microsoft.com/office/drawing/2014/main" id="{84DC3D50-D3A4-444F-B070-3FD47734E163}"/>
              </a:ext>
            </a:extLst>
          </p:cNvPr>
          <p:cNvPicPr>
            <a:picLocks noChangeAspect="1"/>
          </p:cNvPicPr>
          <p:nvPr/>
        </p:nvPicPr>
        <p:blipFill>
          <a:blip r:embed="rId2"/>
          <a:stretch>
            <a:fillRect/>
          </a:stretch>
        </p:blipFill>
        <p:spPr>
          <a:xfrm>
            <a:off x="6914779" y="3128119"/>
            <a:ext cx="4120164" cy="2487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793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8E066-6422-4059-8462-794D6F8142FC}"/>
              </a:ext>
            </a:extLst>
          </p:cNvPr>
          <p:cNvSpPr/>
          <p:nvPr/>
        </p:nvSpPr>
        <p:spPr>
          <a:xfrm>
            <a:off x="221887" y="233013"/>
            <a:ext cx="7167348" cy="923330"/>
          </a:xfrm>
          <a:prstGeom prst="rect">
            <a:avLst/>
          </a:prstGeom>
          <a:solidFill>
            <a:schemeClr val="tx1">
              <a:lumMod val="85000"/>
              <a:lumOff val="15000"/>
            </a:schemeClr>
          </a:solid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DATALOGGER SHIELD</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 name="TextBox 3">
            <a:extLst>
              <a:ext uri="{FF2B5EF4-FFF2-40B4-BE49-F238E27FC236}">
                <a16:creationId xmlns:a16="http://schemas.microsoft.com/office/drawing/2014/main" id="{5644BC19-9DED-46C6-919E-3D0CE55C542C}"/>
              </a:ext>
            </a:extLst>
          </p:cNvPr>
          <p:cNvSpPr txBox="1"/>
          <p:nvPr/>
        </p:nvSpPr>
        <p:spPr>
          <a:xfrm>
            <a:off x="0" y="1358283"/>
            <a:ext cx="12192000" cy="1754326"/>
          </a:xfrm>
          <a:prstGeom prst="rect">
            <a:avLst/>
          </a:prstGeom>
          <a:noFill/>
        </p:spPr>
        <p:txBody>
          <a:bodyPr wrap="square" rtlCol="0">
            <a:spAutoFit/>
          </a:bodyPr>
          <a:lstStyle/>
          <a:p>
            <a:r>
              <a:rPr lang="en-US" dirty="0"/>
              <a:t>In our project we are using the red color data logger shield it is as same as that one which we have used in the studio or our </a:t>
            </a:r>
            <a:r>
              <a:rPr lang="en-US" dirty="0" err="1"/>
              <a:t>pracs</a:t>
            </a:r>
            <a:r>
              <a:rPr lang="en-US" dirty="0"/>
              <a:t> but the difference is in their libraries as both of them hold different libraries to store data in the SD card.</a:t>
            </a:r>
          </a:p>
          <a:p>
            <a:r>
              <a:rPr lang="en-US" dirty="0"/>
              <a:t>As this device is used to store the data from the Arduino in the form of csv files. It has features like RTC(real time clock)  which keeps time going even if the Arduino is unplugged as this happens due to a coin cell battery whose battery backup lasts for years. It has 2 configurable </a:t>
            </a:r>
            <a:r>
              <a:rPr lang="en-US" dirty="0" err="1"/>
              <a:t>indicatorcLEDs</a:t>
            </a:r>
            <a:r>
              <a:rPr lang="en-US" dirty="0"/>
              <a:t>. </a:t>
            </a:r>
            <a:endParaRPr lang="en-AU" dirty="0"/>
          </a:p>
        </p:txBody>
      </p:sp>
      <p:pic>
        <p:nvPicPr>
          <p:cNvPr id="6" name="Picture 5">
            <a:extLst>
              <a:ext uri="{FF2B5EF4-FFF2-40B4-BE49-F238E27FC236}">
                <a16:creationId xmlns:a16="http://schemas.microsoft.com/office/drawing/2014/main" id="{7FB4AE89-FCF6-48C2-8180-4D83C5CB2162}"/>
              </a:ext>
            </a:extLst>
          </p:cNvPr>
          <p:cNvPicPr>
            <a:picLocks noChangeAspect="1"/>
          </p:cNvPicPr>
          <p:nvPr/>
        </p:nvPicPr>
        <p:blipFill>
          <a:blip r:embed="rId2"/>
          <a:stretch>
            <a:fillRect/>
          </a:stretch>
        </p:blipFill>
        <p:spPr>
          <a:xfrm>
            <a:off x="5715370" y="3112609"/>
            <a:ext cx="3987923" cy="2677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515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CD0DE7-8371-4BDE-96E2-C17DFE5A01C7}"/>
              </a:ext>
            </a:extLst>
          </p:cNvPr>
          <p:cNvSpPr/>
          <p:nvPr/>
        </p:nvSpPr>
        <p:spPr>
          <a:xfrm>
            <a:off x="212548" y="295156"/>
            <a:ext cx="6102954" cy="92333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MOTION SENSORS</a:t>
            </a:r>
          </a:p>
        </p:txBody>
      </p:sp>
      <p:sp>
        <p:nvSpPr>
          <p:cNvPr id="3" name="TextBox 2">
            <a:extLst>
              <a:ext uri="{FF2B5EF4-FFF2-40B4-BE49-F238E27FC236}">
                <a16:creationId xmlns:a16="http://schemas.microsoft.com/office/drawing/2014/main" id="{119ABA5B-94E8-4605-A52A-8303DD67CF36}"/>
              </a:ext>
            </a:extLst>
          </p:cNvPr>
          <p:cNvSpPr txBox="1"/>
          <p:nvPr/>
        </p:nvSpPr>
        <p:spPr>
          <a:xfrm>
            <a:off x="0" y="1473694"/>
            <a:ext cx="11904954" cy="1477328"/>
          </a:xfrm>
          <a:prstGeom prst="rect">
            <a:avLst/>
          </a:prstGeom>
          <a:noFill/>
        </p:spPr>
        <p:txBody>
          <a:bodyPr wrap="square" rtlCol="0">
            <a:spAutoFit/>
          </a:bodyPr>
          <a:lstStyle/>
          <a:p>
            <a:r>
              <a:rPr lang="en-US" dirty="0"/>
              <a:t>In our project we are using 2 motion sensor which are used to detect that is any one enter in the house with the count of the number of people. </a:t>
            </a:r>
          </a:p>
          <a:p>
            <a:r>
              <a:rPr lang="en-US" dirty="0"/>
              <a:t>Basically motion sensor is a device that is used to detect the motion or moving objects. The specified name of sensor that we are using in our group is PIR Motion sensor where PIR is Passive Infrared. As it is an electronic sensor that measures infrared light radiating from objects in its field of view.</a:t>
            </a:r>
            <a:endParaRPr lang="en-AU" dirty="0"/>
          </a:p>
        </p:txBody>
      </p:sp>
      <p:pic>
        <p:nvPicPr>
          <p:cNvPr id="5" name="Picture 4">
            <a:extLst>
              <a:ext uri="{FF2B5EF4-FFF2-40B4-BE49-F238E27FC236}">
                <a16:creationId xmlns:a16="http://schemas.microsoft.com/office/drawing/2014/main" id="{63687B63-F74A-4B4D-8FEA-873201DD00D0}"/>
              </a:ext>
            </a:extLst>
          </p:cNvPr>
          <p:cNvPicPr>
            <a:picLocks noChangeAspect="1"/>
          </p:cNvPicPr>
          <p:nvPr/>
        </p:nvPicPr>
        <p:blipFill>
          <a:blip r:embed="rId2"/>
          <a:stretch>
            <a:fillRect/>
          </a:stretch>
        </p:blipFill>
        <p:spPr>
          <a:xfrm>
            <a:off x="119417" y="3275860"/>
            <a:ext cx="2292350" cy="20104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AE6FB206-11F3-46DF-9E00-5DCE644E664F}"/>
              </a:ext>
            </a:extLst>
          </p:cNvPr>
          <p:cNvPicPr>
            <a:picLocks noChangeAspect="1"/>
          </p:cNvPicPr>
          <p:nvPr/>
        </p:nvPicPr>
        <p:blipFill>
          <a:blip r:embed="rId3"/>
          <a:stretch>
            <a:fillRect/>
          </a:stretch>
        </p:blipFill>
        <p:spPr>
          <a:xfrm>
            <a:off x="8162463" y="3107183"/>
            <a:ext cx="2292350" cy="2547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30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021EED-C44A-4D64-91B7-EBA9DDD2955D}"/>
              </a:ext>
            </a:extLst>
          </p:cNvPr>
          <p:cNvSpPr/>
          <p:nvPr/>
        </p:nvSpPr>
        <p:spPr>
          <a:xfrm>
            <a:off x="133158" y="206380"/>
            <a:ext cx="7877478" cy="923330"/>
          </a:xfrm>
          <a:prstGeom prst="rect">
            <a:avLst/>
          </a:prstGeom>
        </p:spPr>
        <p:style>
          <a:lnRef idx="0">
            <a:schemeClr val="accent5"/>
          </a:lnRef>
          <a:fillRef idx="3">
            <a:schemeClr val="accent5"/>
          </a:fillRef>
          <a:effectRef idx="3">
            <a:schemeClr val="accent5"/>
          </a:effectRef>
          <a:fontRef idx="minor">
            <a:schemeClr val="lt1"/>
          </a:fontRef>
        </p:style>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TEMPERATURE SENSOR:-</a:t>
            </a:r>
          </a:p>
        </p:txBody>
      </p:sp>
      <p:sp>
        <p:nvSpPr>
          <p:cNvPr id="4" name="TextBox 3">
            <a:extLst>
              <a:ext uri="{FF2B5EF4-FFF2-40B4-BE49-F238E27FC236}">
                <a16:creationId xmlns:a16="http://schemas.microsoft.com/office/drawing/2014/main" id="{5CF13264-2150-4812-9DD6-8EC0DE2C1BD2}"/>
              </a:ext>
            </a:extLst>
          </p:cNvPr>
          <p:cNvSpPr txBox="1"/>
          <p:nvPr/>
        </p:nvSpPr>
        <p:spPr>
          <a:xfrm>
            <a:off x="63624" y="1384917"/>
            <a:ext cx="10509682" cy="1477328"/>
          </a:xfrm>
          <a:prstGeom prst="rect">
            <a:avLst/>
          </a:prstGeom>
          <a:noFill/>
        </p:spPr>
        <p:txBody>
          <a:bodyPr wrap="square" rtlCol="0">
            <a:spAutoFit/>
          </a:bodyPr>
          <a:lstStyle/>
          <a:p>
            <a:r>
              <a:rPr lang="en-US" dirty="0"/>
              <a:t>In our group project we are using DHT-22 temperature humidity sensor as it gives digital output it is basically used as capacitive humidity sensor and a thermistor to measure the surrounding air. </a:t>
            </a:r>
          </a:p>
          <a:p>
            <a:r>
              <a:rPr lang="en-US" dirty="0"/>
              <a:t>We are using this sensor to measure the temperature of the house inside as if the temperature goes up a particular value it will lead to operate the ACs or coolers.</a:t>
            </a:r>
            <a:endParaRPr lang="en-AU" dirty="0"/>
          </a:p>
        </p:txBody>
      </p:sp>
      <p:pic>
        <p:nvPicPr>
          <p:cNvPr id="6" name="Picture 5">
            <a:extLst>
              <a:ext uri="{FF2B5EF4-FFF2-40B4-BE49-F238E27FC236}">
                <a16:creationId xmlns:a16="http://schemas.microsoft.com/office/drawing/2014/main" id="{5055A279-7B54-4F03-9F55-3622C248EB2A}"/>
              </a:ext>
            </a:extLst>
          </p:cNvPr>
          <p:cNvPicPr>
            <a:picLocks noChangeAspect="1"/>
          </p:cNvPicPr>
          <p:nvPr/>
        </p:nvPicPr>
        <p:blipFill>
          <a:blip r:embed="rId2"/>
          <a:stretch>
            <a:fillRect/>
          </a:stretch>
        </p:blipFill>
        <p:spPr>
          <a:xfrm>
            <a:off x="8673159" y="3321885"/>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254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E16173-4B10-4BAA-B04D-5F745E9A1791}"/>
              </a:ext>
            </a:extLst>
          </p:cNvPr>
          <p:cNvSpPr/>
          <p:nvPr/>
        </p:nvSpPr>
        <p:spPr>
          <a:xfrm>
            <a:off x="281701" y="268523"/>
            <a:ext cx="4633000" cy="923330"/>
          </a:xfrm>
          <a:prstGeom prst="rect">
            <a:avLst/>
          </a:prstGeom>
        </p:spPr>
        <p:style>
          <a:lnRef idx="0">
            <a:schemeClr val="accent5"/>
          </a:lnRef>
          <a:fillRef idx="3">
            <a:schemeClr val="accent5"/>
          </a:fillRef>
          <a:effectRef idx="3">
            <a:schemeClr val="accent5"/>
          </a:effectRef>
          <a:fontRef idx="minor">
            <a:schemeClr val="lt1"/>
          </a:fontRef>
        </p:style>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LDR SENSOR:-</a:t>
            </a:r>
          </a:p>
        </p:txBody>
      </p:sp>
      <p:sp>
        <p:nvSpPr>
          <p:cNvPr id="3" name="TextBox 2">
            <a:extLst>
              <a:ext uri="{FF2B5EF4-FFF2-40B4-BE49-F238E27FC236}">
                <a16:creationId xmlns:a16="http://schemas.microsoft.com/office/drawing/2014/main" id="{FE2C3D7A-1E4D-427E-B63E-198F988F169F}"/>
              </a:ext>
            </a:extLst>
          </p:cNvPr>
          <p:cNvSpPr txBox="1"/>
          <p:nvPr/>
        </p:nvSpPr>
        <p:spPr>
          <a:xfrm>
            <a:off x="88775" y="1509204"/>
            <a:ext cx="10360242" cy="1477328"/>
          </a:xfrm>
          <a:prstGeom prst="rect">
            <a:avLst/>
          </a:prstGeom>
          <a:noFill/>
        </p:spPr>
        <p:txBody>
          <a:bodyPr wrap="square" rtlCol="0">
            <a:spAutoFit/>
          </a:bodyPr>
          <a:lstStyle/>
          <a:p>
            <a:r>
              <a:rPr lang="en-US" dirty="0"/>
              <a:t>In our group we are using a LDR sensor whose work is to turn on the light if the intensity of the light goes down to a desired value. </a:t>
            </a:r>
          </a:p>
          <a:p>
            <a:r>
              <a:rPr lang="en-US" dirty="0"/>
              <a:t>Basically LDR(Light Dependent Resistor) is a component that has variable resistance that changes with the light intensity that falls upon it. This function allows them to be used in light sensing circuits.</a:t>
            </a:r>
            <a:endParaRPr lang="en-AU" dirty="0"/>
          </a:p>
        </p:txBody>
      </p:sp>
      <p:pic>
        <p:nvPicPr>
          <p:cNvPr id="5" name="Picture 4">
            <a:extLst>
              <a:ext uri="{FF2B5EF4-FFF2-40B4-BE49-F238E27FC236}">
                <a16:creationId xmlns:a16="http://schemas.microsoft.com/office/drawing/2014/main" id="{45BFA989-FA19-40DB-A583-8C684099B54D}"/>
              </a:ext>
            </a:extLst>
          </p:cNvPr>
          <p:cNvPicPr>
            <a:picLocks noChangeAspect="1"/>
          </p:cNvPicPr>
          <p:nvPr/>
        </p:nvPicPr>
        <p:blipFill>
          <a:blip r:embed="rId2"/>
          <a:stretch>
            <a:fillRect/>
          </a:stretch>
        </p:blipFill>
        <p:spPr>
          <a:xfrm>
            <a:off x="6764784" y="3303882"/>
            <a:ext cx="3195962" cy="2990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166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68CBE1-8BC7-465C-A264-BE12299A3FFC}"/>
              </a:ext>
            </a:extLst>
          </p:cNvPr>
          <p:cNvSpPr/>
          <p:nvPr/>
        </p:nvSpPr>
        <p:spPr>
          <a:xfrm>
            <a:off x="267546" y="117604"/>
            <a:ext cx="11699552"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LED, JUMPER WIRES AND DATA CABLE</a:t>
            </a:r>
          </a:p>
        </p:txBody>
      </p:sp>
      <p:sp>
        <p:nvSpPr>
          <p:cNvPr id="3" name="TextBox 2">
            <a:extLst>
              <a:ext uri="{FF2B5EF4-FFF2-40B4-BE49-F238E27FC236}">
                <a16:creationId xmlns:a16="http://schemas.microsoft.com/office/drawing/2014/main" id="{77ACE060-5667-4E3E-8332-F4F17AB28190}"/>
              </a:ext>
            </a:extLst>
          </p:cNvPr>
          <p:cNvSpPr txBox="1"/>
          <p:nvPr/>
        </p:nvSpPr>
        <p:spPr>
          <a:xfrm>
            <a:off x="639191" y="2379216"/>
            <a:ext cx="7466121" cy="1200329"/>
          </a:xfrm>
          <a:prstGeom prst="rect">
            <a:avLst/>
          </a:prstGeom>
          <a:noFill/>
        </p:spPr>
        <p:txBody>
          <a:bodyPr wrap="square" rtlCol="0">
            <a:spAutoFit/>
          </a:bodyPr>
          <a:lstStyle/>
          <a:p>
            <a:r>
              <a:rPr lang="en-US" dirty="0"/>
              <a:t>In the project we are using a LED to turn on the light if the light goes down to a particular intensity as discussed in LDR sensor whereas jumper wires and USB cables are used to make the connections between sensors and Arduino with the laptop </a:t>
            </a:r>
            <a:endParaRPr lang="en-AU" dirty="0"/>
          </a:p>
        </p:txBody>
      </p:sp>
      <p:pic>
        <p:nvPicPr>
          <p:cNvPr id="5" name="Picture 4">
            <a:extLst>
              <a:ext uri="{FF2B5EF4-FFF2-40B4-BE49-F238E27FC236}">
                <a16:creationId xmlns:a16="http://schemas.microsoft.com/office/drawing/2014/main" id="{26B08902-5A66-49F4-A80A-81370B3A4A9E}"/>
              </a:ext>
            </a:extLst>
          </p:cNvPr>
          <p:cNvPicPr>
            <a:picLocks noChangeAspect="1"/>
          </p:cNvPicPr>
          <p:nvPr/>
        </p:nvPicPr>
        <p:blipFill>
          <a:blip r:embed="rId2"/>
          <a:stretch>
            <a:fillRect/>
          </a:stretch>
        </p:blipFill>
        <p:spPr>
          <a:xfrm>
            <a:off x="8526263" y="2074693"/>
            <a:ext cx="2659602" cy="2942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9443692-8368-4C03-BF82-B948700C9989}"/>
              </a:ext>
            </a:extLst>
          </p:cNvPr>
          <p:cNvPicPr>
            <a:picLocks noChangeAspect="1"/>
          </p:cNvPicPr>
          <p:nvPr/>
        </p:nvPicPr>
        <p:blipFill>
          <a:blip r:embed="rId3"/>
          <a:stretch>
            <a:fillRect/>
          </a:stretch>
        </p:blipFill>
        <p:spPr>
          <a:xfrm>
            <a:off x="491051" y="3545706"/>
            <a:ext cx="2420826" cy="2578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1E45E07A-8E67-48AB-9087-31C8115D2891}"/>
              </a:ext>
            </a:extLst>
          </p:cNvPr>
          <p:cNvPicPr>
            <a:picLocks noChangeAspect="1"/>
          </p:cNvPicPr>
          <p:nvPr/>
        </p:nvPicPr>
        <p:blipFill>
          <a:blip r:embed="rId4"/>
          <a:stretch>
            <a:fillRect/>
          </a:stretch>
        </p:blipFill>
        <p:spPr>
          <a:xfrm>
            <a:off x="5442192" y="4086831"/>
            <a:ext cx="1636164" cy="17293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9875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604</TotalTime>
  <Words>587</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ashishm1999@outlook.com</dc:creator>
  <cp:lastModifiedBy>ashishm1999@outlook.com</cp:lastModifiedBy>
  <cp:revision>13</cp:revision>
  <dcterms:created xsi:type="dcterms:W3CDTF">2018-09-26T05:57:53Z</dcterms:created>
  <dcterms:modified xsi:type="dcterms:W3CDTF">2018-09-26T16:02:30Z</dcterms:modified>
</cp:coreProperties>
</file>