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61" r:id="rId3"/>
    <p:sldId id="257" r:id="rId4"/>
    <p:sldId id="258"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3C58AE-CB60-450C-8CE0-C8515E88DF17}">
  <a:tblStyle styleId="{C13C58AE-CB60-450C-8CE0-C8515E88DF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e4a6a18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e4a6a18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fe4a6a18b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fe4a6a18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fe4a6a18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fe4a6a18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 name="Title 2">
            <a:extLst>
              <a:ext uri="{FF2B5EF4-FFF2-40B4-BE49-F238E27FC236}">
                <a16:creationId xmlns:a16="http://schemas.microsoft.com/office/drawing/2014/main" id="{2CE40FE8-4B7F-42E5-9D18-85D58EFA779E}"/>
              </a:ext>
            </a:extLst>
          </p:cNvPr>
          <p:cNvSpPr>
            <a:spLocks noGrp="1"/>
          </p:cNvSpPr>
          <p:nvPr>
            <p:ph type="ctrTitle"/>
          </p:nvPr>
        </p:nvSpPr>
        <p:spPr/>
        <p:txBody>
          <a:bodyPr/>
          <a:lstStyle/>
          <a:p>
            <a:r>
              <a:rPr lang="en-US" b="1" u="sng" dirty="0"/>
              <a:t>Prediction of Upvotes for a particular question </a:t>
            </a:r>
            <a:endParaRPr lang="en-IN"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4;p13">
            <a:extLst>
              <a:ext uri="{FF2B5EF4-FFF2-40B4-BE49-F238E27FC236}">
                <a16:creationId xmlns:a16="http://schemas.microsoft.com/office/drawing/2014/main" id="{58E898BC-C82F-484B-9453-7E02FD67EF7F}"/>
              </a:ext>
            </a:extLst>
          </p:cNvPr>
          <p:cNvSpPr txBox="1">
            <a:spLocks/>
          </p:cNvSpPr>
          <p:nvPr/>
        </p:nvSpPr>
        <p:spPr>
          <a:xfrm>
            <a:off x="311700" y="0"/>
            <a:ext cx="8520600" cy="1186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spcBef>
                <a:spcPts val="1200"/>
              </a:spcBef>
              <a:spcAft>
                <a:spcPts val="1200"/>
              </a:spcAft>
              <a:buClr>
                <a:schemeClr val="dk1"/>
              </a:buClr>
              <a:buSzPts val="1100"/>
            </a:pPr>
            <a:r>
              <a:rPr lang="en-GB" sz="4800" b="1">
                <a:solidFill>
                  <a:srgbClr val="1A1A1A"/>
                </a:solidFill>
                <a:latin typeface="Times New Roman"/>
                <a:ea typeface="Times New Roman"/>
                <a:cs typeface="Times New Roman"/>
                <a:sym typeface="Times New Roman"/>
              </a:rPr>
              <a:t>Problem Statement:</a:t>
            </a:r>
            <a:endParaRPr lang="en-GB" sz="4800" dirty="0">
              <a:latin typeface="Times New Roman"/>
              <a:ea typeface="Times New Roman"/>
              <a:cs typeface="Times New Roman"/>
              <a:sym typeface="Times New Roman"/>
            </a:endParaRPr>
          </a:p>
        </p:txBody>
      </p:sp>
      <p:sp>
        <p:nvSpPr>
          <p:cNvPr id="3" name="Google Shape;55;p13">
            <a:extLst>
              <a:ext uri="{FF2B5EF4-FFF2-40B4-BE49-F238E27FC236}">
                <a16:creationId xmlns:a16="http://schemas.microsoft.com/office/drawing/2014/main" id="{10A86C4F-F51A-489D-AF9D-E674F5053910}"/>
              </a:ext>
            </a:extLst>
          </p:cNvPr>
          <p:cNvSpPr txBox="1">
            <a:spLocks/>
          </p:cNvSpPr>
          <p:nvPr/>
        </p:nvSpPr>
        <p:spPr>
          <a:xfrm>
            <a:off x="311700" y="851875"/>
            <a:ext cx="8520600" cy="405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spcBef>
                <a:spcPts val="1200"/>
              </a:spcBef>
              <a:buClr>
                <a:schemeClr val="dk1"/>
              </a:buClr>
              <a:buSzPts val="1100"/>
            </a:pPr>
            <a:endParaRPr lang="en-US" sz="1200" b="1">
              <a:solidFill>
                <a:srgbClr val="1A1A1A"/>
              </a:solidFill>
            </a:endParaRPr>
          </a:p>
          <a:p>
            <a:pPr algn="ctr">
              <a:lnSpc>
                <a:spcPct val="115000"/>
              </a:lnSpc>
              <a:spcBef>
                <a:spcPts val="1200"/>
              </a:spcBef>
            </a:pPr>
            <a:r>
              <a:rPr lang="en-US" sz="2400">
                <a:solidFill>
                  <a:srgbClr val="1A1A1A"/>
                </a:solidFill>
              </a:rPr>
              <a:t>An online question and answer platform has hired you as a data scientist to identify the best question authors on the platform. </a:t>
            </a:r>
          </a:p>
          <a:p>
            <a:pPr algn="ctr">
              <a:lnSpc>
                <a:spcPct val="115000"/>
              </a:lnSpc>
              <a:spcBef>
                <a:spcPts val="1200"/>
              </a:spcBef>
              <a:buClr>
                <a:schemeClr val="dk1"/>
              </a:buClr>
              <a:buSzPts val="1100"/>
            </a:pPr>
            <a:r>
              <a:rPr lang="en-US" sz="2400">
                <a:solidFill>
                  <a:srgbClr val="1A1A1A"/>
                </a:solidFill>
              </a:rPr>
              <a:t>Given the tag of the question, number of views received, number of answers, username and reputation of the question author, the problem requires you to predict the upvote count that the question will receive.</a:t>
            </a:r>
          </a:p>
          <a:p>
            <a:pPr algn="ctr">
              <a:spcBef>
                <a:spcPts val="1200"/>
              </a:spcBef>
            </a:pPr>
            <a:endParaRPr lang="en-US" sz="2400" dirty="0"/>
          </a:p>
        </p:txBody>
      </p:sp>
    </p:spTree>
    <p:extLst>
      <p:ext uri="{BB962C8B-B14F-4D97-AF65-F5344CB8AC3E}">
        <p14:creationId xmlns:p14="http://schemas.microsoft.com/office/powerpoint/2010/main" val="114364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0"/>
            <a:ext cx="8520600" cy="1017600"/>
          </a:xfrm>
          <a:prstGeom prst="rect">
            <a:avLst/>
          </a:prstGeom>
        </p:spPr>
        <p:txBody>
          <a:bodyPr spcFirstLastPara="1" wrap="square" lIns="91425" tIns="91425" rIns="91425" bIns="91425" anchor="t" anchorCtr="0">
            <a:noAutofit/>
          </a:bodyPr>
          <a:lstStyle/>
          <a:p>
            <a:pPr marL="0" lvl="0" indent="0" algn="ctr" rtl="0">
              <a:lnSpc>
                <a:spcPct val="132352"/>
              </a:lnSpc>
              <a:spcBef>
                <a:spcPts val="1500"/>
              </a:spcBef>
              <a:spcAft>
                <a:spcPts val="0"/>
              </a:spcAft>
              <a:buClr>
                <a:schemeClr val="dk1"/>
              </a:buClr>
              <a:buSzPts val="1100"/>
              <a:buFont typeface="Arial"/>
              <a:buNone/>
            </a:pPr>
            <a:r>
              <a:rPr lang="en-GB" sz="2400" b="1">
                <a:highlight>
                  <a:srgbClr val="FFFFFF"/>
                </a:highlight>
                <a:latin typeface="Times New Roman"/>
                <a:ea typeface="Times New Roman"/>
                <a:cs typeface="Times New Roman"/>
                <a:sym typeface="Times New Roman"/>
              </a:rPr>
              <a:t>Dataset Description</a:t>
            </a:r>
            <a:endParaRPr sz="2400" b="1">
              <a:highlight>
                <a:srgbClr val="FFFFFF"/>
              </a:highlight>
              <a:latin typeface="Times New Roman"/>
              <a:ea typeface="Times New Roman"/>
              <a:cs typeface="Times New Roman"/>
              <a:sym typeface="Times New Roman"/>
            </a:endParaRPr>
          </a:p>
          <a:p>
            <a:pPr marL="0" lvl="0" indent="0" algn="ctr" rtl="0">
              <a:spcBef>
                <a:spcPts val="800"/>
              </a:spcBef>
              <a:spcAft>
                <a:spcPts val="0"/>
              </a:spcAft>
              <a:buNone/>
            </a:pPr>
            <a:endParaRPr/>
          </a:p>
        </p:txBody>
      </p:sp>
      <p:graphicFrame>
        <p:nvGraphicFramePr>
          <p:cNvPr id="61" name="Google Shape;61;p14"/>
          <p:cNvGraphicFramePr/>
          <p:nvPr/>
        </p:nvGraphicFramePr>
        <p:xfrm>
          <a:off x="952500" y="1047750"/>
          <a:ext cx="7239000" cy="3048000"/>
        </p:xfrm>
        <a:graphic>
          <a:graphicData uri="http://schemas.openxmlformats.org/drawingml/2006/table">
            <a:tbl>
              <a:tblPr>
                <a:noFill/>
                <a:tableStyleId>{C13C58AE-CB60-450C-8CE0-C8515E88DF17}</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sz="1200" b="1">
                          <a:solidFill>
                            <a:srgbClr val="1A1A1A"/>
                          </a:solidFill>
                        </a:rPr>
                        <a:t>Variable</a:t>
                      </a:r>
                      <a:endParaRPr/>
                    </a:p>
                  </a:txBody>
                  <a:tcPr marL="91425" marR="91425" marT="91425" marB="91425"/>
                </a:tc>
                <a:tc>
                  <a:txBody>
                    <a:bodyPr/>
                    <a:lstStyle/>
                    <a:p>
                      <a:pPr marL="0" lvl="0" indent="0" algn="l" rtl="0">
                        <a:spcBef>
                          <a:spcPts val="0"/>
                        </a:spcBef>
                        <a:spcAft>
                          <a:spcPts val="0"/>
                        </a:spcAft>
                        <a:buNone/>
                      </a:pPr>
                      <a:r>
                        <a:rPr lang="en-GB" sz="1200" b="1">
                          <a:solidFill>
                            <a:srgbClr val="1A1A1A"/>
                          </a:solidFill>
                        </a:rPr>
                        <a:t>Definition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200">
                          <a:solidFill>
                            <a:srgbClr val="1A1A1A"/>
                          </a:solidFill>
                        </a:rPr>
                        <a:t>ID</a:t>
                      </a:r>
                      <a:endParaRPr/>
                    </a:p>
                  </a:txBody>
                  <a:tcPr marL="91425" marR="91425" marT="91425" marB="91425"/>
                </a:tc>
                <a:tc>
                  <a:txBody>
                    <a:bodyPr/>
                    <a:lstStyle/>
                    <a:p>
                      <a:pPr marL="0" lvl="0" indent="0" algn="l" rtl="0">
                        <a:spcBef>
                          <a:spcPts val="0"/>
                        </a:spcBef>
                        <a:spcAft>
                          <a:spcPts val="0"/>
                        </a:spcAft>
                        <a:buNone/>
                      </a:pPr>
                      <a:r>
                        <a:rPr lang="en-GB" sz="1200">
                          <a:solidFill>
                            <a:srgbClr val="1A1A1A"/>
                          </a:solidFill>
                        </a:rPr>
                        <a:t>Question ID</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200">
                          <a:solidFill>
                            <a:srgbClr val="1A1A1A"/>
                          </a:solidFill>
                        </a:rPr>
                        <a:t>Tag</a:t>
                      </a:r>
                      <a:endParaRPr/>
                    </a:p>
                  </a:txBody>
                  <a:tcPr marL="91425" marR="91425" marT="91425" marB="91425"/>
                </a:tc>
                <a:tc>
                  <a:txBody>
                    <a:bodyPr/>
                    <a:lstStyle/>
                    <a:p>
                      <a:pPr marL="0" lvl="0" indent="0" algn="l" rtl="0">
                        <a:spcBef>
                          <a:spcPts val="0"/>
                        </a:spcBef>
                        <a:spcAft>
                          <a:spcPts val="0"/>
                        </a:spcAft>
                        <a:buNone/>
                      </a:pPr>
                      <a:r>
                        <a:rPr lang="en-GB" sz="1200">
                          <a:solidFill>
                            <a:srgbClr val="1A1A1A"/>
                          </a:solidFill>
                        </a:rPr>
                        <a:t>Anonymised tags representing question category</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200">
                          <a:solidFill>
                            <a:srgbClr val="1A1A1A"/>
                          </a:solidFill>
                        </a:rPr>
                        <a:t>Reputation</a:t>
                      </a:r>
                      <a:endParaRPr/>
                    </a:p>
                  </a:txBody>
                  <a:tcPr marL="91425" marR="91425" marT="91425" marB="91425"/>
                </a:tc>
                <a:tc>
                  <a:txBody>
                    <a:bodyPr/>
                    <a:lstStyle/>
                    <a:p>
                      <a:pPr marL="0" lvl="0" indent="0" algn="l" rtl="0">
                        <a:spcBef>
                          <a:spcPts val="0"/>
                        </a:spcBef>
                        <a:spcAft>
                          <a:spcPts val="0"/>
                        </a:spcAft>
                        <a:buNone/>
                      </a:pPr>
                      <a:r>
                        <a:rPr lang="en-GB" sz="1200">
                          <a:solidFill>
                            <a:srgbClr val="1A1A1A"/>
                          </a:solidFill>
                        </a:rPr>
                        <a:t>Reputation score of question author</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sz="1200">
                          <a:solidFill>
                            <a:srgbClr val="1A1A1A"/>
                          </a:solidFill>
                        </a:rPr>
                        <a:t>Answers</a:t>
                      </a:r>
                      <a:endParaRPr/>
                    </a:p>
                  </a:txBody>
                  <a:tcPr marL="91425" marR="91425" marT="91425" marB="91425"/>
                </a:tc>
                <a:tc>
                  <a:txBody>
                    <a:bodyPr/>
                    <a:lstStyle/>
                    <a:p>
                      <a:pPr marL="0" lvl="0" indent="0" algn="l" rtl="0">
                        <a:lnSpc>
                          <a:spcPct val="115000"/>
                        </a:lnSpc>
                        <a:spcBef>
                          <a:spcPts val="1200"/>
                        </a:spcBef>
                        <a:spcAft>
                          <a:spcPts val="1200"/>
                        </a:spcAft>
                        <a:buNone/>
                      </a:pPr>
                      <a:r>
                        <a:rPr lang="en-GB" sz="1200">
                          <a:solidFill>
                            <a:srgbClr val="1A1A1A"/>
                          </a:solidFill>
                          <a:highlight>
                            <a:srgbClr val="FFFFFF"/>
                          </a:highlight>
                        </a:rPr>
                        <a:t>Number of times question has been answered</a:t>
                      </a:r>
                      <a:endParaRPr sz="1200">
                        <a:solidFill>
                          <a:srgbClr val="1A1A1A"/>
                        </a:solidFill>
                        <a:highlight>
                          <a:srgbClr val="FFFFFF"/>
                        </a:highlight>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sz="1200">
                          <a:solidFill>
                            <a:srgbClr val="1A1A1A"/>
                          </a:solidFill>
                        </a:rPr>
                        <a:t>Username</a:t>
                      </a:r>
                      <a:endParaRPr/>
                    </a:p>
                  </a:txBody>
                  <a:tcPr marL="91425" marR="91425" marT="91425" marB="91425"/>
                </a:tc>
                <a:tc>
                  <a:txBody>
                    <a:bodyPr/>
                    <a:lstStyle/>
                    <a:p>
                      <a:pPr marL="0" lvl="0" indent="0" algn="l" rtl="0">
                        <a:spcBef>
                          <a:spcPts val="0"/>
                        </a:spcBef>
                        <a:spcAft>
                          <a:spcPts val="0"/>
                        </a:spcAft>
                        <a:buNone/>
                      </a:pPr>
                      <a:r>
                        <a:rPr lang="en-GB" sz="1200">
                          <a:solidFill>
                            <a:srgbClr val="1A1A1A"/>
                          </a:solidFill>
                        </a:rPr>
                        <a:t>Anonymised user id of question author</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sz="1200">
                          <a:solidFill>
                            <a:srgbClr val="1A1A1A"/>
                          </a:solidFill>
                        </a:rPr>
                        <a:t>Views</a:t>
                      </a:r>
                      <a:endParaRPr/>
                    </a:p>
                  </a:txBody>
                  <a:tcPr marL="91425" marR="91425" marT="91425" marB="91425"/>
                </a:tc>
                <a:tc>
                  <a:txBody>
                    <a:bodyPr/>
                    <a:lstStyle/>
                    <a:p>
                      <a:pPr marL="0" lvl="0" indent="0" algn="l" rtl="0">
                        <a:spcBef>
                          <a:spcPts val="0"/>
                        </a:spcBef>
                        <a:spcAft>
                          <a:spcPts val="0"/>
                        </a:spcAft>
                        <a:buNone/>
                      </a:pPr>
                      <a:r>
                        <a:rPr lang="en-GB" sz="1200">
                          <a:solidFill>
                            <a:srgbClr val="1A1A1A"/>
                          </a:solidFill>
                        </a:rPr>
                        <a:t>Number of times question has been viewed</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sz="1200">
                          <a:solidFill>
                            <a:srgbClr val="1A1A1A"/>
                          </a:solidFill>
                        </a:rPr>
                        <a:t>Upvotes</a:t>
                      </a:r>
                      <a:endParaRPr/>
                    </a:p>
                  </a:txBody>
                  <a:tcPr marL="91425" marR="91425" marT="91425" marB="91425"/>
                </a:tc>
                <a:tc>
                  <a:txBody>
                    <a:bodyPr/>
                    <a:lstStyle/>
                    <a:p>
                      <a:pPr marL="0" lvl="0" indent="0" algn="l" rtl="0">
                        <a:spcBef>
                          <a:spcPts val="0"/>
                        </a:spcBef>
                        <a:spcAft>
                          <a:spcPts val="0"/>
                        </a:spcAft>
                        <a:buNone/>
                      </a:pPr>
                      <a:r>
                        <a:rPr lang="en-GB" sz="1200">
                          <a:solidFill>
                            <a:srgbClr val="1A1A1A"/>
                          </a:solidFill>
                        </a:rPr>
                        <a:t>(Target) Number of upvotes for the question</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a:t>
            </a:r>
            <a:r>
              <a:rPr lang="en-IN" dirty="0"/>
              <a:t>PPROACH</a:t>
            </a:r>
            <a:endParaRPr dirty="0"/>
          </a:p>
        </p:txBody>
      </p:sp>
      <p:sp>
        <p:nvSpPr>
          <p:cNvPr id="2" name="TextBox 1">
            <a:extLst>
              <a:ext uri="{FF2B5EF4-FFF2-40B4-BE49-F238E27FC236}">
                <a16:creationId xmlns:a16="http://schemas.microsoft.com/office/drawing/2014/main" id="{44D2F921-E735-4830-B1AB-032FF93DBA38}"/>
              </a:ext>
            </a:extLst>
          </p:cNvPr>
          <p:cNvSpPr txBox="1"/>
          <p:nvPr/>
        </p:nvSpPr>
        <p:spPr>
          <a:xfrm>
            <a:off x="503274" y="1282995"/>
            <a:ext cx="8137452" cy="2677656"/>
          </a:xfrm>
          <a:prstGeom prst="rect">
            <a:avLst/>
          </a:prstGeom>
          <a:noFill/>
        </p:spPr>
        <p:txBody>
          <a:bodyPr wrap="square" rtlCol="0">
            <a:spAutoFit/>
          </a:bodyPr>
          <a:lstStyle/>
          <a:p>
            <a:pPr marL="342900" indent="-342900">
              <a:buFont typeface="+mj-lt"/>
              <a:buAutoNum type="arabicPeriod"/>
            </a:pPr>
            <a:r>
              <a:rPr lang="en-US" dirty="0"/>
              <a:t>To create model based on the training dataset provided.</a:t>
            </a:r>
          </a:p>
          <a:p>
            <a:pPr marL="342900" indent="-342900">
              <a:buFont typeface="+mj-lt"/>
              <a:buAutoNum type="arabicPeriod"/>
            </a:pPr>
            <a:r>
              <a:rPr lang="en-US" dirty="0"/>
              <a:t>The model will pe made on 70% of the training data and the rest 30% of the data will be used as a validation data to check the functionalities of the model.</a:t>
            </a:r>
          </a:p>
          <a:p>
            <a:pPr marL="342900" indent="-342900">
              <a:buFont typeface="+mj-lt"/>
              <a:buAutoNum type="arabicPeriod"/>
            </a:pPr>
            <a:r>
              <a:rPr lang="en-US" dirty="0"/>
              <a:t>To create the model various regression algorithms were used, such as:</a:t>
            </a:r>
          </a:p>
          <a:p>
            <a:pPr marL="285750" lvl="3" indent="-285750">
              <a:buFont typeface="Arial" panose="020B0604020202020204" pitchFamily="34" charset="0"/>
              <a:buChar char="•"/>
            </a:pPr>
            <a:r>
              <a:rPr lang="en-US" dirty="0"/>
              <a:t>Linear Regression</a:t>
            </a:r>
          </a:p>
          <a:p>
            <a:pPr marL="285750" lvl="3" indent="-285750">
              <a:buFont typeface="Arial" panose="020B0604020202020204" pitchFamily="34" charset="0"/>
              <a:buChar char="•"/>
            </a:pPr>
            <a:r>
              <a:rPr lang="en-US" dirty="0"/>
              <a:t>Lasso Regression</a:t>
            </a:r>
          </a:p>
          <a:p>
            <a:pPr marL="285750" lvl="3" indent="-285750">
              <a:buFont typeface="Arial" panose="020B0604020202020204" pitchFamily="34" charset="0"/>
              <a:buChar char="•"/>
            </a:pPr>
            <a:r>
              <a:rPr lang="en-US" dirty="0"/>
              <a:t>Decision Tree</a:t>
            </a:r>
          </a:p>
          <a:p>
            <a:pPr marL="285750" lvl="3" indent="-285750">
              <a:buFont typeface="Arial" panose="020B0604020202020204" pitchFamily="34" charset="0"/>
              <a:buChar char="•"/>
            </a:pPr>
            <a:r>
              <a:rPr lang="en-US" dirty="0"/>
              <a:t>Random Forest</a:t>
            </a:r>
          </a:p>
          <a:p>
            <a:pPr marL="285750" lvl="3" indent="-285750">
              <a:buFont typeface="Arial" panose="020B0604020202020204" pitchFamily="34" charset="0"/>
              <a:buChar char="•"/>
            </a:pPr>
            <a:r>
              <a:rPr lang="en-US" dirty="0"/>
              <a:t>Gradient Boosting</a:t>
            </a:r>
          </a:p>
          <a:p>
            <a:pPr marL="342900" lvl="3" indent="-342900">
              <a:buFont typeface="+mj-lt"/>
              <a:buAutoNum type="arabicPeriod" startAt="4"/>
            </a:pPr>
            <a:r>
              <a:rPr lang="en-US" dirty="0"/>
              <a:t>Models prepared by various algorithms were later compared to find the best one using evaluation parameter </a:t>
            </a:r>
          </a:p>
          <a:p>
            <a:pPr marL="342900" lvl="3" indent="-342900">
              <a:buFont typeface="+mj-lt"/>
              <a:buAutoNum type="arabicPeriod" startAt="4"/>
            </a:pPr>
            <a:r>
              <a:rPr lang="en-US" dirty="0"/>
              <a:t>Software’s Used were Python and R to run various algorithms.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STEPS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US" sz="2400" dirty="0"/>
              <a:t>Data Pre Processing.</a:t>
            </a:r>
          </a:p>
          <a:p>
            <a:pPr marL="342900" lvl="0" algn="l" rtl="0">
              <a:spcBef>
                <a:spcPts val="0"/>
              </a:spcBef>
              <a:spcAft>
                <a:spcPts val="1600"/>
              </a:spcAft>
              <a:buFont typeface="+mj-lt"/>
              <a:buAutoNum type="arabicPeriod"/>
            </a:pPr>
            <a:r>
              <a:rPr lang="en-US" sz="2400" dirty="0"/>
              <a:t>Data splitting.</a:t>
            </a:r>
          </a:p>
          <a:p>
            <a:pPr marL="342900" lvl="0" algn="l" rtl="0">
              <a:spcBef>
                <a:spcPts val="0"/>
              </a:spcBef>
              <a:spcAft>
                <a:spcPts val="1600"/>
              </a:spcAft>
              <a:buFont typeface="+mj-lt"/>
              <a:buAutoNum type="arabicPeriod"/>
            </a:pPr>
            <a:r>
              <a:rPr lang="en-US" sz="2400" dirty="0"/>
              <a:t>Scaling(if needed)</a:t>
            </a:r>
          </a:p>
          <a:p>
            <a:pPr marL="342900" lvl="0" algn="l" rtl="0">
              <a:spcBef>
                <a:spcPts val="0"/>
              </a:spcBef>
              <a:spcAft>
                <a:spcPts val="1600"/>
              </a:spcAft>
              <a:buFont typeface="+mj-lt"/>
              <a:buAutoNum type="arabicPeriod"/>
            </a:pPr>
            <a:r>
              <a:rPr lang="en-US" sz="2400" dirty="0"/>
              <a:t>Model building.</a:t>
            </a:r>
          </a:p>
          <a:p>
            <a:pPr marL="342900" lvl="0" algn="l" rtl="0">
              <a:spcBef>
                <a:spcPts val="0"/>
              </a:spcBef>
              <a:spcAft>
                <a:spcPts val="1600"/>
              </a:spcAft>
              <a:buFont typeface="+mj-lt"/>
              <a:buAutoNum type="arabicPeriod"/>
            </a:pPr>
            <a:r>
              <a:rPr lang="en-US" sz="2400" dirty="0"/>
              <a:t>Model comparison</a:t>
            </a:r>
            <a:endParaRPr sz="24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240</Words>
  <Application>Microsoft Office PowerPoint</Application>
  <PresentationFormat>On-screen Show (16:9)</PresentationFormat>
  <Paragraphs>39</Paragraphs>
  <Slides>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Times New Roman</vt:lpstr>
      <vt:lpstr>Simple Light</vt:lpstr>
      <vt:lpstr>Prediction of Upvotes for a particular question </vt:lpstr>
      <vt:lpstr>PowerPoint Presentation</vt:lpstr>
      <vt:lpstr>Dataset Description </vt:lpstr>
      <vt:lpstr>APPROACH</vt:lpstr>
      <vt:lpstr>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Agradeep Sengupta</cp:lastModifiedBy>
  <cp:revision>6</cp:revision>
  <dcterms:modified xsi:type="dcterms:W3CDTF">2020-02-25T04:48:38Z</dcterms:modified>
</cp:coreProperties>
</file>