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73" r:id="rId2"/>
    <p:sldId id="309" r:id="rId3"/>
    <p:sldId id="312" r:id="rId4"/>
    <p:sldId id="313" r:id="rId5"/>
    <p:sldId id="314" r:id="rId6"/>
    <p:sldId id="305" r:id="rId7"/>
    <p:sldId id="307" r:id="rId8"/>
    <p:sldId id="308" r:id="rId9"/>
    <p:sldId id="329" r:id="rId10"/>
    <p:sldId id="328" r:id="rId11"/>
    <p:sldId id="327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30" r:id="rId23"/>
    <p:sldId id="28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70" autoAdjust="0"/>
    <p:restoredTop sz="94660"/>
  </p:normalViewPr>
  <p:slideViewPr>
    <p:cSldViewPr>
      <p:cViewPr varScale="1">
        <p:scale>
          <a:sx n="86" d="100"/>
          <a:sy n="8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51CBF9-1999-4B20-AAAE-59A5B8BD1BC7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D9F133-D01B-465B-ACDD-5CCE7E307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BF977C-711E-4CAD-B363-D19B2ADAD82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C3035D-D66F-4883-801A-F3802AB0BAE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80D607-14F6-4B02-B50A-407732131B17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C054F-EE04-40FD-BEAB-5377295A3698}" type="datetimeFigureOut">
              <a:rPr lang="en-US"/>
              <a:pPr>
                <a:defRPr/>
              </a:pPr>
              <a:t>12/10/2013</a:t>
            </a:fld>
            <a:endParaRPr 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AA921-B7D6-4026-BA25-E11DC5D51A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F9105-C18E-45A8-8ACC-1AA49182A9AE}" type="datetimeFigureOut">
              <a:rPr lang="en-US"/>
              <a:pPr>
                <a:defRPr/>
              </a:pPr>
              <a:t>12/10/2013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D3702-9FC0-4981-B48C-82094ED93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0E3A5-0AAB-46E9-AC86-CD8501B5F40D}" type="datetimeFigureOut">
              <a:rPr lang="en-US"/>
              <a:pPr>
                <a:defRPr/>
              </a:pPr>
              <a:t>12/10/2013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A448A-669C-4243-BFE6-A8CA9B35D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7676D-544F-4CB9-B64E-905F1B045EA0}" type="datetimeFigureOut">
              <a:rPr lang="en-US"/>
              <a:pPr>
                <a:defRPr/>
              </a:pPr>
              <a:t>12/10/2013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8DF9F-16D0-454B-8C3E-E703E97FFA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D0D07-F80C-4345-9BEE-2878632FA7D0}" type="datetimeFigureOut">
              <a:rPr lang="en-US"/>
              <a:pPr>
                <a:defRPr/>
              </a:pPr>
              <a:t>12/10/2013</a:t>
            </a:fld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D9185-9993-42FA-B802-EC98BD9C50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E2634-A6BA-4734-AFDF-B6C784B71F33}" type="datetimeFigureOut">
              <a:rPr lang="en-US"/>
              <a:pPr>
                <a:defRPr/>
              </a:pPr>
              <a:t>12/10/2013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0F804-DB74-4167-8E85-1EE915F1B9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F3003-E269-48AE-9AC2-4F7F0F733B76}" type="datetimeFigureOut">
              <a:rPr lang="en-US"/>
              <a:pPr>
                <a:defRPr/>
              </a:pPr>
              <a:t>12/10/2013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A2A5F-0D95-4917-8969-37CF5D089A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45552-F5C6-4E6C-9550-4B3A619DF0F1}" type="datetimeFigureOut">
              <a:rPr lang="en-US"/>
              <a:pPr>
                <a:defRPr/>
              </a:pPr>
              <a:t>12/10/2013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E28BD-0184-4F30-8BA0-53CE69D634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15280-9662-4E60-B35B-8B71825CEB10}" type="datetimeFigureOut">
              <a:rPr lang="en-US"/>
              <a:pPr>
                <a:defRPr/>
              </a:pPr>
              <a:t>12/10/2013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3EB46-5FA9-4CB6-A24F-F9374C942F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64045-D6BE-4BC0-B2AA-AB2976DC643E}" type="datetimeFigureOut">
              <a:rPr lang="en-US"/>
              <a:pPr>
                <a:defRPr/>
              </a:pPr>
              <a:t>12/10/2013</a:t>
            </a:fld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2AF52-261E-475E-9DA0-2F6A89441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F811A-C86F-47C6-94C9-479D8E589425}" type="datetimeFigureOut">
              <a:rPr lang="en-US"/>
              <a:pPr>
                <a:defRPr/>
              </a:pPr>
              <a:t>12/10/2013</a:t>
            </a:fld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7F3BD-C06A-47BA-8E1C-D983CE074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04E51-27E9-4479-95DB-A8FE38F46B6F}" type="datetimeFigureOut">
              <a:rPr lang="en-US"/>
              <a:pPr>
                <a:defRPr/>
              </a:pPr>
              <a:t>12/10/2013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63C1-84FC-4E11-8A60-4E1FE563E3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34095-7217-41F0-BF19-D35C258CC9B4}" type="datetimeFigureOut">
              <a:rPr lang="en-US"/>
              <a:pPr>
                <a:defRPr/>
              </a:pPr>
              <a:t>12/10/2013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41F9E-0FE7-4A39-AF57-3B373CC51F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fld id="{ED37B3DB-1B27-4407-BBFD-4447FEC90405}" type="datetimeFigureOut">
              <a:rPr lang="en-US"/>
              <a:pPr>
                <a:defRPr/>
              </a:pPr>
              <a:t>12/10/2013</a:t>
            </a:fld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fld id="{00174271-ECDC-4E70-BFB0-3622AD489F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1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33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18" Type="http://schemas.openxmlformats.org/officeDocument/2006/relationships/image" Target="../media/image2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" Type="http://schemas.openxmlformats.org/officeDocument/2006/relationships/image" Target="../media/image9.jpe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7.jpeg"/><Relationship Id="rId18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6.jpeg"/><Relationship Id="rId17" Type="http://schemas.openxmlformats.org/officeDocument/2006/relationships/image" Target="../media/image24.jpeg"/><Relationship Id="rId2" Type="http://schemas.openxmlformats.org/officeDocument/2006/relationships/image" Target="../media/image9.jpeg"/><Relationship Id="rId16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29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32.jpeg"/><Relationship Id="rId18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31.jpeg"/><Relationship Id="rId17" Type="http://schemas.openxmlformats.org/officeDocument/2006/relationships/image" Target="../media/image24.jpeg"/><Relationship Id="rId2" Type="http://schemas.openxmlformats.org/officeDocument/2006/relationships/image" Target="../media/image9.jpeg"/><Relationship Id="rId16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34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37.jpeg"/><Relationship Id="rId18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36.jpeg"/><Relationship Id="rId17" Type="http://schemas.openxmlformats.org/officeDocument/2006/relationships/image" Target="../media/image24.jpeg"/><Relationship Id="rId2" Type="http://schemas.openxmlformats.org/officeDocument/2006/relationships/image" Target="../media/image9.jpeg"/><Relationship Id="rId16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39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42.jpeg"/><Relationship Id="rId18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41.jpeg"/><Relationship Id="rId17" Type="http://schemas.openxmlformats.org/officeDocument/2006/relationships/image" Target="../media/image24.jpeg"/><Relationship Id="rId2" Type="http://schemas.openxmlformats.org/officeDocument/2006/relationships/image" Target="../media/image9.jpeg"/><Relationship Id="rId16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44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4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47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46.jpeg"/><Relationship Id="rId17" Type="http://schemas.openxmlformats.org/officeDocument/2006/relationships/image" Target="../media/image24.jpeg"/><Relationship Id="rId2" Type="http://schemas.openxmlformats.org/officeDocument/2006/relationships/image" Target="../media/image9.jpeg"/><Relationship Id="rId16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49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4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52.jpeg"/><Relationship Id="rId18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51.jpeg"/><Relationship Id="rId17" Type="http://schemas.openxmlformats.org/officeDocument/2006/relationships/image" Target="../media/image24.jpeg"/><Relationship Id="rId2" Type="http://schemas.openxmlformats.org/officeDocument/2006/relationships/image" Target="../media/image9.jpeg"/><Relationship Id="rId16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54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5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57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56.jpeg"/><Relationship Id="rId17" Type="http://schemas.openxmlformats.org/officeDocument/2006/relationships/image" Target="../media/image24.jpeg"/><Relationship Id="rId2" Type="http://schemas.openxmlformats.org/officeDocument/2006/relationships/image" Target="../media/image9.jpeg"/><Relationship Id="rId16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59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62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61.jpeg"/><Relationship Id="rId17" Type="http://schemas.openxmlformats.org/officeDocument/2006/relationships/image" Target="../media/image24.jpeg"/><Relationship Id="rId2" Type="http://schemas.openxmlformats.org/officeDocument/2006/relationships/image" Target="../media/image9.jpeg"/><Relationship Id="rId16" Type="http://schemas.openxmlformats.org/officeDocument/2006/relationships/image" Target="../media/image6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64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6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67.jpeg"/><Relationship Id="rId18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66.jpeg"/><Relationship Id="rId17" Type="http://schemas.openxmlformats.org/officeDocument/2006/relationships/image" Target="../media/image24.jpeg"/><Relationship Id="rId2" Type="http://schemas.openxmlformats.org/officeDocument/2006/relationships/image" Target="../media/image9.jpeg"/><Relationship Id="rId16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69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6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00200"/>
            <a:ext cx="8915400" cy="1447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smtClean="0"/>
              <a:t>An Improved Matching Score for SIFT</a:t>
            </a:r>
            <a:endParaRPr lang="en-US" sz="4000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81000" y="3581400"/>
            <a:ext cx="38100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 </a:t>
            </a:r>
            <a:r>
              <a:rPr lang="en-US" sz="2000">
                <a:cs typeface="Arial" charset="0"/>
              </a:rPr>
              <a:t>Presented By:-</a:t>
            </a:r>
          </a:p>
          <a:p>
            <a:r>
              <a:rPr lang="en-US" sz="2000">
                <a:cs typeface="Arial" charset="0"/>
              </a:rPr>
              <a:t> Aakash Sharma 2K10/IT/001</a:t>
            </a:r>
          </a:p>
          <a:p>
            <a:r>
              <a:rPr lang="en-US" sz="2000">
                <a:cs typeface="Arial" charset="0"/>
              </a:rPr>
              <a:t> Abhishek Jain    2K10/IT/002</a:t>
            </a:r>
          </a:p>
          <a:p>
            <a:r>
              <a:rPr lang="en-US" sz="2000">
                <a:cs typeface="Arial" charset="0"/>
              </a:rPr>
              <a:t> Shikhar Verma   2K10/IT/061</a:t>
            </a:r>
          </a:p>
          <a:p>
            <a:r>
              <a:rPr lang="en-US" sz="2000">
                <a:cs typeface="Arial" charset="0"/>
              </a:rPr>
              <a:t> Siddhant Jain     2K10/IT/064</a:t>
            </a: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562600" y="3581400"/>
            <a:ext cx="3505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Project Mentor:-</a:t>
            </a:r>
          </a:p>
          <a:p>
            <a:r>
              <a:rPr lang="en-US" sz="2000"/>
              <a:t>Mrs. Seba Susan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first step is to calculate the number of </a:t>
            </a:r>
            <a:r>
              <a:rPr lang="en-US" sz="2000" dirty="0" err="1" smtClean="0"/>
              <a:t>keypoints</a:t>
            </a:r>
            <a:r>
              <a:rPr lang="en-US" sz="2000" dirty="0" smtClean="0"/>
              <a:t> in the images using the David Lowe’s Method</a:t>
            </a:r>
          </a:p>
          <a:p>
            <a:r>
              <a:rPr lang="en-US" sz="2000" dirty="0" smtClean="0"/>
              <a:t>Then we calculate the Euclidian Distance between the </a:t>
            </a:r>
            <a:r>
              <a:rPr lang="en-US" sz="2000" dirty="0" err="1" smtClean="0"/>
              <a:t>keypoints</a:t>
            </a:r>
            <a:r>
              <a:rPr lang="en-US" sz="2000" dirty="0" smtClean="0"/>
              <a:t> using dot product and inverse cosine functions.</a:t>
            </a:r>
          </a:p>
          <a:p>
            <a:r>
              <a:rPr lang="en-US" sz="2000" dirty="0" smtClean="0"/>
              <a:t>Then we find the absolute value of the angles between first and second nearest neighbor of the considered </a:t>
            </a:r>
            <a:r>
              <a:rPr lang="en-US" sz="2000" dirty="0" err="1" smtClean="0"/>
              <a:t>keypoint</a:t>
            </a:r>
            <a:r>
              <a:rPr lang="en-US" sz="2000" dirty="0" smtClean="0"/>
              <a:t> and stored in a vector.</a:t>
            </a:r>
          </a:p>
          <a:p>
            <a:r>
              <a:rPr lang="en-US" sz="2000" dirty="0" smtClean="0"/>
              <a:t>This vector is evaluated for 1 test image with all 10 training images to generate a 2 dimensional vector.</a:t>
            </a:r>
          </a:p>
          <a:p>
            <a:r>
              <a:rPr lang="en-US" sz="2000" dirty="0" smtClean="0"/>
              <a:t>After taking the first row of this 2-D vector, a column wise mean operation is done on the above vector which is concatenated by the extracted vector.</a:t>
            </a:r>
          </a:p>
          <a:p>
            <a:r>
              <a:rPr lang="en-US" sz="2000" dirty="0" smtClean="0"/>
              <a:t>This concatenated vector is fed as input to the Shannon Entropy function.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sz="1800" dirty="0" smtClean="0"/>
              <a:t>where </a:t>
            </a:r>
            <a:r>
              <a:rPr lang="en-US" sz="1800" dirty="0" err="1" smtClean="0"/>
              <a:t>c</a:t>
            </a:r>
            <a:r>
              <a:rPr lang="en-US" sz="1600" dirty="0" err="1" smtClean="0"/>
              <a:t>i</a:t>
            </a:r>
            <a:r>
              <a:rPr lang="en-US" sz="1400" dirty="0" smtClean="0"/>
              <a:t> </a:t>
            </a:r>
            <a:r>
              <a:rPr lang="en-US" sz="1800" dirty="0" smtClean="0"/>
              <a:t>represents the value of the concatenated vector.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Shanon's_entr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410200"/>
            <a:ext cx="31083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sz="2800" dirty="0" smtClean="0"/>
              <a:t>The calculation of H takes place for all rows of this 2 dimensional vector</a:t>
            </a:r>
          </a:p>
          <a:p>
            <a:r>
              <a:rPr lang="en-US" sz="2800" dirty="0" smtClean="0"/>
              <a:t>The final Step of the experiment is to find the minimum entropy among the above evaluated entropies. 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IN" sz="2800" dirty="0" smtClean="0"/>
              <a:t>This minimum values of entropy gives the index of the training image whose </a:t>
            </a:r>
            <a:r>
              <a:rPr lang="en-IN" sz="2800" dirty="0" err="1" smtClean="0"/>
              <a:t>keypoints</a:t>
            </a:r>
            <a:r>
              <a:rPr lang="en-IN" sz="2800" dirty="0" smtClean="0"/>
              <a:t> have the least amount of randomness when matched with the test images’ </a:t>
            </a:r>
            <a:r>
              <a:rPr lang="en-IN" sz="2800" dirty="0" err="1" smtClean="0"/>
              <a:t>keypoints</a:t>
            </a:r>
            <a:r>
              <a:rPr lang="en-IN" sz="2800" dirty="0" smtClean="0"/>
              <a:t>.</a:t>
            </a:r>
            <a:endParaRPr lang="en-US" sz="2800" dirty="0" smtClean="0"/>
          </a:p>
          <a:p>
            <a:pPr lvl="0"/>
            <a:r>
              <a:rPr lang="en-IN" sz="2800" dirty="0" smtClean="0"/>
              <a:t>The index found in the above step is the index image with which our test image has the most resemblance with.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1066800"/>
          <a:ext cx="6857999" cy="5715002"/>
        </p:xfrm>
        <a:graphic>
          <a:graphicData uri="http://schemas.openxmlformats.org/drawingml/2006/table">
            <a:tbl>
              <a:tblPr/>
              <a:tblGrid>
                <a:gridCol w="1212506"/>
                <a:gridCol w="1159078"/>
                <a:gridCol w="1122717"/>
                <a:gridCol w="1111586"/>
                <a:gridCol w="1116038"/>
                <a:gridCol w="1136074"/>
              </a:tblGrid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60" name="Picture 2" descr="image_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9906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1" name="Picture 5" descr="image_000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139825"/>
            <a:ext cx="11430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2" name="Picture 6" descr="image_0003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143000"/>
            <a:ext cx="990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3" name="Picture 7" descr="image_0004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143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4" name="Picture 8" descr="image_0005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98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5" name="Picture 9" descr="image_0006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2800" y="1143000"/>
            <a:ext cx="844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6" name="Picture 10" descr="image_0022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1600" y="2133600"/>
            <a:ext cx="990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7" name="Picture 11" descr="image_0047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1600" y="2671763"/>
            <a:ext cx="1066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8" name="Picture 12" descr="image_0069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71600" y="3200400"/>
            <a:ext cx="1084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9" name="Picture 13" descr="image_0090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3657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0" name="Picture 14" descr="image_0113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371600" y="41910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1" name="Picture 15" descr="image_0133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71600" y="47244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2" name="Picture 16" descr="image_0138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371600" y="5229225"/>
            <a:ext cx="1066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3" name="Picture 17" descr="image_0174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371600" y="5715000"/>
            <a:ext cx="1066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" name="Picture 18" descr="image_0194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371600" y="6248400"/>
            <a:ext cx="1066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" name="Rectangle 19"/>
          <p:cNvSpPr>
            <a:spLocks noChangeArrowheads="1"/>
          </p:cNvSpPr>
          <p:nvPr/>
        </p:nvSpPr>
        <p:spPr bwMode="auto">
          <a:xfrm>
            <a:off x="4121150" y="304800"/>
            <a:ext cx="1458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N" sz="3200" b="1"/>
              <a:t>Face 1</a:t>
            </a:r>
            <a:endParaRPr lang="en-IN" sz="3200"/>
          </a:p>
        </p:txBody>
      </p:sp>
      <p:pic>
        <p:nvPicPr>
          <p:cNvPr id="3176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743200" y="16764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172200" y="16764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" name="Picture 16" descr="Re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962400" y="4191000"/>
            <a:ext cx="5334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9" name="Picture 16" descr="Re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029200" y="5257800"/>
            <a:ext cx="5334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80" name="Picture 16" descr="Re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391400" y="3733800"/>
            <a:ext cx="5334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1066800"/>
          <a:ext cx="6857999" cy="5715002"/>
        </p:xfrm>
        <a:graphic>
          <a:graphicData uri="http://schemas.openxmlformats.org/drawingml/2006/table">
            <a:tbl>
              <a:tblPr/>
              <a:tblGrid>
                <a:gridCol w="1212506"/>
                <a:gridCol w="1159078"/>
                <a:gridCol w="1122717"/>
                <a:gridCol w="1111586"/>
                <a:gridCol w="1116038"/>
                <a:gridCol w="1136074"/>
              </a:tblGrid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84" name="Picture 3" descr="image_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1066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5" name="Picture 4" descr="image_002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1336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6" name="Picture 5" descr="image_0047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671763"/>
            <a:ext cx="1066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7" name="Picture 6" descr="image_0069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200400"/>
            <a:ext cx="1084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8" name="Picture 7" descr="image_0090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3657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9" name="Picture 8" descr="image_0113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0" y="41910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0" name="Picture 9" descr="image_0133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1600" y="47244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1" name="Picture 10" descr="image_0138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1600" y="5229225"/>
            <a:ext cx="1066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2" name="Picture 11" descr="image_0174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71600" y="5715000"/>
            <a:ext cx="1066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3" name="Picture 12" descr="image_0194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6248400"/>
            <a:ext cx="1066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4" name="Picture 13" descr="image_0023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90800" y="1143000"/>
            <a:ext cx="9144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5" name="Picture 14" descr="image_0024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733800" y="114300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6" name="Picture 15" descr="image_0025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8768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7" name="Picture 16" descr="image_0026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943600" y="1143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" name="Picture 17" descr="image_0027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628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" name="Rectangle 19"/>
          <p:cNvSpPr>
            <a:spLocks noChangeArrowheads="1"/>
          </p:cNvSpPr>
          <p:nvPr/>
        </p:nvSpPr>
        <p:spPr bwMode="auto">
          <a:xfrm>
            <a:off x="4121150" y="304800"/>
            <a:ext cx="1458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N" sz="3200" b="1"/>
              <a:t>Face 2</a:t>
            </a:r>
            <a:endParaRPr lang="en-IN" sz="3200"/>
          </a:p>
        </p:txBody>
      </p:sp>
      <p:pic>
        <p:nvPicPr>
          <p:cNvPr id="4200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743200" y="21526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000625" y="21526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172200" y="21526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3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362825" y="21526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4" name="Picture 16" descr="Re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962400" y="4191000"/>
            <a:ext cx="5334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1066800"/>
          <a:ext cx="6857999" cy="5715002"/>
        </p:xfrm>
        <a:graphic>
          <a:graphicData uri="http://schemas.openxmlformats.org/drawingml/2006/table">
            <a:tbl>
              <a:tblPr/>
              <a:tblGrid>
                <a:gridCol w="1212506"/>
                <a:gridCol w="1159078"/>
                <a:gridCol w="1122717"/>
                <a:gridCol w="1111586"/>
                <a:gridCol w="1116038"/>
                <a:gridCol w="1136074"/>
              </a:tblGrid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08" name="Picture 2" descr="image_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1066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9" name="Picture 3" descr="image_002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1336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10" name="Picture 4" descr="image_0047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671763"/>
            <a:ext cx="1066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11" name="Picture 5" descr="image_0069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200400"/>
            <a:ext cx="1084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12" name="Picture 6" descr="image_0090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3657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13" name="Picture 7" descr="image_0113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0" y="41910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14" name="Picture 8" descr="image_0133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1600" y="47244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15" name="Picture 9" descr="image_0138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1600" y="5229225"/>
            <a:ext cx="1066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16" name="Picture 10" descr="image_0174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71600" y="5715000"/>
            <a:ext cx="1066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17" name="Picture 11" descr="image_0194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6248400"/>
            <a:ext cx="1066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18" name="Picture 12" descr="image_0048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90800" y="1143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19" name="Picture 13" descr="image_0049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733800" y="1143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0" name="Picture 14" descr="image_0050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876800" y="1143000"/>
            <a:ext cx="9144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1" name="Picture 15" descr="image_0051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198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" name="Picture 16" descr="image_0052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628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" name="Rectangle 19"/>
          <p:cNvSpPr>
            <a:spLocks noChangeArrowheads="1"/>
          </p:cNvSpPr>
          <p:nvPr/>
        </p:nvSpPr>
        <p:spPr bwMode="auto">
          <a:xfrm>
            <a:off x="4121150" y="304800"/>
            <a:ext cx="1458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N" sz="3200" b="1"/>
              <a:t>Face 3</a:t>
            </a:r>
            <a:endParaRPr lang="en-IN" sz="3200"/>
          </a:p>
        </p:txBody>
      </p:sp>
      <p:pic>
        <p:nvPicPr>
          <p:cNvPr id="5224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286625" y="26860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5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219825" y="26860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076825" y="26860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819400" y="26670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8" name="Picture 16" descr="Re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962400" y="4191000"/>
            <a:ext cx="5334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Table 315"/>
          <p:cNvGraphicFramePr>
            <a:graphicFrameLocks noGrp="1"/>
          </p:cNvGraphicFramePr>
          <p:nvPr/>
        </p:nvGraphicFramePr>
        <p:xfrm>
          <a:off x="1295400" y="1066800"/>
          <a:ext cx="6857999" cy="5715002"/>
        </p:xfrm>
        <a:graphic>
          <a:graphicData uri="http://schemas.openxmlformats.org/drawingml/2006/table">
            <a:tbl>
              <a:tblPr/>
              <a:tblGrid>
                <a:gridCol w="1212506"/>
                <a:gridCol w="1159078"/>
                <a:gridCol w="1122717"/>
                <a:gridCol w="1111586"/>
                <a:gridCol w="1116038"/>
                <a:gridCol w="1136074"/>
              </a:tblGrid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232" name="Picture 316" descr="image_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1066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33" name="Picture 317" descr="image_002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1336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34" name="Picture 318" descr="image_0047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671763"/>
            <a:ext cx="1066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35" name="Picture 319" descr="image_0069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200400"/>
            <a:ext cx="1084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36" name="Picture 320" descr="image_0090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3657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37" name="Picture 321" descr="image_0113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0" y="41910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38" name="Picture 322" descr="image_0133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1600" y="47244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39" name="Picture 323" descr="image_0138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1600" y="5229225"/>
            <a:ext cx="1066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0" name="Picture 324" descr="image_0174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71600" y="5715000"/>
            <a:ext cx="1066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1" name="Picture 325" descr="image_0194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6248400"/>
            <a:ext cx="1066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2" name="Picture 12" descr="image_0070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90800" y="1143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3" name="Picture 13" descr="image_0071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100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4" name="Picture 14" descr="image_0072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8768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5" name="Picture 15" descr="image_0073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53138" y="1143000"/>
            <a:ext cx="8810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" name="Picture 16" descr="image_0074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62800" y="1143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" name="Rectangle 19"/>
          <p:cNvSpPr>
            <a:spLocks noChangeArrowheads="1"/>
          </p:cNvSpPr>
          <p:nvPr/>
        </p:nvSpPr>
        <p:spPr bwMode="auto">
          <a:xfrm>
            <a:off x="4121150" y="304800"/>
            <a:ext cx="1458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N" sz="3200" b="1"/>
              <a:t>Face 4</a:t>
            </a:r>
            <a:endParaRPr lang="en-IN" sz="3200"/>
          </a:p>
        </p:txBody>
      </p:sp>
      <p:pic>
        <p:nvPicPr>
          <p:cNvPr id="6248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286625" y="32194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9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143625" y="32194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50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962400" y="32004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51" name="Picture 16" descr="Re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819400" y="2667000"/>
            <a:ext cx="5334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52" name="Picture 16" descr="Re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105400" y="4191000"/>
            <a:ext cx="5334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1066800"/>
          <a:ext cx="6857999" cy="5715002"/>
        </p:xfrm>
        <a:graphic>
          <a:graphicData uri="http://schemas.openxmlformats.org/drawingml/2006/table">
            <a:tbl>
              <a:tblPr/>
              <a:tblGrid>
                <a:gridCol w="1212506"/>
                <a:gridCol w="1159078"/>
                <a:gridCol w="1122717"/>
                <a:gridCol w="1111586"/>
                <a:gridCol w="1116038"/>
                <a:gridCol w="1136074"/>
              </a:tblGrid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256" name="Picture 2" descr="image_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1066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57" name="Picture 3" descr="image_002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1336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58" name="Picture 4" descr="image_0047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671763"/>
            <a:ext cx="1066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59" name="Picture 5" descr="image_0069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200400"/>
            <a:ext cx="1084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0" name="Picture 6" descr="image_0090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3657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1" name="Picture 7" descr="image_0113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0" y="41910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2" name="Picture 8" descr="image_0133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1600" y="47244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3" name="Picture 9" descr="image_0138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1600" y="5229225"/>
            <a:ext cx="1066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4" name="Picture 10" descr="image_0174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71600" y="5715000"/>
            <a:ext cx="1066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5" name="Picture 11" descr="image_0194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6248400"/>
            <a:ext cx="1066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6" name="Picture 12" descr="image_0091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908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7" name="Picture 13" descr="image_0092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10000" y="1143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8" name="Picture 14" descr="image_0093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8768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69" name="Picture 15" descr="image_0094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198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" name="Picture 16" descr="image_0095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62800" y="1143000"/>
            <a:ext cx="9144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" name="Rectangle 19"/>
          <p:cNvSpPr>
            <a:spLocks noChangeArrowheads="1"/>
          </p:cNvSpPr>
          <p:nvPr/>
        </p:nvSpPr>
        <p:spPr bwMode="auto">
          <a:xfrm>
            <a:off x="4121150" y="304800"/>
            <a:ext cx="1458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N" sz="3200" b="1"/>
              <a:t>Face 5</a:t>
            </a:r>
            <a:endParaRPr lang="en-IN" sz="3200"/>
          </a:p>
        </p:txBody>
      </p:sp>
      <p:pic>
        <p:nvPicPr>
          <p:cNvPr id="7272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172200" y="37338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076825" y="37338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4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962400" y="37338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5" name="Picture 16" descr="Re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819400" y="4191000"/>
            <a:ext cx="5334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6" name="Picture 16" descr="Re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315200" y="5767388"/>
            <a:ext cx="5334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1066800"/>
          <a:ext cx="6857999" cy="5715002"/>
        </p:xfrm>
        <a:graphic>
          <a:graphicData uri="http://schemas.openxmlformats.org/drawingml/2006/table">
            <a:tbl>
              <a:tblPr/>
              <a:tblGrid>
                <a:gridCol w="1212506"/>
                <a:gridCol w="1159078"/>
                <a:gridCol w="1122717"/>
                <a:gridCol w="1111586"/>
                <a:gridCol w="1116038"/>
                <a:gridCol w="1136074"/>
              </a:tblGrid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280" name="Picture 2" descr="image_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1066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81" name="Picture 3" descr="image_002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1336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82" name="Picture 4" descr="image_0047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671763"/>
            <a:ext cx="1066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83" name="Picture 5" descr="image_0069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200400"/>
            <a:ext cx="1084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84" name="Picture 6" descr="image_0090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3657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85" name="Picture 7" descr="image_0113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0" y="41910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86" name="Picture 8" descr="image_0133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1600" y="47244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87" name="Picture 9" descr="image_0138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1600" y="5229225"/>
            <a:ext cx="1066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88" name="Picture 10" descr="image_0174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71600" y="5715000"/>
            <a:ext cx="1066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89" name="Picture 11" descr="image_0194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6248400"/>
            <a:ext cx="1066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0" name="Picture 12" descr="image_0114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908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1" name="Picture 13" descr="image_0115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10000" y="1143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2" name="Picture 14" descr="image_0116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53000" y="1143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3" name="Picture 15" descr="image_0117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198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" name="Picture 16" descr="image_0118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628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" name="Rectangle 19"/>
          <p:cNvSpPr>
            <a:spLocks noChangeArrowheads="1"/>
          </p:cNvSpPr>
          <p:nvPr/>
        </p:nvSpPr>
        <p:spPr bwMode="auto">
          <a:xfrm>
            <a:off x="4121150" y="304800"/>
            <a:ext cx="1458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N" sz="3200" b="1"/>
              <a:t>Face 6</a:t>
            </a:r>
            <a:endParaRPr lang="en-IN" sz="3200"/>
          </a:p>
        </p:txBody>
      </p:sp>
      <p:pic>
        <p:nvPicPr>
          <p:cNvPr id="8296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286625" y="42100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7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219825" y="42100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8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029200" y="42100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9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962400" y="42100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00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790825" y="42100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1066800"/>
          <a:ext cx="6857999" cy="5715002"/>
        </p:xfrm>
        <a:graphic>
          <a:graphicData uri="http://schemas.openxmlformats.org/drawingml/2006/table">
            <a:tbl>
              <a:tblPr/>
              <a:tblGrid>
                <a:gridCol w="1212506"/>
                <a:gridCol w="1159078"/>
                <a:gridCol w="1122717"/>
                <a:gridCol w="1111586"/>
                <a:gridCol w="1116038"/>
                <a:gridCol w="1136074"/>
              </a:tblGrid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304" name="Picture 2" descr="image_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1066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05" name="Picture 3" descr="image_002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1336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06" name="Picture 4" descr="image_0047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671763"/>
            <a:ext cx="1066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07" name="Picture 5" descr="image_0069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200400"/>
            <a:ext cx="1084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08" name="Picture 6" descr="image_0090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3657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09" name="Picture 7" descr="image_0113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0" y="41910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0" name="Picture 8" descr="image_0133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1600" y="47244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1" name="Picture 9" descr="image_0138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1600" y="5229225"/>
            <a:ext cx="1066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2" name="Picture 10" descr="image_0174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71600" y="5715000"/>
            <a:ext cx="1066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3" name="Picture 11" descr="image_0194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6248400"/>
            <a:ext cx="1066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4" name="Picture 12" descr="image_0133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90800" y="1143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5" name="Picture 13" descr="image_0134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10000" y="1143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6" name="Picture 14" descr="image_0135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8768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7" name="Picture 15" descr="image_0136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198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" name="Picture 16" descr="image_0136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86600" y="11430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" name="Rectangle 19"/>
          <p:cNvSpPr>
            <a:spLocks noChangeArrowheads="1"/>
          </p:cNvSpPr>
          <p:nvPr/>
        </p:nvSpPr>
        <p:spPr bwMode="auto">
          <a:xfrm>
            <a:off x="4121150" y="304800"/>
            <a:ext cx="1458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N" sz="3200" b="1"/>
              <a:t>Face 7</a:t>
            </a:r>
            <a:endParaRPr lang="en-IN" sz="3200"/>
          </a:p>
        </p:txBody>
      </p:sp>
      <p:pic>
        <p:nvPicPr>
          <p:cNvPr id="9320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790825" y="47434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21" name="Picture 16" descr="Re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962400" y="5233988"/>
            <a:ext cx="5334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22" name="Picture 16" descr="Re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315200" y="5233988"/>
            <a:ext cx="5334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23" name="Picture 16" descr="Re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105400" y="4243388"/>
            <a:ext cx="5334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24" name="Picture 16" descr="Re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172200" y="4243388"/>
            <a:ext cx="5334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1066800"/>
          <a:ext cx="6857999" cy="5715002"/>
        </p:xfrm>
        <a:graphic>
          <a:graphicData uri="http://schemas.openxmlformats.org/drawingml/2006/table">
            <a:tbl>
              <a:tblPr/>
              <a:tblGrid>
                <a:gridCol w="1212506"/>
                <a:gridCol w="1159078"/>
                <a:gridCol w="1122717"/>
                <a:gridCol w="1111586"/>
                <a:gridCol w="1116038"/>
                <a:gridCol w="1136074"/>
              </a:tblGrid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328" name="Picture 2" descr="image_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1066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9" name="Picture 3" descr="image_002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1336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0" name="Picture 4" descr="image_0047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671763"/>
            <a:ext cx="1066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1" name="Picture 5" descr="image_0069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200400"/>
            <a:ext cx="1084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2" name="Picture 6" descr="image_0090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3657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3" name="Picture 7" descr="image_0113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0" y="41910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4" name="Picture 8" descr="image_0133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1600" y="47244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5" name="Picture 9" descr="image_0138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1600" y="5229225"/>
            <a:ext cx="1066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6" name="Picture 10" descr="image_0174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71600" y="5715000"/>
            <a:ext cx="1066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7" name="Picture 11" descr="image_0194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6248400"/>
            <a:ext cx="1066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8" name="Picture 12" descr="image_0139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667000" y="1143000"/>
            <a:ext cx="914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9" name="Picture 13" descr="image_0140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10000" y="1143000"/>
            <a:ext cx="819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0" name="Picture 14" descr="image_0141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876800" y="1143000"/>
            <a:ext cx="9144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1" name="Picture 15" descr="image_014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19800" y="1143000"/>
            <a:ext cx="9144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" name="Picture 16" descr="image_0143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62800" y="1152525"/>
            <a:ext cx="838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" name="Rectangle 19"/>
          <p:cNvSpPr>
            <a:spLocks noChangeArrowheads="1"/>
          </p:cNvSpPr>
          <p:nvPr/>
        </p:nvSpPr>
        <p:spPr bwMode="auto">
          <a:xfrm>
            <a:off x="4121150" y="304800"/>
            <a:ext cx="1458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N" sz="3200" b="1"/>
              <a:t>Face 8</a:t>
            </a:r>
            <a:endParaRPr lang="en-IN" sz="3200"/>
          </a:p>
        </p:txBody>
      </p:sp>
      <p:pic>
        <p:nvPicPr>
          <p:cNvPr id="10344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286625" y="52768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5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219825" y="52768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6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076825" y="52578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7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010025" y="52578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8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790825" y="52578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is SIFT?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Scale-invariant feature transform </a:t>
            </a:r>
            <a:r>
              <a:rPr lang="en-US" sz="2400" dirty="0" smtClean="0"/>
              <a:t>(</a:t>
            </a:r>
            <a:r>
              <a:rPr lang="en-US" sz="2400" dirty="0"/>
              <a:t> SIFT) is an algorithm in computer vision to detect and describe local features in </a:t>
            </a:r>
            <a:r>
              <a:rPr lang="en-US" sz="2400" dirty="0" smtClean="0"/>
              <a:t>images. By local features we mean the features which are only restricted to a given image.</a:t>
            </a:r>
          </a:p>
          <a:p>
            <a:pPr>
              <a:defRPr/>
            </a:pPr>
            <a:r>
              <a:rPr lang="en-US" sz="2400" dirty="0" smtClean="0"/>
              <a:t>This algorithm focuses on identifying the features which are exclusive to a particular image, extracting them and finally storing them so that they can be used for object recognition in the given image. </a:t>
            </a:r>
          </a:p>
          <a:p>
            <a:pPr>
              <a:defRPr/>
            </a:pPr>
            <a:r>
              <a:rPr lang="en-US" sz="2400" dirty="0" smtClean="0"/>
              <a:t>Feature points are key points which provide a “feature description” of the image. Such points usually lie on high contrast regions of the image, such as object edges.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1066800"/>
          <a:ext cx="6857999" cy="5715002"/>
        </p:xfrm>
        <a:graphic>
          <a:graphicData uri="http://schemas.openxmlformats.org/drawingml/2006/table">
            <a:tbl>
              <a:tblPr/>
              <a:tblGrid>
                <a:gridCol w="1212506"/>
                <a:gridCol w="1159078"/>
                <a:gridCol w="1122717"/>
                <a:gridCol w="1111586"/>
                <a:gridCol w="1116038"/>
                <a:gridCol w="1136074"/>
              </a:tblGrid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352" name="Picture 2" descr="image_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1066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53" name="Picture 3" descr="image_002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1336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54" name="Picture 4" descr="image_0047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671763"/>
            <a:ext cx="1066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55" name="Picture 5" descr="image_0069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200400"/>
            <a:ext cx="1084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56" name="Picture 6" descr="image_0090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3657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57" name="Picture 7" descr="image_0113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0" y="41910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58" name="Picture 8" descr="image_0133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1600" y="47244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59" name="Picture 9" descr="image_0138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1600" y="5229225"/>
            <a:ext cx="1066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0" name="Picture 10" descr="image_0174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71600" y="5715000"/>
            <a:ext cx="1066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1" name="Picture 11" descr="image_0194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6248400"/>
            <a:ext cx="1066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2" name="Picture 12" descr="image_0175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90800" y="1143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3" name="Picture 13" descr="image_0176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10000" y="11430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4" name="Picture 14" descr="image_0177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53000" y="1143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5" name="Picture 15" descr="image_0178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19800" y="1143000"/>
            <a:ext cx="8382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" name="Picture 16" descr="image_0179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62800" y="1143000"/>
            <a:ext cx="8048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" name="Rectangle 19"/>
          <p:cNvSpPr>
            <a:spLocks noChangeArrowheads="1"/>
          </p:cNvSpPr>
          <p:nvPr/>
        </p:nvSpPr>
        <p:spPr bwMode="auto">
          <a:xfrm>
            <a:off x="4121150" y="304800"/>
            <a:ext cx="1458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N" sz="3200" b="1"/>
              <a:t>Face 9</a:t>
            </a:r>
            <a:endParaRPr lang="en-IN" sz="3200"/>
          </a:p>
        </p:txBody>
      </p:sp>
      <p:pic>
        <p:nvPicPr>
          <p:cNvPr id="11368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286625" y="58102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9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172200" y="57912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70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029200" y="57912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71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962400" y="57912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72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867025" y="57912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1066800"/>
          <a:ext cx="6857999" cy="5715002"/>
        </p:xfrm>
        <a:graphic>
          <a:graphicData uri="http://schemas.openxmlformats.org/drawingml/2006/table">
            <a:tbl>
              <a:tblPr/>
              <a:tblGrid>
                <a:gridCol w="1212506"/>
                <a:gridCol w="1159078"/>
                <a:gridCol w="1122717"/>
                <a:gridCol w="1111586"/>
                <a:gridCol w="1116038"/>
                <a:gridCol w="1136074"/>
              </a:tblGrid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376" name="Picture 2" descr="image_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1066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77" name="Picture 3" descr="image_002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1336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78" name="Picture 4" descr="image_0047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671763"/>
            <a:ext cx="1066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79" name="Picture 5" descr="image_0069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200400"/>
            <a:ext cx="1084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80" name="Picture 6" descr="image_0090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3657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81" name="Picture 7" descr="image_0113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0" y="4191000"/>
            <a:ext cx="106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82" name="Picture 8" descr="image_0133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1600" y="47244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83" name="Picture 9" descr="image_0138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1600" y="5229225"/>
            <a:ext cx="1066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84" name="Picture 10" descr="image_0174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71600" y="5715000"/>
            <a:ext cx="1066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85" name="Picture 11" descr="image_0194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6248400"/>
            <a:ext cx="1066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86" name="Picture 12" descr="image_0195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667000" y="1143000"/>
            <a:ext cx="914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87" name="Picture 13" descr="image_0196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10000" y="1143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88" name="Picture 14" descr="image_0197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53000" y="11430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89" name="Picture 15" descr="image_0198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19800" y="1143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" name="Picture 16" descr="image_0199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62800" y="1143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1" name="Rectangle 19"/>
          <p:cNvSpPr>
            <a:spLocks noChangeArrowheads="1"/>
          </p:cNvSpPr>
          <p:nvPr/>
        </p:nvSpPr>
        <p:spPr bwMode="auto">
          <a:xfrm>
            <a:off x="4121150" y="304800"/>
            <a:ext cx="1685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N" sz="3200" b="1"/>
              <a:t>Face 10</a:t>
            </a:r>
            <a:endParaRPr lang="en-IN" sz="3200"/>
          </a:p>
        </p:txBody>
      </p:sp>
      <p:pic>
        <p:nvPicPr>
          <p:cNvPr id="12392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219825" y="63246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3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076825" y="632460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4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933825" y="63436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5" name="Picture 8" descr="Gree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819400" y="6343650"/>
            <a:ext cx="561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6" name="Picture 16" descr="Re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315200" y="3709988"/>
            <a:ext cx="5334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IN" sz="1400" dirty="0" smtClean="0"/>
              <a:t> </a:t>
            </a:r>
            <a:r>
              <a:rPr lang="en-US" sz="1400" dirty="0" smtClean="0"/>
              <a:t>	</a:t>
            </a:r>
            <a:r>
              <a:rPr lang="en-IN" sz="2200" dirty="0" smtClean="0"/>
              <a:t>From the experiment conducted above we conclude the following things</a:t>
            </a:r>
            <a:r>
              <a:rPr lang="en-IN" sz="2200" dirty="0" smtClean="0"/>
              <a:t>:</a:t>
            </a:r>
            <a:r>
              <a:rPr lang="en-IN" sz="2200" dirty="0" smtClean="0"/>
              <a:t> </a:t>
            </a:r>
            <a:endParaRPr lang="en-US" sz="2200" dirty="0" smtClean="0"/>
          </a:p>
          <a:p>
            <a:pPr lvl="0"/>
            <a:r>
              <a:rPr lang="en-IN" sz="2200" dirty="0" smtClean="0"/>
              <a:t>The </a:t>
            </a:r>
            <a:r>
              <a:rPr lang="en-IN" sz="2200" dirty="0" smtClean="0"/>
              <a:t>matching achieved is less because the algorithm doesn’t consider all the </a:t>
            </a:r>
            <a:r>
              <a:rPr lang="en-IN" sz="2200" dirty="0" err="1" smtClean="0"/>
              <a:t>keypoints</a:t>
            </a:r>
            <a:r>
              <a:rPr lang="en-IN" sz="2200" dirty="0" smtClean="0"/>
              <a:t> present in both the images</a:t>
            </a:r>
            <a:r>
              <a:rPr lang="en-IN" sz="2200" dirty="0" smtClean="0"/>
              <a:t>.</a:t>
            </a:r>
            <a:r>
              <a:rPr lang="en-IN" sz="2200" dirty="0" smtClean="0"/>
              <a:t>	</a:t>
            </a:r>
            <a:endParaRPr lang="en-US" sz="2200" dirty="0" smtClean="0"/>
          </a:p>
          <a:p>
            <a:pPr lvl="0"/>
            <a:r>
              <a:rPr lang="en-IN" sz="2200" dirty="0" smtClean="0"/>
              <a:t>In the algorithm proposed by us, all the </a:t>
            </a:r>
            <a:r>
              <a:rPr lang="en-IN" sz="2200" dirty="0" err="1" smtClean="0"/>
              <a:t>keypoints</a:t>
            </a:r>
            <a:r>
              <a:rPr lang="en-IN" sz="2200" dirty="0" smtClean="0"/>
              <a:t> are considered for calculating the entropy. Therefore, better matching results are achieved.</a:t>
            </a:r>
            <a:endParaRPr lang="en-US" sz="2200" dirty="0" smtClean="0"/>
          </a:p>
          <a:p>
            <a:pPr lvl="0"/>
            <a:r>
              <a:rPr lang="en-IN" sz="2200" dirty="0" smtClean="0"/>
              <a:t>Also, Shannon entropy gives a more accurate result than a non-extensive entropy because the amount of variation present in the values is very less and hence, there is a lot of randomness present in the images. This can be seen from the below histogram:</a:t>
            </a:r>
            <a:endParaRPr lang="en-US" sz="2200" dirty="0" smtClean="0"/>
          </a:p>
          <a:p>
            <a:endParaRPr lang="en-US" sz="1400" dirty="0"/>
          </a:p>
        </p:txBody>
      </p:sp>
      <p:pic>
        <p:nvPicPr>
          <p:cNvPr id="1026" name="Picture 2" descr="image_histo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876800"/>
            <a:ext cx="381662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David Lowe’s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029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>
                <a:cs typeface="Arial" pitchFamily="34" charset="0"/>
              </a:rPr>
              <a:t>The SIFT algorithm proposed by David Lowe is an approach for extracting distinctive invariant features from images. This algorithm is invariant </a:t>
            </a:r>
            <a:r>
              <a:rPr lang="en-US" sz="2400" dirty="0">
                <a:cs typeface="Arial" pitchFamily="34" charset="0"/>
              </a:rPr>
              <a:t>to image translation, scaling</a:t>
            </a:r>
            <a:r>
              <a:rPr lang="en-US" sz="2400" dirty="0" smtClean="0">
                <a:cs typeface="Arial" pitchFamily="34" charset="0"/>
              </a:rPr>
              <a:t>, </a:t>
            </a:r>
            <a:r>
              <a:rPr lang="en-US" sz="2400" dirty="0">
                <a:cs typeface="Arial" pitchFamily="34" charset="0"/>
              </a:rPr>
              <a:t>rotation, partially invariant to illumination changes and robust to local geometric distortion.</a:t>
            </a:r>
            <a:r>
              <a:rPr lang="en-US" sz="2400" dirty="0" smtClean="0">
                <a:cs typeface="Arial" pitchFamily="34" charset="0"/>
              </a:rPr>
              <a:t>  </a:t>
            </a:r>
          </a:p>
          <a:p>
            <a:pPr>
              <a:defRPr/>
            </a:pPr>
            <a:r>
              <a:rPr lang="en-US" sz="2400" dirty="0" smtClean="0">
                <a:cs typeface="Arial" pitchFamily="34" charset="0"/>
              </a:rPr>
              <a:t>This algorithm works in three stages:-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400" dirty="0" smtClean="0">
                <a:cs typeface="Arial" pitchFamily="34" charset="0"/>
              </a:rPr>
              <a:t>The </a:t>
            </a:r>
            <a:r>
              <a:rPr lang="en-US" sz="2400" dirty="0">
                <a:cs typeface="Arial" pitchFamily="34" charset="0"/>
              </a:rPr>
              <a:t>first one </a:t>
            </a:r>
            <a:r>
              <a:rPr lang="en-US" sz="2400" dirty="0" smtClean="0">
                <a:cs typeface="Arial" pitchFamily="34" charset="0"/>
              </a:rPr>
              <a:t>is the </a:t>
            </a:r>
            <a:r>
              <a:rPr lang="en-US" sz="2400" dirty="0">
                <a:cs typeface="Arial" pitchFamily="34" charset="0"/>
              </a:rPr>
              <a:t>extraction of salient feature points (for example corners) from both test and model </a:t>
            </a:r>
            <a:r>
              <a:rPr lang="en-US" sz="2400" dirty="0" smtClean="0">
                <a:cs typeface="Arial" pitchFamily="34" charset="0"/>
              </a:rPr>
              <a:t>object.</a:t>
            </a:r>
            <a:endParaRPr lang="en-US" sz="2400" dirty="0"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sz="2400" dirty="0">
                <a:cs typeface="Arial" pitchFamily="34" charset="0"/>
              </a:rPr>
              <a:t>The second stage is the construction of regions around the salient points </a:t>
            </a:r>
            <a:r>
              <a:rPr lang="en-US" sz="2400" dirty="0" smtClean="0">
                <a:cs typeface="Arial" pitchFamily="34" charset="0"/>
              </a:rPr>
              <a:t>using mechanisms </a:t>
            </a:r>
            <a:r>
              <a:rPr lang="en-US" sz="2400" dirty="0">
                <a:cs typeface="Arial" pitchFamily="34" charset="0"/>
              </a:rPr>
              <a:t>that aim to keep the regions characteristics insensitive to viewpoint </a:t>
            </a:r>
            <a:r>
              <a:rPr lang="en-US" sz="2400" dirty="0" smtClean="0">
                <a:cs typeface="Arial" pitchFamily="34" charset="0"/>
              </a:rPr>
              <a:t>and illumination </a:t>
            </a:r>
            <a:r>
              <a:rPr lang="en-US" sz="2400" dirty="0">
                <a:cs typeface="Arial" pitchFamily="34" charset="0"/>
              </a:rPr>
              <a:t>changes. </a:t>
            </a:r>
            <a:endParaRPr lang="en-US" sz="2400" dirty="0" smtClean="0"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sz="2400" dirty="0" smtClean="0">
                <a:cs typeface="Arial" pitchFamily="34" charset="0"/>
              </a:rPr>
              <a:t>The </a:t>
            </a:r>
            <a:r>
              <a:rPr lang="en-US" sz="2400" dirty="0">
                <a:cs typeface="Arial" pitchFamily="34" charset="0"/>
              </a:rPr>
              <a:t>final stage is the matching between test and model images based on extracted features.</a:t>
            </a:r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David Lowe’s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 smtClean="0"/>
              <a:t>Extraction of Salient features</a:t>
            </a:r>
          </a:p>
          <a:p>
            <a:pPr>
              <a:defRPr/>
            </a:pPr>
            <a:r>
              <a:rPr lang="en-US" sz="2400" dirty="0" smtClean="0"/>
              <a:t>The features location are determined as the local </a:t>
            </a:r>
            <a:r>
              <a:rPr lang="en-US" sz="2400" dirty="0" err="1" smtClean="0"/>
              <a:t>extrema</a:t>
            </a:r>
            <a:r>
              <a:rPr lang="en-US" sz="2400" dirty="0" smtClean="0"/>
              <a:t> of Difference of Gaussians (DOG Pyramid).</a:t>
            </a:r>
          </a:p>
          <a:p>
            <a:pPr>
              <a:defRPr/>
            </a:pPr>
            <a:endParaRPr lang="en-US" sz="2800" u="sng" dirty="0" smtClean="0"/>
          </a:p>
          <a:p>
            <a:pPr>
              <a:defRPr/>
            </a:pPr>
            <a:r>
              <a:rPr lang="en-US" sz="2800" u="sng" dirty="0" err="1" smtClean="0"/>
              <a:t>Keypoint</a:t>
            </a:r>
            <a:r>
              <a:rPr lang="en-US" sz="2800" u="sng" dirty="0" smtClean="0"/>
              <a:t> Localization</a:t>
            </a:r>
          </a:p>
          <a:p>
            <a:pPr>
              <a:defRPr/>
            </a:pPr>
            <a:r>
              <a:rPr lang="en-US" sz="2400" dirty="0" smtClean="0"/>
              <a:t>The detected local </a:t>
            </a:r>
            <a:r>
              <a:rPr lang="en-US" sz="2400" dirty="0" err="1" smtClean="0"/>
              <a:t>extrema</a:t>
            </a:r>
            <a:r>
              <a:rPr lang="en-US" sz="2400" dirty="0" smtClean="0"/>
              <a:t> are localized by fitting a 3D quadratic function to the scale-space local sample point.</a:t>
            </a:r>
          </a:p>
          <a:p>
            <a:pPr>
              <a:defRPr/>
            </a:pPr>
            <a:r>
              <a:rPr lang="en-US" sz="2400" dirty="0" smtClean="0"/>
              <a:t>For each candidate </a:t>
            </a:r>
            <a:r>
              <a:rPr lang="en-US" sz="2400" dirty="0" err="1" smtClean="0"/>
              <a:t>keypoint</a:t>
            </a:r>
            <a:r>
              <a:rPr lang="en-US" sz="2400" dirty="0" smtClean="0"/>
              <a:t>, interpolation of nearby data is used to accurately determine its position which is done using the quadratic </a:t>
            </a:r>
            <a:r>
              <a:rPr lang="en-US" sz="2400" b="1" dirty="0" smtClean="0"/>
              <a:t>Taylor expansion</a:t>
            </a:r>
            <a:r>
              <a:rPr lang="en-US" sz="2400" dirty="0" smtClean="0"/>
              <a:t> of the Difference-of-Gaussian scale-space function,  with the candidate </a:t>
            </a:r>
            <a:r>
              <a:rPr lang="en-US" sz="2400" b="1" dirty="0" err="1" smtClean="0"/>
              <a:t>keypoint</a:t>
            </a:r>
            <a:r>
              <a:rPr lang="en-US" sz="2400" b="1" dirty="0" smtClean="0"/>
              <a:t> as the origin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400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/>
              <a:t>Taylor Series expansion: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The location of the </a:t>
            </a:r>
            <a:r>
              <a:rPr lang="en-US" sz="2400" dirty="0" err="1" smtClean="0"/>
              <a:t>extremum</a:t>
            </a:r>
            <a:r>
              <a:rPr lang="en-US" sz="2400" dirty="0" smtClean="0"/>
              <a:t>, </a:t>
            </a:r>
            <a:r>
              <a:rPr lang="en-US" sz="2400" dirty="0" err="1" smtClean="0"/>
              <a:t>x</a:t>
            </a:r>
            <a:r>
              <a:rPr lang="en-US" sz="2400" i="1" dirty="0" err="1" smtClean="0"/>
              <a:t>cap</a:t>
            </a:r>
            <a:r>
              <a:rPr lang="en-US" sz="2400" dirty="0" smtClean="0"/>
              <a:t> , is determined by taking the derivative of this function with respect to  and setting it to </a:t>
            </a:r>
            <a:r>
              <a:rPr lang="en-US" sz="2400" b="1" dirty="0" smtClean="0"/>
              <a:t>zero.</a:t>
            </a:r>
          </a:p>
          <a:p>
            <a:pPr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If it is larger than </a:t>
            </a:r>
            <a:r>
              <a:rPr lang="en-US" sz="2400" b="1" dirty="0" smtClean="0"/>
              <a:t>0.5, </a:t>
            </a:r>
            <a:r>
              <a:rPr lang="en-US" sz="2400" dirty="0" smtClean="0"/>
              <a:t>then that means that the actual </a:t>
            </a:r>
            <a:r>
              <a:rPr lang="en-US" sz="2400" dirty="0" err="1" smtClean="0"/>
              <a:t>extremum</a:t>
            </a:r>
            <a:r>
              <a:rPr lang="en-US" sz="2400" dirty="0" smtClean="0"/>
              <a:t> lies closer to another </a:t>
            </a:r>
            <a:r>
              <a:rPr lang="en-US" sz="2400" dirty="0" err="1" smtClean="0"/>
              <a:t>keypoint</a:t>
            </a:r>
            <a:r>
              <a:rPr lang="en-US" sz="2400" dirty="0" smtClean="0"/>
              <a:t> and hence, the </a:t>
            </a:r>
            <a:r>
              <a:rPr lang="en-US" sz="2400" dirty="0" err="1" smtClean="0"/>
              <a:t>keypoint</a:t>
            </a:r>
            <a:r>
              <a:rPr lang="en-US" sz="2400" dirty="0" smtClean="0"/>
              <a:t> coordinates are replaced with new coordinates and the process is repeated.</a:t>
            </a:r>
          </a:p>
          <a:p>
            <a:pPr>
              <a:defRPr/>
            </a:pPr>
            <a:r>
              <a:rPr lang="en-US" sz="2800" u="sng" dirty="0" smtClean="0"/>
              <a:t>Orientation Assignment</a:t>
            </a:r>
          </a:p>
          <a:p>
            <a:pPr>
              <a:defRPr/>
            </a:pPr>
            <a:r>
              <a:rPr lang="en-US" sz="2400" dirty="0" smtClean="0"/>
              <a:t>In this step each </a:t>
            </a:r>
            <a:r>
              <a:rPr lang="en-US" sz="2400" dirty="0" err="1" smtClean="0"/>
              <a:t>keypoint</a:t>
            </a:r>
            <a:r>
              <a:rPr lang="en-US" sz="2400" dirty="0" smtClean="0"/>
              <a:t> is assigned one or more orientations according to local image gradient. This helps in achieving </a:t>
            </a:r>
            <a:r>
              <a:rPr lang="en-US" sz="2400" b="1" dirty="0" smtClean="0"/>
              <a:t>rotation invariance.</a:t>
            </a:r>
          </a:p>
          <a:p>
            <a:pPr>
              <a:defRPr/>
            </a:pPr>
            <a:r>
              <a:rPr lang="en-US" sz="2400" u="sng" dirty="0" err="1" smtClean="0"/>
              <a:t>Keypoint</a:t>
            </a:r>
            <a:r>
              <a:rPr lang="en-US" sz="2400" u="sng" dirty="0" smtClean="0"/>
              <a:t> Descriptor</a:t>
            </a:r>
          </a:p>
          <a:p>
            <a:pPr>
              <a:defRPr/>
            </a:pPr>
            <a:r>
              <a:rPr lang="en-US" sz="2400" dirty="0" smtClean="0"/>
              <a:t>Previous steps found </a:t>
            </a:r>
            <a:r>
              <a:rPr lang="en-US" sz="2400" dirty="0" err="1" smtClean="0"/>
              <a:t>keypoint</a:t>
            </a:r>
            <a:r>
              <a:rPr lang="en-US" sz="2400" dirty="0" smtClean="0"/>
              <a:t> locations at particular scales and assigned orientations to them</a:t>
            </a:r>
            <a:endParaRPr lang="en-US" sz="2400" b="1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</p:txBody>
      </p:sp>
      <p:pic>
        <p:nvPicPr>
          <p:cNvPr id="9219" name="Picture 3" descr="taylo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28600"/>
            <a:ext cx="2971800" cy="64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xcap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1828800"/>
            <a:ext cx="17526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Results based on original SIFT</a:t>
            </a:r>
            <a:endParaRPr lang="en-IN" dirty="0"/>
          </a:p>
        </p:txBody>
      </p:sp>
      <p:pic>
        <p:nvPicPr>
          <p:cNvPr id="4099" name="Picture 1" descr="C:\Users\Aakash\Desktop\New folder\Outputs\Face_1\figure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0525" y="1447800"/>
            <a:ext cx="5730875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2" descr="C:\Users\Aakash\Desktop\New folder\Outputs\Face_1\figure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165600"/>
            <a:ext cx="57404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2057400" y="3502025"/>
            <a:ext cx="533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>
                <a:ea typeface="Calibri" pitchFamily="34" charset="0"/>
                <a:cs typeface="Times New Roman" pitchFamily="18" charset="0"/>
              </a:rPr>
              <a:t>Figure 1</a:t>
            </a:r>
            <a:endParaRPr lang="en-US" sz="200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2133600" y="6172200"/>
            <a:ext cx="533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>
                <a:ea typeface="Calibri" pitchFamily="34" charset="0"/>
                <a:cs typeface="Times New Roman" pitchFamily="18" charset="0"/>
              </a:rPr>
              <a:t>Figure 2</a:t>
            </a:r>
            <a:endParaRPr lang="en-US" sz="2000"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C:\Users\Aakash\Desktop\New folder\Outputs\Face_1\figur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43000"/>
            <a:ext cx="5730875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4" descr="C:\Users\Aakash\Desktop\New folder\Outputs\Face_1\figure_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038600"/>
            <a:ext cx="5730875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057400" y="3200400"/>
            <a:ext cx="533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>
                <a:ea typeface="Calibri" pitchFamily="34" charset="0"/>
                <a:cs typeface="Times New Roman" pitchFamily="18" charset="0"/>
              </a:rPr>
              <a:t>Figure 3</a:t>
            </a:r>
            <a:endParaRPr lang="en-US" sz="200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057400" y="6016625"/>
            <a:ext cx="533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>
                <a:ea typeface="Calibri" pitchFamily="34" charset="0"/>
                <a:cs typeface="Times New Roman" pitchFamily="18" charset="0"/>
              </a:rPr>
              <a:t>Figure 4</a:t>
            </a:r>
            <a:endParaRPr lang="en-US" sz="2000"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Users\Aakash\Desktop\New folder\Outputs\Face_1\figure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47763"/>
            <a:ext cx="5730875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981200" y="3124200"/>
            <a:ext cx="533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>
                <a:ea typeface="Calibri" pitchFamily="34" charset="0"/>
                <a:cs typeface="Times New Roman" pitchFamily="18" charset="0"/>
              </a:rPr>
              <a:t>Figure 5</a:t>
            </a:r>
            <a:endParaRPr lang="en-US" sz="2000"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4221163"/>
          <a:ext cx="6096000" cy="1950720"/>
        </p:xfrm>
        <a:graphic>
          <a:graphicData uri="http://schemas.openxmlformats.org/drawingml/2006/table">
            <a:tbl>
              <a:tblPr/>
              <a:tblGrid>
                <a:gridCol w="914400"/>
                <a:gridCol w="1674495"/>
                <a:gridCol w="1530350"/>
                <a:gridCol w="1976755"/>
              </a:tblGrid>
              <a:tr h="2457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  <a:ea typeface="Calibri"/>
                          <a:cs typeface="Times New Roman"/>
                        </a:rPr>
                        <a:t>Number of Key points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  <a:ea typeface="Calibri"/>
                          <a:cs typeface="Times New Roman"/>
                        </a:rPr>
                        <a:t>(Training Image)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  <a:ea typeface="Calibri"/>
                          <a:cs typeface="Times New Roman"/>
                        </a:rPr>
                        <a:t>Number of Key points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  <a:ea typeface="Calibri"/>
                          <a:cs typeface="Times New Roman"/>
                        </a:rPr>
                        <a:t>(Test Image)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  <a:ea typeface="Calibri"/>
                          <a:cs typeface="Times New Roman"/>
                        </a:rPr>
                        <a:t>Matched </a:t>
                      </a:r>
                      <a:r>
                        <a:rPr lang="en-IN" sz="1600" dirty="0" smtClean="0">
                          <a:latin typeface="Calibri"/>
                          <a:ea typeface="Calibri"/>
                          <a:cs typeface="Times New Roman"/>
                        </a:rPr>
                        <a:t>Key points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  <a:ea typeface="Calibri"/>
                          <a:cs typeface="Times New Roman"/>
                        </a:rPr>
                        <a:t>Figure 1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  <a:ea typeface="Calibri"/>
                          <a:cs typeface="Times New Roman"/>
                        </a:rPr>
                        <a:t>744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  <a:ea typeface="Calibri"/>
                          <a:cs typeface="Times New Roman"/>
                        </a:rPr>
                        <a:t>1283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  <a:ea typeface="Calibri"/>
                          <a:cs typeface="Times New Roman"/>
                        </a:rPr>
                        <a:t>Figure 2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  <a:ea typeface="Calibri"/>
                          <a:cs typeface="Times New Roman"/>
                        </a:rPr>
                        <a:t>744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  <a:ea typeface="Calibri"/>
                          <a:cs typeface="Times New Roman"/>
                        </a:rPr>
                        <a:t>1112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  <a:ea typeface="Calibri"/>
                          <a:cs typeface="Times New Roman"/>
                        </a:rPr>
                        <a:t>Figure 3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  <a:ea typeface="Calibri"/>
                          <a:cs typeface="Times New Roman"/>
                        </a:rPr>
                        <a:t>744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  <a:ea typeface="Calibri"/>
                          <a:cs typeface="Times New Roman"/>
                        </a:rPr>
                        <a:t>838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  <a:ea typeface="Calibri"/>
                          <a:cs typeface="Times New Roman"/>
                        </a:rPr>
                        <a:t>Figure 4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  <a:ea typeface="Calibri"/>
                          <a:cs typeface="Times New Roman"/>
                        </a:rPr>
                        <a:t>744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  <a:ea typeface="Calibri"/>
                          <a:cs typeface="Times New Roman"/>
                        </a:rPr>
                        <a:t>613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  <a:ea typeface="Calibri"/>
                          <a:cs typeface="Times New Roman"/>
                        </a:rPr>
                        <a:t>38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  <a:ea typeface="Calibri"/>
                          <a:cs typeface="Times New Roman"/>
                        </a:rPr>
                        <a:t>Figure 5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>
                          <a:latin typeface="Calibri"/>
                          <a:ea typeface="Calibri"/>
                          <a:cs typeface="Times New Roman"/>
                        </a:rPr>
                        <a:t>744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  <a:ea typeface="Calibri"/>
                          <a:cs typeface="Times New Roman"/>
                        </a:rPr>
                        <a:t>1032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Improvements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 smtClean="0"/>
              <a:t>The algorithm that we applied failed considerably as distortions due to strong 3d perspective effects couldn’t be handled.</a:t>
            </a:r>
          </a:p>
          <a:p>
            <a:r>
              <a:rPr lang="en-US" sz="2400" dirty="0" smtClean="0"/>
              <a:t>For object with Limb like protrusions, parallax effect came into picture.</a:t>
            </a:r>
          </a:p>
          <a:p>
            <a:pPr lvl="0"/>
            <a:r>
              <a:rPr lang="en-US" sz="2400" dirty="0" smtClean="0"/>
              <a:t>Also invariance with respect to brightness could not be achieved.</a:t>
            </a:r>
          </a:p>
          <a:p>
            <a:pPr>
              <a:buNone/>
            </a:pPr>
            <a:r>
              <a:rPr lang="en-IN" sz="2400" dirty="0" smtClean="0"/>
              <a:t>    Thus, original SIFT algorithm proposed by David Lowe is not very accurate in detecting the faces because the amount of variation present in two same faces with different expressions is a lot. 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We overhauled our approach to formulate a better algorithm which involved both </a:t>
            </a:r>
            <a:r>
              <a:rPr lang="en-US" sz="2400" b="1" dirty="0" smtClean="0"/>
              <a:t>David Lowe’s Algorithm</a:t>
            </a:r>
            <a:r>
              <a:rPr lang="en-US" sz="2400" dirty="0" smtClean="0"/>
              <a:t> and </a:t>
            </a:r>
            <a:r>
              <a:rPr lang="en-US" sz="2400" b="1" dirty="0" smtClean="0"/>
              <a:t>fuzzy techniques</a:t>
            </a:r>
            <a:r>
              <a:rPr lang="en-US" sz="2400" dirty="0" smtClean="0"/>
              <a:t> to improve our results.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firewalls</Template>
  <TotalTime>765</TotalTime>
  <Words>607</Words>
  <Application>Microsoft Office PowerPoint</Application>
  <PresentationFormat>On-screen Show (4:3)</PresentationFormat>
  <Paragraphs>107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Stream</vt:lpstr>
      <vt:lpstr>An Improved Matching Score for SIFT</vt:lpstr>
      <vt:lpstr>What is SIFT?</vt:lpstr>
      <vt:lpstr>David Lowe’s Method</vt:lpstr>
      <vt:lpstr>David Lowe’s Algorithm</vt:lpstr>
      <vt:lpstr>Slide 5</vt:lpstr>
      <vt:lpstr>Results based on original SIFT</vt:lpstr>
      <vt:lpstr>Slide 7</vt:lpstr>
      <vt:lpstr>Slide 8</vt:lpstr>
      <vt:lpstr>Improvements</vt:lpstr>
      <vt:lpstr>Experiment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Conclusions</vt:lpstr>
      <vt:lpstr>THANK YOU</vt:lpstr>
    </vt:vector>
  </TitlesOfParts>
  <Company>cis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SIFT Presentation</dc:title>
  <dc:creator>dev</dc:creator>
  <cp:lastModifiedBy>Verma</cp:lastModifiedBy>
  <cp:revision>116</cp:revision>
  <dcterms:created xsi:type="dcterms:W3CDTF">2012-04-21T17:03:11Z</dcterms:created>
  <dcterms:modified xsi:type="dcterms:W3CDTF">2013-12-09T20:23:26Z</dcterms:modified>
</cp:coreProperties>
</file>