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91" r:id="rId3"/>
    <p:sldId id="287" r:id="rId4"/>
    <p:sldId id="318" r:id="rId5"/>
    <p:sldId id="289" r:id="rId6"/>
    <p:sldId id="331" r:id="rId7"/>
    <p:sldId id="302" r:id="rId8"/>
    <p:sldId id="330" r:id="rId9"/>
    <p:sldId id="292" r:id="rId10"/>
    <p:sldId id="323" r:id="rId11"/>
    <p:sldId id="313" r:id="rId12"/>
    <p:sldId id="305" r:id="rId13"/>
    <p:sldId id="311" r:id="rId14"/>
    <p:sldId id="316"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7"/>
    <p:restoredTop sz="79751" autoAdjust="0"/>
  </p:normalViewPr>
  <p:slideViewPr>
    <p:cSldViewPr snapToGrid="0" snapToObjects="1">
      <p:cViewPr varScale="1">
        <p:scale>
          <a:sx n="43" d="100"/>
          <a:sy n="43" d="100"/>
        </p:scale>
        <p:origin x="562" y="8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DE1BB5-1D50-4422-8AFF-E1451A67B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92AE58-BAD1-4531-A974-139CFA0F0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F6F9D2-6B51-44B3-ADB4-BB6A7EB9E09A}" type="datetimeFigureOut">
              <a:rPr lang="en-IN" smtClean="0"/>
              <a:t>24-09-2021</a:t>
            </a:fld>
            <a:endParaRPr lang="en-IN"/>
          </a:p>
        </p:txBody>
      </p:sp>
      <p:sp>
        <p:nvSpPr>
          <p:cNvPr id="4" name="Footer Placeholder 3">
            <a:extLst>
              <a:ext uri="{FF2B5EF4-FFF2-40B4-BE49-F238E27FC236}">
                <a16:creationId xmlns:a16="http://schemas.microsoft.com/office/drawing/2014/main" id="{B72BFD26-0308-4213-8AD6-A6BC0B2462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8BBD16-C358-4501-9F54-F77566594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A3591-C625-4F23-9856-2FDE999BE382}" type="slidenum">
              <a:rPr lang="en-IN" smtClean="0"/>
              <a:t>‹#›</a:t>
            </a:fld>
            <a:endParaRPr lang="en-IN"/>
          </a:p>
        </p:txBody>
      </p:sp>
    </p:spTree>
    <p:extLst>
      <p:ext uri="{BB962C8B-B14F-4D97-AF65-F5344CB8AC3E}">
        <p14:creationId xmlns:p14="http://schemas.microsoft.com/office/powerpoint/2010/main" val="45172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265857304"/>
      </p:ext>
    </p:extLst>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xfrm>
            <a:off x="21982695" y="12066786"/>
            <a:ext cx="924645" cy="508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
        <p:nvSpPr>
          <p:cNvPr id="3" name="Picture Placeholder 2"/>
          <p:cNvSpPr>
            <a:spLocks noGrp="1"/>
          </p:cNvSpPr>
          <p:nvPr>
            <p:ph type="pic" sz="quarter" idx="10"/>
          </p:nvPr>
        </p:nvSpPr>
        <p:spPr>
          <a:xfrm>
            <a:off x="4260276" y="4474521"/>
            <a:ext cx="2393950" cy="2393950"/>
          </a:xfrm>
        </p:spPr>
        <p:txBody>
          <a:bodyPr/>
          <a:lstStyle/>
          <a:p>
            <a:endParaRPr lang="en-US"/>
          </a:p>
        </p:txBody>
      </p:sp>
      <p:sp>
        <p:nvSpPr>
          <p:cNvPr id="6" name="Picture Placeholder 2"/>
          <p:cNvSpPr>
            <a:spLocks noGrp="1"/>
          </p:cNvSpPr>
          <p:nvPr>
            <p:ph type="pic" sz="quarter" idx="11"/>
          </p:nvPr>
        </p:nvSpPr>
        <p:spPr>
          <a:xfrm>
            <a:off x="7039145" y="4474521"/>
            <a:ext cx="2393950" cy="2393950"/>
          </a:xfrm>
        </p:spPr>
        <p:txBody>
          <a:bodyPr/>
          <a:lstStyle/>
          <a:p>
            <a:endParaRPr lang="en-US"/>
          </a:p>
        </p:txBody>
      </p:sp>
      <p:sp>
        <p:nvSpPr>
          <p:cNvPr id="7" name="Picture Placeholder 2"/>
          <p:cNvSpPr>
            <a:spLocks noGrp="1"/>
          </p:cNvSpPr>
          <p:nvPr>
            <p:ph type="pic" sz="quarter" idx="12"/>
          </p:nvPr>
        </p:nvSpPr>
        <p:spPr>
          <a:xfrm>
            <a:off x="9818014" y="4471340"/>
            <a:ext cx="2393950" cy="2393950"/>
          </a:xfrm>
        </p:spPr>
        <p:txBody>
          <a:bodyPr/>
          <a:lstStyle/>
          <a:p>
            <a:endParaRPr lang="en-US"/>
          </a:p>
        </p:txBody>
      </p:sp>
      <p:sp>
        <p:nvSpPr>
          <p:cNvPr id="8" name="Picture Placeholder 2"/>
          <p:cNvSpPr>
            <a:spLocks noGrp="1"/>
          </p:cNvSpPr>
          <p:nvPr>
            <p:ph type="pic" sz="quarter" idx="13"/>
          </p:nvPr>
        </p:nvSpPr>
        <p:spPr>
          <a:xfrm>
            <a:off x="12596883" y="4471340"/>
            <a:ext cx="2393950" cy="2393950"/>
          </a:xfrm>
        </p:spPr>
        <p:txBody>
          <a:bodyPr/>
          <a:lstStyle/>
          <a:p>
            <a:endParaRPr lang="en-US"/>
          </a:p>
        </p:txBody>
      </p:sp>
      <p:sp>
        <p:nvSpPr>
          <p:cNvPr id="9" name="Picture Placeholder 2"/>
          <p:cNvSpPr>
            <a:spLocks noGrp="1"/>
          </p:cNvSpPr>
          <p:nvPr>
            <p:ph type="pic" sz="quarter" idx="14"/>
          </p:nvPr>
        </p:nvSpPr>
        <p:spPr>
          <a:xfrm>
            <a:off x="15375752" y="4471340"/>
            <a:ext cx="2393950" cy="2393950"/>
          </a:xfrm>
        </p:spPr>
        <p:txBody>
          <a:bodyPr/>
          <a:lstStyle/>
          <a:p>
            <a:endParaRPr lang="en-US"/>
          </a:p>
        </p:txBody>
      </p:sp>
      <p:sp>
        <p:nvSpPr>
          <p:cNvPr id="10" name="Picture Placeholder 2"/>
          <p:cNvSpPr>
            <a:spLocks noGrp="1"/>
          </p:cNvSpPr>
          <p:nvPr>
            <p:ph type="pic" sz="quarter" idx="15"/>
          </p:nvPr>
        </p:nvSpPr>
        <p:spPr>
          <a:xfrm>
            <a:off x="18154621" y="4471340"/>
            <a:ext cx="2393950" cy="2393950"/>
          </a:xfrm>
        </p:spPr>
        <p:txBody>
          <a:bodyPr/>
          <a:lstStyle/>
          <a:p>
            <a:endParaRPr lang="en-US"/>
          </a:p>
        </p:txBody>
      </p:sp>
      <p:sp>
        <p:nvSpPr>
          <p:cNvPr id="11" name="Picture Placeholder 2"/>
          <p:cNvSpPr>
            <a:spLocks noGrp="1"/>
          </p:cNvSpPr>
          <p:nvPr>
            <p:ph type="pic" sz="quarter" idx="16"/>
          </p:nvPr>
        </p:nvSpPr>
        <p:spPr>
          <a:xfrm>
            <a:off x="4260276" y="7175568"/>
            <a:ext cx="2393950" cy="2393950"/>
          </a:xfrm>
        </p:spPr>
        <p:txBody>
          <a:bodyPr/>
          <a:lstStyle/>
          <a:p>
            <a:endParaRPr lang="en-US"/>
          </a:p>
        </p:txBody>
      </p:sp>
      <p:sp>
        <p:nvSpPr>
          <p:cNvPr id="14" name="Picture Placeholder 2"/>
          <p:cNvSpPr>
            <a:spLocks noGrp="1"/>
          </p:cNvSpPr>
          <p:nvPr>
            <p:ph type="pic" sz="quarter" idx="17"/>
          </p:nvPr>
        </p:nvSpPr>
        <p:spPr>
          <a:xfrm>
            <a:off x="7039145" y="7175568"/>
            <a:ext cx="2393950" cy="2393950"/>
          </a:xfrm>
        </p:spPr>
        <p:txBody>
          <a:bodyPr/>
          <a:lstStyle/>
          <a:p>
            <a:endParaRPr lang="en-US"/>
          </a:p>
        </p:txBody>
      </p:sp>
      <p:sp>
        <p:nvSpPr>
          <p:cNvPr id="15" name="Picture Placeholder 2"/>
          <p:cNvSpPr>
            <a:spLocks noGrp="1"/>
          </p:cNvSpPr>
          <p:nvPr>
            <p:ph type="pic" sz="quarter" idx="18"/>
          </p:nvPr>
        </p:nvSpPr>
        <p:spPr>
          <a:xfrm>
            <a:off x="9818014" y="7172387"/>
            <a:ext cx="2393950" cy="2393950"/>
          </a:xfrm>
        </p:spPr>
        <p:txBody>
          <a:bodyPr/>
          <a:lstStyle/>
          <a:p>
            <a:endParaRPr lang="en-US"/>
          </a:p>
        </p:txBody>
      </p:sp>
      <p:sp>
        <p:nvSpPr>
          <p:cNvPr id="16" name="Picture Placeholder 2"/>
          <p:cNvSpPr>
            <a:spLocks noGrp="1"/>
          </p:cNvSpPr>
          <p:nvPr>
            <p:ph type="pic" sz="quarter" idx="19"/>
          </p:nvPr>
        </p:nvSpPr>
        <p:spPr>
          <a:xfrm>
            <a:off x="12596883" y="7172387"/>
            <a:ext cx="2393950" cy="2393950"/>
          </a:xfrm>
        </p:spPr>
        <p:txBody>
          <a:bodyPr/>
          <a:lstStyle/>
          <a:p>
            <a:endParaRPr lang="en-US"/>
          </a:p>
        </p:txBody>
      </p:sp>
      <p:sp>
        <p:nvSpPr>
          <p:cNvPr id="17" name="Picture Placeholder 2"/>
          <p:cNvSpPr>
            <a:spLocks noGrp="1"/>
          </p:cNvSpPr>
          <p:nvPr>
            <p:ph type="pic" sz="quarter" idx="20"/>
          </p:nvPr>
        </p:nvSpPr>
        <p:spPr>
          <a:xfrm>
            <a:off x="15375752" y="7172387"/>
            <a:ext cx="2393950" cy="2393950"/>
          </a:xfrm>
        </p:spPr>
        <p:txBody>
          <a:bodyPr/>
          <a:lstStyle/>
          <a:p>
            <a:endParaRPr lang="en-US"/>
          </a:p>
        </p:txBody>
      </p:sp>
      <p:sp>
        <p:nvSpPr>
          <p:cNvPr id="18" name="Picture Placeholder 2"/>
          <p:cNvSpPr>
            <a:spLocks noGrp="1"/>
          </p:cNvSpPr>
          <p:nvPr>
            <p:ph type="pic" sz="quarter" idx="21"/>
          </p:nvPr>
        </p:nvSpPr>
        <p:spPr>
          <a:xfrm>
            <a:off x="18154621" y="7172387"/>
            <a:ext cx="2393950" cy="2393950"/>
          </a:xfrm>
        </p:spPr>
        <p:txBody>
          <a:bodyPr/>
          <a:lstStyle/>
          <a:p>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37344" y="5741267"/>
            <a:ext cx="11864446" cy="1422162"/>
          </a:xfrm>
        </p:spPr>
        <p:txBody>
          <a:bodyPr>
            <a:normAutofit/>
          </a:bodyPr>
          <a:lstStyle>
            <a:lvl1pPr algn="ctr">
              <a:defRPr sz="72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1219200" y="12712703"/>
            <a:ext cx="5689600" cy="730250"/>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8331201" y="12712703"/>
            <a:ext cx="7721601" cy="730250"/>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22147795" y="11965186"/>
            <a:ext cx="924645" cy="471924"/>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9332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147795" y="11965186"/>
            <a:ext cx="924645" cy="508001"/>
          </a:xfrm>
          <a:prstGeom prst="rect">
            <a:avLst/>
          </a:prstGeom>
          <a:ln w="12700">
            <a:miter lim="400000"/>
          </a:ln>
        </p:spPr>
        <p:txBody>
          <a:bodyPr lIns="50800" tIns="50800" rIns="50800" bIns="50800">
            <a:spAutoFit/>
          </a:bodyPr>
          <a:lstStyle>
            <a:lvl1pPr algn="ctr">
              <a:lnSpc>
                <a:spcPct val="100000"/>
              </a:lnSpc>
              <a:defRPr sz="2400" baseline="0">
                <a:solidFill>
                  <a:srgbClr val="3F4347"/>
                </a:solidFill>
                <a:latin typeface="Roboto Bold"/>
                <a:ea typeface="Roboto Bold"/>
                <a:cs typeface="Roboto Bold"/>
                <a:sym typeface="Roboto Bold"/>
              </a:defRPr>
            </a:lvl1pPr>
          </a:lstStyle>
          <a:p>
            <a:fld id="{86CB4B4D-7CA3-9044-876B-883B54F8677D}" type="slidenum">
              <a:t>‹#›</a:t>
            </a:fld>
            <a:endParaRPr/>
          </a:p>
        </p:txBody>
      </p:sp>
      <p:sp>
        <p:nvSpPr>
          <p:cNvPr id="3" name="Title Text"/>
          <p:cNvSpPr txBox="1">
            <a:spLocks noGrp="1"/>
          </p:cNvSpPr>
          <p:nvPr>
            <p:ph type="title"/>
          </p:nvPr>
        </p:nvSpPr>
        <p:spPr>
          <a:xfrm>
            <a:off x="1689100" y="1350488"/>
            <a:ext cx="21005800" cy="2286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Triangle"/>
          <p:cNvSpPr/>
          <p:nvPr/>
        </p:nvSpPr>
        <p:spPr>
          <a:xfrm rot="10800000">
            <a:off x="23075346" y="11965186"/>
            <a:ext cx="254891" cy="508001"/>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5"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hf hdr="0" ftr="0" dt="0"/>
  <p:txStyles>
    <p:title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p:titleStyle>
    <p:bodyStyle>
      <a:lvl1pPr marL="34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1pPr>
      <a:lvl2pPr marL="97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2pPr>
      <a:lvl3pPr marL="161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3pPr>
      <a:lvl4pPr marL="2246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4pPr>
      <a:lvl5pPr marL="2881923" marR="0" indent="-341923"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5pPr>
      <a:lvl6pPr marL="351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6pPr>
      <a:lvl7pPr marL="415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7pPr>
      <a:lvl8pPr marL="4786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8pPr>
      <a:lvl9pPr marL="5421922" marR="0" indent="-341922" algn="l" defTabSz="825500" latinLnBrk="0">
        <a:lnSpc>
          <a:spcPct val="70000"/>
        </a:lnSpc>
        <a:spcBef>
          <a:spcPts val="5200"/>
        </a:spcBef>
        <a:spcAft>
          <a:spcPts val="0"/>
        </a:spcAft>
        <a:buClrTx/>
        <a:buSzPct val="75000"/>
        <a:buFontTx/>
        <a:buChar char="•"/>
        <a:tabLst/>
        <a:defRPr sz="2800" b="0" i="0" u="none" strike="noStrike" cap="none" spc="0" baseline="42857">
          <a:ln>
            <a:noFill/>
          </a:ln>
          <a:solidFill>
            <a:srgbClr val="91969D"/>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Roboto Bol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35918" y="-52355"/>
            <a:ext cx="10816168" cy="108781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0" name="Shape"/>
          <p:cNvSpPr/>
          <p:nvPr/>
        </p:nvSpPr>
        <p:spPr>
          <a:xfrm>
            <a:off x="-5223" y="-21311"/>
            <a:ext cx="7960864" cy="6862589"/>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1" name="Shape"/>
          <p:cNvSpPr/>
          <p:nvPr/>
        </p:nvSpPr>
        <p:spPr>
          <a:xfrm>
            <a:off x="-27980" y="6835584"/>
            <a:ext cx="8005580" cy="6921857"/>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2" name="Triangle"/>
          <p:cNvSpPr/>
          <p:nvPr/>
        </p:nvSpPr>
        <p:spPr>
          <a:xfrm>
            <a:off x="3907383" y="2803987"/>
            <a:ext cx="4064745" cy="8101119"/>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3" name="Triangle"/>
          <p:cNvSpPr/>
          <p:nvPr/>
        </p:nvSpPr>
        <p:spPr>
          <a:xfrm>
            <a:off x="4981241" y="10887670"/>
            <a:ext cx="5902589" cy="294504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34" name="Triangle"/>
          <p:cNvSpPr/>
          <p:nvPr/>
        </p:nvSpPr>
        <p:spPr>
          <a:xfrm rot="13500000">
            <a:off x="6262770" y="216748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5" name="Triangle"/>
          <p:cNvSpPr/>
          <p:nvPr/>
        </p:nvSpPr>
        <p:spPr>
          <a:xfrm rot="13500000">
            <a:off x="5303774"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6" name="Triangle"/>
          <p:cNvSpPr/>
          <p:nvPr/>
        </p:nvSpPr>
        <p:spPr>
          <a:xfrm rot="13500000">
            <a:off x="5303774"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7" name="Triangle"/>
          <p:cNvSpPr/>
          <p:nvPr/>
        </p:nvSpPr>
        <p:spPr>
          <a:xfrm rot="13500000">
            <a:off x="4368834" y="4046633"/>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8" name="Triangle"/>
          <p:cNvSpPr/>
          <p:nvPr/>
        </p:nvSpPr>
        <p:spPr>
          <a:xfrm rot="13500000">
            <a:off x="4368834" y="2171328"/>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39" name="Triangle"/>
          <p:cNvSpPr/>
          <p:nvPr/>
        </p:nvSpPr>
        <p:spPr>
          <a:xfrm rot="13500000">
            <a:off x="4368834" y="32060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0" name="Triangle"/>
          <p:cNvSpPr/>
          <p:nvPr/>
        </p:nvSpPr>
        <p:spPr>
          <a:xfrm rot="13500000">
            <a:off x="3433893" y="4971994"/>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1" name="Triangle"/>
          <p:cNvSpPr/>
          <p:nvPr/>
        </p:nvSpPr>
        <p:spPr>
          <a:xfrm rot="13500000">
            <a:off x="3433893" y="3096689"/>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2" name="Triangle"/>
          <p:cNvSpPr/>
          <p:nvPr/>
        </p:nvSpPr>
        <p:spPr>
          <a:xfrm rot="13500000">
            <a:off x="3433893" y="124596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3" name="Triangle"/>
          <p:cNvSpPr/>
          <p:nvPr/>
        </p:nvSpPr>
        <p:spPr>
          <a:xfrm rot="13500000">
            <a:off x="3433893" y="-60475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4" name="Triangle"/>
          <p:cNvSpPr/>
          <p:nvPr/>
        </p:nvSpPr>
        <p:spPr>
          <a:xfrm rot="13500000">
            <a:off x="2474898" y="4034342"/>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5" name="Triangle"/>
          <p:cNvSpPr/>
          <p:nvPr/>
        </p:nvSpPr>
        <p:spPr>
          <a:xfrm rot="13500000">
            <a:off x="2474898" y="2159037"/>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6" name="Triangle"/>
          <p:cNvSpPr/>
          <p:nvPr/>
        </p:nvSpPr>
        <p:spPr>
          <a:xfrm rot="13500000">
            <a:off x="2474898" y="3083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7" name="Triangle"/>
          <p:cNvSpPr/>
          <p:nvPr/>
        </p:nvSpPr>
        <p:spPr>
          <a:xfrm rot="13500000">
            <a:off x="1515902" y="3108981"/>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8" name="Triangle"/>
          <p:cNvSpPr/>
          <p:nvPr/>
        </p:nvSpPr>
        <p:spPr>
          <a:xfrm rot="13500000">
            <a:off x="1515902" y="12336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49" name="Triangle"/>
          <p:cNvSpPr/>
          <p:nvPr/>
        </p:nvSpPr>
        <p:spPr>
          <a:xfrm rot="13500000">
            <a:off x="1515902" y="-6170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0" name="Triangle"/>
          <p:cNvSpPr/>
          <p:nvPr/>
        </p:nvSpPr>
        <p:spPr>
          <a:xfrm rot="13500000">
            <a:off x="579617" y="2158220"/>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1" name="Triangle"/>
          <p:cNvSpPr/>
          <p:nvPr/>
        </p:nvSpPr>
        <p:spPr>
          <a:xfrm rot="13500000">
            <a:off x="579617" y="282915"/>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2" name="Triangle"/>
          <p:cNvSpPr/>
          <p:nvPr/>
        </p:nvSpPr>
        <p:spPr>
          <a:xfrm rot="13500000">
            <a:off x="-402090" y="125907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3" name="Triangle"/>
          <p:cNvSpPr/>
          <p:nvPr/>
        </p:nvSpPr>
        <p:spPr>
          <a:xfrm rot="13500000">
            <a:off x="-402090" y="-578946"/>
            <a:ext cx="1270001"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50800" tIns="50800" rIns="50800" bIns="50800" anchor="ct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4" name="Company…"/>
          <p:cNvSpPr txBox="1">
            <a:spLocks noGrp="1"/>
          </p:cNvSpPr>
          <p:nvPr>
            <p:ph type="title" idx="4294967295"/>
          </p:nvPr>
        </p:nvSpPr>
        <p:spPr>
          <a:xfrm>
            <a:off x="9118600" y="4014742"/>
            <a:ext cx="14325600" cy="5476910"/>
          </a:xfrm>
          <a:prstGeom prst="rect">
            <a:avLst/>
          </a:prstGeom>
        </p:spPr>
        <p:txBody>
          <a:bodyPr>
            <a:normAutofit/>
          </a:bodyPr>
          <a:lstStyle/>
          <a:p>
            <a:pPr algn="ctr"/>
            <a:r>
              <a:rPr lang="en-IN" b="0" i="0" dirty="0">
                <a:solidFill>
                  <a:srgbClr val="4E5E6A"/>
                </a:solidFill>
                <a:effectLst/>
                <a:latin typeface="Open Sans" panose="020B0604020202020204" pitchFamily="34" charset="0"/>
              </a:rPr>
              <a:t>Image Scraping and Classification</a:t>
            </a:r>
          </a:p>
        </p:txBody>
      </p:sp>
      <p:sp>
        <p:nvSpPr>
          <p:cNvPr id="55" name="PowerPoint and Keynote Template…"/>
          <p:cNvSpPr txBox="1"/>
          <p:nvPr/>
        </p:nvSpPr>
        <p:spPr>
          <a:xfrm>
            <a:off x="18888437" y="10594034"/>
            <a:ext cx="400938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Presented By:</a:t>
            </a:r>
          </a:p>
          <a:p>
            <a:pPr>
              <a:lnSpc>
                <a:spcPct val="100000"/>
              </a:lnSpc>
            </a:pPr>
            <a:r>
              <a:rPr lang="en-US" sz="3600" baseline="0" dirty="0"/>
              <a:t>Ashish Modi</a:t>
            </a:r>
            <a:endParaRPr lang="en-US" sz="3600" dirty="0"/>
          </a:p>
        </p:txBody>
      </p:sp>
      <p:sp>
        <p:nvSpPr>
          <p:cNvPr id="56" name="Line"/>
          <p:cNvSpPr/>
          <p:nvPr/>
        </p:nvSpPr>
        <p:spPr>
          <a:xfrm>
            <a:off x="12105694" y="9657323"/>
            <a:ext cx="7221656" cy="1"/>
          </a:xfrm>
          <a:prstGeom prst="line">
            <a:avLst/>
          </a:prstGeom>
          <a:ln w="25400">
            <a:solidFill>
              <a:srgbClr val="C1C4C7"/>
            </a:solidFill>
            <a:miter lim="400000"/>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a:p>
        </p:txBody>
      </p:sp>
      <p:sp>
        <p:nvSpPr>
          <p:cNvPr id="61" name="PowerPoint and Keynote Template…"/>
          <p:cNvSpPr txBox="1"/>
          <p:nvPr/>
        </p:nvSpPr>
        <p:spPr>
          <a:xfrm>
            <a:off x="9979012" y="10594034"/>
            <a:ext cx="4826000"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nSpc>
                <a:spcPct val="100000"/>
              </a:lnSpc>
            </a:pPr>
            <a:r>
              <a:rPr lang="en-US" sz="3600" baseline="0" dirty="0"/>
              <a:t>Guided By:</a:t>
            </a:r>
          </a:p>
          <a:p>
            <a:pPr>
              <a:lnSpc>
                <a:spcPct val="100000"/>
              </a:lnSpc>
            </a:pPr>
            <a:r>
              <a:rPr lang="en-US" sz="3600" baseline="0" dirty="0"/>
              <a:t>Shubham Yadav</a:t>
            </a:r>
            <a:endParaRPr lang="en-US" sz="3600"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47065" y="1"/>
            <a:ext cx="5952592" cy="5091952"/>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2"/>
          </p:nvPr>
        </p:nvSpPr>
        <p:spPr/>
        <p:txBody>
          <a:bodyPr/>
          <a:lstStyle/>
          <a:p>
            <a:fld id="{86CB4B4D-7CA3-9044-876B-883B54F8677D}" type="slidenum">
              <a:rPr lang="en-IN" smtClean="0"/>
              <a:t>1</a:t>
            </a:fld>
            <a:endParaRPr lang="en-IN"/>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440871" y="471981"/>
            <a:ext cx="1679334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Convolutional Neural Network</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DEB9079-C7FD-482F-B904-DA0A7F255AC3}"/>
              </a:ext>
            </a:extLst>
          </p:cNvPr>
          <p:cNvSpPr txBox="1"/>
          <p:nvPr/>
        </p:nvSpPr>
        <p:spPr>
          <a:xfrm>
            <a:off x="1440870" y="2511485"/>
            <a:ext cx="10123601" cy="970522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100000"/>
              </a:lnSpc>
            </a:pPr>
            <a:r>
              <a:rPr lang="en-US" sz="2400" baseline="0" dirty="0">
                <a:latin typeface="Times New Roman" pitchFamily="18" charset="0"/>
                <a:cs typeface="Times New Roman" pitchFamily="18" charset="0"/>
              </a:rPr>
              <a:t>Model: "sequential"</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Layer (type)                 Output Shape              Param #   </a:t>
            </a:r>
          </a:p>
          <a:p>
            <a:pPr algn="just">
              <a:lnSpc>
                <a:spcPct val="100000"/>
              </a:lnSpc>
            </a:pPr>
            <a:r>
              <a:rPr lang="en-US" sz="2400" baseline="0" dirty="0">
                <a:latin typeface="Times New Roman" pitchFamily="18" charset="0"/>
                <a:cs typeface="Times New Roman" pitchFamily="18" charset="0"/>
              </a:rPr>
              <a:t>==========================================================</a:t>
            </a:r>
          </a:p>
          <a:p>
            <a:pPr algn="just">
              <a:lnSpc>
                <a:spcPct val="100000"/>
              </a:lnSpc>
            </a:pPr>
            <a:r>
              <a:rPr lang="en-US" sz="2400" baseline="0" dirty="0">
                <a:latin typeface="Times New Roman" pitchFamily="18" charset="0"/>
                <a:cs typeface="Times New Roman" pitchFamily="18" charset="0"/>
              </a:rPr>
              <a:t>conv2d (Conv2D)              (None, 238, 238, 64)      1792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 (Conv2D)            (None, 236, 236, 64)      36928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 (MaxPooling2D) (None, 118, 118, 64)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conv2d_2 (Conv2D)            (None, 116, 116, 128)     73856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conv2d_3 (Conv2D)            (None, 114, 114, 128)     147584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max_pooling2d_1 (MaxPooling2 (None, 57, 57, 128)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conv2d_4 (Conv2D)            (None, 55, 55, 256)       295168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conv2d_5 (Conv2D)            (None, 53, 53, 256)       590080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conv2d_6 (Conv2D)            (None, 51, 51, 256)       590080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max_pooling2d_2 (MaxPooling2 (None, 25, 25, 256)       0         </a:t>
            </a:r>
          </a:p>
          <a:p>
            <a:pPr algn="just">
              <a:lnSpc>
                <a:spcPct val="100000"/>
              </a:lnSpc>
            </a:pPr>
            <a:endParaRPr lang="en-US" sz="24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algn="just">
              <a:lnSpc>
                <a:spcPct val="100000"/>
              </a:lnSpc>
            </a:pPr>
            <a:endParaRPr lang="en-US" sz="2400" baseline="0" dirty="0">
              <a:latin typeface="Times New Roman" pitchFamily="18" charset="0"/>
              <a:cs typeface="Times New Roman" pitchFamily="18" charset="0"/>
            </a:endParaRP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82EC9DCA-A097-4AF1-9D4F-5B6B7B7E3FFE}"/>
              </a:ext>
            </a:extLst>
          </p:cNvPr>
          <p:cNvSpPr txBox="1"/>
          <p:nvPr/>
        </p:nvSpPr>
        <p:spPr>
          <a:xfrm>
            <a:off x="11716871" y="2511484"/>
            <a:ext cx="10123601" cy="1044388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100000"/>
              </a:lnSpc>
            </a:pPr>
            <a:r>
              <a:rPr lang="en-US" sz="2400" baseline="0" dirty="0">
                <a:latin typeface="Times New Roman" pitchFamily="18" charset="0"/>
                <a:cs typeface="Times New Roman" pitchFamily="18" charset="0"/>
              </a:rPr>
              <a:t>conv2d_7 (Conv2D)            (None, 23, 23, 512)       1180160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conv2d_8 (Conv2D)            (None, 21, 21,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conv2d_9 (Conv2D)            (None, 19, 19,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max_pooling2d_3 (MaxPooling2 (None, 9, 9,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conv2d_10 (Conv2D)           (None, 7, 7,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conv2d_11 (Conv2D)           (None, 5, 5,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conv2d_12 (Conv2D)           (None, 3, 3, 512)         2359808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max_pooling2d_4 (MaxPooling2 (None, 1, 1,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flatten (Flatten)            (None, 512)               0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dense (Dense)                (None, 512)               262656    </a:t>
            </a:r>
          </a:p>
          <a:p>
            <a:pPr algn="just">
              <a:lnSpc>
                <a:spcPct val="100000"/>
              </a:lnSpc>
            </a:pPr>
            <a:r>
              <a:rPr lang="en-US" sz="2400" baseline="0" dirty="0">
                <a:latin typeface="Times New Roman" pitchFamily="18" charset="0"/>
                <a:cs typeface="Times New Roman" pitchFamily="18" charset="0"/>
              </a:rPr>
              <a:t>_________________________________________________________________</a:t>
            </a:r>
          </a:p>
          <a:p>
            <a:pPr algn="just">
              <a:lnSpc>
                <a:spcPct val="100000"/>
              </a:lnSpc>
            </a:pPr>
            <a:r>
              <a:rPr lang="en-US" sz="2400" baseline="0" dirty="0">
                <a:latin typeface="Times New Roman" pitchFamily="18" charset="0"/>
                <a:cs typeface="Times New Roman" pitchFamily="18" charset="0"/>
              </a:rPr>
              <a:t>dense_1 (Dense)              (None, 3)                 1539      </a:t>
            </a:r>
          </a:p>
          <a:p>
            <a:pPr algn="just">
              <a:lnSpc>
                <a:spcPct val="100000"/>
              </a:lnSpc>
            </a:pPr>
            <a:r>
              <a:rPr lang="en-US" sz="2400" baseline="0" dirty="0">
                <a:latin typeface="Times New Roman" pitchFamily="18" charset="0"/>
                <a:cs typeface="Times New Roman" pitchFamily="18" charset="0"/>
              </a:rPr>
              <a:t>==========================================================</a:t>
            </a:r>
          </a:p>
          <a:p>
            <a:pPr algn="just">
              <a:lnSpc>
                <a:spcPct val="100000"/>
              </a:lnSpc>
            </a:pPr>
            <a:r>
              <a:rPr lang="en-US" sz="2400" baseline="0" dirty="0">
                <a:latin typeface="Times New Roman" pitchFamily="18" charset="0"/>
                <a:cs typeface="Times New Roman" pitchFamily="18" charset="0"/>
              </a:rPr>
              <a:t>Total params: 14,978,883</a:t>
            </a:r>
          </a:p>
          <a:p>
            <a:pPr algn="just">
              <a:lnSpc>
                <a:spcPct val="100000"/>
              </a:lnSpc>
            </a:pPr>
            <a:r>
              <a:rPr lang="en-US" sz="2400" baseline="0" dirty="0">
                <a:latin typeface="Times New Roman" pitchFamily="18" charset="0"/>
                <a:cs typeface="Times New Roman" pitchFamily="18" charset="0"/>
              </a:rPr>
              <a:t>Trainable params: 14,978,883</a:t>
            </a:r>
          </a:p>
          <a:p>
            <a:pPr algn="just">
              <a:lnSpc>
                <a:spcPct val="100000"/>
              </a:lnSpc>
            </a:pPr>
            <a:r>
              <a:rPr lang="en-US" sz="2400" baseline="0" dirty="0">
                <a:latin typeface="Times New Roman" pitchFamily="18" charset="0"/>
                <a:cs typeface="Times New Roman" pitchFamily="18" charset="0"/>
              </a:rPr>
              <a:t>Non-trainable params: 0</a:t>
            </a: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2400" baseline="0" dirty="0">
              <a:latin typeface="Times New Roman" pitchFamily="18" charset="0"/>
              <a:cs typeface="Times New Roman" pitchFamily="18" charset="0"/>
            </a:endParaRPr>
          </a:p>
          <a:p>
            <a:pPr algn="just">
              <a:lnSpc>
                <a:spcPct val="100000"/>
              </a:lnSpc>
            </a:pPr>
            <a:endParaRPr lang="en-US" sz="24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353045913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3101787" y="471981"/>
            <a:ext cx="15831672" cy="1573387"/>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Model</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11</a:t>
            </a:fld>
            <a:endParaRPr lang="en-IN"/>
          </a:p>
        </p:txBody>
      </p:sp>
      <p:pic>
        <p:nvPicPr>
          <p:cNvPr id="4" name="Picture 3">
            <a:extLst>
              <a:ext uri="{FF2B5EF4-FFF2-40B4-BE49-F238E27FC236}">
                <a16:creationId xmlns:a16="http://schemas.microsoft.com/office/drawing/2014/main" id="{9F92FC00-519E-47F7-B6C7-62379D878981}"/>
              </a:ext>
            </a:extLst>
          </p:cNvPr>
          <p:cNvPicPr>
            <a:picLocks noChangeAspect="1"/>
          </p:cNvPicPr>
          <p:nvPr/>
        </p:nvPicPr>
        <p:blipFill>
          <a:blip r:embed="rId2"/>
          <a:stretch>
            <a:fillRect/>
          </a:stretch>
        </p:blipFill>
        <p:spPr>
          <a:xfrm>
            <a:off x="3101786" y="3370729"/>
            <a:ext cx="13841507" cy="8964024"/>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2061519" y="1157777"/>
            <a:ext cx="19223682"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061518" y="3019694"/>
            <a:ext cx="20548599" cy="50161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r>
              <a:rPr lang="en-US" sz="3600" baseline="0" dirty="0">
                <a:latin typeface="Times New Roman" pitchFamily="18" charset="0"/>
                <a:cs typeface="Times New Roman" pitchFamily="18" charset="0"/>
              </a:rPr>
              <a:t>From the details on the above solutions it is clearly understandable that  we are getting77.14% accuracy.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12</a:t>
            </a:fld>
            <a:endParaRPr lang="en-IN"/>
          </a:p>
        </p:txBody>
      </p:sp>
      <p:pic>
        <p:nvPicPr>
          <p:cNvPr id="4" name="Picture 3">
            <a:extLst>
              <a:ext uri="{FF2B5EF4-FFF2-40B4-BE49-F238E27FC236}">
                <a16:creationId xmlns:a16="http://schemas.microsoft.com/office/drawing/2014/main" id="{0D682CB9-C0B4-4374-A879-CF6EBB7DAD4C}"/>
              </a:ext>
            </a:extLst>
          </p:cNvPr>
          <p:cNvPicPr>
            <a:picLocks noChangeAspect="1"/>
          </p:cNvPicPr>
          <p:nvPr/>
        </p:nvPicPr>
        <p:blipFill>
          <a:blip r:embed="rId2"/>
          <a:stretch>
            <a:fillRect/>
          </a:stretch>
        </p:blipFill>
        <p:spPr>
          <a:xfrm>
            <a:off x="2303648" y="4459660"/>
            <a:ext cx="14478281" cy="6612753"/>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80200" y="3214473"/>
            <a:ext cx="21192929" cy="70941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marL="0" indent="0" algn="just">
              <a:buNone/>
            </a:pPr>
            <a:r>
              <a:rPr lang="en-US" sz="3600" baseline="0" dirty="0">
                <a:latin typeface="Times New Roman" pitchFamily="18" charset="0"/>
                <a:cs typeface="Times New Roman" pitchFamily="18" charset="0"/>
              </a:rPr>
              <a:t>Deep convolution neural networks are used to identify scaling, translation, and other forms </a:t>
            </a:r>
          </a:p>
          <a:p>
            <a:pPr marL="0" indent="0" algn="just">
              <a:buNone/>
            </a:pPr>
            <a:r>
              <a:rPr lang="en-US" sz="3600" baseline="0" dirty="0">
                <a:latin typeface="Times New Roman" pitchFamily="18" charset="0"/>
                <a:cs typeface="Times New Roman" pitchFamily="18" charset="0"/>
              </a:rPr>
              <a:t>of distortion-invariant images.</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 In order to avoid explicit feature extraction, the convolutional network uses feature detection layer to learn from training data implicitly, and because of the weight sharing mechanism, neurons on the same feature mapping surface have the same weight.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Weight sharing can greatly reduce the complexity of the network structure.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Especially, the multi-dimensional input vector image WDIN can effectively avoid the complexity of data reconstruction in the process of feature extraction and image classification.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Deep convolution neural network has incomparable advantages in image feature representation and classification. </a:t>
            </a:r>
          </a:p>
          <a:p>
            <a:pPr marL="0" indent="0" algn="just">
              <a:buNone/>
            </a:pPr>
            <a:endParaRPr lang="en-US" sz="3600" baseline="0" dirty="0">
              <a:latin typeface="Times New Roman" pitchFamily="18" charset="0"/>
              <a:cs typeface="Times New Roman" pitchFamily="18" charset="0"/>
            </a:endParaRPr>
          </a:p>
          <a:p>
            <a:pPr marL="0" indent="0" algn="just">
              <a:buNone/>
            </a:pPr>
            <a:r>
              <a:rPr lang="en-US" sz="3600" baseline="0" dirty="0">
                <a:latin typeface="Times New Roman" pitchFamily="18" charset="0"/>
                <a:cs typeface="Times New Roman" pitchFamily="18" charset="0"/>
              </a:rPr>
              <a:t>To explore the connection between each layer of the deep convolutional neural network and the visual nervous system of the human brain, and how to make the deep neural network incremental, as human beings do, to compensate for learning, and to increase understanding of the details of the target object, further research is needed.</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2721365" y="1157777"/>
            <a:ext cx="18563835" cy="15346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13</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0" y="5695895"/>
            <a:ext cx="10134600" cy="186204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500" b="1" i="0" u="none" strike="noStrike" kern="0" cap="none" spc="0" normalizeH="0" baseline="0" noProof="0" dirty="0">
                <a:ln>
                  <a:noFill/>
                </a:ln>
                <a:solidFill>
                  <a:sysClr val="window" lastClr="FFFFFF"/>
                </a:solidFill>
                <a:effectLst/>
                <a:uLnTx/>
                <a:uFillTx/>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14</a:t>
            </a:fld>
            <a:endParaRPr lang="en-US"/>
          </a:p>
        </p:txBody>
      </p:sp>
    </p:spTree>
    <p:extLst>
      <p:ext uri="{BB962C8B-B14F-4D97-AF65-F5344CB8AC3E}">
        <p14:creationId xmlns:p14="http://schemas.microsoft.com/office/powerpoint/2010/main" val="85521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2641600" y="929181"/>
            <a:ext cx="20780730" cy="2286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4331014"/>
            <a:ext cx="19426429" cy="619656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image classification is a classical problem of image processing, computer vision and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machine learning fields. Images are one of the major sources of data in the field of data</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science and AI.</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The idea behind this project is to build a deep learning-based Image Classification model on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images that will be scraped from ecommerce portal. This is done to make the model more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and more robust.</a:t>
            </a:r>
          </a:p>
          <a:p>
            <a:pPr algn="just">
              <a:lnSpc>
                <a:spcPct val="100000"/>
              </a:lnSpc>
            </a:pPr>
            <a:endParaRPr lang="en-US" sz="3600" baseline="0" dirty="0">
              <a:solidFill>
                <a:schemeClr val="tx1"/>
              </a:solidFill>
              <a:latin typeface="Times New Roman" pitchFamily="18" charset="0"/>
              <a:ea typeface="Calibri" pitchFamily="34" charset="0"/>
              <a:cs typeface="Times New Roman" pitchFamily="18" charset="0"/>
            </a:endParaRP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Our goal is to scrape images of these 3 categories and build our data from it. That data will be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provided as an input to your deep learning problem. We need to scrape minimum 200 images </a:t>
            </a:r>
          </a:p>
          <a:p>
            <a:pPr algn="just">
              <a:lnSpc>
                <a:spcPct val="100000"/>
              </a:lnSpc>
            </a:pPr>
            <a:r>
              <a:rPr kumimoji="0" lang="en-US" sz="36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of each category. There is no maximum limit to the data collection.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2</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2391129" y="1157781"/>
            <a:ext cx="14180248" cy="2093419"/>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222409"/>
            <a:ext cx="19426429" cy="497777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80000"/>
              </a:lnSpc>
            </a:pPr>
            <a:r>
              <a:rPr lang="en-US" sz="3600" baseline="0" dirty="0">
                <a:latin typeface="Times New Roman" pitchFamily="18" charset="0"/>
                <a:cs typeface="Times New Roman" pitchFamily="18" charset="0"/>
              </a:rPr>
              <a:t>First we’ll scrape images from Amazon.com and save it in folder.</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With the help of </a:t>
            </a:r>
            <a:r>
              <a:rPr lang="en-US" sz="3600" baseline="0" dirty="0" err="1">
                <a:latin typeface="Times New Roman" pitchFamily="18" charset="0"/>
                <a:cs typeface="Times New Roman" pitchFamily="18" charset="0"/>
              </a:rPr>
              <a:t>pathlib</a:t>
            </a:r>
            <a:r>
              <a:rPr lang="en-US" sz="3600" baseline="0" dirty="0">
                <a:latin typeface="Times New Roman" pitchFamily="18" charset="0"/>
                <a:cs typeface="Times New Roman" pitchFamily="18" charset="0"/>
              </a:rPr>
              <a:t> We will upload our images to </a:t>
            </a:r>
            <a:r>
              <a:rPr lang="en-US" sz="3600" baseline="0" dirty="0" err="1">
                <a:latin typeface="Times New Roman" pitchFamily="18" charset="0"/>
                <a:cs typeface="Times New Roman" pitchFamily="18" charset="0"/>
              </a:rPr>
              <a:t>Jupyter</a:t>
            </a:r>
            <a:r>
              <a:rPr lang="en-US" sz="3600" baseline="0" dirty="0">
                <a:latin typeface="Times New Roman" pitchFamily="18" charset="0"/>
                <a:cs typeface="Times New Roman" pitchFamily="18" charset="0"/>
              </a:rPr>
              <a:t> Notebook.</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Once our data is uploaded with the help of predefined method (i.e. </a:t>
            </a:r>
            <a:r>
              <a:rPr lang="en-US" sz="3600" baseline="0" dirty="0" err="1">
                <a:latin typeface="Times New Roman" pitchFamily="18" charset="0"/>
                <a:cs typeface="Times New Roman" pitchFamily="18" charset="0"/>
              </a:rPr>
              <a:t>os.path.join</a:t>
            </a:r>
            <a:r>
              <a:rPr lang="en-US" sz="3600" baseline="0" dirty="0">
                <a:latin typeface="Times New Roman" pitchFamily="18" charset="0"/>
                <a:cs typeface="Times New Roman" pitchFamily="18" charset="0"/>
              </a:rPr>
              <a:t> ) we can read data for further processing.   </a:t>
            </a:r>
          </a:p>
          <a:p>
            <a:pPr algn="just">
              <a:lnSpc>
                <a:spcPct val="80000"/>
              </a:lnSpc>
            </a:pPr>
            <a:endParaRPr lang="en-US" sz="3600" baseline="0" dirty="0">
              <a:latin typeface="Times New Roman" pitchFamily="18" charset="0"/>
              <a:cs typeface="Times New Roman" pitchFamily="18" charset="0"/>
            </a:endParaRPr>
          </a:p>
          <a:p>
            <a:pPr algn="just">
              <a:lnSpc>
                <a:spcPct val="80000"/>
              </a:lnSpc>
            </a:pPr>
            <a:r>
              <a:rPr lang="en-US" sz="3600" baseline="0" dirty="0">
                <a:latin typeface="Times New Roman" pitchFamily="18" charset="0"/>
                <a:cs typeface="Times New Roman" pitchFamily="18" charset="0"/>
              </a:rPr>
              <a:t>We have only images in the data but we have 3 categories :</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Sarees</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Trouser</a:t>
            </a:r>
          </a:p>
          <a:p>
            <a:pPr marL="571500" indent="-571500" algn="just">
              <a:lnSpc>
                <a:spcPct val="80000"/>
              </a:lnSpc>
              <a:buFont typeface="Arial" panose="020B0604020202020204" pitchFamily="34" charset="0"/>
              <a:buChar char="•"/>
            </a:pPr>
            <a:r>
              <a:rPr lang="en-US" sz="3600" baseline="0" dirty="0">
                <a:latin typeface="Times New Roman" pitchFamily="18" charset="0"/>
                <a:cs typeface="Times New Roman" pitchFamily="18" charset="0"/>
              </a:rPr>
              <a:t>Jeans</a:t>
            </a: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37548827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828800" y="8197406"/>
            <a:ext cx="18751629" cy="5457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pPr algn="just">
              <a:lnSpc>
                <a:spcPct val="8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4</a:t>
            </a:fld>
            <a:endParaRPr lang="en-IN"/>
          </a:p>
        </p:txBody>
      </p:sp>
      <p:sp>
        <p:nvSpPr>
          <p:cNvPr id="7" name="Text information page">
            <a:extLst>
              <a:ext uri="{FF2B5EF4-FFF2-40B4-BE49-F238E27FC236}">
                <a16:creationId xmlns:a16="http://schemas.microsoft.com/office/drawing/2014/main" id="{9996D510-0029-4915-833B-DBFFB135A36E}"/>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Jeans</a:t>
            </a:r>
          </a:p>
        </p:txBody>
      </p:sp>
      <p:pic>
        <p:nvPicPr>
          <p:cNvPr id="1026" name="Picture 2">
            <a:extLst>
              <a:ext uri="{FF2B5EF4-FFF2-40B4-BE49-F238E27FC236}">
                <a16:creationId xmlns:a16="http://schemas.microsoft.com/office/drawing/2014/main" id="{544FB002-0039-4EC6-9F37-B822E302D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50510"/>
            <a:ext cx="5337641" cy="8567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CFDCFA-D5BC-4BF5-90FA-66B961993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550" y="2950510"/>
            <a:ext cx="4569479" cy="85296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D7EB8D0-7443-40B8-B865-A76C28FCC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93549" y="2875649"/>
            <a:ext cx="5472992" cy="830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476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information page">
            <a:extLst>
              <a:ext uri="{FF2B5EF4-FFF2-40B4-BE49-F238E27FC236}">
                <a16:creationId xmlns:a16="http://schemas.microsoft.com/office/drawing/2014/main" id="{CA3CEC67-A536-4D8B-8C4C-C077D8E33A0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Saree</a:t>
            </a:r>
          </a:p>
        </p:txBody>
      </p:sp>
      <p:pic>
        <p:nvPicPr>
          <p:cNvPr id="2050" name="Picture 2">
            <a:extLst>
              <a:ext uri="{FF2B5EF4-FFF2-40B4-BE49-F238E27FC236}">
                <a16:creationId xmlns:a16="http://schemas.microsoft.com/office/drawing/2014/main" id="{0B4F2A14-9005-4F8B-B01F-688E03CEE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048" y="3376892"/>
            <a:ext cx="5166406" cy="69622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0EE543E-9F4B-4146-9429-5DDBF6949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966" y="3376892"/>
            <a:ext cx="5166406" cy="69622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AAC20FA-1710-4A18-B03F-972D38FDD1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3621" y="3376891"/>
            <a:ext cx="3342968" cy="696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8524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p:txBody>
          <a:bodyPr/>
          <a:lstStyle/>
          <a:p>
            <a:fld id="{86CB4B4D-7CA3-9044-876B-883B54F8677D}" type="slidenum">
              <a:rPr lang="en-IN" smtClean="0"/>
              <a:t>6</a:t>
            </a:fld>
            <a:endParaRPr lang="en-IN"/>
          </a:p>
        </p:txBody>
      </p:sp>
      <p:sp>
        <p:nvSpPr>
          <p:cNvPr id="5" name="Text information page">
            <a:extLst>
              <a:ext uri="{FF2B5EF4-FFF2-40B4-BE49-F238E27FC236}">
                <a16:creationId xmlns:a16="http://schemas.microsoft.com/office/drawing/2014/main" id="{41F1DC51-018E-4821-AA5D-D8BEF3D7EA69}"/>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Trouser</a:t>
            </a:r>
          </a:p>
        </p:txBody>
      </p:sp>
      <p:pic>
        <p:nvPicPr>
          <p:cNvPr id="3074" name="Picture 2">
            <a:extLst>
              <a:ext uri="{FF2B5EF4-FFF2-40B4-BE49-F238E27FC236}">
                <a16:creationId xmlns:a16="http://schemas.microsoft.com/office/drawing/2014/main" id="{A7D04BBF-6848-4493-B72B-4C2CCBCDC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29" y="3097866"/>
            <a:ext cx="4297296" cy="752026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89A3D7-4558-40B9-9BF1-941845487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358" y="3097866"/>
            <a:ext cx="3863328" cy="72115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AEC391F-2264-4362-8DF1-CCC40E61C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5619" y="3097866"/>
            <a:ext cx="4550142" cy="721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8757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2391129" y="3340413"/>
            <a:ext cx="19426429" cy="528824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r>
              <a:rPr lang="en-US" sz="4800" baseline="0" dirty="0">
                <a:solidFill>
                  <a:schemeClr val="tx2">
                    <a:lumMod val="10000"/>
                  </a:schemeClr>
                </a:solidFill>
                <a:latin typeface="Times New Roman" pitchFamily="18" charset="0"/>
                <a:cs typeface="Times New Roman" pitchFamily="18" charset="0"/>
              </a:rPr>
              <a:t>Hardware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Processor — core i5 and above</a:t>
            </a:r>
          </a:p>
          <a:p>
            <a:pPr lvl="2" algn="just"/>
            <a:r>
              <a:rPr lang="en-US" sz="4800" baseline="0" dirty="0">
                <a:latin typeface="Times New Roman" pitchFamily="18" charset="0"/>
                <a:cs typeface="Times New Roman" pitchFamily="18" charset="0"/>
              </a:rPr>
              <a:t>2. RAM — 8 GB or above</a:t>
            </a:r>
          </a:p>
          <a:p>
            <a:pPr lvl="2" algn="just"/>
            <a:r>
              <a:rPr lang="en-US" sz="4800" baseline="0" dirty="0">
                <a:latin typeface="Times New Roman" pitchFamily="18" charset="0"/>
                <a:cs typeface="Times New Roman" pitchFamily="18" charset="0"/>
              </a:rPr>
              <a:t>3. SSD— 250 GB or above</a:t>
            </a:r>
          </a:p>
          <a:p>
            <a:pPr lvl="2" algn="just"/>
            <a:endParaRPr lang="en-US" sz="4800" baseline="0" dirty="0">
              <a:latin typeface="Times New Roman" pitchFamily="18" charset="0"/>
              <a:cs typeface="Times New Roman" pitchFamily="18" charset="0"/>
            </a:endParaRPr>
          </a:p>
          <a:p>
            <a:pPr lvl="2" algn="just"/>
            <a:endParaRPr lang="en-US" sz="4800" baseline="0" dirty="0">
              <a:latin typeface="Times New Roman" pitchFamily="18" charset="0"/>
              <a:cs typeface="Times New Roman" pitchFamily="18" charset="0"/>
            </a:endParaRPr>
          </a:p>
          <a:p>
            <a:pPr algn="just"/>
            <a:r>
              <a:rPr lang="en-US" sz="4800" baseline="0" dirty="0">
                <a:solidFill>
                  <a:schemeClr val="tx2">
                    <a:lumMod val="10000"/>
                  </a:schemeClr>
                </a:solidFill>
                <a:latin typeface="Times New Roman" pitchFamily="18" charset="0"/>
                <a:cs typeface="Times New Roman" pitchFamily="18" charset="0"/>
              </a:rPr>
              <a:t>Software requirements:-</a:t>
            </a:r>
          </a:p>
          <a:p>
            <a:pPr algn="just"/>
            <a:endParaRPr lang="en-US" sz="4800" baseline="0" dirty="0">
              <a:latin typeface="Times New Roman" pitchFamily="18" charset="0"/>
              <a:cs typeface="Times New Roman" pitchFamily="18" charset="0"/>
            </a:endParaRPr>
          </a:p>
          <a:p>
            <a:pPr lvl="2" algn="just"/>
            <a:r>
              <a:rPr lang="en-US" sz="4800" baseline="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6450491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8</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2391129" y="471981"/>
            <a:ext cx="21005801"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2391129" y="2803867"/>
            <a:ext cx="19426429" cy="342657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The Complete data is divided in the ration of 200:35 for train and test respectively.</a:t>
            </a:r>
          </a:p>
          <a:p>
            <a:pPr algn="just">
              <a:lnSpc>
                <a:spcPct val="100000"/>
              </a:lnSpc>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Once our data is ready, we’ll do further processing.</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r>
              <a:rPr lang="en-US" sz="3600" baseline="0" dirty="0">
                <a:latin typeface="Times New Roman" pitchFamily="18" charset="0"/>
                <a:cs typeface="Times New Roman" pitchFamily="18" charset="0"/>
              </a:rPr>
              <a:t>We have to build CNN to process images.</a:t>
            </a:r>
          </a:p>
          <a:p>
            <a:pPr algn="just">
              <a:lnSpc>
                <a:spcPct val="100000"/>
              </a:lnSpc>
            </a:pPr>
            <a:endParaRPr lang="en-US" sz="3600" baseline="0"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2391130" y="471981"/>
            <a:ext cx="16183742" cy="2286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dirty="0"/>
              <a:t>EVALUTION PROCESS</a:t>
            </a:r>
            <a:endParaRPr lang="en-US"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2391129" y="2803867"/>
            <a:ext cx="19426429" cy="564257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just">
              <a:lnSpc>
                <a:spcPct val="100000"/>
              </a:lnSpc>
            </a:pPr>
            <a:r>
              <a:rPr lang="en-US" sz="3600" baseline="0" dirty="0">
                <a:latin typeface="Times New Roman" pitchFamily="18" charset="0"/>
                <a:cs typeface="Times New Roman" pitchFamily="18" charset="0"/>
              </a:rPr>
              <a:t>Evaluation Matrices:</a:t>
            </a:r>
          </a:p>
          <a:p>
            <a:pPr algn="just">
              <a:lnSpc>
                <a:spcPct val="100000"/>
              </a:lnSpc>
            </a:pPr>
            <a:endParaRPr lang="en-US" sz="3600" baseline="0" dirty="0">
              <a:latin typeface="Times New Roman" pitchFamily="18" charset="0"/>
              <a:cs typeface="Times New Roman" pitchFamily="18" charset="0"/>
            </a:endParaRPr>
          </a:p>
          <a:p>
            <a:pPr algn="just">
              <a:lnSpc>
                <a:spcPct val="100000"/>
              </a:lnSpc>
            </a:pPr>
            <a:r>
              <a:rPr lang="en-US" sz="3600" baseline="0"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sz="3600" baseline="0"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sz="3600" baseline="0" dirty="0">
                <a:latin typeface="Times New Roman" pitchFamily="18" charset="0"/>
                <a:cs typeface="Times New Roman" pitchFamily="18" charset="0"/>
              </a:rPr>
              <a:t>Recall- Recall regulate the actual default that the model is actually predict.</a:t>
            </a:r>
          </a:p>
          <a:p>
            <a:pPr algn="just">
              <a:lnSpc>
                <a:spcPct val="100000"/>
              </a:lnSpc>
            </a:pPr>
            <a:r>
              <a:rPr lang="en-US" sz="3600" baseline="0" dirty="0">
                <a:latin typeface="Times New Roman" pitchFamily="18" charset="0"/>
                <a:cs typeface="Times New Roman" pitchFamily="18" charset="0"/>
              </a:rPr>
              <a:t>Precision Recall Curve - PRC will display the tradeoff between Precision and Recall threshold.</a:t>
            </a: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marL="571500" indent="-571500" algn="just">
              <a:lnSpc>
                <a:spcPct val="100000"/>
              </a:lnSpc>
              <a:buFont typeface="Arial" panose="020B0604020202020204" pitchFamily="34" charset="0"/>
              <a:buChar char="•"/>
            </a:pPr>
            <a:endParaRPr lang="en-US" sz="3600" baseline="0" dirty="0">
              <a:latin typeface="Times New Roman" pitchFamily="18" charset="0"/>
              <a:cs typeface="Times New Roman" pitchFamily="18" charset="0"/>
            </a:endParaRPr>
          </a:p>
          <a:p>
            <a:pPr algn="just">
              <a:lnSpc>
                <a:spcPct val="100000"/>
              </a:lnSpc>
            </a:pPr>
            <a:endParaRPr lang="en-US" sz="3600" baseline="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9</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6506135" y="6733148"/>
            <a:ext cx="8416500" cy="1402750"/>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9D5D0C"/>
      </a:dk1>
      <a:lt1>
        <a:srgbClr val="91969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1360</TotalTime>
  <Words>943</Words>
  <Application>Microsoft Office PowerPoint</Application>
  <PresentationFormat>Custom</PresentationFormat>
  <Paragraphs>138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 Light</vt:lpstr>
      <vt:lpstr>Helvetica Neue</vt:lpstr>
      <vt:lpstr>Open Sans</vt:lpstr>
      <vt:lpstr>Roboto Bold</vt:lpstr>
      <vt:lpstr>Roboto Regular</vt:lpstr>
      <vt:lpstr>Times New Roman</vt:lpstr>
      <vt:lpstr>White</vt:lpstr>
      <vt:lpstr>Image Scraping and Classification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Presentation Template</dc:title>
  <cp:lastModifiedBy>Ashish Modi</cp:lastModifiedBy>
  <cp:revision>206</cp:revision>
  <dcterms:modified xsi:type="dcterms:W3CDTF">2021-09-24T02:42:13Z</dcterms:modified>
</cp:coreProperties>
</file>